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60" r:id="rId4"/>
    <p:sldId id="261" r:id="rId5"/>
    <p:sldId id="258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BB371-4404-411B-808E-81B59E223C47}" type="datetimeFigureOut">
              <a:rPr lang="el-GR" smtClean="0"/>
              <a:t>1/4/2021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C225-5769-4DDC-B10C-49A33C62C5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9285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BB371-4404-411B-808E-81B59E223C47}" type="datetimeFigureOut">
              <a:rPr lang="el-GR" smtClean="0"/>
              <a:t>1/4/2021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C225-5769-4DDC-B10C-49A33C62C5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7402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BB371-4404-411B-808E-81B59E223C47}" type="datetimeFigureOut">
              <a:rPr lang="el-GR" smtClean="0"/>
              <a:t>1/4/2021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C225-5769-4DDC-B10C-49A33C62C5DD}" type="slidenum">
              <a:rPr lang="el-GR" smtClean="0"/>
              <a:t>‹#›</a:t>
            </a:fld>
            <a:endParaRPr lang="el-G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9547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BB371-4404-411B-808E-81B59E223C47}" type="datetimeFigureOut">
              <a:rPr lang="el-GR" smtClean="0"/>
              <a:t>1/4/2021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C225-5769-4DDC-B10C-49A33C62C5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7948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BB371-4404-411B-808E-81B59E223C47}" type="datetimeFigureOut">
              <a:rPr lang="el-GR" smtClean="0"/>
              <a:t>1/4/2021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C225-5769-4DDC-B10C-49A33C62C5DD}" type="slidenum">
              <a:rPr lang="el-GR" smtClean="0"/>
              <a:t>‹#›</a:t>
            </a:fld>
            <a:endParaRPr lang="el-G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88098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BB371-4404-411B-808E-81B59E223C47}" type="datetimeFigureOut">
              <a:rPr lang="el-GR" smtClean="0"/>
              <a:t>1/4/2021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C225-5769-4DDC-B10C-49A33C62C5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8941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BB371-4404-411B-808E-81B59E223C47}" type="datetimeFigureOut">
              <a:rPr lang="el-GR" smtClean="0"/>
              <a:t>1/4/2021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C225-5769-4DDC-B10C-49A33C62C5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93660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BB371-4404-411B-808E-81B59E223C47}" type="datetimeFigureOut">
              <a:rPr lang="el-GR" smtClean="0"/>
              <a:t>1/4/2021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C225-5769-4DDC-B10C-49A33C62C5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8773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BB371-4404-411B-808E-81B59E223C47}" type="datetimeFigureOut">
              <a:rPr lang="el-GR" smtClean="0"/>
              <a:t>1/4/2021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C225-5769-4DDC-B10C-49A33C62C5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9337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BB371-4404-411B-808E-81B59E223C47}" type="datetimeFigureOut">
              <a:rPr lang="el-GR" smtClean="0"/>
              <a:t>1/4/2021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C225-5769-4DDC-B10C-49A33C62C5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9679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BB371-4404-411B-808E-81B59E223C47}" type="datetimeFigureOut">
              <a:rPr lang="el-GR" smtClean="0"/>
              <a:t>1/4/2021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C225-5769-4DDC-B10C-49A33C62C5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7236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BB371-4404-411B-808E-81B59E223C47}" type="datetimeFigureOut">
              <a:rPr lang="el-GR" smtClean="0"/>
              <a:t>1/4/2021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C225-5769-4DDC-B10C-49A33C62C5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8423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BB371-4404-411B-808E-81B59E223C47}" type="datetimeFigureOut">
              <a:rPr lang="el-GR" smtClean="0"/>
              <a:t>1/4/2021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C225-5769-4DDC-B10C-49A33C62C5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758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BB371-4404-411B-808E-81B59E223C47}" type="datetimeFigureOut">
              <a:rPr lang="el-GR" smtClean="0"/>
              <a:t>1/4/2021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C225-5769-4DDC-B10C-49A33C62C5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8846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BB371-4404-411B-808E-81B59E223C47}" type="datetimeFigureOut">
              <a:rPr lang="el-GR" smtClean="0"/>
              <a:t>1/4/2021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C225-5769-4DDC-B10C-49A33C62C5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806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FC225-5769-4DDC-B10C-49A33C62C5DD}" type="slidenum">
              <a:rPr lang="el-GR" smtClean="0"/>
              <a:t>‹#›</a:t>
            </a:fld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BB371-4404-411B-808E-81B59E223C47}" type="datetimeFigureOut">
              <a:rPr lang="el-GR" smtClean="0"/>
              <a:t>1/4/2021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6825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BB371-4404-411B-808E-81B59E223C47}" type="datetimeFigureOut">
              <a:rPr lang="el-GR" smtClean="0"/>
              <a:t>1/4/2021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50FC225-5769-4DDC-B10C-49A33C62C5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2324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F687569-5E0D-40AC-9A43-944F353899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Κοινωνιολογία της Θρησκείας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FF2B3E6-67E1-480F-AFB2-D049AF61E9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 Μάριος Κουκουνάρας </a:t>
            </a:r>
            <a:r>
              <a:rPr lang="el-GR" dirty="0" err="1"/>
              <a:t>Λιάγκης</a:t>
            </a:r>
            <a:endParaRPr lang="el-GR" dirty="0"/>
          </a:p>
          <a:p>
            <a:r>
              <a:rPr lang="el-GR" dirty="0"/>
              <a:t>Αναπληρωτής Καθηγητής, ΕΚΠΑ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971E5D8F-242F-4F7D-B33B-C1AF8ADE7F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42" y="3061982"/>
            <a:ext cx="3265038" cy="3287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819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FE86131-1E18-47DC-B14C-9FCA8CDEA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είναι;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66A53CD-B336-41FE-AAAD-903EA7E5B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sz="3000" dirty="0"/>
              <a:t>ΑΝ η επιστήμη της κοινωνιολογίας βασίζεται σε μοντέλα και εξετάζει τους μη τυχαίους τρόπους με τους οποίους τα άτομα, οι κοινότητες και οι κοινωνίες ρυθμίζουν τη ζωή τους &amp; αναζητά ερμηνείες για αυτούς τους τρόπους συμπεριφοράς,</a:t>
            </a:r>
          </a:p>
          <a:p>
            <a:endParaRPr lang="el-GR" sz="3000" dirty="0"/>
          </a:p>
          <a:p>
            <a:r>
              <a:rPr lang="el-GR" sz="3200" dirty="0"/>
              <a:t>ΤΟΤΕ η κοινωνιολογία της θρησκείας στοχεύει στην ανακάλυψη των μοντέλων της κοινωνικής ζωής που συνδέονται με τις ποικίλες μορφές θρησκείας και στην ερμηνεία των δεδομένων που προκύπτουν </a:t>
            </a:r>
          </a:p>
        </p:txBody>
      </p:sp>
    </p:spTree>
    <p:extLst>
      <p:ext uri="{BB962C8B-B14F-4D97-AF65-F5344CB8AC3E}">
        <p14:creationId xmlns:p14="http://schemas.microsoft.com/office/powerpoint/2010/main" val="1506046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C35A0D4-95B6-40D2-8F50-ABA96A754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μελετά;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0E9BBCD-6E42-48FA-A436-35F681EFC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Η κοινωνιολογία της θρησκείας μελετά τη θρησκεία στο πλαίσιο της συγκρότησης του </a:t>
            </a:r>
            <a:r>
              <a:rPr lang="el-GR" b="1" dirty="0"/>
              <a:t>θρησκευτικού εαυτού</a:t>
            </a:r>
            <a:r>
              <a:rPr lang="el-GR" dirty="0"/>
              <a:t>, ο οποίος διαμορφώνεται με κριτήριο τις ίδιες ενδογενείς και εξωγενείς λειτουργίες της ανθρώπινης δράσης, όπως προσωπικά χαρακτηριστικά, φυσικούς παράγοντες και ανθρώπινες σχέσεις, στοιχεία που διαμορφώνουν και τον </a:t>
            </a:r>
            <a:r>
              <a:rPr lang="el-GR" b="1" dirty="0"/>
              <a:t>κοινωνικό εαυτό</a:t>
            </a:r>
            <a:r>
              <a:rPr lang="el-GR" dirty="0"/>
              <a:t>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0283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D748CE8-873C-4782-B1FA-5847A5ED8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Κοινωνικός και Θρησκευτικός εαυτός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8DB882A-C95E-4D25-AD8F-5DDE82277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Το κοινωνικό περιβάλλον εσωτερικεύεται, κωδικοποιείται και αποκωδικοποιείται προκειμένου η παρουσία του καθένα μέσα στον κοινωνικό χώρο να έχει νόημα, να μπορεί να προσανατολιστεί και να υπάρχει. </a:t>
            </a:r>
          </a:p>
          <a:p>
            <a:r>
              <a:rPr lang="el-GR" dirty="0"/>
              <a:t>Κατά τον ίδιο ακριβώς τρόπο, η παρουσία της θρησκείας </a:t>
            </a:r>
            <a:r>
              <a:rPr lang="el-GR" b="1" dirty="0"/>
              <a:t>παρέχει ένα πλαίσιο προσανατολισμού και ένα αντικείμενο λατρείας</a:t>
            </a:r>
            <a:r>
              <a:rPr lang="el-GR" dirty="0"/>
              <a:t>. Στον βαθμό που διαχειρίζεται μια ολοκληρωμένη αφήγηση για τη δημιουργία του κόσμου και μια ολοκληρωμένη αφήγηση για τον άνθρωπο, </a:t>
            </a:r>
            <a:r>
              <a:rPr lang="el-GR" b="1" dirty="0"/>
              <a:t>η θρησκεία καλεί κάποιον να αναδημιουργήσει τον εαυτό του σε σχέση με τον κόσμο που τον περιβάλλει</a:t>
            </a:r>
            <a:r>
              <a:rPr lang="el-GR" dirty="0"/>
              <a:t>.</a:t>
            </a:r>
          </a:p>
          <a:p>
            <a:pPr marL="0" indent="0">
              <a:buNone/>
            </a:pPr>
            <a:r>
              <a:rPr lang="el-GR" dirty="0"/>
              <a:t>Είναι ιδιαίτερα σημαντικό για τον άνθρωπο να γνωρίζει ότι ο </a:t>
            </a:r>
            <a:r>
              <a:rPr lang="el-GR" dirty="0" err="1"/>
              <a:t>χωροχρόνος</a:t>
            </a:r>
            <a:r>
              <a:rPr lang="el-GR" dirty="0"/>
              <a:t> που τον περιβάλλει έχει νόημα, προσανατολισμό και άρα σκοπό. </a:t>
            </a:r>
          </a:p>
          <a:p>
            <a:pPr marL="0" indent="0">
              <a:buNone/>
            </a:pPr>
            <a:r>
              <a:rPr lang="el-GR" dirty="0"/>
              <a:t>Αυτό </a:t>
            </a:r>
            <a:r>
              <a:rPr lang="el-GR" b="1" dirty="0"/>
              <a:t>το νόημα, τον προσανατολισμό και τον σκοπό προσφέρει η θρησκεία</a:t>
            </a:r>
            <a:r>
              <a:rPr lang="el-GR" dirty="0"/>
              <a:t>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7240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C295E54-6D16-4E16-8203-005096E32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Γιατί;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3DC7D49-9C1C-4CA8-967D-DDEB90DD6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sz="3200" dirty="0"/>
              <a:t>Χρειάζεται να κατανοήσουμε τους τρόπους με τους οποίους η θρησκεία –ή οι θρησκείες - επηρεάζει και επηρεάζεται από τη συμπεριφορά των ατόμων και την λειτουργία των θεσμών.</a:t>
            </a:r>
          </a:p>
          <a:p>
            <a:endParaRPr lang="el-GR" sz="3200" dirty="0"/>
          </a:p>
          <a:p>
            <a:r>
              <a:rPr lang="el-GR" sz="3200" dirty="0"/>
              <a:t>Γίνεται προσπάθεια κατανόησης της  μεταβαλλόμενης φύσης της θρησκείας στον σύγχρονο κόσμο, από κοινωνιολογικό πρίσμα.</a:t>
            </a:r>
          </a:p>
        </p:txBody>
      </p:sp>
    </p:spTree>
    <p:extLst>
      <p:ext uri="{BB962C8B-B14F-4D97-AF65-F5344CB8AC3E}">
        <p14:creationId xmlns:p14="http://schemas.microsoft.com/office/powerpoint/2010/main" val="2109777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9A89276-060C-4494-80C3-2CC351994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Θέματα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EA452B4-561D-46D2-9D66-A8E56B34E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9017"/>
            <a:ext cx="8596668" cy="4682345"/>
          </a:xfrm>
        </p:spPr>
        <p:txBody>
          <a:bodyPr>
            <a:normAutofit/>
          </a:bodyPr>
          <a:lstStyle/>
          <a:p>
            <a:r>
              <a:rPr lang="el-GR" dirty="0"/>
              <a:t>Ποιος ο ρόλος και η παρουσία των θεσμικών θρησκειών στις σύγχρονες κοινωνίες; </a:t>
            </a:r>
          </a:p>
          <a:p>
            <a:r>
              <a:rPr lang="el-GR" dirty="0"/>
              <a:t>Οι θρησκευτικές τους παραδόσεις έχουν μεταβληθεί και σε ποιον βαθμό; </a:t>
            </a:r>
          </a:p>
          <a:p>
            <a:r>
              <a:rPr lang="el-GR" dirty="0"/>
              <a:t>Τι σημαίνει θρησκευτικός πλουραλισμός και πόσο αυτός επηρεάζει τόσο τις θεσμικά διαμορφωμένες θρησκείες όσο και τους θρησκευόμενους; </a:t>
            </a:r>
          </a:p>
          <a:p>
            <a:r>
              <a:rPr lang="el-GR" dirty="0"/>
              <a:t>Πόσο σημαντική είναι η κοινωνική παρουσία της θρησκείας στις τοπικές κοινωνίες; </a:t>
            </a:r>
          </a:p>
          <a:p>
            <a:r>
              <a:rPr lang="el-GR" dirty="0"/>
              <a:t>Η θρησκευτική αγωγή είναι υπόθεση των θρησκειών ή του κράτους;</a:t>
            </a:r>
          </a:p>
          <a:p>
            <a:r>
              <a:rPr lang="el-GR" dirty="0"/>
              <a:t>Η θρησκευτική ελευθερία ως δικαίωμα του ανθρώπου διασφαλίζεται στην σύγχρονη κοινωνία;</a:t>
            </a:r>
          </a:p>
          <a:p>
            <a:r>
              <a:rPr lang="el-GR" dirty="0"/>
              <a:t>Ποιος είναι ο ρόλος της θρησκείας στα </a:t>
            </a:r>
            <a:r>
              <a:rPr lang="el-GR"/>
              <a:t>κοσμικά κράτη;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54486326"/>
      </p:ext>
    </p:extLst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Όψη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Όψη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Ό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</TotalTime>
  <Words>390</Words>
  <Application>Microsoft Office PowerPoint</Application>
  <PresentationFormat>Ευρεία οθόνη</PresentationFormat>
  <Paragraphs>27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Όψη</vt:lpstr>
      <vt:lpstr>Κοινωνιολογία της Θρησκείας</vt:lpstr>
      <vt:lpstr>Τι είναι;</vt:lpstr>
      <vt:lpstr>Τι μελετά;</vt:lpstr>
      <vt:lpstr>Κοινωνικός και Θρησκευτικός εαυτός</vt:lpstr>
      <vt:lpstr>Γιατί;</vt:lpstr>
      <vt:lpstr>Θέματα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Κοινωνιολογία της Θρησκείας</dc:title>
  <dc:creator>Iro Potamousi</dc:creator>
  <cp:lastModifiedBy>ΜΑΡΙΟΣ ΚΟΥΚΟΥΝΑΡΑΣ ΛΙΑΓΚΗΣ</cp:lastModifiedBy>
  <cp:revision>7</cp:revision>
  <dcterms:created xsi:type="dcterms:W3CDTF">2020-02-20T07:34:58Z</dcterms:created>
  <dcterms:modified xsi:type="dcterms:W3CDTF">2021-04-01T04:45:21Z</dcterms:modified>
</cp:coreProperties>
</file>