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B0C93E6-3A39-45F4-A0F6-76B5632756CB}" type="datetimeFigureOut">
              <a:rPr lang="el-GR" smtClean="0"/>
              <a:t>1/4/2021</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329632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B0C93E6-3A39-45F4-A0F6-76B5632756CB}" type="datetimeFigureOut">
              <a:rPr lang="el-GR" smtClean="0"/>
              <a:t>1/4/2021</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375425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B0C93E6-3A39-45F4-A0F6-76B5632756CB}" type="datetimeFigureOut">
              <a:rPr lang="el-GR" smtClean="0"/>
              <a:t>1/4/2021</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2092638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B0C93E6-3A39-45F4-A0F6-76B5632756CB}" type="datetimeFigureOut">
              <a:rPr lang="el-GR" smtClean="0"/>
              <a:t>1/4/2021</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2490347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B0C93E6-3A39-45F4-A0F6-76B5632756CB}" type="datetimeFigureOut">
              <a:rPr lang="el-GR" smtClean="0"/>
              <a:t>1/4/2021</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3035070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B0C93E6-3A39-45F4-A0F6-76B5632756CB}" type="datetimeFigureOut">
              <a:rPr lang="el-GR" smtClean="0"/>
              <a:t>1/4/2021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790315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B0C93E6-3A39-45F4-A0F6-76B5632756CB}" type="datetimeFigureOut">
              <a:rPr lang="el-GR" smtClean="0"/>
              <a:t>1/4/2021</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149883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B0C93E6-3A39-45F4-A0F6-76B5632756CB}" type="datetimeFigureOut">
              <a:rPr lang="el-GR" smtClean="0"/>
              <a:t>1/4/2021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29061241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B0C93E6-3A39-45F4-A0F6-76B5632756CB}" type="datetimeFigureOut">
              <a:rPr lang="el-GR" smtClean="0"/>
              <a:t>1/4/2021</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3144013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B0C93E6-3A39-45F4-A0F6-76B5632756CB}" type="datetimeFigureOut">
              <a:rPr lang="el-GR" smtClean="0"/>
              <a:t>1/4/2021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365844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B0C93E6-3A39-45F4-A0F6-76B5632756CB}" type="datetimeFigureOut">
              <a:rPr lang="el-GR" smtClean="0"/>
              <a:t>1/4/2021</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1315525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B0C93E6-3A39-45F4-A0F6-76B5632756CB}" type="datetimeFigureOut">
              <a:rPr lang="el-GR" smtClean="0"/>
              <a:t>1/4/2021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6734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B0C93E6-3A39-45F4-A0F6-76B5632756CB}" type="datetimeFigureOut">
              <a:rPr lang="el-GR" smtClean="0"/>
              <a:t>1/4/2021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1476903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B0C93E6-3A39-45F4-A0F6-76B5632756CB}" type="datetimeFigureOut">
              <a:rPr lang="el-GR" smtClean="0"/>
              <a:t>1/4/2021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23955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0C93E6-3A39-45F4-A0F6-76B5632756CB}" type="datetimeFigureOut">
              <a:rPr lang="el-GR" smtClean="0"/>
              <a:t>1/4/2021</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11814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B0C93E6-3A39-45F4-A0F6-76B5632756CB}" type="datetimeFigureOut">
              <a:rPr lang="el-GR" smtClean="0"/>
              <a:t>1/4/2021</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191032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B0C93E6-3A39-45F4-A0F6-76B5632756CB}" type="datetimeFigureOut">
              <a:rPr lang="el-GR" smtClean="0"/>
              <a:t>1/4/2021</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1AB2A65-6644-4168-8880-D9535E221F93}" type="slidenum">
              <a:rPr lang="el-GR" smtClean="0"/>
              <a:t>‹#›</a:t>
            </a:fld>
            <a:endParaRPr lang="el-GR"/>
          </a:p>
        </p:txBody>
      </p:sp>
    </p:spTree>
    <p:extLst>
      <p:ext uri="{BB962C8B-B14F-4D97-AF65-F5344CB8AC3E}">
        <p14:creationId xmlns:p14="http://schemas.microsoft.com/office/powerpoint/2010/main" val="906466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B0C93E6-3A39-45F4-A0F6-76B5632756CB}" type="datetimeFigureOut">
              <a:rPr lang="el-GR" smtClean="0"/>
              <a:t>1/4/2021</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1AB2A65-6644-4168-8880-D9535E221F93}" type="slidenum">
              <a:rPr lang="el-GR" smtClean="0"/>
              <a:t>‹#›</a:t>
            </a:fld>
            <a:endParaRPr lang="el-GR"/>
          </a:p>
        </p:txBody>
      </p:sp>
    </p:spTree>
    <p:extLst>
      <p:ext uri="{BB962C8B-B14F-4D97-AF65-F5344CB8AC3E}">
        <p14:creationId xmlns:p14="http://schemas.microsoft.com/office/powerpoint/2010/main" val="37062582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4B3239-F825-4C4A-8AB7-69FB16016368}"/>
              </a:ext>
            </a:extLst>
          </p:cNvPr>
          <p:cNvSpPr>
            <a:spLocks noGrp="1"/>
          </p:cNvSpPr>
          <p:nvPr>
            <p:ph type="title"/>
          </p:nvPr>
        </p:nvSpPr>
        <p:spPr/>
        <p:txBody>
          <a:bodyPr/>
          <a:lstStyle/>
          <a:p>
            <a:r>
              <a:rPr lang="en-GB" dirty="0"/>
              <a:t> </a:t>
            </a:r>
            <a:endParaRPr lang="el-GR" dirty="0"/>
          </a:p>
        </p:txBody>
      </p:sp>
      <p:sp>
        <p:nvSpPr>
          <p:cNvPr id="3" name="Θέση περιεχομένου 2">
            <a:extLst>
              <a:ext uri="{FF2B5EF4-FFF2-40B4-BE49-F238E27FC236}">
                <a16:creationId xmlns:a16="http://schemas.microsoft.com/office/drawing/2014/main" id="{5CFD1C40-1890-45A5-8383-20195019BB02}"/>
              </a:ext>
            </a:extLst>
          </p:cNvPr>
          <p:cNvSpPr>
            <a:spLocks noGrp="1"/>
          </p:cNvSpPr>
          <p:nvPr>
            <p:ph idx="1"/>
          </p:nvPr>
        </p:nvSpPr>
        <p:spPr>
          <a:xfrm>
            <a:off x="1154954" y="2603500"/>
            <a:ext cx="8825659" cy="978599"/>
          </a:xfrm>
        </p:spPr>
        <p:txBody>
          <a:bodyPr/>
          <a:lstStyle/>
          <a:p>
            <a:pPr marL="0" indent="0" algn="ctr">
              <a:buNone/>
            </a:pPr>
            <a:r>
              <a:rPr lang="el-GR" sz="2400" dirty="0"/>
              <a:t>Θρησκεία</a:t>
            </a:r>
            <a:endParaRPr lang="en-GB" sz="2400" dirty="0"/>
          </a:p>
          <a:p>
            <a:pPr marL="0" indent="0" algn="ctr">
              <a:buNone/>
            </a:pPr>
            <a:r>
              <a:rPr lang="el-GR" sz="2400" dirty="0"/>
              <a:t>Τι μας έρχεται στο νου όταν ακούμε τη λέξη;</a:t>
            </a:r>
          </a:p>
          <a:p>
            <a:endParaRPr lang="el-GR" dirty="0"/>
          </a:p>
        </p:txBody>
      </p:sp>
      <p:sp>
        <p:nvSpPr>
          <p:cNvPr id="4" name="TextBox 3">
            <a:extLst>
              <a:ext uri="{FF2B5EF4-FFF2-40B4-BE49-F238E27FC236}">
                <a16:creationId xmlns:a16="http://schemas.microsoft.com/office/drawing/2014/main" id="{4B1258FB-7F46-4227-83CC-F7E99D8956FC}"/>
              </a:ext>
            </a:extLst>
          </p:cNvPr>
          <p:cNvSpPr txBox="1"/>
          <p:nvPr/>
        </p:nvSpPr>
        <p:spPr>
          <a:xfrm>
            <a:off x="7424258" y="5561166"/>
            <a:ext cx="4437776" cy="646331"/>
          </a:xfrm>
          <a:prstGeom prst="rect">
            <a:avLst/>
          </a:prstGeom>
          <a:noFill/>
        </p:spPr>
        <p:txBody>
          <a:bodyPr wrap="square" rtlCol="0">
            <a:spAutoFit/>
          </a:bodyPr>
          <a:lstStyle/>
          <a:p>
            <a:r>
              <a:rPr lang="el-GR" dirty="0"/>
              <a:t>Μάριος Κουκουνάρας </a:t>
            </a:r>
            <a:r>
              <a:rPr lang="el-GR" dirty="0" err="1"/>
              <a:t>Λιάγκης</a:t>
            </a:r>
            <a:endParaRPr lang="el-GR" dirty="0"/>
          </a:p>
          <a:p>
            <a:r>
              <a:rPr lang="el-GR" dirty="0"/>
              <a:t>Αναπληρωτής </a:t>
            </a:r>
            <a:r>
              <a:rPr lang="el-GR" dirty="0" err="1"/>
              <a:t>Καθηγητής,ΕΚΠΑ</a:t>
            </a:r>
            <a:endParaRPr lang="el-GR" dirty="0"/>
          </a:p>
        </p:txBody>
      </p:sp>
      <p:pic>
        <p:nvPicPr>
          <p:cNvPr id="6" name="Εικόνα 5">
            <a:extLst>
              <a:ext uri="{FF2B5EF4-FFF2-40B4-BE49-F238E27FC236}">
                <a16:creationId xmlns:a16="http://schemas.microsoft.com/office/drawing/2014/main" id="{E9FDF39B-3FED-4A4E-9B1B-C550CCEAC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0687" y="4070436"/>
            <a:ext cx="2510056" cy="2259050"/>
          </a:xfrm>
          <a:prstGeom prst="rect">
            <a:avLst/>
          </a:prstGeom>
        </p:spPr>
      </p:pic>
    </p:spTree>
    <p:extLst>
      <p:ext uri="{BB962C8B-B14F-4D97-AF65-F5344CB8AC3E}">
        <p14:creationId xmlns:p14="http://schemas.microsoft.com/office/powerpoint/2010/main" val="3718243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DD2544-FD9E-4140-B8A3-1787DCDD9C0A}"/>
              </a:ext>
            </a:extLst>
          </p:cNvPr>
          <p:cNvSpPr>
            <a:spLocks noGrp="1"/>
          </p:cNvSpPr>
          <p:nvPr>
            <p:ph type="title"/>
          </p:nvPr>
        </p:nvSpPr>
        <p:spPr/>
        <p:txBody>
          <a:bodyPr/>
          <a:lstStyle/>
          <a:p>
            <a:r>
              <a:rPr lang="en-GB" dirty="0"/>
              <a:t> </a:t>
            </a:r>
            <a:endParaRPr lang="el-GR" dirty="0"/>
          </a:p>
        </p:txBody>
      </p:sp>
      <p:sp>
        <p:nvSpPr>
          <p:cNvPr id="3" name="Θέση περιεχομένου 2">
            <a:extLst>
              <a:ext uri="{FF2B5EF4-FFF2-40B4-BE49-F238E27FC236}">
                <a16:creationId xmlns:a16="http://schemas.microsoft.com/office/drawing/2014/main" id="{62292A14-4CDA-497D-88E0-5B8253B103EB}"/>
              </a:ext>
            </a:extLst>
          </p:cNvPr>
          <p:cNvSpPr>
            <a:spLocks noGrp="1"/>
          </p:cNvSpPr>
          <p:nvPr>
            <p:ph idx="1"/>
          </p:nvPr>
        </p:nvSpPr>
        <p:spPr>
          <a:xfrm>
            <a:off x="838200" y="941033"/>
            <a:ext cx="10515600" cy="5235929"/>
          </a:xfrm>
        </p:spPr>
        <p:txBody>
          <a:bodyPr>
            <a:normAutofit/>
          </a:bodyPr>
          <a:lstStyle/>
          <a:p>
            <a:pPr marL="0" lvl="0" indent="0">
              <a:buNone/>
            </a:pPr>
            <a:r>
              <a:rPr lang="el-GR" dirty="0"/>
              <a:t>ΘΡΗΣΚΕΙΑ</a:t>
            </a:r>
            <a:endParaRPr lang="en-GB" dirty="0"/>
          </a:p>
          <a:p>
            <a:pPr lvl="0" algn="just"/>
            <a:r>
              <a:rPr lang="el-GR" dirty="0"/>
              <a:t>Η λέξη σύμφωνα με τον Πλούταρχο ετυμολογείται από τη λέξη</a:t>
            </a:r>
            <a:r>
              <a:rPr lang="en-US" dirty="0"/>
              <a:t> </a:t>
            </a:r>
            <a:r>
              <a:rPr lang="el-GR" dirty="0" err="1"/>
              <a:t>Θρήσσα-Θρήσσαι</a:t>
            </a:r>
            <a:r>
              <a:rPr lang="el-GR" dirty="0"/>
              <a:t>, δηλαδή από τις μυημένες στα </a:t>
            </a:r>
            <a:r>
              <a:rPr lang="el-GR" dirty="0" err="1"/>
              <a:t>Καβείρια</a:t>
            </a:r>
            <a:r>
              <a:rPr lang="el-GR" dirty="0"/>
              <a:t> μυστήρια </a:t>
            </a:r>
            <a:r>
              <a:rPr lang="el-GR" dirty="0" err="1"/>
              <a:t>θράκισσες</a:t>
            </a:r>
            <a:r>
              <a:rPr lang="el-GR" dirty="0"/>
              <a:t> γυναίκες που καταλαμβάνονταν από ενθουσιασμό και ιερή μανία.</a:t>
            </a:r>
            <a:endParaRPr lang="en-GB" dirty="0"/>
          </a:p>
          <a:p>
            <a:pPr lvl="0" algn="just"/>
            <a:r>
              <a:rPr lang="el-GR" dirty="0"/>
              <a:t>Δεν υπάρχει ένας γενικά παραδεκτός ορισμός</a:t>
            </a:r>
          </a:p>
          <a:p>
            <a:pPr lvl="0" algn="just"/>
            <a:r>
              <a:rPr lang="el-GR" dirty="0"/>
              <a:t>Σύμφωνα με τον Ι. Πέτρου η θρησκεία είναι «η θεσμοποιημένη θρησκευτική πρακτική, που συνδυάζεται με ένα σύνολο αντιλήψεων, συμβόλων, δομών και τελετουργιών, ενώ η θρησκευτικότητα αναφέρεται στον τρόπο που εκδηλώνεται θρησκευτικά ένα άτομο.»</a:t>
            </a:r>
          </a:p>
          <a:p>
            <a:pPr marL="0" lvl="0" indent="0">
              <a:buNone/>
            </a:pPr>
            <a:endParaRPr lang="el-GR" dirty="0"/>
          </a:p>
          <a:p>
            <a:endParaRPr lang="el-GR" dirty="0"/>
          </a:p>
        </p:txBody>
      </p:sp>
    </p:spTree>
    <p:extLst>
      <p:ext uri="{BB962C8B-B14F-4D97-AF65-F5344CB8AC3E}">
        <p14:creationId xmlns:p14="http://schemas.microsoft.com/office/powerpoint/2010/main" val="1916437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DE7C6B-4063-4F90-936A-1896B3A140A6}"/>
              </a:ext>
            </a:extLst>
          </p:cNvPr>
          <p:cNvSpPr>
            <a:spLocks noGrp="1"/>
          </p:cNvSpPr>
          <p:nvPr>
            <p:ph type="title"/>
          </p:nvPr>
        </p:nvSpPr>
        <p:spPr/>
        <p:txBody>
          <a:bodyPr/>
          <a:lstStyle/>
          <a:p>
            <a:r>
              <a:rPr lang="el-GR" b="1" dirty="0"/>
              <a:t>Ο ΡΟΛΟΣ ΤΗ ΘΡΗΣΚΕΙΑΣ</a:t>
            </a:r>
            <a:br>
              <a:rPr lang="el-GR" dirty="0"/>
            </a:br>
            <a:endParaRPr lang="el-GR" dirty="0"/>
          </a:p>
        </p:txBody>
      </p:sp>
      <p:sp>
        <p:nvSpPr>
          <p:cNvPr id="3" name="Θέση περιεχομένου 2">
            <a:extLst>
              <a:ext uri="{FF2B5EF4-FFF2-40B4-BE49-F238E27FC236}">
                <a16:creationId xmlns:a16="http://schemas.microsoft.com/office/drawing/2014/main" id="{E572B6C8-8049-4E01-B020-B88BD5A4491B}"/>
              </a:ext>
            </a:extLst>
          </p:cNvPr>
          <p:cNvSpPr>
            <a:spLocks noGrp="1"/>
          </p:cNvSpPr>
          <p:nvPr>
            <p:ph idx="1"/>
          </p:nvPr>
        </p:nvSpPr>
        <p:spPr>
          <a:xfrm>
            <a:off x="838200" y="1580225"/>
            <a:ext cx="10515600" cy="4596738"/>
          </a:xfrm>
        </p:spPr>
        <p:txBody>
          <a:bodyPr>
            <a:normAutofit/>
          </a:bodyPr>
          <a:lstStyle/>
          <a:p>
            <a:pPr marL="0" indent="0">
              <a:buNone/>
            </a:pPr>
            <a:r>
              <a:rPr lang="el-GR" i="1" dirty="0"/>
              <a:t>ΚΟΙΝΩΝΙΟΛΟΓΙΑ </a:t>
            </a:r>
          </a:p>
          <a:p>
            <a:pPr marL="0" indent="0">
              <a:buNone/>
            </a:pPr>
            <a:r>
              <a:rPr lang="el-GR" dirty="0"/>
              <a:t>Σύμφωνα με τον </a:t>
            </a:r>
            <a:r>
              <a:rPr lang="en-GB" b="1" dirty="0"/>
              <a:t>Durkheim</a:t>
            </a:r>
            <a:endParaRPr lang="el-GR" dirty="0"/>
          </a:p>
          <a:p>
            <a:r>
              <a:rPr lang="el-GR" dirty="0"/>
              <a:t>α) της κοινωνικής συνοχής, εφόσον η θρησκεία συμβάλλει στη διατήρηση της κοινωνικής αλληλεγγύης μέσω των κοινών τελετουργιών και πεποιθήσεων, </a:t>
            </a:r>
          </a:p>
          <a:p>
            <a:r>
              <a:rPr lang="el-GR" dirty="0"/>
              <a:t>β) του κοινωνικού ελέγχου, εφόσον οι θρησκευτικοί κανόνες και τα θρησκευτικά ήθη βοηθούν στη διατήρηση της συμμόρφωσης στις δομές εξουσίας και στον κοινωνικό έλεγχο, νομιμοποιώντας το όποιο πολιτικό σύστημα και </a:t>
            </a:r>
          </a:p>
          <a:p>
            <a:r>
              <a:rPr lang="el-GR" dirty="0"/>
              <a:t>γ) της παροχής νοήματος και σκοπού στην ανθρώπινη ύπαρξη, απαντώντας στα μεγάλα υπαρξιακά ερωτήματα για τη ζωή, το θάνατο κ.ά. </a:t>
            </a:r>
          </a:p>
          <a:p>
            <a:endParaRPr lang="el-GR" dirty="0"/>
          </a:p>
        </p:txBody>
      </p:sp>
    </p:spTree>
    <p:extLst>
      <p:ext uri="{BB962C8B-B14F-4D97-AF65-F5344CB8AC3E}">
        <p14:creationId xmlns:p14="http://schemas.microsoft.com/office/powerpoint/2010/main" val="4282798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E02DB8-C275-42BA-B3A0-D179821B06FA}"/>
              </a:ext>
            </a:extLst>
          </p:cNvPr>
          <p:cNvSpPr>
            <a:spLocks noGrp="1"/>
          </p:cNvSpPr>
          <p:nvPr>
            <p:ph type="title"/>
          </p:nvPr>
        </p:nvSpPr>
        <p:spPr/>
        <p:txBody>
          <a:bodyPr/>
          <a:lstStyle/>
          <a:p>
            <a:r>
              <a:rPr lang="el-GR" b="1" dirty="0"/>
              <a:t>Ο ΡΟΛΟΣ ΤΗ ΘΡΗΣΚΕΙΑΣ</a:t>
            </a:r>
            <a:br>
              <a:rPr lang="el-GR" dirty="0"/>
            </a:br>
            <a:endParaRPr lang="el-GR" dirty="0"/>
          </a:p>
        </p:txBody>
      </p:sp>
      <p:sp>
        <p:nvSpPr>
          <p:cNvPr id="3" name="Θέση περιεχομένου 2">
            <a:extLst>
              <a:ext uri="{FF2B5EF4-FFF2-40B4-BE49-F238E27FC236}">
                <a16:creationId xmlns:a16="http://schemas.microsoft.com/office/drawing/2014/main" id="{85D5A7D3-8CA8-46F2-A399-6610B3C5382D}"/>
              </a:ext>
            </a:extLst>
          </p:cNvPr>
          <p:cNvSpPr>
            <a:spLocks noGrp="1"/>
          </p:cNvSpPr>
          <p:nvPr>
            <p:ph idx="1"/>
          </p:nvPr>
        </p:nvSpPr>
        <p:spPr/>
        <p:txBody>
          <a:bodyPr/>
          <a:lstStyle/>
          <a:p>
            <a:pPr marL="0" indent="0">
              <a:buNone/>
            </a:pPr>
            <a:r>
              <a:rPr lang="el-GR" i="1" dirty="0"/>
              <a:t>ΨΥΧΟΛΟΓΙΑ</a:t>
            </a:r>
          </a:p>
          <a:p>
            <a:r>
              <a:rPr lang="el-GR" dirty="0"/>
              <a:t>ο  </a:t>
            </a:r>
            <a:r>
              <a:rPr lang="en-GB" b="1" dirty="0"/>
              <a:t>Freud</a:t>
            </a:r>
            <a:r>
              <a:rPr lang="en-GB" dirty="0"/>
              <a:t> </a:t>
            </a:r>
            <a:r>
              <a:rPr lang="el-GR" dirty="0"/>
              <a:t>θεωρεί ότι η θρησκεία υπάρχει ως αδυναμία του ανθρώπου να αντιμετωπίσει τις  εσωτερικές του αδυναμίες, αλλά και τις εξωτερικές φυσικές δυνάμεις</a:t>
            </a:r>
          </a:p>
          <a:p>
            <a:r>
              <a:rPr lang="el-GR" dirty="0"/>
              <a:t>Ο </a:t>
            </a:r>
            <a:r>
              <a:rPr lang="en-US" dirty="0"/>
              <a:t>Erich </a:t>
            </a:r>
            <a:r>
              <a:rPr lang="en-US" b="1" dirty="0"/>
              <a:t>Fromm</a:t>
            </a:r>
            <a:r>
              <a:rPr lang="el-GR" dirty="0"/>
              <a:t>, ορίζει τη θρησκεία ως ένα «οποιοδήποτε σύστημα σκέψης και δράσης που υιοθετεί μια ομάδα ανθρώπων και παρέχει στο άτομο ορισμένα πλαίσια προσανατολισμού και ένα αντικείμενο λατρείας – σχετίζεται με εσωτερική ανάγκη του ανθρώπου για διαμόρφωση του κοινωνικού του πλαισίου.</a:t>
            </a:r>
          </a:p>
          <a:p>
            <a:pPr marL="0" indent="0">
              <a:buNone/>
            </a:pPr>
            <a:endParaRPr lang="el-GR" dirty="0"/>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357911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E02DB8-C275-42BA-B3A0-D179821B06FA}"/>
              </a:ext>
            </a:extLst>
          </p:cNvPr>
          <p:cNvSpPr>
            <a:spLocks noGrp="1"/>
          </p:cNvSpPr>
          <p:nvPr>
            <p:ph type="title"/>
          </p:nvPr>
        </p:nvSpPr>
        <p:spPr/>
        <p:txBody>
          <a:bodyPr/>
          <a:lstStyle/>
          <a:p>
            <a:r>
              <a:rPr lang="el-GR" b="1" dirty="0"/>
              <a:t>Ο ΡΟΛΟΣ ΤΗ ΘΡΗΣΚΕΙΑΣ</a:t>
            </a:r>
            <a:br>
              <a:rPr lang="el-GR" dirty="0"/>
            </a:br>
            <a:endParaRPr lang="el-GR" dirty="0"/>
          </a:p>
        </p:txBody>
      </p:sp>
      <p:sp>
        <p:nvSpPr>
          <p:cNvPr id="3" name="Θέση περιεχομένου 2">
            <a:extLst>
              <a:ext uri="{FF2B5EF4-FFF2-40B4-BE49-F238E27FC236}">
                <a16:creationId xmlns:a16="http://schemas.microsoft.com/office/drawing/2014/main" id="{85D5A7D3-8CA8-46F2-A399-6610B3C5382D}"/>
              </a:ext>
            </a:extLst>
          </p:cNvPr>
          <p:cNvSpPr>
            <a:spLocks noGrp="1"/>
          </p:cNvSpPr>
          <p:nvPr>
            <p:ph idx="1"/>
          </p:nvPr>
        </p:nvSpPr>
        <p:spPr/>
        <p:txBody>
          <a:bodyPr/>
          <a:lstStyle/>
          <a:p>
            <a:pPr marL="0" indent="0">
              <a:buNone/>
            </a:pPr>
            <a:r>
              <a:rPr lang="el-GR" i="1" dirty="0"/>
              <a:t>ΑΝΘΡΩΠΟΛΟΓΙΑ</a:t>
            </a:r>
          </a:p>
          <a:p>
            <a:r>
              <a:rPr lang="el-GR" dirty="0"/>
              <a:t>Για τον </a:t>
            </a:r>
            <a:r>
              <a:rPr lang="en-GB" b="1" dirty="0"/>
              <a:t>Geertz</a:t>
            </a:r>
            <a:r>
              <a:rPr lang="en-GB" dirty="0"/>
              <a:t> </a:t>
            </a:r>
            <a:r>
              <a:rPr lang="el-GR" dirty="0"/>
              <a:t>η θρησκεία γίνεται κατανοητή ως ένα σύστημα συμβόλων που, ωστόσο, δημιουργεί κίνητρα για δράση, παρέχοντας στον άνθρωπο ένα πλαίσιο προσανατολισμού της ίδιας της ύπαρξής του, αλλά και της κοινωνίας ευρύτερα. Ιδιαίτερα αυτός ο προσανατολισμός γίνεται αντιληπτός ως πραγματικός και μοναδικός, όσο πραγματική και μοναδική είναι η ίδια η ανθρώπινη πράξη. Ο ορισμός του </a:t>
            </a:r>
            <a:r>
              <a:rPr lang="en-US" dirty="0"/>
              <a:t>Geertz</a:t>
            </a:r>
            <a:r>
              <a:rPr lang="el-GR" dirty="0"/>
              <a:t> συγκεφαλαιώνει τη λειτουργία της θρησκείας ως συστήματος: α) νοητικής, β) συναισθηματικής, και γ) συμβολικής λειτουργίας στο πλαίσιο ενός πολιτισμού.</a:t>
            </a:r>
          </a:p>
          <a:p>
            <a:endParaRPr lang="el-GR" dirty="0"/>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219873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3753EB-375E-4E21-98E1-0DF76AF0C1FC}"/>
              </a:ext>
            </a:extLst>
          </p:cNvPr>
          <p:cNvSpPr>
            <a:spLocks noGrp="1"/>
          </p:cNvSpPr>
          <p:nvPr>
            <p:ph type="title"/>
          </p:nvPr>
        </p:nvSpPr>
        <p:spPr/>
        <p:txBody>
          <a:bodyPr>
            <a:normAutofit fontScale="90000"/>
          </a:bodyPr>
          <a:lstStyle/>
          <a:p>
            <a:r>
              <a:rPr lang="el-GR" dirty="0"/>
              <a:t>Οι 7 διαστάσεις της θρησκείας σύμφωνα με τον </a:t>
            </a:r>
            <a:r>
              <a:rPr lang="en-US" dirty="0" err="1"/>
              <a:t>Ninian</a:t>
            </a:r>
            <a:r>
              <a:rPr lang="en-US" dirty="0"/>
              <a:t> Smart</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7FA76D9E-B0D7-4AC1-B949-B44C016C6C2A}"/>
              </a:ext>
            </a:extLst>
          </p:cNvPr>
          <p:cNvSpPr>
            <a:spLocks noGrp="1"/>
          </p:cNvSpPr>
          <p:nvPr>
            <p:ph idx="1"/>
          </p:nvPr>
        </p:nvSpPr>
        <p:spPr/>
        <p:txBody>
          <a:bodyPr>
            <a:normAutofit fontScale="62500" lnSpcReduction="20000"/>
          </a:bodyPr>
          <a:lstStyle/>
          <a:p>
            <a:pPr lvl="0"/>
            <a:r>
              <a:rPr lang="el-GR" b="1" dirty="0"/>
              <a:t>Η πρακτική – Τελετουργική διάσταση</a:t>
            </a:r>
            <a:r>
              <a:rPr lang="el-GR" dirty="0"/>
              <a:t>, η οποία συμπεριλαμβάνει: α) τους τύπους της προσευχής, β) τις ασκητικές μορφές, γ) τους τρόπους συμπεριφοράς και εξωτερικής εμφάνισης, δ) τα προσκυνήματα, ε) τις τελετές μύησης, μετάβασης και μετασχηματισμού. </a:t>
            </a:r>
          </a:p>
          <a:p>
            <a:pPr lvl="0"/>
            <a:r>
              <a:rPr lang="el-GR" b="1" dirty="0"/>
              <a:t>Η βιωματική – συναισθηματική διάσταση</a:t>
            </a:r>
            <a:r>
              <a:rPr lang="el-GR" dirty="0"/>
              <a:t>, η οποία συμπεριλαμβάνει: α) τις θρησκευτικές εμπειρίες, β) τις βιωματικές σχέσεις με το θεϊκό, γ) τις μυστικιστικές παραδόσεις. </a:t>
            </a:r>
          </a:p>
          <a:p>
            <a:pPr lvl="0"/>
            <a:r>
              <a:rPr lang="el-GR" b="1" dirty="0"/>
              <a:t>Η αφηγηματική – μυθική διάσταση </a:t>
            </a:r>
            <a:r>
              <a:rPr lang="el-GR" dirty="0"/>
              <a:t>περιλαμβάνει: α) τις συστηματικές καταγραφές των θρησκευτικών αντιλήψεων, β) τις προφορικές παραδόσεις, γ) τις αποκαλύψεις κ.ά. </a:t>
            </a:r>
          </a:p>
          <a:p>
            <a:pPr lvl="0"/>
            <a:r>
              <a:rPr lang="el-GR" b="1" dirty="0"/>
              <a:t>Η δογματική – φιλοσοφική διάσταση </a:t>
            </a:r>
            <a:r>
              <a:rPr lang="el-GR" dirty="0"/>
              <a:t>περιλαμβάνει: α) τις επίσημες διδασκαλίες για τη θρησκεία, β) την ερμηνεία των διδασκαλιών, γ) τον ρόλο των δογματικών διαφορών, δ) τις συνέπειες των δογματικών διαφορών για τους πιστούς. </a:t>
            </a:r>
          </a:p>
          <a:p>
            <a:pPr lvl="0"/>
            <a:r>
              <a:rPr lang="el-GR" b="1" dirty="0"/>
              <a:t>Η ηθική – νομική διάσταση </a:t>
            </a:r>
            <a:r>
              <a:rPr lang="el-GR" dirty="0"/>
              <a:t>περιλαμβάνει: α) κανόνες προσανατολισμού για τον πιστό, β) ποινές και αμοιβές. </a:t>
            </a:r>
          </a:p>
          <a:p>
            <a:pPr lvl="0"/>
            <a:r>
              <a:rPr lang="el-GR" b="1" dirty="0"/>
              <a:t>Η κοινωνική – θεσμική διάσταση </a:t>
            </a:r>
            <a:r>
              <a:rPr lang="el-GR" dirty="0"/>
              <a:t>περιλαμβάνει: α) τις αλληλεπιδράσεις των ανθρώπων των θρησκειών μεταξύ τους και με τους άλλους, β) τις θεσμικές και ιδιωτικές επιρροές της θρησκείας σε συγκεκριμένες κοινωνικές ομάδες. </a:t>
            </a:r>
          </a:p>
          <a:p>
            <a:pPr lvl="0"/>
            <a:r>
              <a:rPr lang="el-GR" b="1" dirty="0"/>
              <a:t>Η υλική διάσταση </a:t>
            </a:r>
            <a:r>
              <a:rPr lang="el-GR" dirty="0"/>
              <a:t>περιλαμβάνει: α) τις δομές, όπως Εκκλησία, Συναγωγή, β) αρχιτεκτονική, ζωγραφική, μουσική, μικροτεχνία, γ) ιερούς τόπους.</a:t>
            </a:r>
          </a:p>
        </p:txBody>
      </p:sp>
    </p:spTree>
    <p:extLst>
      <p:ext uri="{BB962C8B-B14F-4D97-AF65-F5344CB8AC3E}">
        <p14:creationId xmlns:p14="http://schemas.microsoft.com/office/powerpoint/2010/main" val="420308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B0DEB0-6AF4-42CD-89D8-4CD79A49B9F7}"/>
              </a:ext>
            </a:extLst>
          </p:cNvPr>
          <p:cNvSpPr>
            <a:spLocks noGrp="1"/>
          </p:cNvSpPr>
          <p:nvPr>
            <p:ph type="title"/>
          </p:nvPr>
        </p:nvSpPr>
        <p:spPr/>
        <p:txBody>
          <a:bodyPr/>
          <a:lstStyle/>
          <a:p>
            <a:r>
              <a:rPr lang="el-GR" b="1" dirty="0"/>
              <a:t>Κοινωνικοί Θεσμοί</a:t>
            </a:r>
            <a:br>
              <a:rPr lang="el-GR" dirty="0"/>
            </a:br>
            <a:endParaRPr lang="el-GR" dirty="0"/>
          </a:p>
        </p:txBody>
      </p:sp>
      <p:sp>
        <p:nvSpPr>
          <p:cNvPr id="3" name="Θέση περιεχομένου 2">
            <a:extLst>
              <a:ext uri="{FF2B5EF4-FFF2-40B4-BE49-F238E27FC236}">
                <a16:creationId xmlns:a16="http://schemas.microsoft.com/office/drawing/2014/main" id="{9F68F156-F667-471D-9D1C-05E3411990A0}"/>
              </a:ext>
            </a:extLst>
          </p:cNvPr>
          <p:cNvSpPr>
            <a:spLocks noGrp="1"/>
          </p:cNvSpPr>
          <p:nvPr>
            <p:ph idx="1"/>
          </p:nvPr>
        </p:nvSpPr>
        <p:spPr>
          <a:xfrm>
            <a:off x="838200" y="1189608"/>
            <a:ext cx="10515600" cy="4987356"/>
          </a:xfrm>
        </p:spPr>
        <p:txBody>
          <a:bodyPr>
            <a:normAutofit lnSpcReduction="10000"/>
          </a:bodyPr>
          <a:lstStyle/>
          <a:p>
            <a:pPr marL="0" indent="0">
              <a:buNone/>
            </a:pPr>
            <a:r>
              <a:rPr lang="el-GR" b="1" i="1" dirty="0"/>
              <a:t>Ορισμός</a:t>
            </a:r>
            <a:r>
              <a:rPr lang="el-GR" dirty="0"/>
              <a:t>:</a:t>
            </a:r>
          </a:p>
          <a:p>
            <a:r>
              <a:rPr lang="el-GR" dirty="0"/>
              <a:t>Ο όρος θεσμός προέρχεται από το ρήμα </a:t>
            </a:r>
            <a:r>
              <a:rPr lang="el-GR" dirty="0" err="1"/>
              <a:t>τίθημι</a:t>
            </a:r>
            <a:r>
              <a:rPr lang="el-GR" dirty="0"/>
              <a:t>. Αυτό που έχει τεθεί, και ισχύει ως δίκαιο. </a:t>
            </a:r>
          </a:p>
          <a:p>
            <a:r>
              <a:rPr lang="el-GR" dirty="0"/>
              <a:t>Ένα πλέγμα/σύνολο οργανωμένων και σταθερών σχέσεων που έχει ως σκοπό να ικανοποιήσει μια ή περισσότερες κοινωνικές ανάγκες.</a:t>
            </a:r>
          </a:p>
          <a:p>
            <a:pPr marL="0" indent="0">
              <a:buNone/>
            </a:pPr>
            <a:r>
              <a:rPr lang="el-GR" b="1" i="1" dirty="0"/>
              <a:t>Βασικά χαρακτηριστικά</a:t>
            </a:r>
            <a:r>
              <a:rPr lang="el-GR" dirty="0"/>
              <a:t>:</a:t>
            </a:r>
          </a:p>
          <a:p>
            <a:pPr>
              <a:buFont typeface="Wingdings" panose="05000000000000000000" pitchFamily="2" charset="2"/>
              <a:buChar char="Ø"/>
            </a:pPr>
            <a:r>
              <a:rPr lang="el-GR" dirty="0"/>
              <a:t>Επιτελούν σημαντικούς κοινωνικούς σκοπούς</a:t>
            </a:r>
          </a:p>
          <a:p>
            <a:pPr>
              <a:buFont typeface="Wingdings" panose="05000000000000000000" pitchFamily="2" charset="2"/>
              <a:buChar char="Ø"/>
            </a:pPr>
            <a:r>
              <a:rPr lang="el-GR" dirty="0"/>
              <a:t>Παραμένουν σχετικά σταθεροί</a:t>
            </a:r>
          </a:p>
          <a:p>
            <a:pPr marL="0" indent="0">
              <a:buNone/>
            </a:pPr>
            <a:r>
              <a:rPr lang="el-GR" b="1" i="1" dirty="0"/>
              <a:t>Βασικοί Θεσμοί</a:t>
            </a:r>
            <a:r>
              <a:rPr lang="el-GR" i="1" dirty="0"/>
              <a:t>:</a:t>
            </a:r>
          </a:p>
          <a:p>
            <a:pPr>
              <a:buFontTx/>
              <a:buChar char="-"/>
            </a:pPr>
            <a:r>
              <a:rPr lang="el-GR" dirty="0"/>
              <a:t>Οικονομικοί</a:t>
            </a:r>
          </a:p>
          <a:p>
            <a:pPr>
              <a:buFontTx/>
              <a:buChar char="-"/>
            </a:pPr>
            <a:r>
              <a:rPr lang="el-GR" dirty="0"/>
              <a:t>Οικογενειακοί</a:t>
            </a:r>
          </a:p>
          <a:p>
            <a:pPr>
              <a:buFontTx/>
              <a:buChar char="-"/>
            </a:pPr>
            <a:r>
              <a:rPr lang="el-GR" dirty="0"/>
              <a:t>Πολιτικοί</a:t>
            </a:r>
          </a:p>
          <a:p>
            <a:pPr>
              <a:buFontTx/>
              <a:buChar char="-"/>
            </a:pPr>
            <a:r>
              <a:rPr lang="el-GR" dirty="0"/>
              <a:t>Εκπαιδευτικοί</a:t>
            </a:r>
          </a:p>
          <a:p>
            <a:pPr>
              <a:buFontTx/>
              <a:buChar char="-"/>
            </a:pPr>
            <a:r>
              <a:rPr lang="el-GR" dirty="0"/>
              <a:t>Θρησκευτικοί</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1565797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018A28-822E-440C-B1D7-2D1D2DAAADB2}"/>
              </a:ext>
            </a:extLst>
          </p:cNvPr>
          <p:cNvSpPr>
            <a:spLocks noGrp="1"/>
          </p:cNvSpPr>
          <p:nvPr>
            <p:ph type="title"/>
          </p:nvPr>
        </p:nvSpPr>
        <p:spPr/>
        <p:txBody>
          <a:bodyPr/>
          <a:lstStyle/>
          <a:p>
            <a:r>
              <a:rPr lang="el-GR" dirty="0"/>
              <a:t> </a:t>
            </a:r>
          </a:p>
        </p:txBody>
      </p:sp>
      <p:sp>
        <p:nvSpPr>
          <p:cNvPr id="3" name="Θέση περιεχομένου 2">
            <a:extLst>
              <a:ext uri="{FF2B5EF4-FFF2-40B4-BE49-F238E27FC236}">
                <a16:creationId xmlns:a16="http://schemas.microsoft.com/office/drawing/2014/main" id="{9209D532-2841-41CA-88E5-84884E11D8CD}"/>
              </a:ext>
            </a:extLst>
          </p:cNvPr>
          <p:cNvSpPr>
            <a:spLocks noGrp="1"/>
          </p:cNvSpPr>
          <p:nvPr>
            <p:ph idx="1"/>
          </p:nvPr>
        </p:nvSpPr>
        <p:spPr/>
        <p:txBody>
          <a:bodyPr/>
          <a:lstStyle/>
          <a:p>
            <a:r>
              <a:rPr lang="el-GR" dirty="0"/>
              <a:t>Ποιοι είναι οι θρησκευτικοί θεσμοί σήμερα;</a:t>
            </a:r>
          </a:p>
          <a:p>
            <a:r>
              <a:rPr lang="el-GR" dirty="0"/>
              <a:t>Ποιες ανάγκες καλύπτουν οι θρησκευτικοί θεσμοί;</a:t>
            </a:r>
          </a:p>
        </p:txBody>
      </p:sp>
    </p:spTree>
    <p:extLst>
      <p:ext uri="{BB962C8B-B14F-4D97-AF65-F5344CB8AC3E}">
        <p14:creationId xmlns:p14="http://schemas.microsoft.com/office/powerpoint/2010/main" val="12681187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140</TotalTime>
  <Words>684</Words>
  <Application>Microsoft Office PowerPoint</Application>
  <PresentationFormat>Ευρεία οθόνη</PresentationFormat>
  <Paragraphs>51</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Century Gothic</vt:lpstr>
      <vt:lpstr>Wingdings</vt:lpstr>
      <vt:lpstr>Wingdings 3</vt:lpstr>
      <vt:lpstr>Αίθουσα συσκέψεων "Ιόν"</vt:lpstr>
      <vt:lpstr> </vt:lpstr>
      <vt:lpstr> </vt:lpstr>
      <vt:lpstr>Ο ΡΟΛΟΣ ΤΗ ΘΡΗΣΚΕΙΑΣ </vt:lpstr>
      <vt:lpstr>Ο ΡΟΛΟΣ ΤΗ ΘΡΗΣΚΕΙΑΣ </vt:lpstr>
      <vt:lpstr>Ο ΡΟΛΟΣ ΤΗ ΘΡΗΣΚΕΙΑΣ </vt:lpstr>
      <vt:lpstr>Οι 7 διαστάσεις της θρησκείας σύμφωνα με τον Ninian Smart: </vt:lpstr>
      <vt:lpstr>Κοινωνικοί Θεσμοί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Iro Potamousi</dc:creator>
  <cp:lastModifiedBy>ΜΑΡΙΟΣ ΚΟΥΚΟΥΝΑΡΑΣ ΛΙΑΓΚΗΣ</cp:lastModifiedBy>
  <cp:revision>6</cp:revision>
  <dcterms:created xsi:type="dcterms:W3CDTF">2020-03-04T18:04:51Z</dcterms:created>
  <dcterms:modified xsi:type="dcterms:W3CDTF">2021-04-01T05:42:41Z</dcterms:modified>
</cp:coreProperties>
</file>