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79" r:id="rId4"/>
    <p:sldId id="288" r:id="rId5"/>
    <p:sldId id="289" r:id="rId6"/>
    <p:sldId id="281" r:id="rId7"/>
    <p:sldId id="282" r:id="rId8"/>
    <p:sldId id="285" r:id="rId9"/>
    <p:sldId id="290" r:id="rId10"/>
    <p:sldId id="291" r:id="rId11"/>
    <p:sldId id="292" r:id="rId12"/>
    <p:sldId id="28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530087"/>
            <a:ext cx="8915399" cy="3670852"/>
          </a:xfrm>
        </p:spPr>
        <p:txBody>
          <a:bodyPr>
            <a:noAutofit/>
          </a:bodyPr>
          <a:lstStyle/>
          <a:p>
            <a:pPr algn="ctr"/>
            <a:r>
              <a:rPr lang="el-GR" sz="2500" dirty="0">
                <a:solidFill>
                  <a:schemeClr val="tx1">
                    <a:lumMod val="75000"/>
                    <a:lumOff val="25000"/>
                  </a:schemeClr>
                </a:solidFill>
              </a:rPr>
              <a:t>ΚΟΙΝΩΝΙΟΛΟΓΙΑ ΤΗΣ ΘΡΗΣΚΕΙΑΣ </a:t>
            </a:r>
            <a:br>
              <a:rPr lang="el-GR" sz="2500" dirty="0">
                <a:solidFill>
                  <a:schemeClr val="tx1">
                    <a:lumMod val="75000"/>
                    <a:lumOff val="25000"/>
                  </a:schemeClr>
                </a:solidFill>
              </a:rPr>
            </a:br>
            <a:r>
              <a:rPr lang="el-GR" sz="2500" dirty="0">
                <a:solidFill>
                  <a:schemeClr val="tx1">
                    <a:lumMod val="75000"/>
                    <a:lumOff val="25000"/>
                  </a:schemeClr>
                </a:solidFill>
              </a:rPr>
              <a:t>ΚΡΑΤΟΣ &amp; ΘΡΗΣΚΕΙΑ – ΘΡΗΣΚΕΙΑ &amp; ΚΡΑΤΟΣ</a:t>
            </a:r>
            <a:endParaRPr lang="en-US" sz="2500" dirty="0">
              <a:solidFill>
                <a:schemeClr val="tx1">
                  <a:lumMod val="75000"/>
                  <a:lumOff val="25000"/>
                </a:schemeClr>
              </a:solidFill>
            </a:endParaRPr>
          </a:p>
        </p:txBody>
      </p:sp>
      <p:sp>
        <p:nvSpPr>
          <p:cNvPr id="3" name="Subtitle 2"/>
          <p:cNvSpPr>
            <a:spLocks noGrp="1"/>
          </p:cNvSpPr>
          <p:nvPr>
            <p:ph type="subTitle" idx="1"/>
          </p:nvPr>
        </p:nvSpPr>
        <p:spPr>
          <a:xfrm>
            <a:off x="2589213" y="4598503"/>
            <a:ext cx="8915399" cy="1305159"/>
          </a:xfrm>
        </p:spPr>
        <p:txBody>
          <a:bodyPr>
            <a:noAutofit/>
          </a:bodyPr>
          <a:lstStyle/>
          <a:p>
            <a:endParaRPr lang="en-US" sz="2000" dirty="0"/>
          </a:p>
          <a:p>
            <a:endParaRPr lang="en-US" sz="1500" dirty="0"/>
          </a:p>
        </p:txBody>
      </p:sp>
    </p:spTree>
    <p:extLst>
      <p:ext uri="{BB962C8B-B14F-4D97-AF65-F5344CB8AC3E}">
        <p14:creationId xmlns:p14="http://schemas.microsoft.com/office/powerpoint/2010/main" val="155830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06F05-FCA9-490A-8517-10DA5AE87E2E}"/>
              </a:ext>
            </a:extLst>
          </p:cNvPr>
          <p:cNvSpPr>
            <a:spLocks noGrp="1"/>
          </p:cNvSpPr>
          <p:nvPr>
            <p:ph type="title"/>
          </p:nvPr>
        </p:nvSpPr>
        <p:spPr/>
        <p:txBody>
          <a:bodyPr/>
          <a:lstStyle/>
          <a:p>
            <a:r>
              <a:rPr lang="el-GR" dirty="0"/>
              <a:t> </a:t>
            </a:r>
          </a:p>
        </p:txBody>
      </p:sp>
      <p:sp>
        <p:nvSpPr>
          <p:cNvPr id="3" name="Θέση περιεχομένου 2">
            <a:extLst>
              <a:ext uri="{FF2B5EF4-FFF2-40B4-BE49-F238E27FC236}">
                <a16:creationId xmlns:a16="http://schemas.microsoft.com/office/drawing/2014/main" id="{8EF33096-DB64-4F13-B3E9-9019CEC6815A}"/>
              </a:ext>
            </a:extLst>
          </p:cNvPr>
          <p:cNvSpPr>
            <a:spLocks noGrp="1"/>
          </p:cNvSpPr>
          <p:nvPr>
            <p:ph idx="1"/>
          </p:nvPr>
        </p:nvSpPr>
        <p:spPr>
          <a:xfrm>
            <a:off x="2589212" y="1314450"/>
            <a:ext cx="8915400" cy="4596772"/>
          </a:xfrm>
        </p:spPr>
        <p:txBody>
          <a:bodyPr>
            <a:normAutofit fontScale="85000" lnSpcReduction="20000"/>
          </a:bodyPr>
          <a:lstStyle/>
          <a:p>
            <a:r>
              <a:rPr lang="el-GR" dirty="0"/>
              <a:t> Αίτηση </a:t>
            </a:r>
          </a:p>
          <a:p>
            <a:pPr marL="0" indent="0">
              <a:buNone/>
            </a:pPr>
            <a:r>
              <a:rPr lang="el-GR" dirty="0"/>
              <a:t>Προς το Δημοτικό Συμβούλιο Δήμου </a:t>
            </a:r>
            <a:r>
              <a:rPr lang="el-GR" dirty="0" err="1"/>
              <a:t>Παρτέρου</a:t>
            </a:r>
            <a:r>
              <a:rPr lang="el-GR" dirty="0"/>
              <a:t>. </a:t>
            </a:r>
          </a:p>
          <a:p>
            <a:pPr marL="0" indent="0">
              <a:buNone/>
            </a:pPr>
            <a:r>
              <a:rPr lang="el-GR" dirty="0"/>
              <a:t>Δια του παρόντος ζητούμε τη θετική γνωμάτευση του Δημοτικού Συμβουλίου, για την ανέγερση χριστιανικού ναού στον Δήμο που ανήκουμε και κατοικούμε, προς εκπλήρωση των θρησκευτικών μας αναγκών. </a:t>
            </a:r>
          </a:p>
          <a:p>
            <a:pPr marL="0" indent="0" algn="r">
              <a:buNone/>
            </a:pPr>
            <a:r>
              <a:rPr lang="el-GR" dirty="0"/>
              <a:t>Οι χριστιανοί κάτοικοι Δήμου</a:t>
            </a:r>
          </a:p>
          <a:p>
            <a:endParaRPr lang="el-GR" dirty="0"/>
          </a:p>
          <a:p>
            <a:r>
              <a:rPr lang="el-GR" dirty="0"/>
              <a:t>Αίτηση </a:t>
            </a:r>
          </a:p>
          <a:p>
            <a:pPr marL="0" indent="0">
              <a:buNone/>
            </a:pPr>
            <a:r>
              <a:rPr lang="el-GR" dirty="0"/>
              <a:t>Προς το Δημοτικό Συμβούλιο Δήμου </a:t>
            </a:r>
            <a:r>
              <a:rPr lang="el-GR" dirty="0" err="1"/>
              <a:t>Παρτέρου</a:t>
            </a:r>
            <a:r>
              <a:rPr lang="el-GR" dirty="0"/>
              <a:t> .</a:t>
            </a:r>
          </a:p>
          <a:p>
            <a:pPr marL="0" indent="0">
              <a:buNone/>
            </a:pPr>
            <a:r>
              <a:rPr lang="el-GR" dirty="0"/>
              <a:t>Ως μόνιμοι κάτοικοι και δημότες του Δήμου, του οποίου αποτελούμε τον μισό εγχώριο πληθυσμό, ζητάμε τη θετική γνωμοδότηση του Δημοτικού Συμβουλίου για τη χορήγηση άδειας ίδρυσης και λειτουργίας τεμένους, αφιερωμένου στη δημόσια λατρεία της θρησκείας μας και την εξυπηρέτηση των συλλογικών θρησκευτικών μας αναγκών, οι οποίες δεν μπορούν να ασκηθούν με κάποιο άλλο τρόπο. </a:t>
            </a:r>
          </a:p>
          <a:p>
            <a:pPr marL="0" indent="0">
              <a:buNone/>
            </a:pPr>
            <a:r>
              <a:rPr lang="el-GR" dirty="0"/>
              <a:t>Θεωρούμε το αίτημά μας νόμιμο, στο πλαίσιο μιας ειρηνικής θρησκευτικής συνύπαρξης και σύμφωνο με την κείμενη ελληνική και διεθνή νομοθεσία. </a:t>
            </a:r>
          </a:p>
          <a:p>
            <a:pPr marL="0" indent="0" algn="r">
              <a:buNone/>
            </a:pPr>
            <a:r>
              <a:rPr lang="el-GR" dirty="0"/>
              <a:t>Οι μουσουλμάνοι κάτοικοι Δήμου	</a:t>
            </a:r>
          </a:p>
          <a:p>
            <a:pPr marL="0" indent="0" algn="r">
              <a:buNone/>
            </a:pPr>
            <a:endParaRPr lang="el-GR" dirty="0"/>
          </a:p>
          <a:p>
            <a:pPr marL="0" indent="0" algn="r">
              <a:buNone/>
            </a:pPr>
            <a:endParaRPr lang="el-GR" dirty="0"/>
          </a:p>
          <a:p>
            <a:pPr marL="0" indent="0" algn="r">
              <a:buNone/>
            </a:pPr>
            <a:endParaRPr lang="el-GR" dirty="0"/>
          </a:p>
          <a:p>
            <a:endParaRPr lang="el-GR" dirty="0"/>
          </a:p>
        </p:txBody>
      </p:sp>
    </p:spTree>
    <p:extLst>
      <p:ext uri="{BB962C8B-B14F-4D97-AF65-F5344CB8AC3E}">
        <p14:creationId xmlns:p14="http://schemas.microsoft.com/office/powerpoint/2010/main" val="137174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67C0B1-7B9E-4B33-B7D6-40AD86079EC6}"/>
              </a:ext>
            </a:extLst>
          </p:cNvPr>
          <p:cNvSpPr>
            <a:spLocks noGrp="1"/>
          </p:cNvSpPr>
          <p:nvPr>
            <p:ph type="title"/>
          </p:nvPr>
        </p:nvSpPr>
        <p:spPr>
          <a:xfrm>
            <a:off x="2592925" y="624110"/>
            <a:ext cx="8911687" cy="726518"/>
          </a:xfrm>
        </p:spPr>
        <p:txBody>
          <a:bodyPr/>
          <a:lstStyle/>
          <a:p>
            <a:r>
              <a:rPr lang="el-GR" dirty="0"/>
              <a:t>Ομάδες 4-5 ατόμων</a:t>
            </a:r>
          </a:p>
        </p:txBody>
      </p:sp>
      <p:sp>
        <p:nvSpPr>
          <p:cNvPr id="3" name="Θέση περιεχομένου 2">
            <a:extLst>
              <a:ext uri="{FF2B5EF4-FFF2-40B4-BE49-F238E27FC236}">
                <a16:creationId xmlns:a16="http://schemas.microsoft.com/office/drawing/2014/main" id="{D768516A-0094-4F48-9B81-AA12EEB570F1}"/>
              </a:ext>
            </a:extLst>
          </p:cNvPr>
          <p:cNvSpPr>
            <a:spLocks noGrp="1"/>
          </p:cNvSpPr>
          <p:nvPr>
            <p:ph idx="1"/>
          </p:nvPr>
        </p:nvSpPr>
        <p:spPr/>
        <p:txBody>
          <a:bodyPr/>
          <a:lstStyle/>
          <a:p>
            <a:r>
              <a:rPr lang="el-GR" dirty="0" err="1"/>
              <a:t>Α΄Φάση</a:t>
            </a:r>
            <a:r>
              <a:rPr lang="el-GR" dirty="0"/>
              <a:t>: Αποφασίστε ποιος/ποια θα κρατά τα αποτελέσματα της ομάδας και θα σας εκπροσωπεί στην ολομέλεια και ποιος/ποια θα σας υπενθυμίζει τον διαθέσιμο χρόνο, για να συνεργαστείτε αποτελεσματικά (2 λεπτά).</a:t>
            </a:r>
          </a:p>
          <a:p>
            <a:r>
              <a:rPr lang="el-GR" dirty="0"/>
              <a:t>Β’ Φάση: μελετήστε τις αιτήσεις και το διαθέσιμο υλικό (Άρθρα του Συντάγματος και Ν. 4301/2014) και καταγράψετε τα επιχειρήματα των </a:t>
            </a:r>
            <a:r>
              <a:rPr lang="el-GR" dirty="0" err="1"/>
              <a:t>απόφασεών</a:t>
            </a:r>
            <a:r>
              <a:rPr lang="el-GR" dirty="0"/>
              <a:t> σας και για τις δύο αιτήσεις. Η ομάδα σας θα έχει μία ψήφο για κάθε αίτηση και 2-3 λεπτά να αναπτύξει πλήρως τις θέσεις της (20 λεπτά).</a:t>
            </a:r>
          </a:p>
          <a:p>
            <a:r>
              <a:rPr lang="el-GR" dirty="0"/>
              <a:t>Αν ολοκληρώσετε τη συνεργασία σας νωρίτερα, επιστρέψτε στην ολομέλεια, γιατί έχουμε να λάβουμε σημαντικές αποφάσεις.</a:t>
            </a:r>
          </a:p>
        </p:txBody>
      </p:sp>
    </p:spTree>
    <p:extLst>
      <p:ext uri="{BB962C8B-B14F-4D97-AF65-F5344CB8AC3E}">
        <p14:creationId xmlns:p14="http://schemas.microsoft.com/office/powerpoint/2010/main" val="22119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E9EF-6258-4BCE-84F3-71637C4035E5}"/>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CBE12D51-2A05-4477-A95F-AE75F8D08CCA}"/>
              </a:ext>
            </a:extLst>
          </p:cNvPr>
          <p:cNvPicPr>
            <a:picLocks noGrp="1" noChangeAspect="1"/>
          </p:cNvPicPr>
          <p:nvPr>
            <p:ph idx="1"/>
          </p:nvPr>
        </p:nvPicPr>
        <p:blipFill>
          <a:blip r:embed="rId2"/>
          <a:stretch>
            <a:fillRect/>
          </a:stretch>
        </p:blipFill>
        <p:spPr>
          <a:xfrm>
            <a:off x="0" y="1"/>
            <a:ext cx="4700127" cy="3527968"/>
          </a:xfrm>
        </p:spPr>
      </p:pic>
      <p:pic>
        <p:nvPicPr>
          <p:cNvPr id="7" name="Picture 6">
            <a:extLst>
              <a:ext uri="{FF2B5EF4-FFF2-40B4-BE49-F238E27FC236}">
                <a16:creationId xmlns:a16="http://schemas.microsoft.com/office/drawing/2014/main" id="{9913941A-5885-4EC4-891D-4598EA1F535C}"/>
              </a:ext>
            </a:extLst>
          </p:cNvPr>
          <p:cNvPicPr>
            <a:picLocks noChangeAspect="1"/>
          </p:cNvPicPr>
          <p:nvPr/>
        </p:nvPicPr>
        <p:blipFill>
          <a:blip r:embed="rId3"/>
          <a:stretch>
            <a:fillRect/>
          </a:stretch>
        </p:blipFill>
        <p:spPr>
          <a:xfrm>
            <a:off x="8188743" y="21438"/>
            <a:ext cx="4003257" cy="2486233"/>
          </a:xfrm>
          <a:prstGeom prst="rect">
            <a:avLst/>
          </a:prstGeom>
        </p:spPr>
      </p:pic>
      <p:pic>
        <p:nvPicPr>
          <p:cNvPr id="9" name="Picture 8">
            <a:extLst>
              <a:ext uri="{FF2B5EF4-FFF2-40B4-BE49-F238E27FC236}">
                <a16:creationId xmlns:a16="http://schemas.microsoft.com/office/drawing/2014/main" id="{C207E387-6985-4AB3-947B-CE847454B18D}"/>
              </a:ext>
            </a:extLst>
          </p:cNvPr>
          <p:cNvPicPr>
            <a:picLocks noChangeAspect="1"/>
          </p:cNvPicPr>
          <p:nvPr/>
        </p:nvPicPr>
        <p:blipFill>
          <a:blip r:embed="rId4"/>
          <a:stretch>
            <a:fillRect/>
          </a:stretch>
        </p:blipFill>
        <p:spPr>
          <a:xfrm>
            <a:off x="5936975" y="2695565"/>
            <a:ext cx="6255026" cy="4162436"/>
          </a:xfrm>
          <a:prstGeom prst="rect">
            <a:avLst/>
          </a:prstGeom>
        </p:spPr>
      </p:pic>
      <p:pic>
        <p:nvPicPr>
          <p:cNvPr id="11" name="Picture 10">
            <a:extLst>
              <a:ext uri="{FF2B5EF4-FFF2-40B4-BE49-F238E27FC236}">
                <a16:creationId xmlns:a16="http://schemas.microsoft.com/office/drawing/2014/main" id="{54E34813-D342-47FF-8B12-A663CAE97ED7}"/>
              </a:ext>
            </a:extLst>
          </p:cNvPr>
          <p:cNvPicPr>
            <a:picLocks noChangeAspect="1"/>
          </p:cNvPicPr>
          <p:nvPr/>
        </p:nvPicPr>
        <p:blipFill>
          <a:blip r:embed="rId5"/>
          <a:stretch>
            <a:fillRect/>
          </a:stretch>
        </p:blipFill>
        <p:spPr>
          <a:xfrm>
            <a:off x="0" y="3910265"/>
            <a:ext cx="5539185" cy="2709196"/>
          </a:xfrm>
          <a:prstGeom prst="rect">
            <a:avLst/>
          </a:prstGeom>
        </p:spPr>
      </p:pic>
    </p:spTree>
    <p:extLst>
      <p:ext uri="{BB962C8B-B14F-4D97-AF65-F5344CB8AC3E}">
        <p14:creationId xmlns:p14="http://schemas.microsoft.com/office/powerpoint/2010/main" val="159405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35355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A9B2-6C5A-4F2F-A6A5-4B9C034F2B55}"/>
              </a:ext>
            </a:extLst>
          </p:cNvPr>
          <p:cNvSpPr>
            <a:spLocks noGrp="1"/>
          </p:cNvSpPr>
          <p:nvPr>
            <p:ph type="title"/>
          </p:nvPr>
        </p:nvSpPr>
        <p:spPr/>
        <p:txBody>
          <a:bodyPr/>
          <a:lstStyle/>
          <a:p>
            <a:r>
              <a:rPr lang="el-GR" dirty="0"/>
              <a:t>Το Σύνταγμα</a:t>
            </a:r>
            <a:endParaRPr lang="en-US" dirty="0"/>
          </a:p>
        </p:txBody>
      </p:sp>
      <p:pic>
        <p:nvPicPr>
          <p:cNvPr id="5" name="Content Placeholder 4">
            <a:extLst>
              <a:ext uri="{FF2B5EF4-FFF2-40B4-BE49-F238E27FC236}">
                <a16:creationId xmlns:a16="http://schemas.microsoft.com/office/drawing/2014/main" id="{3C629F37-DF35-48EE-B11B-AC00D471CEDC}"/>
              </a:ext>
            </a:extLst>
          </p:cNvPr>
          <p:cNvPicPr>
            <a:picLocks noGrp="1" noChangeAspect="1"/>
          </p:cNvPicPr>
          <p:nvPr>
            <p:ph idx="1"/>
          </p:nvPr>
        </p:nvPicPr>
        <p:blipFill>
          <a:blip r:embed="rId2"/>
          <a:stretch>
            <a:fillRect/>
          </a:stretch>
        </p:blipFill>
        <p:spPr>
          <a:xfrm>
            <a:off x="2716566" y="1532137"/>
            <a:ext cx="8911687" cy="4953000"/>
          </a:xfrm>
        </p:spPr>
      </p:pic>
    </p:spTree>
    <p:extLst>
      <p:ext uri="{BB962C8B-B14F-4D97-AF65-F5344CB8AC3E}">
        <p14:creationId xmlns:p14="http://schemas.microsoft.com/office/powerpoint/2010/main" val="356688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6399-0591-4F19-AC2C-49E6E2B93337}"/>
              </a:ext>
            </a:extLst>
          </p:cNvPr>
          <p:cNvSpPr>
            <a:spLocks noGrp="1"/>
          </p:cNvSpPr>
          <p:nvPr>
            <p:ph type="title"/>
          </p:nvPr>
        </p:nvSpPr>
        <p:spPr/>
        <p:txBody>
          <a:bodyPr/>
          <a:lstStyle/>
          <a:p>
            <a:r>
              <a:rPr lang="el-GR" dirty="0"/>
              <a:t> </a:t>
            </a:r>
            <a:endParaRPr lang="en-US" dirty="0"/>
          </a:p>
        </p:txBody>
      </p:sp>
      <p:pic>
        <p:nvPicPr>
          <p:cNvPr id="11" name="Content Placeholder 10">
            <a:extLst>
              <a:ext uri="{FF2B5EF4-FFF2-40B4-BE49-F238E27FC236}">
                <a16:creationId xmlns:a16="http://schemas.microsoft.com/office/drawing/2014/main" id="{B647E76E-BE74-4575-9E52-222A3BFE2424}"/>
              </a:ext>
            </a:extLst>
          </p:cNvPr>
          <p:cNvPicPr>
            <a:picLocks noGrp="1" noChangeAspect="1"/>
          </p:cNvPicPr>
          <p:nvPr>
            <p:ph idx="1"/>
          </p:nvPr>
        </p:nvPicPr>
        <p:blipFill>
          <a:blip r:embed="rId2"/>
          <a:stretch>
            <a:fillRect/>
          </a:stretch>
        </p:blipFill>
        <p:spPr>
          <a:xfrm>
            <a:off x="1819923" y="488272"/>
            <a:ext cx="9454719" cy="4388240"/>
          </a:xfrm>
        </p:spPr>
      </p:pic>
      <p:sp>
        <p:nvSpPr>
          <p:cNvPr id="5" name="Ορθογώνιο 4">
            <a:extLst>
              <a:ext uri="{FF2B5EF4-FFF2-40B4-BE49-F238E27FC236}">
                <a16:creationId xmlns:a16="http://schemas.microsoft.com/office/drawing/2014/main" id="{1D9BD96B-2F9A-415F-84BF-E13FE00D425F}"/>
              </a:ext>
            </a:extLst>
          </p:cNvPr>
          <p:cNvSpPr/>
          <p:nvPr/>
        </p:nvSpPr>
        <p:spPr>
          <a:xfrm>
            <a:off x="2379216" y="5165455"/>
            <a:ext cx="8744504" cy="430887"/>
          </a:xfrm>
          <a:prstGeom prst="rect">
            <a:avLst/>
          </a:prstGeom>
        </p:spPr>
        <p:txBody>
          <a:bodyPr wrap="square">
            <a:spAutoFit/>
          </a:bodyPr>
          <a:lstStyle/>
          <a:p>
            <a:r>
              <a:rPr lang="el-GR" sz="2200" dirty="0">
                <a:latin typeface="Times New Roman" panose="02020603050405020304" pitchFamily="18" charset="0"/>
                <a:ea typeface="Times New Roman" panose="02020603050405020304" pitchFamily="18" charset="0"/>
              </a:rPr>
              <a:t>Το Συνταγματικό Πλαίσιο Κράτους - Θρησκείας: Η Ελληνική Περίπτωση</a:t>
            </a:r>
            <a:endParaRPr lang="el-GR" sz="2200" dirty="0"/>
          </a:p>
        </p:txBody>
      </p:sp>
    </p:spTree>
    <p:extLst>
      <p:ext uri="{BB962C8B-B14F-4D97-AF65-F5344CB8AC3E}">
        <p14:creationId xmlns:p14="http://schemas.microsoft.com/office/powerpoint/2010/main" val="383472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C98E61-4739-4B67-913D-1CADB9EFD563}"/>
              </a:ext>
            </a:extLst>
          </p:cNvPr>
          <p:cNvSpPr>
            <a:spLocks noGrp="1"/>
          </p:cNvSpPr>
          <p:nvPr>
            <p:ph type="title"/>
          </p:nvPr>
        </p:nvSpPr>
        <p:spPr/>
        <p:txBody>
          <a:bodyPr>
            <a:normAutofit/>
          </a:bodyPr>
          <a:lstStyle/>
          <a:p>
            <a:r>
              <a:rPr lang="el-GR" sz="2600" dirty="0"/>
              <a:t>Τρία μοντέλα κρατών σχέσης Εκκλησίας-Κράτους σύμφωνα με την </a:t>
            </a:r>
            <a:r>
              <a:rPr lang="en-GB" sz="2600" dirty="0"/>
              <a:t>G. Davie</a:t>
            </a:r>
            <a:endParaRPr lang="el-GR" sz="2600" dirty="0"/>
          </a:p>
        </p:txBody>
      </p:sp>
      <p:sp>
        <p:nvSpPr>
          <p:cNvPr id="3" name="Θέση περιεχομένου 2">
            <a:extLst>
              <a:ext uri="{FF2B5EF4-FFF2-40B4-BE49-F238E27FC236}">
                <a16:creationId xmlns:a16="http://schemas.microsoft.com/office/drawing/2014/main" id="{3615EBAC-D2B1-40BA-9307-3CBFE9CDEA35}"/>
              </a:ext>
            </a:extLst>
          </p:cNvPr>
          <p:cNvSpPr>
            <a:spLocks noGrp="1"/>
          </p:cNvSpPr>
          <p:nvPr>
            <p:ph idx="1"/>
          </p:nvPr>
        </p:nvSpPr>
        <p:spPr>
          <a:xfrm>
            <a:off x="2589212" y="1766656"/>
            <a:ext cx="8915400" cy="4144566"/>
          </a:xfrm>
        </p:spPr>
        <p:txBody>
          <a:bodyPr/>
          <a:lstStyle/>
          <a:p>
            <a:r>
              <a:rPr lang="el-GR" b="1" dirty="0"/>
              <a:t>Κρατικά Εκκλησιαστικά Συστήματα </a:t>
            </a:r>
            <a:r>
              <a:rPr lang="el-GR" dirty="0"/>
              <a:t>(</a:t>
            </a:r>
            <a:r>
              <a:rPr lang="en-GB" i="1" dirty="0"/>
              <a:t>State Church Systems</a:t>
            </a:r>
            <a:r>
              <a:rPr lang="el-GR" i="1" dirty="0"/>
              <a:t>): η</a:t>
            </a:r>
            <a:r>
              <a:rPr lang="el-GR" dirty="0"/>
              <a:t> σχέση μεταξύ μιας συγκεκριμένης θρησκείας και του κράτους είναι στενή </a:t>
            </a:r>
          </a:p>
          <a:p>
            <a:endParaRPr lang="el-GR" b="1" dirty="0"/>
          </a:p>
          <a:p>
            <a:r>
              <a:rPr lang="el-GR" b="1" dirty="0"/>
              <a:t>Συστήματα Διαχωρισμού </a:t>
            </a:r>
            <a:r>
              <a:rPr lang="el-GR" dirty="0"/>
              <a:t>(</a:t>
            </a:r>
            <a:r>
              <a:rPr lang="en-GB" i="1" dirty="0"/>
              <a:t>Separation Systems</a:t>
            </a:r>
            <a:r>
              <a:rPr lang="el-GR" i="1" dirty="0"/>
              <a:t>:</a:t>
            </a:r>
            <a:r>
              <a:rPr lang="el-GR" dirty="0"/>
              <a:t> η σχέση θρησκείας με το κράτος είναι ξεκάθαρη και διαχωρίζονται αυστηρά από το νόμο </a:t>
            </a:r>
          </a:p>
          <a:p>
            <a:endParaRPr lang="el-GR" b="1" dirty="0"/>
          </a:p>
          <a:p>
            <a:r>
              <a:rPr lang="el-GR" b="1" dirty="0"/>
              <a:t>Υβριδικά Συστήματα</a:t>
            </a:r>
            <a:r>
              <a:rPr lang="el-GR" dirty="0"/>
              <a:t> ή τα Συνεργατικά Συστήματα (</a:t>
            </a:r>
            <a:r>
              <a:rPr lang="en-GB" i="1" dirty="0"/>
              <a:t>Hybrid Systems</a:t>
            </a:r>
            <a:r>
              <a:rPr lang="en-GB" dirty="0"/>
              <a:t> or </a:t>
            </a:r>
            <a:r>
              <a:rPr lang="en-GB" i="1" dirty="0"/>
              <a:t>Cooperationist Systems</a:t>
            </a:r>
            <a:r>
              <a:rPr lang="el-GR" i="1" dirty="0"/>
              <a:t>): </a:t>
            </a:r>
            <a:r>
              <a:rPr lang="el-GR" dirty="0"/>
              <a:t>λειτουργούν με έναν απλό διαχωρισμό κράτους και θρησκείας, όμως στην περίπτωση αυτή μπορεί να υπάρχει κοινή βάση στη συνεργασία των δύο με διάφορες νομικές μορφές όπως οι συνθήκες ή οι νομικές συμφωνίες.</a:t>
            </a:r>
          </a:p>
        </p:txBody>
      </p:sp>
    </p:spTree>
    <p:extLst>
      <p:ext uri="{BB962C8B-B14F-4D97-AF65-F5344CB8AC3E}">
        <p14:creationId xmlns:p14="http://schemas.microsoft.com/office/powerpoint/2010/main" val="428701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8FF070-148F-4D3C-A25F-5C753F791BB1}"/>
              </a:ext>
            </a:extLst>
          </p:cNvPr>
          <p:cNvSpPr>
            <a:spLocks noGrp="1"/>
          </p:cNvSpPr>
          <p:nvPr>
            <p:ph type="title"/>
          </p:nvPr>
        </p:nvSpPr>
        <p:spPr/>
        <p:txBody>
          <a:bodyPr/>
          <a:lstStyle/>
          <a:p>
            <a:r>
              <a:rPr lang="el-GR" dirty="0"/>
              <a:t> </a:t>
            </a:r>
          </a:p>
        </p:txBody>
      </p:sp>
      <p:pic>
        <p:nvPicPr>
          <p:cNvPr id="7" name="Θέση περιεχομένου 6">
            <a:extLst>
              <a:ext uri="{FF2B5EF4-FFF2-40B4-BE49-F238E27FC236}">
                <a16:creationId xmlns:a16="http://schemas.microsoft.com/office/drawing/2014/main" id="{9B995360-3408-4770-9487-36FF6466DF38}"/>
              </a:ext>
            </a:extLst>
          </p:cNvPr>
          <p:cNvPicPr>
            <a:picLocks noGrp="1" noChangeAspect="1"/>
          </p:cNvPicPr>
          <p:nvPr>
            <p:ph idx="1"/>
          </p:nvPr>
        </p:nvPicPr>
        <p:blipFill>
          <a:blip r:embed="rId2"/>
          <a:stretch>
            <a:fillRect/>
          </a:stretch>
        </p:blipFill>
        <p:spPr>
          <a:xfrm>
            <a:off x="2592925" y="624110"/>
            <a:ext cx="8220075" cy="5776794"/>
          </a:xfrm>
        </p:spPr>
      </p:pic>
    </p:spTree>
    <p:extLst>
      <p:ext uri="{BB962C8B-B14F-4D97-AF65-F5344CB8AC3E}">
        <p14:creationId xmlns:p14="http://schemas.microsoft.com/office/powerpoint/2010/main" val="129988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5B37-D29C-485C-90DD-F2D3BDF7D176}"/>
              </a:ext>
            </a:extLst>
          </p:cNvPr>
          <p:cNvSpPr>
            <a:spLocks noGrp="1"/>
          </p:cNvSpPr>
          <p:nvPr>
            <p:ph type="title"/>
          </p:nvPr>
        </p:nvSpPr>
        <p:spPr/>
        <p:txBody>
          <a:bodyPr>
            <a:normAutofit/>
          </a:bodyPr>
          <a:lstStyle/>
          <a:p>
            <a:r>
              <a:rPr lang="el-GR" sz="2200" dirty="0" err="1">
                <a:latin typeface="Arial" panose="020B0604020202020204" pitchFamily="34" charset="0"/>
                <a:cs typeface="Arial" panose="020B0604020202020204" pitchFamily="34" charset="0"/>
              </a:rPr>
              <a:t>Αρθρο</a:t>
            </a:r>
            <a:r>
              <a:rPr lang="el-GR" sz="2200" dirty="0">
                <a:latin typeface="Arial" panose="020B0604020202020204" pitchFamily="34" charset="0"/>
                <a:cs typeface="Arial" panose="020B0604020202020204" pitchFamily="34" charset="0"/>
              </a:rPr>
              <a:t> 3: (Σχέσεις Εκκλησίας και Πολιτείας)</a:t>
            </a:r>
          </a:p>
        </p:txBody>
      </p:sp>
      <p:sp>
        <p:nvSpPr>
          <p:cNvPr id="3" name="Content Placeholder 2">
            <a:extLst>
              <a:ext uri="{FF2B5EF4-FFF2-40B4-BE49-F238E27FC236}">
                <a16:creationId xmlns:a16="http://schemas.microsoft.com/office/drawing/2014/main" id="{C5E1639C-AE9A-4310-8830-B1DB8A13D3B6}"/>
              </a:ext>
            </a:extLst>
          </p:cNvPr>
          <p:cNvSpPr>
            <a:spLocks noGrp="1"/>
          </p:cNvSpPr>
          <p:nvPr>
            <p:ph idx="1"/>
          </p:nvPr>
        </p:nvSpPr>
        <p:spPr>
          <a:xfrm>
            <a:off x="1885950" y="1381125"/>
            <a:ext cx="9618662" cy="5191125"/>
          </a:xfrm>
        </p:spPr>
        <p:txBody>
          <a:bodyPr>
            <a:normAutofit lnSpcReduction="10000"/>
          </a:bodyPr>
          <a:lstStyle/>
          <a:p>
            <a:pPr marL="457200" indent="-457200" algn="just">
              <a:buAutoNum type="arabicPeriod"/>
            </a:pPr>
            <a:r>
              <a:rPr lang="el-GR" sz="1900" dirty="0" err="1"/>
              <a:t>Eπικρατούσα</a:t>
            </a:r>
            <a:r>
              <a:rPr lang="el-GR" sz="1900" dirty="0"/>
              <a:t> θρησκεία στην </a:t>
            </a:r>
            <a:r>
              <a:rPr lang="el-GR" sz="1900" dirty="0" err="1"/>
              <a:t>Eλλάδα</a:t>
            </a:r>
            <a:r>
              <a:rPr lang="el-GR" sz="1900" dirty="0"/>
              <a:t> είναι η θρησκεία της </a:t>
            </a:r>
            <a:r>
              <a:rPr lang="el-GR" sz="1900" dirty="0" err="1"/>
              <a:t>Aνατολικής</a:t>
            </a:r>
            <a:r>
              <a:rPr lang="el-GR" sz="1900" dirty="0"/>
              <a:t> </a:t>
            </a:r>
            <a:r>
              <a:rPr lang="el-GR" sz="1900" dirty="0" err="1"/>
              <a:t>Oρθόδοξης</a:t>
            </a:r>
            <a:r>
              <a:rPr lang="el-GR" sz="1900" dirty="0"/>
              <a:t> </a:t>
            </a:r>
            <a:r>
              <a:rPr lang="el-GR" sz="1900" dirty="0" err="1"/>
              <a:t>Eκκλησίας</a:t>
            </a:r>
            <a:r>
              <a:rPr lang="el-GR" sz="1900" dirty="0"/>
              <a:t> του </a:t>
            </a:r>
            <a:r>
              <a:rPr lang="el-GR" sz="1900" dirty="0" err="1"/>
              <a:t>Xριστού</a:t>
            </a:r>
            <a:r>
              <a:rPr lang="el-GR" sz="1900" dirty="0"/>
              <a:t>. H </a:t>
            </a:r>
            <a:r>
              <a:rPr lang="el-GR" sz="1900" dirty="0" err="1"/>
              <a:t>Oρθόδοξη</a:t>
            </a:r>
            <a:r>
              <a:rPr lang="el-GR" sz="1900" dirty="0"/>
              <a:t> </a:t>
            </a:r>
            <a:r>
              <a:rPr lang="el-GR" sz="1900" dirty="0" err="1"/>
              <a:t>Eκκλησία</a:t>
            </a:r>
            <a:r>
              <a:rPr lang="el-GR" sz="1900" dirty="0"/>
              <a:t> της </a:t>
            </a:r>
            <a:r>
              <a:rPr lang="el-GR" sz="1900" dirty="0" err="1"/>
              <a:t>Eλλάδας</a:t>
            </a:r>
            <a:r>
              <a:rPr lang="el-GR" sz="1900" dirty="0"/>
              <a:t>, που γνωρίζει κεφαλή της τον </a:t>
            </a:r>
            <a:r>
              <a:rPr lang="el-GR" sz="1900" dirty="0" err="1"/>
              <a:t>Kύριο</a:t>
            </a:r>
            <a:r>
              <a:rPr lang="el-GR" sz="1900" dirty="0"/>
              <a:t> ημών </a:t>
            </a:r>
            <a:r>
              <a:rPr lang="el-GR" sz="1900" dirty="0" err="1"/>
              <a:t>Iησού</a:t>
            </a:r>
            <a:r>
              <a:rPr lang="el-GR" sz="1900" dirty="0"/>
              <a:t> </a:t>
            </a:r>
            <a:r>
              <a:rPr lang="el-GR" sz="1900" dirty="0" err="1"/>
              <a:t>Xριστό</a:t>
            </a:r>
            <a:r>
              <a:rPr lang="el-GR" sz="1900" dirty="0"/>
              <a:t>, υπάρχει αναπόσπαστα ενωμένη δογματικά με τη </a:t>
            </a:r>
            <a:r>
              <a:rPr lang="el-GR" sz="1900" dirty="0" err="1"/>
              <a:t>Mεγάλη</a:t>
            </a:r>
            <a:r>
              <a:rPr lang="el-GR" sz="1900" dirty="0"/>
              <a:t> </a:t>
            </a:r>
            <a:r>
              <a:rPr lang="el-GR" sz="1900" dirty="0" err="1"/>
              <a:t>Eκκλησία</a:t>
            </a:r>
            <a:r>
              <a:rPr lang="el-GR" sz="1900" dirty="0"/>
              <a:t> της </a:t>
            </a:r>
            <a:r>
              <a:rPr lang="el-GR" sz="1900" dirty="0" err="1"/>
              <a:t>Kωνσταντινούπολης</a:t>
            </a:r>
            <a:r>
              <a:rPr lang="el-GR" sz="1900" dirty="0"/>
              <a:t> και με κάθε άλλη ομόδοξη </a:t>
            </a:r>
            <a:r>
              <a:rPr lang="el-GR" sz="1900" dirty="0" err="1"/>
              <a:t>Eκκλησία</a:t>
            </a:r>
            <a:r>
              <a:rPr lang="el-GR" sz="1900" dirty="0"/>
              <a:t> του </a:t>
            </a:r>
            <a:r>
              <a:rPr lang="el-GR" sz="1900" dirty="0" err="1"/>
              <a:t>Xριστού</a:t>
            </a:r>
            <a:r>
              <a:rPr lang="el-GR" sz="1900" dirty="0"/>
              <a:t>  τηρεί απαρασάλευτα, όπως εκείνες, τους ιερούς αποστολικούς και συνοδικούς κανόνες και τις ιερές παραδόσεις. </a:t>
            </a:r>
            <a:r>
              <a:rPr lang="el-GR" sz="1900" dirty="0" err="1"/>
              <a:t>Eίναι</a:t>
            </a:r>
            <a:r>
              <a:rPr lang="el-GR" sz="1900" dirty="0"/>
              <a:t> αυτοκέφαλη, διοικείται από την </a:t>
            </a:r>
            <a:r>
              <a:rPr lang="el-GR" sz="1900" dirty="0" err="1"/>
              <a:t>Iερά</a:t>
            </a:r>
            <a:r>
              <a:rPr lang="el-GR" sz="1900" dirty="0"/>
              <a:t> Σύνοδο των εν ενεργεία </a:t>
            </a:r>
            <a:r>
              <a:rPr lang="el-GR" sz="1900" dirty="0" err="1"/>
              <a:t>Aρχιερέων</a:t>
            </a:r>
            <a:r>
              <a:rPr lang="el-GR" sz="1900" dirty="0"/>
              <a:t> και από τη Διαρκή </a:t>
            </a:r>
            <a:r>
              <a:rPr lang="el-GR" sz="1900" dirty="0" err="1"/>
              <a:t>Iερά</a:t>
            </a:r>
            <a:r>
              <a:rPr lang="el-GR" sz="1900" dirty="0"/>
              <a:t> Σύνοδο που προέρχεται από αυτή και συγκροτείται όπως ορίζει ο </a:t>
            </a:r>
            <a:r>
              <a:rPr lang="el-GR" sz="1900" dirty="0" err="1"/>
              <a:t>Kαταστατικός</a:t>
            </a:r>
            <a:r>
              <a:rPr lang="el-GR" sz="1900" dirty="0"/>
              <a:t> </a:t>
            </a:r>
            <a:r>
              <a:rPr lang="el-GR" sz="1900" dirty="0" err="1"/>
              <a:t>Xάρτης</a:t>
            </a:r>
            <a:r>
              <a:rPr lang="el-GR" sz="1900" dirty="0"/>
              <a:t> της </a:t>
            </a:r>
            <a:r>
              <a:rPr lang="el-GR" sz="1900" dirty="0" err="1"/>
              <a:t>Eκκλησίας</a:t>
            </a:r>
            <a:r>
              <a:rPr lang="el-GR" sz="1900" dirty="0"/>
              <a:t>, με τήρηση των διατάξεων του Πατριαρχικού </a:t>
            </a:r>
            <a:r>
              <a:rPr lang="el-GR" sz="1900" dirty="0" err="1"/>
              <a:t>Tόμου</a:t>
            </a:r>
            <a:r>
              <a:rPr lang="el-GR" sz="1900" dirty="0"/>
              <a:t> της </a:t>
            </a:r>
            <a:r>
              <a:rPr lang="el-GR" sz="1900" dirty="0" err="1"/>
              <a:t>κθ</a:t>
            </a:r>
            <a:r>
              <a:rPr lang="el-GR" sz="1900" dirty="0"/>
              <a:t>΄ (29) </a:t>
            </a:r>
            <a:r>
              <a:rPr lang="el-GR" sz="1900" dirty="0" err="1"/>
              <a:t>Iουνίου</a:t>
            </a:r>
            <a:r>
              <a:rPr lang="el-GR" sz="1900" dirty="0"/>
              <a:t> 1850 και της Συνοδικής Πράξης της 4ης Σεπτεμβρίου 1928.</a:t>
            </a:r>
          </a:p>
          <a:p>
            <a:pPr marL="457200" indent="-457200" algn="just">
              <a:buAutoNum type="arabicPeriod"/>
            </a:pPr>
            <a:r>
              <a:rPr lang="el-GR" sz="1900" dirty="0" err="1"/>
              <a:t>Tο</a:t>
            </a:r>
            <a:r>
              <a:rPr lang="el-GR" sz="1900" dirty="0"/>
              <a:t> εκκλησιαστικό καθεστώς που υπάρχει σε ορισμένες περιοχές του </a:t>
            </a:r>
            <a:r>
              <a:rPr lang="el-GR" sz="1900" dirty="0" err="1"/>
              <a:t>Kράτους</a:t>
            </a:r>
            <a:r>
              <a:rPr lang="el-GR" sz="1900" dirty="0"/>
              <a:t> δεν αντίκειται στις διατάξεις της προηγούμενης παραγράφου.</a:t>
            </a:r>
          </a:p>
          <a:p>
            <a:pPr marL="457200" indent="-457200" algn="just">
              <a:buAutoNum type="arabicPeriod"/>
            </a:pPr>
            <a:r>
              <a:rPr lang="el-GR" sz="1900" dirty="0" err="1"/>
              <a:t>Tο</a:t>
            </a:r>
            <a:r>
              <a:rPr lang="el-GR" sz="1900" dirty="0"/>
              <a:t> κείμενο της </a:t>
            </a:r>
            <a:r>
              <a:rPr lang="el-GR" sz="1900" dirty="0" err="1"/>
              <a:t>Aγίας</a:t>
            </a:r>
            <a:r>
              <a:rPr lang="el-GR" sz="1900" dirty="0"/>
              <a:t> Γραφής τηρείται αναλλοίωτο. H επίσημη μετάφρασή του σε άλλο γλωσσικό τύπο απαγορεύεται χωρίς την έγκριση της </a:t>
            </a:r>
            <a:r>
              <a:rPr lang="el-GR" sz="1900" dirty="0" err="1"/>
              <a:t>Aυτοκέφαλης</a:t>
            </a:r>
            <a:r>
              <a:rPr lang="el-GR" sz="1900" dirty="0"/>
              <a:t> </a:t>
            </a:r>
            <a:r>
              <a:rPr lang="el-GR" sz="1900" dirty="0" err="1"/>
              <a:t>Eκκλησίας</a:t>
            </a:r>
            <a:r>
              <a:rPr lang="el-GR" sz="1900" dirty="0"/>
              <a:t> της </a:t>
            </a:r>
            <a:r>
              <a:rPr lang="el-GR" sz="1900" dirty="0" err="1"/>
              <a:t>Eλλάδας</a:t>
            </a:r>
            <a:r>
              <a:rPr lang="el-GR" sz="1900" dirty="0"/>
              <a:t> και της </a:t>
            </a:r>
            <a:r>
              <a:rPr lang="el-GR" sz="1900" dirty="0" err="1"/>
              <a:t>Mεγάλης</a:t>
            </a:r>
            <a:r>
              <a:rPr lang="el-GR" sz="1900" dirty="0"/>
              <a:t> του </a:t>
            </a:r>
            <a:r>
              <a:rPr lang="el-GR" sz="1900" dirty="0" err="1"/>
              <a:t>Xριστού</a:t>
            </a:r>
            <a:r>
              <a:rPr lang="el-GR" sz="1900" dirty="0"/>
              <a:t> </a:t>
            </a:r>
            <a:r>
              <a:rPr lang="el-GR" sz="1900" dirty="0" err="1"/>
              <a:t>Eκκλησίας</a:t>
            </a:r>
            <a:r>
              <a:rPr lang="el-GR" sz="1900" dirty="0"/>
              <a:t> στην </a:t>
            </a:r>
            <a:r>
              <a:rPr lang="el-GR" sz="1900" dirty="0" err="1"/>
              <a:t>Kωνσταντινούπολη</a:t>
            </a:r>
            <a:r>
              <a:rPr lang="el-GR" sz="1900" dirty="0"/>
              <a: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414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6EF9-5B7A-481A-A444-0E39C47A4E40}"/>
              </a:ext>
            </a:extLst>
          </p:cNvPr>
          <p:cNvSpPr>
            <a:spLocks noGrp="1"/>
          </p:cNvSpPr>
          <p:nvPr>
            <p:ph type="title"/>
          </p:nvPr>
        </p:nvSpPr>
        <p:spPr/>
        <p:txBody>
          <a:bodyPr>
            <a:normAutofit/>
          </a:bodyPr>
          <a:lstStyle/>
          <a:p>
            <a:r>
              <a:rPr lang="el-GR" sz="2600" dirty="0">
                <a:latin typeface="Calibri" panose="020F0502020204030204" pitchFamily="34" charset="0"/>
                <a:cs typeface="Calibri" panose="020F0502020204030204" pitchFamily="34" charset="0"/>
              </a:rPr>
              <a:t>Άρθρο</a:t>
            </a:r>
            <a:r>
              <a:rPr lang="en-US" sz="2600" dirty="0">
                <a:latin typeface="Calibri" panose="020F0502020204030204" pitchFamily="34" charset="0"/>
                <a:cs typeface="Calibri" panose="020F0502020204030204" pitchFamily="34" charset="0"/>
              </a:rPr>
              <a:t> 13</a:t>
            </a:r>
            <a:r>
              <a:rPr lang="el-GR" sz="2600" dirty="0">
                <a:latin typeface="Calibri" panose="020F0502020204030204" pitchFamily="34" charset="0"/>
                <a:cs typeface="Calibri" panose="020F0502020204030204" pitchFamily="34" charset="0"/>
              </a:rPr>
              <a:t> (Θρησκευτική Ελευθερία)</a:t>
            </a:r>
            <a:endParaRPr lang="en-US" sz="2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2F6401A-BACF-4DBD-8392-19C2D7C25C2B}"/>
              </a:ext>
            </a:extLst>
          </p:cNvPr>
          <p:cNvSpPr>
            <a:spLocks noGrp="1"/>
          </p:cNvSpPr>
          <p:nvPr>
            <p:ph idx="1"/>
          </p:nvPr>
        </p:nvSpPr>
        <p:spPr>
          <a:xfrm>
            <a:off x="2190750" y="1371600"/>
            <a:ext cx="9313862" cy="4991099"/>
          </a:xfrm>
        </p:spPr>
        <p:txBody>
          <a:bodyPr>
            <a:normAutofit/>
          </a:bodyPr>
          <a:lstStyle/>
          <a:p>
            <a:pPr algn="just">
              <a:buAutoNum type="arabicPeriod"/>
            </a:pPr>
            <a:r>
              <a:rPr lang="el-GR" dirty="0"/>
              <a:t>Η ελευθερία της θρησκευτικής συνείδησης είναι απαραβίαστη. Η απόλαυση των ατομικών και πολιτικών δικαιωμάτων δεν εξαρτάται από τις θρησκευτικές πεποιθήσεις καθενός.</a:t>
            </a:r>
          </a:p>
          <a:p>
            <a:pPr marL="457200" indent="-457200" algn="just">
              <a:buAutoNum type="arabicPeriod"/>
            </a:pPr>
            <a:r>
              <a:rPr lang="el-GR" dirty="0" err="1"/>
              <a:t>Kάθε</a:t>
            </a:r>
            <a:r>
              <a:rPr lang="el-GR" dirty="0"/>
              <a:t> γνωστή θρησκεία είναι ελεύθερη και τα σχετικά με τη λατρεία της τελούνται ανεμπόδιστα υπό την προστασία των νόμων. H άσκηση της λατρείας δεν επιτρέπεται να προσβάλλει τη δημόσια τάξη ή τα χρηστά ήθη. O προσηλυτισμός απαγορεύεται.</a:t>
            </a:r>
          </a:p>
          <a:p>
            <a:pPr marL="457200" indent="-457200" algn="just">
              <a:buAutoNum type="arabicPeriod"/>
            </a:pPr>
            <a:r>
              <a:rPr lang="el-GR" dirty="0" err="1"/>
              <a:t>Oι</a:t>
            </a:r>
            <a:r>
              <a:rPr lang="el-GR" dirty="0"/>
              <a:t> λειτουργοί όλων των γνωστών θρησκειών υπόκεινται στην ίδια εποπτεία της Πολιτείας και στις ίδιες υποχρεώσεις απέναντί της, όπως και οι λειτουργοί της επικρατούσας θρησκείας.</a:t>
            </a:r>
          </a:p>
          <a:p>
            <a:pPr marL="457200" indent="-457200" algn="just">
              <a:buAutoNum type="arabicPeriod"/>
            </a:pPr>
            <a:r>
              <a:rPr lang="el-GR" dirty="0" err="1"/>
              <a:t>Kανένας</a:t>
            </a:r>
            <a:r>
              <a:rPr lang="el-GR" dirty="0"/>
              <a:t> δεν μπορεί, εξαιτίας των θρησκευτικών του πεποιθήσεων, να απαλλαγεί από την εκπλήρωση των υποχρεώσεων προς το </a:t>
            </a:r>
            <a:r>
              <a:rPr lang="el-GR" dirty="0" err="1"/>
              <a:t>Kράτος</a:t>
            </a:r>
            <a:r>
              <a:rPr lang="el-GR" dirty="0"/>
              <a:t> ή να αρνηθεί να συμμορφωθεί προς τους νόμους.</a:t>
            </a:r>
          </a:p>
          <a:p>
            <a:pPr marL="457200" indent="-457200" algn="just">
              <a:buAutoNum type="arabicPeriod"/>
            </a:pPr>
            <a:r>
              <a:rPr lang="el-GR" dirty="0" err="1"/>
              <a:t>Kανένας</a:t>
            </a:r>
            <a:r>
              <a:rPr lang="el-GR" dirty="0"/>
              <a:t> όρκος δεν επιβάλλεται χωρίς νόμο, που ορίζει και τον τύπο του.</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526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D22F-84D7-4B3D-8CC8-60D3BACF775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112FBCD-80CA-407C-9000-0D498CD1C679}"/>
              </a:ext>
            </a:extLst>
          </p:cNvPr>
          <p:cNvSpPr>
            <a:spLocks noGrp="1"/>
          </p:cNvSpPr>
          <p:nvPr>
            <p:ph idx="1"/>
          </p:nvPr>
        </p:nvSpPr>
        <p:spPr>
          <a:xfrm>
            <a:off x="2589212" y="1126435"/>
            <a:ext cx="8915400" cy="4784787"/>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A3F1F2C-4E65-4675-A7FE-F61AD141E5FF}"/>
              </a:ext>
            </a:extLst>
          </p:cNvPr>
          <p:cNvPicPr>
            <a:picLocks noChangeAspect="1"/>
          </p:cNvPicPr>
          <p:nvPr/>
        </p:nvPicPr>
        <p:blipFill>
          <a:blip r:embed="rId2"/>
          <a:stretch>
            <a:fillRect/>
          </a:stretch>
        </p:blipFill>
        <p:spPr>
          <a:xfrm>
            <a:off x="0" y="0"/>
            <a:ext cx="12192000" cy="6840553"/>
          </a:xfrm>
          <a:prstGeom prst="rect">
            <a:avLst/>
          </a:prstGeom>
        </p:spPr>
      </p:pic>
    </p:spTree>
    <p:extLst>
      <p:ext uri="{BB962C8B-B14F-4D97-AF65-F5344CB8AC3E}">
        <p14:creationId xmlns:p14="http://schemas.microsoft.com/office/powerpoint/2010/main" val="247346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625350-BC0A-4A8A-B4D7-5ED7F0AE1B2D}"/>
              </a:ext>
            </a:extLst>
          </p:cNvPr>
          <p:cNvSpPr>
            <a:spLocks noGrp="1"/>
          </p:cNvSpPr>
          <p:nvPr>
            <p:ph type="title"/>
          </p:nvPr>
        </p:nvSpPr>
        <p:spPr/>
        <p:txBody>
          <a:bodyPr/>
          <a:lstStyle/>
          <a:p>
            <a:r>
              <a:rPr lang="el-GR" dirty="0"/>
              <a:t> </a:t>
            </a:r>
          </a:p>
        </p:txBody>
      </p:sp>
      <p:sp>
        <p:nvSpPr>
          <p:cNvPr id="3" name="Θέση περιεχομένου 2">
            <a:extLst>
              <a:ext uri="{FF2B5EF4-FFF2-40B4-BE49-F238E27FC236}">
                <a16:creationId xmlns:a16="http://schemas.microsoft.com/office/drawing/2014/main" id="{D1F6217F-F21F-411F-8282-41CD7C31333E}"/>
              </a:ext>
            </a:extLst>
          </p:cNvPr>
          <p:cNvSpPr>
            <a:spLocks noGrp="1"/>
          </p:cNvSpPr>
          <p:nvPr>
            <p:ph idx="1"/>
          </p:nvPr>
        </p:nvSpPr>
        <p:spPr>
          <a:xfrm>
            <a:off x="2592924" y="1333500"/>
            <a:ext cx="8911688" cy="4577722"/>
          </a:xfrm>
        </p:spPr>
        <p:txBody>
          <a:bodyPr/>
          <a:lstStyle/>
          <a:p>
            <a:pPr marL="0" indent="0" algn="just">
              <a:buNone/>
            </a:pPr>
            <a:r>
              <a:rPr lang="el-GR" sz="3000" dirty="0"/>
              <a:t>Είμαστε το Δ.Σ. του Δήμου </a:t>
            </a:r>
            <a:r>
              <a:rPr lang="el-GR" sz="3000" dirty="0" err="1"/>
              <a:t>Παρτέρου</a:t>
            </a:r>
            <a:r>
              <a:rPr lang="el-GR" sz="3000" dirty="0"/>
              <a:t>. Ο δήμος μας είναι νεοσύστατος και έτσι έχουμε πολλές αποφάσεις να πάρουμε. Δυο θρησκευτικές κοινότητες του Δήμου μας αιτούνται την άδεια ίδρυσης χώρου λατρείας τους. Παρακάτω οι επιστολές. Με βάση όσα γνωρίζουμε τι προτείνετε να κάνουμε ως</a:t>
            </a:r>
            <a:r>
              <a:rPr lang="en-GB" sz="3000" dirty="0"/>
              <a:t> </a:t>
            </a:r>
            <a:r>
              <a:rPr lang="el-GR" sz="3000" dirty="0"/>
              <a:t>ΔΣ;</a:t>
            </a:r>
          </a:p>
          <a:p>
            <a:endParaRPr lang="el-GR" dirty="0"/>
          </a:p>
        </p:txBody>
      </p:sp>
    </p:spTree>
    <p:extLst>
      <p:ext uri="{BB962C8B-B14F-4D97-AF65-F5344CB8AC3E}">
        <p14:creationId xmlns:p14="http://schemas.microsoft.com/office/powerpoint/2010/main" val="297049101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2335</TotalTime>
  <Words>753</Words>
  <Application>Microsoft Office PowerPoint</Application>
  <PresentationFormat>Ευρεία οθόνη</PresentationFormat>
  <Paragraphs>43</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Century Gothic</vt:lpstr>
      <vt:lpstr>Times New Roman</vt:lpstr>
      <vt:lpstr>Wingdings 3</vt:lpstr>
      <vt:lpstr>Wisp</vt:lpstr>
      <vt:lpstr>ΚΟΙΝΩΝΙΟΛΟΓΙΑ ΤΗΣ ΘΡΗΣΚΕΙΑΣ  ΚΡΑΤΟΣ &amp; ΘΡΗΣΚΕΙΑ – ΘΡΗΣΚΕΙΑ &amp; ΚΡΑΤΟΣ</vt:lpstr>
      <vt:lpstr>Το Σύνταγμα</vt:lpstr>
      <vt:lpstr> </vt:lpstr>
      <vt:lpstr>Τρία μοντέλα κρατών σχέσης Εκκλησίας-Κράτους σύμφωνα με την G. Davie</vt:lpstr>
      <vt:lpstr> </vt:lpstr>
      <vt:lpstr>Αρθρο 3: (Σχέσεις Εκκλησίας και Πολιτείας)</vt:lpstr>
      <vt:lpstr>Άρθρο 13 (Θρησκευτική Ελευθερία)</vt:lpstr>
      <vt:lpstr> </vt:lpstr>
      <vt:lpstr> </vt:lpstr>
      <vt:lpstr> </vt:lpstr>
      <vt:lpstr>Ομάδες 4-5 ατόμων</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ΑΝΑΚΟΙΝΩΣΗ   «Εκπαίδευση και Καλλιέργεια της δημοκρατικής ιδιότητας του πολίτη και θρησκευτικότητα: μια πρώτη προσπάθεια συσχέτισης»</dc:title>
  <dc:creator>iro</dc:creator>
  <cp:lastModifiedBy>ΜΑΡΙΟΣ ΚΟΥΚΟΥΝΑΡΑΣ ΛΙΑΓΚΗΣ</cp:lastModifiedBy>
  <cp:revision>59</cp:revision>
  <dcterms:created xsi:type="dcterms:W3CDTF">2019-06-13T11:45:28Z</dcterms:created>
  <dcterms:modified xsi:type="dcterms:W3CDTF">2021-04-15T07:16:16Z</dcterms:modified>
</cp:coreProperties>
</file>