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71" d="100"/>
          <a:sy n="171" d="100"/>
        </p:scale>
        <p:origin x="4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7143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457200"/>
            <a:ext cx="3200400" cy="6217920"/>
          </a:xfrm>
          <a:prstGeom prst="rect">
            <a:avLst/>
          </a:prstGeom>
          <a:solidFill>
            <a:srgbClr val="16213E"/>
          </a:solidFill>
          <a:ln w="12700">
            <a:solidFill>
              <a:srgbClr val="16213E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60000"/>
          </a:blip>
          <a:stretch>
            <a:fillRect/>
          </a:stretch>
        </p:blipFill>
        <p:spPr>
          <a:xfrm>
            <a:off x="7132320" y="548640"/>
            <a:ext cx="2286000" cy="22860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640080"/>
            <a:ext cx="6583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400" b="1" kern="0" spc="100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Ο ΚΑΤΑΣΤΑΤΙΚΟΣ ΧΑΡΤΗΣ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457200" y="1417320"/>
            <a:ext cx="6583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dirty="0">
                <a:solidFill>
                  <a:srgbClr val="E8CF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ΤΗΣ ΕΚΚΛΗΣΙΑΣ ΤΗΣ ΕΛΛΑΔΟΣ</a:t>
            </a:r>
            <a:endParaRPr lang="en-US" sz="2600" dirty="0"/>
          </a:p>
        </p:txBody>
      </p:sp>
      <p:sp>
        <p:nvSpPr>
          <p:cNvPr id="6" name="Shape 3"/>
          <p:cNvSpPr/>
          <p:nvPr/>
        </p:nvSpPr>
        <p:spPr>
          <a:xfrm>
            <a:off x="457200" y="2240280"/>
            <a:ext cx="50292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2377440"/>
            <a:ext cx="6583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i="1" dirty="0">
                <a:solidFill>
                  <a:srgbClr val="E8C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Ιστορία · Περιεχόμενο · Κανονική Αποτίμηση</a:t>
            </a:r>
            <a:endParaRPr lang="en-US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2DEE09-FE02-0E7E-1850-089F91899FBD}"/>
              </a:ext>
            </a:extLst>
          </p:cNvPr>
          <p:cNvSpPr txBox="1"/>
          <p:nvPr/>
        </p:nvSpPr>
        <p:spPr>
          <a:xfrm>
            <a:off x="330820" y="4096767"/>
            <a:ext cx="503291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R" sz="1200" dirty="0">
                <a:solidFill>
                  <a:schemeClr val="bg1"/>
                </a:solidFill>
              </a:rPr>
              <a:t>Καθ</a:t>
            </a:r>
            <a:r>
              <a:rPr lang="el-GR" sz="1200" dirty="0" err="1">
                <a:solidFill>
                  <a:schemeClr val="bg1"/>
                </a:solidFill>
              </a:rPr>
              <a:t>ηγητής</a:t>
            </a:r>
            <a:r>
              <a:rPr lang="en-GR" sz="1200" dirty="0">
                <a:solidFill>
                  <a:schemeClr val="bg1"/>
                </a:solidFill>
              </a:rPr>
              <a:t> </a:t>
            </a:r>
            <a:r>
              <a:rPr lang="el-GR" sz="1200" dirty="0">
                <a:solidFill>
                  <a:schemeClr val="bg1"/>
                </a:solidFill>
              </a:rPr>
              <a:t>Ι</a:t>
            </a:r>
            <a:r>
              <a:rPr lang="en-GR" sz="1200" dirty="0">
                <a:solidFill>
                  <a:schemeClr val="bg1"/>
                </a:solidFill>
              </a:rPr>
              <a:t>ωάννης </a:t>
            </a:r>
            <a:r>
              <a:rPr lang="el-GR" sz="1200" dirty="0">
                <a:solidFill>
                  <a:schemeClr val="bg1"/>
                </a:solidFill>
              </a:rPr>
              <a:t>Α</a:t>
            </a:r>
            <a:r>
              <a:rPr lang="en-GR" sz="1200" dirty="0">
                <a:solidFill>
                  <a:schemeClr val="bg1"/>
                </a:solidFill>
              </a:rPr>
              <a:t>ντ. Παναγιωτόπουλος </a:t>
            </a:r>
          </a:p>
          <a:p>
            <a:r>
              <a:rPr lang="en-GR" sz="1200" dirty="0">
                <a:solidFill>
                  <a:schemeClr val="bg1"/>
                </a:solidFill>
              </a:rPr>
              <a:t>Τμήμα Θεολογίας, Θεολογική Σχολή,</a:t>
            </a:r>
          </a:p>
          <a:p>
            <a:r>
              <a:rPr lang="el-GR" sz="1200" dirty="0">
                <a:solidFill>
                  <a:schemeClr val="bg1"/>
                </a:solidFill>
              </a:rPr>
              <a:t>Ε</a:t>
            </a:r>
            <a:r>
              <a:rPr lang="en-GR" sz="1200" dirty="0">
                <a:solidFill>
                  <a:schemeClr val="bg1"/>
                </a:solidFill>
              </a:rPr>
              <a:t>θνικό κα</a:t>
            </a:r>
            <a:r>
              <a:rPr lang="el-GR" sz="1200" dirty="0">
                <a:solidFill>
                  <a:schemeClr val="bg1"/>
                </a:solidFill>
              </a:rPr>
              <a:t>ι</a:t>
            </a:r>
            <a:r>
              <a:rPr lang="en-GR" sz="1200" dirty="0">
                <a:solidFill>
                  <a:schemeClr val="bg1"/>
                </a:solidFill>
              </a:rPr>
              <a:t> Καποδιστριακό Πανεπιστήμιο </a:t>
            </a:r>
            <a:r>
              <a:rPr lang="el-GR" sz="1200" dirty="0">
                <a:solidFill>
                  <a:schemeClr val="bg1"/>
                </a:solidFill>
              </a:rPr>
              <a:t>Α</a:t>
            </a:r>
            <a:r>
              <a:rPr lang="en-GR" sz="1200" dirty="0">
                <a:solidFill>
                  <a:schemeClr val="bg1"/>
                </a:solidFill>
              </a:rPr>
              <a:t>θηνών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0" y="274320"/>
            <a:ext cx="2926080" cy="4389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0" b="1" dirty="0">
                <a:solidFill>
                  <a:srgbClr val="1621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Γ΄</a:t>
            </a:r>
            <a:endParaRPr lang="en-US" sz="18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54864" cy="21031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14630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Ο ΙΣΧΥΩΝ ΧΑΡΤΗΣ — Ν. 590/1977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58368" y="219456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dirty="0">
                <a:solidFill>
                  <a:srgbClr val="E8C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Ιστορία σύνταξης · Ψήφιση · Περιεχόμενο &amp; Αρχές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Το Σύνταγμα 1975 ως Θεμέλιο — Ιστορία Σύνταξης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Άρθρα 3 &amp; 13 Σ/1975: αναγνώριση Ορθόδοξης Εκκλησίας και κατοχύρωση θρησκευτικής ελευθερίας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Κληρικολαϊκή Επιτροπή (ν. 462/1976) υπό τον Γεν. Διευθ. Θρησκευμάτων Β. Ι. Φειδά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Ριζική αναθεώρηση σχεδίου για εναρμόνιση με τις αρχές του νέου Συντάγματος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Εισήγηση Φειδά στον Υπουργό Γ. Ράλλη: κατεπείγουσα νομοθετική διαδικασία (άρθρο 72 Σ)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Τρεις ολονύκτιες συνεδριάσεις Ολομέλειας Βουλής — Μάιος 1977</a:t>
            </a:r>
            <a:endParaRPr lang="en-US" sz="15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0" y="594360"/>
            <a:ext cx="822960" cy="82296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8B2635"/>
          </a:solidFill>
          <a:ln w="12700">
            <a:solidFill>
              <a:srgbClr val="8B26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Γιατί ο Χάρτης 1977 είναι ΜΟΝΑΔΙΚΟΣ</a:t>
            </a:r>
            <a:endParaRPr lang="en-US" sz="1800" dirty="0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>
            <a:alphaModFix amt="85000"/>
          </a:blip>
          <a:stretch>
            <a:fillRect/>
          </a:stretch>
        </p:blipFill>
        <p:spPr>
          <a:xfrm>
            <a:off x="365760" y="731520"/>
            <a:ext cx="1280160" cy="128016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1920240" y="685800"/>
            <a:ext cx="68580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C9A84C"/>
                </a:solidFill>
              </a:rPr>
              <a:t>Ψηφίστηκε από Συντακτική Βουλή</a:t>
            </a:r>
            <a:endParaRPr lang="en-US" sz="2200" dirty="0"/>
          </a:p>
          <a:p>
            <a:pPr marL="0" indent="0">
              <a:buNone/>
            </a:pPr>
            <a:r>
              <a:rPr lang="en-US" sz="1600" dirty="0">
                <a:solidFill>
                  <a:srgbClr val="E8CFA0"/>
                </a:solidFill>
              </a:rPr>
              <a:t>— τη ίδια που ψήφισε το Σύνταγμα 1975</a:t>
            </a:r>
            <a:endParaRPr lang="en-US" sz="2200" dirty="0"/>
          </a:p>
        </p:txBody>
      </p:sp>
      <p:sp>
        <p:nvSpPr>
          <p:cNvPr id="6" name="Shape 3"/>
          <p:cNvSpPr/>
          <p:nvPr/>
        </p:nvSpPr>
        <p:spPr>
          <a:xfrm>
            <a:off x="365760" y="1828800"/>
            <a:ext cx="841248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365760" y="196596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Διπλό κύρος: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457200" y="246888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CFA0"/>
                </a:solidFill>
              </a:rPr>
              <a:t>① Εκτελεστικός νόμος των άρθρων 3 &amp; 13 του Συντάγματος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dirty="0">
                <a:solidFill>
                  <a:srgbClr val="E8CFA0"/>
                </a:solidFill>
              </a:rPr>
              <a:t>② Αυθεντική ερμηνεία της βούλησης του συντακτικού νομοθέτη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365760" y="3657600"/>
            <a:ext cx="841248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E8C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Καμία μεταγενέστερη κυβέρνηση δεν μπορεί να τον τροποποιήσει με απλή νομοθετική πράξη χωρίς σύγκρουση με το Σύνταγμα.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Περιεχόμενο Χάρτη ν. 590/1977 — Βασικές Αρχές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Αυτοδιοίκηση (άρθρο 1§2): «αυτοδιοικείται εν τω πλαισίω των περί θρησκείας άρθρων του Συντάγματος»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Ιερά Σύνοδος Ιεραρχίας: ανώτατο νομοθετικό, διοικητικό &amp; δικαστικό όργανο — σύνολο εν ενεργεία Αρχιερέων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Διαρκής Ιερά Σύνοδος (ΔΙΣ): 12μελής — εκλεγόμενη από Ιεραρχία — ετήσια θητεία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ΝΠΔΔ: Εκκλησία, μητροπόλεις, ενορίες, μονές — πλήρης νομική προσωπικότητα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Εκκλησιαστική νομοθετική εξουσία: Ιεραρχία εκδίδει Κανονιστικές Αποφάσεις χωρίς κρατική έγκριση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Ισότιμη εκπροσώπηση «Παλαιών» &amp; «Νέων Χωρών» στη ΔΙΣ (άρθρο 17)</a:t>
            </a:r>
            <a:endParaRPr lang="en-US" sz="15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0" y="594360"/>
            <a:ext cx="822960" cy="82296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Σχέσεις Εκκλησίας–Πολιτείας στον Χάρτη 1977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" y="640080"/>
            <a:ext cx="3977640" cy="4251960"/>
          </a:xfrm>
          <a:prstGeom prst="rect">
            <a:avLst/>
          </a:prstGeom>
          <a:solidFill>
            <a:srgbClr val="EEEAE0"/>
          </a:solidFill>
          <a:ln w="12700">
            <a:solidFill>
              <a:srgbClr val="D4CFC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685800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8B26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Διακριτοί Ρόλοι — Πεδία Συνεργασίας (άρθρο 2)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11480" y="1115568"/>
            <a:ext cx="37947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Θρησκευτική αγωγή νέων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Θρησκευτική υπηρεσία στρατού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Ζητήματα γάμου &amp; οικογένειας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Κοινωνική μέριμνα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Προστασία εκκλησιαστικών μνημείων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Κλειστός κατάλογος — αδύνατη μονομερής επέκταση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846320" y="640080"/>
            <a:ext cx="3977640" cy="4251960"/>
          </a:xfrm>
          <a:prstGeom prst="rect">
            <a:avLst/>
          </a:prstGeom>
          <a:solidFill>
            <a:srgbClr val="EEEAE0"/>
          </a:solidFill>
          <a:ln w="12700">
            <a:solidFill>
              <a:srgbClr val="D4CFC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37760" y="685800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8B26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 αρχή «διακριτών ρόλων»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937760" y="1115568"/>
            <a:ext cx="37947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Όχι χωρισμός Εκκλησίας–Κράτους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Όχι ταύτιση — αλλά συνεργασία σε ορισμένα πεδία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Κράτος: εξωτερικό νομικό πλαίσιο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Εκκλησία: εσωτερική αυτόνομη οργάνωση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Βάση: άρθρα 3 &amp; 13 Σ/1975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0" y="274320"/>
            <a:ext cx="2926080" cy="4389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0" b="1" dirty="0">
                <a:solidFill>
                  <a:srgbClr val="1621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Δ΄</a:t>
            </a:r>
            <a:endParaRPr lang="en-US" sz="18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54864" cy="21031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14630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ΔΟΚΙΜΑΣΙΕΣ &amp; ΑΝΤΟΧΗ ΤΟΥ ΧΑΡΤΗ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58368" y="219456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dirty="0">
                <a:solidFill>
                  <a:srgbClr val="E8C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1977 – σήμερα: νομοθετικές επεμβάσεις και η κρίση των Νέων Χωρών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Τέσσερις Μεγάλες Δοκιμασίες (1977–2004)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40690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EDAD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640080"/>
            <a:ext cx="64008" cy="201168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38912" y="71323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565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1982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38912" y="102412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Πολιτικός Γάμος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38912" y="1417320"/>
            <a:ext cx="3840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Θεσπίστηκε υποχρεωτικός πολιτικός γάμος — αλλαγή σχέσεων οικογενειακού δικαίου. Ο Χάρτης παρέμεινε ανέπαφος.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640080"/>
            <a:ext cx="40690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EDAD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640080"/>
            <a:ext cx="64008" cy="2011680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19472" y="71323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E651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1987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19472" y="102412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Εκκλησιαστική Περιουσία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19472" y="1417320"/>
            <a:ext cx="3840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Προσπάθεια αυξημένου κρατικού ελέγχου διαχείρισης. Έντονες αντιδράσεις Εκκλησίας — οι σοβαρότερες ρυθμίσεις δεν επιβλήθηκαν.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788920"/>
            <a:ext cx="40690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EDAD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788920"/>
            <a:ext cx="64008" cy="2011680"/>
          </a:xfrm>
          <a:prstGeom prst="rect">
            <a:avLst/>
          </a:prstGeom>
          <a:solidFill>
            <a:srgbClr val="8B2635"/>
          </a:solidFill>
          <a:ln w="12700">
            <a:solidFill>
              <a:srgbClr val="8B263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286207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8B26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1999–2003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38912" y="317296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Κρίση Χριστοδούλου — Νέες Χώρες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38912" y="3566160"/>
            <a:ext cx="3840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Αμφισβήτηση Πατριαρχικής Πράξεως 1928 — αξίωση μνημοσύνου, άρνηση εκλογίμων. Παρέμβαση Φειδά με άρθρα τύπου.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2788920"/>
            <a:ext cx="40690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EDAD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2788920"/>
            <a:ext cx="64008" cy="20116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19472" y="286207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2004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919472" y="317296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Αποκατάσταση Κοινωνίας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919472" y="3566160"/>
            <a:ext cx="3840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Διακοπή εκκλησιαστικής κοινωνίας — μεσολάβηση κυβέρνησης — αναγνώριση τήρησης όλων των όρων Πράξεως 1928.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0" y="274320"/>
            <a:ext cx="2926080" cy="4389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0" b="1" dirty="0">
                <a:solidFill>
                  <a:srgbClr val="1621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Ε΄</a:t>
            </a:r>
            <a:endParaRPr lang="en-US" sz="18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54864" cy="21031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14630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ΙΣΤΟΡΙΚΟΚΑΝΟΝΙΚΗ ΑΠΟΤΙΜΗΣΗ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58368" y="219456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dirty="0">
                <a:solidFill>
                  <a:srgbClr val="E8C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Ποιος νομοθετεί; Συνοδικότητα · Κογκορδάτο · Νέες Χώρες · Προοπτική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Το Κεντρικό Ερώτημα: Ποιος Νομοθετεί για την Εκκλησία;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Ορθόδοξη απάντηση: Οικουμενικές Σύνοδοι και κανονική παράδοση — ΟΧΙ ο κρατικός νομοθέτης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Το ελληνικό κράτος επεχείρησε επανειλημμένα να ορίσει δομές της Εκκλησίας μέσω νόμων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ορθή σχέση: Πολιτεία ορίζει το εξωτερικό νομικό πλαίσιο — Εκκλησία αυτόνομη εσωτερικά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Χάρτης 1977 πλησίασε περισσότερο αυτή την ιδανική ισορροπία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Αρχή 4ου Κανόνα Α΄ Οικουμενικής Συνόδου: συνοδική διοίκηση — ΟΧΙ εντεταλμένη κρατική Σύνοδος</a:t>
            </a:r>
            <a:endParaRPr lang="en-US" sz="15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9622" y="4046220"/>
            <a:ext cx="822960" cy="82296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Ο Χάρτης ως «Ιδιότυπο Κογκορδάτο» — Νέες Χώρες &amp; Προοπτική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" y="640080"/>
            <a:ext cx="3977640" cy="4251960"/>
          </a:xfrm>
          <a:prstGeom prst="rect">
            <a:avLst/>
          </a:prstGeom>
          <a:solidFill>
            <a:srgbClr val="EEEAE0"/>
          </a:solidFill>
          <a:ln w="12700">
            <a:solidFill>
              <a:srgbClr val="D4CFC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685800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8B26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Ο Χάρτης ως σύνθεση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11480" y="1115568"/>
            <a:ext cx="37947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Κρατικός νόμος στη μορφή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Εκκλησιαστικός κανόνας στο ουσιαστικό περιεχόμενο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Εκτελεστικός νόμος Συντάγματος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Σεβάσμιος κανονικής παράδοσης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Απαιτεί αμοιβαία καλή πίστη Εκκλησίας &amp; Κράτους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846320" y="640080"/>
            <a:ext cx="3977640" cy="4251960"/>
          </a:xfrm>
          <a:prstGeom prst="rect">
            <a:avLst/>
          </a:prstGeom>
          <a:solidFill>
            <a:srgbClr val="EEEAE0"/>
          </a:solidFill>
          <a:ln w="12700">
            <a:solidFill>
              <a:srgbClr val="D4CFC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37760" y="685800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8B26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Νέες Χώρες &amp; Προοπτική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937760" y="1115568"/>
            <a:ext cx="37947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Πατριαρχική Πράξη 1928: ακέραιη τήρηση και από τις δύο πλευρές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Εκκλησία ΔΕΝ είναι εθνική ιδιοκτησία — αλλά καθολική κληρονομιά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Χρειάζεται: εσωτερική ενότητα, κανονική παιδεία, ποιμαντική ανανέωση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Χρειάζεται: οικουμενικό άνοιγμα &amp; Πανορθόδοξη συνείδηση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Δομή Ομιλίας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65760" y="685800"/>
            <a:ext cx="8412480" cy="658368"/>
          </a:xfrm>
          <a:prstGeom prst="rect">
            <a:avLst/>
          </a:prstGeom>
          <a:solidFill>
            <a:srgbClr val="EDE9DF"/>
          </a:solidFill>
          <a:ln w="12700">
            <a:solidFill>
              <a:srgbClr val="D4CFC4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685800"/>
            <a:ext cx="658368" cy="658368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685800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Α΄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1097280" y="685800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Προϊστορία 1833–1923 — Αντικανονικό Αυτοκέφαλο &amp; Πολιτειοκρατία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365760" y="1490472"/>
            <a:ext cx="8412480" cy="658368"/>
          </a:xfrm>
          <a:prstGeom prst="rect">
            <a:avLst/>
          </a:prstGeom>
          <a:solidFill>
            <a:srgbClr val="F5F0E8"/>
          </a:solidFill>
          <a:ln w="12700">
            <a:solidFill>
              <a:srgbClr val="D4CFC4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1490472"/>
            <a:ext cx="658368" cy="658368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490472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Β΄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1097280" y="1490472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Προγενέστεροι Καταστατικοί Χάρτες (1923, 1943, 1968)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65760" y="2295144"/>
            <a:ext cx="8412480" cy="658368"/>
          </a:xfrm>
          <a:prstGeom prst="rect">
            <a:avLst/>
          </a:prstGeom>
          <a:solidFill>
            <a:srgbClr val="EDE9DF"/>
          </a:solidFill>
          <a:ln w="12700">
            <a:solidFill>
              <a:srgbClr val="D4CFC4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65760" y="2295144"/>
            <a:ext cx="658368" cy="658368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295144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Γ΄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1097280" y="2295144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Ισχύων Χάρτης ν. 590/1977 — Ιστορία &amp; Περιεχόμενο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365760" y="3099816"/>
            <a:ext cx="8412480" cy="658368"/>
          </a:xfrm>
          <a:prstGeom prst="rect">
            <a:avLst/>
          </a:prstGeom>
          <a:solidFill>
            <a:srgbClr val="F5F0E8"/>
          </a:solidFill>
          <a:ln w="12700">
            <a:solidFill>
              <a:srgbClr val="D4CFC4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3099816"/>
            <a:ext cx="658368" cy="658368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099816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Δ΄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097280" y="3099816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Δοκιμασίες &amp; Αντοχή του Χάρτη (1977–σήμερα)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65760" y="3904488"/>
            <a:ext cx="8412480" cy="658368"/>
          </a:xfrm>
          <a:prstGeom prst="rect">
            <a:avLst/>
          </a:prstGeom>
          <a:solidFill>
            <a:srgbClr val="EDE9DF"/>
          </a:solidFill>
          <a:ln w="12700">
            <a:solidFill>
              <a:srgbClr val="D4CFC4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365760" y="3904488"/>
            <a:ext cx="658368" cy="658368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3904488"/>
            <a:ext cx="65836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Ε΄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097280" y="3904488"/>
            <a:ext cx="75895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Γενική Ιστορικοκανονική Αποτίμηση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Χρονολόγιο Σταθμών (1833–2004)</a:t>
            </a:r>
            <a:endParaRPr lang="en-US" sz="1800" dirty="0"/>
          </a:p>
        </p:txBody>
      </p:sp>
      <p:graphicFrame>
        <p:nvGraphicFramePr>
          <p:cNvPr id="2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594360"/>
          <a:ext cx="8412480" cy="4343405"/>
        </p:xfrm>
        <a:graphic>
          <a:graphicData uri="http://schemas.openxmlformats.org/drawingml/2006/table">
            <a:tbl>
              <a:tblPr/>
              <a:tblGrid>
                <a:gridCol w="1097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48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1833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Αντικανονικό αυτοκέφαλο — Αντιβασιλεία Όθωνα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1850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Πατριαρχικός Τόμος — κανονική αναγνώριση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1852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Νόμοι Σ΄ &amp; ΣΑ΄ — πολιτειοκρατικό μοντέλο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1923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Α΄ Καταστατικός Νόμος — κατάργηση Ν. 1852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1928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Πατριαρχική Πράξη — «Νέες Χώρες»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Νόμος 671/1943 — Αρχιεπ. Δαμασκηνός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1968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Ν.Δ. 126/1968 — χάρτης δικτατορίας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1974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Ν.Δ. 87/1974 — κατάργηση χάρτη χούντας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1975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Νέο Σύνταγμα — άρθρα 3 &amp; 13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1977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263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Ν. 590/1977 — ισχύων Καταστατικός Χάρτης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4855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2004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A2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1A1A2E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Κρίση Νέων Χωρών — αποκατάσταση κοινωνίας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4CF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>
            <a:alphaModFix amt="65000"/>
          </a:blip>
          <a:stretch>
            <a:fillRect/>
          </a:stretch>
        </p:blipFill>
        <p:spPr>
          <a:xfrm>
            <a:off x="7132320" y="457200"/>
            <a:ext cx="1828800" cy="18288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640080"/>
            <a:ext cx="65836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Η εκκλησιαστική ελευθερία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457200" y="1325880"/>
            <a:ext cx="6583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i="1" dirty="0">
                <a:solidFill>
                  <a:srgbClr val="E8CFA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δεν δίνεται · κατακτάται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2057400"/>
            <a:ext cx="45720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2240280"/>
            <a:ext cx="822960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500" dirty="0">
                <a:solidFill>
                  <a:srgbClr val="E8C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Ο Καταστατικός Χάρτης 1977 είναι ένα πολύτιμο εργαλείο, προϊόν αγώνων και θυσιών. Ο σκοπός είναι άλλος: να γίνει η Εκκλησία κοινότητα σωτηρίας, μαρτυρία Χριστού στον κόσμο.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457200" y="39776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«τηρεῖν τὴν ἑνότητα τοῦ πνεύματος ἐν τῷ συνδέσμῳ τῆς εἰρήνης» (Εφεσ. 4,3)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0" y="274320"/>
            <a:ext cx="2926080" cy="4389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0" b="1" dirty="0">
                <a:solidFill>
                  <a:srgbClr val="1621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Α΄</a:t>
            </a:r>
            <a:endParaRPr lang="en-US" sz="18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54864" cy="21031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14630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ΠΡΟΪΣΤΟΡΙΑ (1833–1923)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58368" y="219456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dirty="0">
                <a:solidFill>
                  <a:srgbClr val="E8C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Από την ίδρυση του ελληνικού κράτους έως τον πρώτο Καταστατικό Χάρτη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Το Αντικανονικό Αυτοκέφαλο του 1833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Η Αντιβασιλεία Όθωνα (Βαυαρός Georg Ludwig von Maurer) ανακήρυξε μονομερώς την αυτοκεφαλία χωρίς καμία διαβούλευση με το Οικουμενικό Πατριαρχείο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Παραβίαση θεμελιωδών κανόνων: ούτε εδαφική ωριμότητα ούτε συναίνεση Μητρός Εκκλησίας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Εισαγωγή δυτικού (λουθηρανοεπηρεασμένου) μοντέλου: δέκα απλές επισκοπές αντίστοιχες των νομών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Πλήρης υπαγωγή στην κρατική εξουσία — «cuius regio, eius religio»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Κανονική αποκατάσταση: Πατριαρχικός Τόμος 1850 που αναγνώρισε επισήμως το αυτοκέφαλο</a:t>
            </a:r>
            <a:endParaRPr lang="en-US" sz="15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0" y="594360"/>
            <a:ext cx="822960" cy="8229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Νόμοι Σ΄ &amp; ΣΑ΄ (1852) — Εβδομήντα Χρόνια Πολιτειοκρατίας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" y="640080"/>
            <a:ext cx="3977640" cy="4251960"/>
          </a:xfrm>
          <a:prstGeom prst="rect">
            <a:avLst/>
          </a:prstGeom>
          <a:solidFill>
            <a:srgbClr val="EEEAE0"/>
          </a:solidFill>
          <a:ln w="12700">
            <a:solidFill>
              <a:srgbClr val="D4CFC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685800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8B26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Το νομοθετικό πλαίσιο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11480" y="1115568"/>
            <a:ext cx="37947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Πενταμελής Διαρκής Σύνοδος αντί Ιεραρχίας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Μέλη οριζόμενα ουσιαστικά από εκτελεστική εξουσία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Εποπτεία Υπουργού Παιδείας &amp; Θρησκευμάτων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Νόμος ΣΑ΄: 24 επισκοπές, Αθήνα ανυψώθηκε σε μητρόπολη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846320" y="640080"/>
            <a:ext cx="3977640" cy="4251960"/>
          </a:xfrm>
          <a:prstGeom prst="rect">
            <a:avLst/>
          </a:prstGeom>
          <a:solidFill>
            <a:srgbClr val="EEEAE0"/>
          </a:solidFill>
          <a:ln w="12700">
            <a:solidFill>
              <a:srgbClr val="D4CFC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37760" y="685800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8B26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Οι συνέπειες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937760" y="1115568"/>
            <a:ext cx="37947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Εκκλησία ουσιαστικά κρατικός θεσμός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Επίσκοπος ως κρατικός λειτουργός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Εβδομήντα χρόνια αντικανονικής εξάρτησης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Αποτυχημένες προσπάθειες αλλαγής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Ρωσικό πρότυπο «Ιεράς Διοικούσας Συνόδου» Μεγ. Πέτρου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A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0" y="274320"/>
            <a:ext cx="2926080" cy="4389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0" b="1" dirty="0">
                <a:solidFill>
                  <a:srgbClr val="1621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Β΄</a:t>
            </a:r>
            <a:endParaRPr lang="en-US" sz="18000" dirty="0"/>
          </a:p>
        </p:txBody>
      </p:sp>
      <p:sp>
        <p:nvSpPr>
          <p:cNvPr id="3" name="Shape 1"/>
          <p:cNvSpPr/>
          <p:nvPr/>
        </p:nvSpPr>
        <p:spPr>
          <a:xfrm>
            <a:off x="457200" y="1463040"/>
            <a:ext cx="54864" cy="21031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58368" y="146304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ΠΡΟΓΕΝΕΣΤΕΡΟΙ ΚΑΤΑΣΤΑΤΙΚΟΙ ΧΑΡΤΕΣ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58368" y="219456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800" dirty="0">
                <a:solidFill>
                  <a:srgbClr val="E8C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Τέσσερις Χάρτες — Τρεις αιώνες εκκλησιαστικής νομοθεσίας (1923–1974)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Τέσσερις Καταστατικοί Χάρτες — Χρονολογική Επισκόπηση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274320" y="640080"/>
            <a:ext cx="40690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EDAD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640080"/>
            <a:ext cx="64008" cy="20116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38912" y="71323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1923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38912" y="102412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Πρώτος Καταστατικός Νόμος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38912" y="1417320"/>
            <a:ext cx="3840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Αρχιεπ. Χρυσόστομος Παπαδόπουλος — κατάργηση Ν. 1852 — Ιεραρχία ως ανωτάτη αρχή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640080"/>
            <a:ext cx="40690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EDAD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640080"/>
            <a:ext cx="64008" cy="20116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19472" y="71323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2E7D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1943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19472" y="102412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Νόμος 671/1943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919472" y="1417320"/>
            <a:ext cx="3840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Αρχιεπ. Δαμασκηνός (Κατοχή) — βελτίωση αυτοτέλειας — πολλές μεταγενέστερες τροποποιήσεις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788920"/>
            <a:ext cx="40690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EDAD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788920"/>
            <a:ext cx="64008" cy="2011680"/>
          </a:xfrm>
          <a:prstGeom prst="rect">
            <a:avLst/>
          </a:prstGeom>
          <a:solidFill>
            <a:srgbClr val="8B2635"/>
          </a:solidFill>
          <a:ln w="12700">
            <a:solidFill>
              <a:srgbClr val="8B263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286207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8B26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1968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38912" y="317296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Ν.Δ. 126/1968 — Δικτατορία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38912" y="3566160"/>
            <a:ext cx="3840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Χωρίς συναίνεση Ιεραρχίας — αντικανονικός Αρχιεπ. Ιερώνυμος — κατάλυση Κανονικού Δικαίου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2788920"/>
            <a:ext cx="4069080" cy="2011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EDAD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2788920"/>
            <a:ext cx="64008" cy="201168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19472" y="2862072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b="1" dirty="0">
                <a:solidFill>
                  <a:srgbClr val="1565C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1974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919472" y="3172968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Κατάργηση — Ν.Δ. 87/1974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4919472" y="3566160"/>
            <a:ext cx="384048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Κυβέρνηση Εθνικής Ενότητας — εισήγηση Φειδά — επαναφορά ν. 671/1943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Καταστατικός Νόμος 1923 — Η Πρώτη Μεγάλη Κατάκτηση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685800"/>
            <a:ext cx="822960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Ψηφίστηκε ομόφωνα από τη Ιεραρχία (24 Δεκ. 1923) και δημοσιεύθηκε 31 Δεκ. 1923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Κατάργησε τους αντικανονικούς Νόμους Σ΄ &amp; ΣΑ΄ του 1852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Ανεγνώρισε τη Σύνοδο της Ιεραρχίας ως ανωτάτη εκκλησιαστική αρχή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Καθιέρωσε ετήσια σύγκλησή της — εκπροσωπούμενη ενδιάμεσα από τον Αρχιεπίσκοπο</a:t>
            </a:r>
            <a:endParaRPr lang="en-US" sz="15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Παράλληλα: μετάβαση στο Νέο (Γρηγοριανό) Ημερολόγιο — γέννηση Παλαιοημερολογιτικού σχίσματος</a:t>
            </a:r>
            <a:endParaRPr lang="en-US" sz="15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0" y="594360"/>
            <a:ext cx="822960" cy="82296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0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A1A2E"/>
          </a:solidFill>
          <a:ln w="12700">
            <a:solidFill>
              <a:srgbClr val="1A1A2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8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Χάρτης Δικτατορίας 1968 &amp; Κατάργησή του 1974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320040" y="640080"/>
            <a:ext cx="3977640" cy="4251960"/>
          </a:xfrm>
          <a:prstGeom prst="rect">
            <a:avLst/>
          </a:prstGeom>
          <a:solidFill>
            <a:srgbClr val="EEEAE0"/>
          </a:solidFill>
          <a:ln w="12700">
            <a:solidFill>
              <a:srgbClr val="D4CFC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11480" y="685800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8B26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Ν.Δ. 126/1968 — Παρέμβαση Χούντας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11480" y="1115568"/>
            <a:ext cx="37947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Χωρίς συναίνεση Ιεραρχίας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Αντικανονική εγκατάσταση Αρχιεπ. Ιερωνύμου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Αναγκ. Ν. 214/1968: απομάκρυνση «ανεπιθύμητων» αρχιερέων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Σύμπλευση οργανωσιακών κύκλων με χούντα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Αποδοκιμάστηκε από Θεολογική Σχολή Αθηνών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846320" y="640080"/>
            <a:ext cx="3977640" cy="4251960"/>
          </a:xfrm>
          <a:prstGeom prst="rect">
            <a:avLst/>
          </a:prstGeom>
          <a:solidFill>
            <a:srgbClr val="EEEAE0"/>
          </a:solidFill>
          <a:ln w="12700">
            <a:solidFill>
              <a:srgbClr val="D4CFC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37760" y="685800"/>
            <a:ext cx="3794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8B263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Ν.Δ. 87/1974 — Η Αποκατάσταση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937760" y="1115568"/>
            <a:ext cx="37947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Κυβέρνηση Εθνικής Ενότητας Καραμανλή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Εισήγηση Γεν. Διευθ. Θρησκευμάτων Β. Ι. Φειδά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Άμεση κατάργηση χάρτη δικτατορίας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Επαναφορά ν. 671/1943 «ως το πρώτον εδημοσιεύθη»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Θεμελίωση για τον μεγάλο Χάρτη του 1977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1259</Words>
  <Application>Microsoft Macintosh PowerPoint</Application>
  <PresentationFormat>On-screen Show (16:9)</PresentationFormat>
  <Paragraphs>195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Καταστατικός Χάρτης Εκκλησίας Ελλάδος</dc:title>
  <dc:subject>PptxGenJS Presentation</dc:subject>
  <dc:creator>Ομιλία</dc:creator>
  <cp:lastModifiedBy>Ioannis Panagiotopoulos</cp:lastModifiedBy>
  <cp:revision>3</cp:revision>
  <dcterms:created xsi:type="dcterms:W3CDTF">2026-05-22T17:00:41Z</dcterms:created>
  <dcterms:modified xsi:type="dcterms:W3CDTF">2026-05-23T17:05:33Z</dcterms:modified>
</cp:coreProperties>
</file>