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71" d="100"/>
          <a:sy n="171" d="100"/>
        </p:scale>
        <p:origin x="4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4691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2B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11480" y="457200"/>
            <a:ext cx="54864" cy="42062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7772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Ο ΚΑΤΑΣΤΑΤΙΚΟΣ ΧΑΡΤΗΣ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150876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ΤΗΣ ΕΚΚΛΗΣΙΑΣ ΤΗΣ ΚΡΗΤΗΣ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640080" y="242316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i="1" dirty="0">
                <a:solidFill>
                  <a:srgbClr val="C8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Ιστορία, Ταυτότητα και οι Προκλήσεις του Σήμερα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40080" y="3017520"/>
            <a:ext cx="41148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29184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B0A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1900 – 2026</a:t>
            </a:r>
            <a:r>
              <a:rPr lang="en-US" sz="1400" dirty="0">
                <a:solidFill>
                  <a:srgbClr val="B0A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Ευμένιος · Βενιζέλος · Οικουμενικό Πατριαρχείο · Ελληνικό Κράτος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772400" y="438912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C9A84C"/>
                </a:solidFill>
              </a:rPr>
              <a:t>✦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0F1406-AA91-26EE-1F49-D3DF70768B61}"/>
              </a:ext>
            </a:extLst>
          </p:cNvPr>
          <p:cNvSpPr txBox="1"/>
          <p:nvPr/>
        </p:nvSpPr>
        <p:spPr>
          <a:xfrm>
            <a:off x="657922" y="4067031"/>
            <a:ext cx="50329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R" sz="1200" dirty="0">
                <a:solidFill>
                  <a:schemeClr val="bg1"/>
                </a:solidFill>
              </a:rPr>
              <a:t>Καθ</a:t>
            </a:r>
            <a:r>
              <a:rPr lang="el-GR" sz="1200" dirty="0" err="1">
                <a:solidFill>
                  <a:schemeClr val="bg1"/>
                </a:solidFill>
              </a:rPr>
              <a:t>ηγητής</a:t>
            </a:r>
            <a:r>
              <a:rPr lang="en-GR" sz="1200" dirty="0">
                <a:solidFill>
                  <a:schemeClr val="bg1"/>
                </a:solidFill>
              </a:rPr>
              <a:t> </a:t>
            </a:r>
            <a:r>
              <a:rPr lang="el-GR" sz="1200" dirty="0">
                <a:solidFill>
                  <a:schemeClr val="bg1"/>
                </a:solidFill>
              </a:rPr>
              <a:t>Ι</a:t>
            </a:r>
            <a:r>
              <a:rPr lang="en-GR" sz="1200" dirty="0">
                <a:solidFill>
                  <a:schemeClr val="bg1"/>
                </a:solidFill>
              </a:rPr>
              <a:t>ωάννης </a:t>
            </a:r>
            <a:r>
              <a:rPr lang="el-GR" sz="1200" dirty="0">
                <a:solidFill>
                  <a:schemeClr val="bg1"/>
                </a:solidFill>
              </a:rPr>
              <a:t>Α</a:t>
            </a:r>
            <a:r>
              <a:rPr lang="en-GR" sz="1200" dirty="0">
                <a:solidFill>
                  <a:schemeClr val="bg1"/>
                </a:solidFill>
              </a:rPr>
              <a:t>ντ. Παναγιωτόπουλος </a:t>
            </a:r>
          </a:p>
          <a:p>
            <a:r>
              <a:rPr lang="en-GR" sz="1200" dirty="0">
                <a:solidFill>
                  <a:schemeClr val="bg1"/>
                </a:solidFill>
              </a:rPr>
              <a:t>Τμήμα Θεολογίας, Θεολογική Σχολή,</a:t>
            </a:r>
          </a:p>
          <a:p>
            <a:r>
              <a:rPr lang="el-GR" sz="1200" dirty="0">
                <a:solidFill>
                  <a:schemeClr val="bg1"/>
                </a:solidFill>
              </a:rPr>
              <a:t>Ε</a:t>
            </a:r>
            <a:r>
              <a:rPr lang="en-GR" sz="1200" dirty="0">
                <a:solidFill>
                  <a:schemeClr val="bg1"/>
                </a:solidFill>
              </a:rPr>
              <a:t>θνικό κα</a:t>
            </a:r>
            <a:r>
              <a:rPr lang="el-GR" sz="1200" dirty="0">
                <a:solidFill>
                  <a:schemeClr val="bg1"/>
                </a:solidFill>
              </a:rPr>
              <a:t>ι</a:t>
            </a:r>
            <a:r>
              <a:rPr lang="en-GR" sz="1200" dirty="0">
                <a:solidFill>
                  <a:schemeClr val="bg1"/>
                </a:solidFill>
              </a:rPr>
              <a:t> Καποδιστριακό Πανεπιστήμιο </a:t>
            </a:r>
            <a:r>
              <a:rPr lang="el-GR" sz="1200" dirty="0">
                <a:solidFill>
                  <a:schemeClr val="bg1"/>
                </a:solidFill>
              </a:rPr>
              <a:t>Α</a:t>
            </a:r>
            <a:r>
              <a:rPr lang="en-GR" sz="1200" dirty="0">
                <a:solidFill>
                  <a:schemeClr val="bg1"/>
                </a:solidFill>
              </a:rPr>
              <a:t>θηνών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C2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Ζ. Ιστορική Σύγκριση: 1900 vs 2025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713232"/>
            <a:ext cx="82296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0" y="914400"/>
            <a:ext cx="2286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4A5E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1900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760720" y="914400"/>
            <a:ext cx="2286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8B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2025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365760" y="1325880"/>
            <a:ext cx="2103120" cy="777240"/>
          </a:xfrm>
          <a:prstGeom prst="rect">
            <a:avLst/>
          </a:prstGeom>
          <a:solidFill>
            <a:srgbClr val="1C2B5E"/>
          </a:solidFill>
          <a:ln w="12700">
            <a:solidFill>
              <a:srgbClr val="1C2B5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325880"/>
            <a:ext cx="2103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Η αντιπαράθεση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514600" y="1325880"/>
            <a:ext cx="2834640" cy="777240"/>
          </a:xfrm>
          <a:prstGeom prst="rect">
            <a:avLst/>
          </a:prstGeom>
          <a:solidFill>
            <a:srgbClr val="E8F0E8"/>
          </a:solidFill>
          <a:ln w="12700">
            <a:solidFill>
              <a:srgbClr val="4A5E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560320" y="1362456"/>
            <a:ext cx="2743200" cy="7040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Βενιζέλος εναντίον Ευμένιου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δύο άνδρες σε σύγκρουση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40680" y="1325880"/>
            <a:ext cx="2834640" cy="777240"/>
          </a:xfrm>
          <a:prstGeom prst="rect">
            <a:avLst/>
          </a:prstGeom>
          <a:solidFill>
            <a:srgbClr val="F0E8E8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0" y="1362456"/>
            <a:ext cx="2743200" cy="7040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Τοπική Εκκλησία εναντίον Κυβέρνησης &amp; Πατριαρχείου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ένας εναντίον δύο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2221992"/>
            <a:ext cx="2103120" cy="777240"/>
          </a:xfrm>
          <a:prstGeom prst="rect">
            <a:avLst/>
          </a:prstGeom>
          <a:solidFill>
            <a:srgbClr val="1C2B5E"/>
          </a:solidFill>
          <a:ln w="12700">
            <a:solidFill>
              <a:srgbClr val="1C2B5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2221992"/>
            <a:ext cx="2103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Το αιτιολογικό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514600" y="2221992"/>
            <a:ext cx="2834640" cy="777240"/>
          </a:xfrm>
          <a:prstGeom prst="rect">
            <a:avLst/>
          </a:prstGeom>
          <a:solidFill>
            <a:srgbClr val="E8F0E8"/>
          </a:solidFill>
          <a:ln w="12700">
            <a:solidFill>
              <a:srgbClr val="4A5E3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60320" y="2258568"/>
            <a:ext cx="2743200" cy="7040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Μη αποδεκτή εξωτερική επιρροή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(Πατριαρχείο/Σουλτάνος)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440680" y="2221992"/>
            <a:ext cx="2834640" cy="777240"/>
          </a:xfrm>
          <a:prstGeom prst="rect">
            <a:avLst/>
          </a:prstGeom>
          <a:solidFill>
            <a:srgbClr val="F0E8E8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0" y="2258568"/>
            <a:ext cx="2743200" cy="7040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Μη αποδεκτή εξωτερική παρέμβαση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(Κυβέρνηση/Πατριαρχείο)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118104"/>
            <a:ext cx="2103120" cy="777240"/>
          </a:xfrm>
          <a:prstGeom prst="rect">
            <a:avLst/>
          </a:prstGeom>
          <a:solidFill>
            <a:srgbClr val="1C2B5E"/>
          </a:solidFill>
          <a:ln w="12700">
            <a:solidFill>
              <a:srgbClr val="1C2B5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118104"/>
            <a:ext cx="2103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Η διέξοδος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514600" y="3118104"/>
            <a:ext cx="2834640" cy="777240"/>
          </a:xfrm>
          <a:prstGeom prst="rect">
            <a:avLst/>
          </a:prstGeom>
          <a:solidFill>
            <a:srgbClr val="E8F0E8"/>
          </a:solidFill>
          <a:ln w="12700">
            <a:solidFill>
              <a:srgbClr val="4A5E3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560320" y="3154680"/>
            <a:ext cx="2743200" cy="7040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Συμβιβασμός — Χάρτης 1900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(ισορροπία κυριαρχίας &amp; κανονικότητας)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40680" y="3118104"/>
            <a:ext cx="2834640" cy="777240"/>
          </a:xfrm>
          <a:prstGeom prst="rect">
            <a:avLst/>
          </a:prstGeom>
          <a:solidFill>
            <a:srgbClr val="F0E8E8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0" y="3154680"/>
            <a:ext cx="2743200" cy="7040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Εκκρεμεί — Νέος Χάρτης;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Αδιέξοδο; Εξαρχία;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65760" y="4014216"/>
            <a:ext cx="2103120" cy="777240"/>
          </a:xfrm>
          <a:prstGeom prst="rect">
            <a:avLst/>
          </a:prstGeom>
          <a:solidFill>
            <a:srgbClr val="1C2B5E"/>
          </a:solidFill>
          <a:ln w="12700">
            <a:solidFill>
              <a:srgbClr val="1C2B5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5760" y="4014216"/>
            <a:ext cx="2103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Το διακύβευμα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2514600" y="4014216"/>
            <a:ext cx="2834640" cy="777240"/>
          </a:xfrm>
          <a:prstGeom prst="rect">
            <a:avLst/>
          </a:prstGeom>
          <a:solidFill>
            <a:srgbClr val="E8F0E8"/>
          </a:solidFill>
          <a:ln w="12700">
            <a:solidFill>
              <a:srgbClr val="4A5E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560320" y="4050792"/>
            <a:ext cx="2743200" cy="7040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Αυτονομία Κρητικής Πολιτείας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έναντι Οθωμανού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440680" y="4014216"/>
            <a:ext cx="2834640" cy="777240"/>
          </a:xfrm>
          <a:prstGeom prst="rect">
            <a:avLst/>
          </a:prstGeom>
          <a:solidFill>
            <a:srgbClr val="F0E8E8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86400" y="4050792"/>
            <a:ext cx="2743200" cy="7040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Ημιαυτονομία Κρητικής Εκκλησίας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έναντι ισχυρών συμμάχων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365760" y="4828032"/>
            <a:ext cx="8412480" cy="1645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C2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Ζ. Τέσσερα Σενάρια για το Μέλλον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713232"/>
            <a:ext cx="82296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960120"/>
            <a:ext cx="4023360" cy="1828800"/>
          </a:xfrm>
          <a:prstGeom prst="rect">
            <a:avLst/>
          </a:prstGeom>
          <a:solidFill>
            <a:srgbClr val="FFFFFF"/>
          </a:solidFill>
          <a:ln w="25400">
            <a:solidFill>
              <a:srgbClr val="8B1A1A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60120"/>
            <a:ext cx="457200" cy="182880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960120"/>
            <a:ext cx="457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914400" y="105156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B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Πλήρης αναθεώρηση υπέρ Πατριαρχείου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14400" y="1508760"/>
            <a:ext cx="33832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Ουσιαστικό τέλος ημιαυτονομίας. Μεγαλύτερη κανονική ενότητα. Αδύνατο να γίνει αποδεκτό από τοπική Εκκλησία.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914400" y="2532888"/>
            <a:ext cx="3383280" cy="20116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2532888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Υψηλό κόστος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63440" y="960120"/>
            <a:ext cx="4023360" cy="1828800"/>
          </a:xfrm>
          <a:prstGeom prst="rect">
            <a:avLst/>
          </a:prstGeom>
          <a:solidFill>
            <a:srgbClr val="FFFFFF"/>
          </a:solidFill>
          <a:ln w="25400">
            <a:solidFill>
              <a:srgbClr val="2E5090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960120"/>
            <a:ext cx="457200" cy="1828800"/>
          </a:xfrm>
          <a:prstGeom prst="rect">
            <a:avLst/>
          </a:prstGeom>
          <a:solidFill>
            <a:srgbClr val="2E5090"/>
          </a:solidFill>
          <a:ln w="12700">
            <a:solidFill>
              <a:srgbClr val="2E509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63440" y="960120"/>
            <a:ext cx="457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5212080" y="105156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5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Νέος συμβιβασμός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212080" y="1508760"/>
            <a:ext cx="33832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Διατήρηση πυρήνα ημιαυτονομίας με ισχυρότερο ρόλο Φαναρίου σε επιλεγμένα θέματα. Απαιτεί τριμερή βούληση.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5212080" y="2532888"/>
            <a:ext cx="3383280" cy="201168"/>
          </a:xfrm>
          <a:prstGeom prst="rect">
            <a:avLst/>
          </a:prstGeom>
          <a:solidFill>
            <a:srgbClr val="2E5090"/>
          </a:solidFill>
          <a:ln w="12700">
            <a:solidFill>
              <a:srgbClr val="2E509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212080" y="2532888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Βέλτιστο — δύσκολο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2926080"/>
            <a:ext cx="4023360" cy="1828800"/>
          </a:xfrm>
          <a:prstGeom prst="rect">
            <a:avLst/>
          </a:prstGeom>
          <a:solidFill>
            <a:srgbClr val="FFFFFF"/>
          </a:solidFill>
          <a:ln w="25400">
            <a:solidFill>
              <a:srgbClr val="5C3D00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2926080"/>
            <a:ext cx="457200" cy="1828800"/>
          </a:xfrm>
          <a:prstGeom prst="rect">
            <a:avLst/>
          </a:prstGeom>
          <a:solidFill>
            <a:srgbClr val="5C3D00"/>
          </a:solidFill>
          <a:ln w="12700">
            <a:solidFill>
              <a:srgbClr val="5C3D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2926080"/>
            <a:ext cx="457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914400" y="301752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5C3D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Παρατεταμένο αδιέξοδο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914400" y="3474720"/>
            <a:ext cx="33832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Χηρεύουσες Μητροπόλεις, εκκρεμής Χάρτης, εκκλησιαστική παράλυση. Η χειρότερη μακροπρόθεσμη λύση.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914400" y="4498848"/>
            <a:ext cx="3383280" cy="201168"/>
          </a:xfrm>
          <a:prstGeom prst="rect">
            <a:avLst/>
          </a:prstGeom>
          <a:solidFill>
            <a:srgbClr val="5C3D00"/>
          </a:solidFill>
          <a:ln w="12700">
            <a:solidFill>
              <a:srgbClr val="5C3D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14400" y="4498848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Κίνδυνος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663440" y="2926080"/>
            <a:ext cx="4023360" cy="1828800"/>
          </a:xfrm>
          <a:prstGeom prst="rect">
            <a:avLst/>
          </a:prstGeom>
          <a:solidFill>
            <a:srgbClr val="FFFFFF"/>
          </a:solidFill>
          <a:ln w="25400">
            <a:solidFill>
              <a:srgbClr val="1A4A1A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663440" y="2926080"/>
            <a:ext cx="457200" cy="1828800"/>
          </a:xfrm>
          <a:prstGeom prst="rect">
            <a:avLst/>
          </a:prstGeom>
          <a:solidFill>
            <a:srgbClr val="1A4A1A"/>
          </a:solidFill>
          <a:ln w="12700">
            <a:solidFill>
              <a:srgbClr val="1A4A1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663440" y="2926080"/>
            <a:ext cx="457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5212080" y="301752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4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Πατριαρχική Εξαρχία (τρέχον)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212080" y="3474720"/>
            <a:ext cx="33832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Εκλογή Μητροπολιτών μέσω Εξαρχίας. Η Εκκλησία Κρήτης ήδη απευθύνθηκε στο Φανάρι. Αποκλιμάκωση υπό όρους.</a:t>
            </a:r>
            <a:endParaRPr lang="en-US" sz="1150" dirty="0"/>
          </a:p>
        </p:txBody>
      </p:sp>
      <p:sp>
        <p:nvSpPr>
          <p:cNvPr id="30" name="Shape 28"/>
          <p:cNvSpPr/>
          <p:nvPr/>
        </p:nvSpPr>
        <p:spPr>
          <a:xfrm>
            <a:off x="5212080" y="4498848"/>
            <a:ext cx="3383280" cy="201168"/>
          </a:xfrm>
          <a:prstGeom prst="rect">
            <a:avLst/>
          </a:prstGeom>
          <a:solidFill>
            <a:srgbClr val="1A4A1A"/>
          </a:solidFill>
          <a:ln w="12700">
            <a:solidFill>
              <a:srgbClr val="1A4A1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212080" y="4498848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Εν εξελίξει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C2B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11480" y="457200"/>
            <a:ext cx="54864" cy="42062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36576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8899B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Η. Επίλογος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40080" y="77724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Η Διαχρονική Αξία της Ισορροπίας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40080" y="1645920"/>
            <a:ext cx="78638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i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«Ο Ευμένιος και ο Βενιζέλος κατάλαβαν κάτι θεμελιώδες: ότι η ισορροπία μεταξύ τοπικής αυτονομίας και ευρύτερης κανονικής ενότητας δεν είναι αδυναμία — είναι δύναμη.»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3063240"/>
            <a:ext cx="768096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200400"/>
            <a:ext cx="7863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Ο Χάρτης δεν είναι απλώς νομικό κείμενο — είναι αποτύπωμα συλλογικής σοφίας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657600"/>
            <a:ext cx="7863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Αν πρέπει να αναθεωρηθεί, ας γίνει με γνώμονα την υπηρεσία — όχι τον έλεγχο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4114800"/>
            <a:ext cx="7863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Η Εκκλησία δεν υπάρχει για να ελέγχεται ή να ελέγχει — υπάρχει για να υπηρετεί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0080" y="4572000"/>
            <a:ext cx="7863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Σας ευχαριστώ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C2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Δομή της Ομιλίας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841248"/>
            <a:ext cx="82296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51560"/>
            <a:ext cx="4114800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30352" y="1143000"/>
            <a:ext cx="457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Α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987552" y="1188720"/>
            <a:ext cx="27432" cy="4754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51560" y="1124712"/>
            <a:ext cx="34290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Προοίμιο — Γιατί αυτό το θέμα σήμερα;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1965960"/>
            <a:ext cx="4114800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30352" y="2057400"/>
            <a:ext cx="457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Β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987552" y="2103120"/>
            <a:ext cx="27432" cy="4754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51560" y="2039112"/>
            <a:ext cx="34290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1900: Η γέννηση του Καταστατικού Χάρτη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2880360"/>
            <a:ext cx="4114800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30352" y="2971800"/>
            <a:ext cx="457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Γ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987552" y="3017520"/>
            <a:ext cx="27432" cy="4754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51560" y="2953512"/>
            <a:ext cx="34290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 δύο άνδρες: Ευμένιος &amp; Βενιζέλος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3794760"/>
            <a:ext cx="4114800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30352" y="3886200"/>
            <a:ext cx="457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Δ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987552" y="3931920"/>
            <a:ext cx="27432" cy="4754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51560" y="3867912"/>
            <a:ext cx="34290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νομικό και κανονικό πλαίσιο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846320" y="1051560"/>
            <a:ext cx="4114800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919472" y="1143000"/>
            <a:ext cx="457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Ε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5376672" y="1188720"/>
            <a:ext cx="27432" cy="4754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40680" y="1124712"/>
            <a:ext cx="34290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1961: Ο νέος Χάρτης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846320" y="1965960"/>
            <a:ext cx="4114800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4919472" y="2057400"/>
            <a:ext cx="457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ΣΤ</a:t>
            </a:r>
            <a:endParaRPr lang="en-US" sz="1800" dirty="0"/>
          </a:p>
        </p:txBody>
      </p:sp>
      <p:sp>
        <p:nvSpPr>
          <p:cNvPr id="26" name="Shape 24"/>
          <p:cNvSpPr/>
          <p:nvPr/>
        </p:nvSpPr>
        <p:spPr>
          <a:xfrm>
            <a:off x="5376672" y="2103120"/>
            <a:ext cx="27432" cy="4754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440680" y="2039112"/>
            <a:ext cx="34290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2025–2026: Η μεγάλη κρίση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846320" y="2880360"/>
            <a:ext cx="4114800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919472" y="2971800"/>
            <a:ext cx="457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Ζ</a:t>
            </a:r>
            <a:endParaRPr lang="en-US" sz="1800" dirty="0"/>
          </a:p>
        </p:txBody>
      </p:sp>
      <p:sp>
        <p:nvSpPr>
          <p:cNvPr id="30" name="Shape 28"/>
          <p:cNvSpPr/>
          <p:nvPr/>
        </p:nvSpPr>
        <p:spPr>
          <a:xfrm>
            <a:off x="5376672" y="3017520"/>
            <a:ext cx="27432" cy="4754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440680" y="2953512"/>
            <a:ext cx="34290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 διακυβεύεται — Προοπτικές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4846320" y="3794760"/>
            <a:ext cx="4114800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4919472" y="3886200"/>
            <a:ext cx="457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Η</a:t>
            </a:r>
            <a:endParaRPr lang="en-US" sz="1800" dirty="0"/>
          </a:p>
        </p:txBody>
      </p:sp>
      <p:sp>
        <p:nvSpPr>
          <p:cNvPr id="34" name="Shape 32"/>
          <p:cNvSpPr/>
          <p:nvPr/>
        </p:nvSpPr>
        <p:spPr>
          <a:xfrm>
            <a:off x="5376672" y="3931920"/>
            <a:ext cx="27432" cy="4754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440680" y="3867912"/>
            <a:ext cx="34290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Επίλογος: Η αξία της ισορροπίας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2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Α. Προοίμιο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713232"/>
            <a:ext cx="82296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914400"/>
            <a:ext cx="8229600" cy="2011680"/>
          </a:xfrm>
          <a:prstGeom prst="rect">
            <a:avLst/>
          </a:prstGeom>
          <a:solidFill>
            <a:srgbClr val="1C2B5E"/>
          </a:solidFill>
          <a:ln w="12700">
            <a:solidFill>
              <a:srgbClr val="1C2B5E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960120"/>
            <a:ext cx="786384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i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«Ένα κείμενο που γεννήθηκε πριν από 125 χρόνια, σε μια εποχή που η Κρήτη δεν ανήκε ακόμη στην Ελλάδα, και που σήμερα βρίσκεται στο επίκεντρο μιας βαθιάς κρίσης με διακύβευμα την ίδια την αυτονομία της Κρητικής Εκκλησίας.»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457200" y="3108960"/>
            <a:ext cx="26517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32004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125 χρόνια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57200" y="3703320"/>
            <a:ext cx="265176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Από την υπογραφή του 1900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έως τη σημερινή κρίση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91840" y="3108960"/>
            <a:ext cx="26517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291840" y="32004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Πόλοι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3291840" y="3703320"/>
            <a:ext cx="265176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Εκκλησία · Πατριαρχείο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Ελληνικό Κράτος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126480" y="3108960"/>
            <a:ext cx="26517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126480" y="32004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Ερώτημα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6126480" y="3703320"/>
            <a:ext cx="265176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Ποιος αποφασίζει;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Ποιος ελέγχει;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C2B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Σταθμοί — 126 Χρόνια Ιστορίας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713232"/>
            <a:ext cx="82296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834640"/>
            <a:ext cx="7680960" cy="0"/>
          </a:xfrm>
          <a:prstGeom prst="line">
            <a:avLst/>
          </a:prstGeom>
          <a:noFill/>
          <a:ln w="25400">
            <a:solidFill>
              <a:srgbClr val="C9A84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" y="2715768"/>
            <a:ext cx="256032" cy="25603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194560"/>
            <a:ext cx="731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1900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3063240"/>
            <a:ext cx="914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Πρώτος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Καταστατικός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Χάρτης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423160" y="2715768"/>
            <a:ext cx="256032" cy="25603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194560" y="2194560"/>
            <a:ext cx="731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1913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2103120" y="3063240"/>
            <a:ext cx="914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Ένωση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Κρήτης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 Ελλάδα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069080" y="2715768"/>
            <a:ext cx="256032" cy="25603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40480" y="2194560"/>
            <a:ext cx="731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1961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3749040" y="3063240"/>
            <a:ext cx="914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Νέος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Χάρτης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Ν.4149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715000" y="2715768"/>
            <a:ext cx="256032" cy="25603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0" y="2194560"/>
            <a:ext cx="731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1967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394960" y="3063240"/>
            <a:ext cx="914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Αναβάθμιση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σε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Αρχιεπισκοπή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360920" y="2715768"/>
            <a:ext cx="256032" cy="256032"/>
          </a:xfrm>
          <a:prstGeom prst="ellipse">
            <a:avLst/>
          </a:prstGeom>
          <a:solidFill>
            <a:srgbClr val="8B1A1A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132320" y="2194560"/>
            <a:ext cx="731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2025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7040880" y="3063240"/>
            <a:ext cx="914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Κρίση &amp;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Αναθεώρηση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Χάρτη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Χάρτης του 1961 (Ν.4149) παραμένει ο ισχύων νόμος — 64 χρόνια αργότερα.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C2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Β–Γ. Οι Δύο Άνδρες πίσω από τον Χάρτη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713232"/>
            <a:ext cx="82296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914400"/>
            <a:ext cx="4023360" cy="3931920"/>
          </a:xfrm>
          <a:prstGeom prst="rect">
            <a:avLst/>
          </a:prstGeom>
          <a:solidFill>
            <a:srgbClr val="1C2B5E"/>
          </a:solidFill>
          <a:ln w="12700">
            <a:solidFill>
              <a:srgbClr val="1C2B5E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96012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ΕΥΜΕΝΙΟΣ ΞΗΡΟΥΔΑΚΗΣ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Μητροπολίτης Κρήτης 1898–1920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1874520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Γεννήθηκε 1850 στην Κωνσταντινούπολη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2295144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Απόφοιτος Θεολογικής Σχολής Χάλκης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2715768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Επίσκοπος Λάμπης 1886 — στήριξε τον κρητικό αγώνα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136392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Αρχικά ΔΕΝ αναγνωρίστηκε από Βενιζέλο (2 χρόνια αντιπαράθεση)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3557016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Τελικά συνεργάστηκε για τον Καταστατικό Χάρτη 1900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754880" y="914400"/>
            <a:ext cx="4023360" cy="3931920"/>
          </a:xfrm>
          <a:prstGeom prst="rect">
            <a:avLst/>
          </a:prstGeom>
          <a:solidFill>
            <a:srgbClr val="4A5E3A"/>
          </a:solidFill>
          <a:ln w="12700">
            <a:solidFill>
              <a:srgbClr val="4A5E3A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846320" y="96012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ΕΛΕΥΘΕΡΙΟΣ ΒΕΝΙΖΕΛΟΣ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846320" y="141732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AACC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Υπουργός Κρητικής Πολιτείας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92040" y="1874520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Ήθελε η Κρήτη να αυτοδιοικείται χωρίς εξωτερικές επιρροές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892040" y="2295144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Αρνήθηκε φιρμάνι Σουλτάνου — ζήτημα εθνικής κυριαρχίας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92040" y="2715768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Άσκησε πολιτικό πραγματισμό: τελικά αναγνώρισε τον Ευμένιο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892040" y="3136392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Υπέγραψε τον Χάρτη (4 Αυγούστου 1900, Ηράκλειο)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892040" y="3557016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Επιδίωξε ισορροπία: κανονική εξάρτηση + τοπική αυτοδιοίκηση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2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Δ. Νομικό &amp; Κανονικό Πλαίσιο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713232"/>
            <a:ext cx="82296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914400"/>
            <a:ext cx="4023360" cy="1005840"/>
          </a:xfrm>
          <a:prstGeom prst="rect">
            <a:avLst/>
          </a:prstGeom>
          <a:solidFill>
            <a:srgbClr val="1C2B5E"/>
          </a:solidFill>
          <a:ln w="12700">
            <a:solidFill>
              <a:srgbClr val="1C2B5E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2560320" y="96012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ΕΚΚΛΗΣΙΑ ΚΡΗΤΗΣ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2560320" y="1417320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Ημιαυτόνομη — υπό Οικουμενικό Πατριαρχείο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2651760" cy="2560320"/>
          </a:xfrm>
          <a:prstGeom prst="rect">
            <a:avLst/>
          </a:prstGeom>
          <a:solidFill>
            <a:srgbClr val="2E5090"/>
          </a:solidFill>
          <a:ln w="12700">
            <a:solidFill>
              <a:srgbClr val="2E5090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57200" y="22860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Κανονικά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822960" y="2743200"/>
            <a:ext cx="1920240" cy="274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834640"/>
            <a:ext cx="265176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Εξαρτάται από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Οικουμενικό Πατριαρχείο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Κωνσταντινουπόλεως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91840" y="2194560"/>
            <a:ext cx="2651760" cy="2560320"/>
          </a:xfrm>
          <a:prstGeom prst="rect">
            <a:avLst/>
          </a:prstGeom>
          <a:solidFill>
            <a:srgbClr val="3D6B3D"/>
          </a:solidFill>
          <a:ln w="12700">
            <a:solidFill>
              <a:srgbClr val="3D6B3D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291840" y="22860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Διοικητικά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3657600" y="2743200"/>
            <a:ext cx="1920240" cy="274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91840" y="2834640"/>
            <a:ext cx="265176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Ιερά Επαρχιακή Σύνοδος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(Ηράκλειο)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Αρχιεπίσκοπος + 8 Μητροπολίτες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126480" y="2194560"/>
            <a:ext cx="2651760" cy="2560320"/>
          </a:xfrm>
          <a:prstGeom prst="rect">
            <a:avLst/>
          </a:prstGeom>
          <a:solidFill>
            <a:srgbClr val="6B3D3D"/>
          </a:solidFill>
          <a:ln w="12700">
            <a:solidFill>
              <a:srgbClr val="6B3D3D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126480" y="22860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Νομοθετικά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6492240" y="2743200"/>
            <a:ext cx="1920240" cy="274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26480" y="2834640"/>
            <a:ext cx="265176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Καταστατικός Χάρτης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Νόμος του Ελληνικού Κράτους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(Ν.4149/1961)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4663440"/>
            <a:ext cx="8229600" cy="34747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46634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C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Αυτή η «διπλή φύση» (εκκλησιαστική + πολιτειακή) είναι η ρίζα των σημερινών εντάσεων.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ΣΤ. Η Μεγάλη Κρίση του 2025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713232"/>
            <a:ext cx="8229600" cy="36576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8229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CC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Τρεις Πόλοι — Μία Κρίση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274320" y="1417320"/>
            <a:ext cx="2743200" cy="3474720"/>
          </a:xfrm>
          <a:prstGeom prst="rect">
            <a:avLst/>
          </a:prstGeom>
          <a:solidFill>
            <a:srgbClr val="2E5090"/>
          </a:solidFill>
          <a:ln w="12700">
            <a:solidFill>
              <a:srgbClr val="444444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274320" y="146304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ΤΟΠΙΚΗ ΕΚΚΛΗΣΙΑ ΚΡΗΤΗΣ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74320" y="19202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Ιερά Επαρχιακή Σύνοδος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48640" y="2240280"/>
            <a:ext cx="2194560" cy="274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2331720"/>
            <a:ext cx="256032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Αντιτίθεται στην τροπολογία ως μονομερή αλλοίωση του νόμου. Αιτείται διάλογο.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0" y="1417320"/>
            <a:ext cx="2743200" cy="3474720"/>
          </a:xfrm>
          <a:prstGeom prst="rect">
            <a:avLst/>
          </a:prstGeom>
          <a:solidFill>
            <a:srgbClr val="6B3D00"/>
          </a:solidFill>
          <a:ln w="12700">
            <a:solidFill>
              <a:srgbClr val="444444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146304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ΟΙΚΟΥΜΕΝΙΚΟ ΠΑΤΡΙΑΡΧΕΙΟ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200400" y="19202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Βαρθολομαίος (Φανάρι)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474720" y="2240280"/>
            <a:ext cx="2194560" cy="274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91840" y="2331720"/>
            <a:ext cx="256032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Αποφάσισε αναθεώρηση Χάρτη (29/8/2025). Αξιώνει τον πρώτο λόγο στις εκλογές.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126480" y="1417320"/>
            <a:ext cx="2743200" cy="3474720"/>
          </a:xfrm>
          <a:prstGeom prst="rect">
            <a:avLst/>
          </a:prstGeom>
          <a:solidFill>
            <a:srgbClr val="3D3D00"/>
          </a:solidFill>
          <a:ln w="12700">
            <a:solidFill>
              <a:srgbClr val="444444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126480" y="146304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ΕΛΛΗΝΙΚΗ ΚΥΒΕΡΝΗΣΗ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126480" y="19202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Κ. Μητσοτάκης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400800" y="2240280"/>
            <a:ext cx="2194560" cy="274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17920" y="2331720"/>
            <a:ext cx="256032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Πέρασε τροπολογία για «αμεταθετο». Αρνήθηκε απόσυρσή της (16/9/2025).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880360" y="28346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8B1A1A"/>
                </a:solidFill>
              </a:rPr>
              <a:t>⚡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5806440" y="28346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8B1A1A"/>
                </a:solidFill>
              </a:rPr>
              <a:t>⚡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C2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Τα Γεγονότα 2025 — Χρονολογικά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713232"/>
            <a:ext cx="82296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280160" y="914400"/>
            <a:ext cx="0" cy="3931920"/>
          </a:xfrm>
          <a:prstGeom prst="line">
            <a:avLst/>
          </a:prstGeom>
          <a:noFill/>
          <a:ln w="25400">
            <a:solidFill>
              <a:srgbClr val="1C2B5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52144" y="1014984"/>
            <a:ext cx="256032" cy="256032"/>
          </a:xfrm>
          <a:prstGeom prst="ellipse">
            <a:avLst/>
          </a:prstGeom>
          <a:solidFill>
            <a:srgbClr val="8B1A1A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508760" y="96012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B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Μάιος 2025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508760" y="1280160"/>
            <a:ext cx="7040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Τροπολογία κυβέρνησης για «αμεταθετο» — παγώνει η εκλογή Μητροπολίτη Χανίων.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1152144" y="1764792"/>
            <a:ext cx="256032" cy="256032"/>
          </a:xfrm>
          <a:prstGeom prst="ellipse">
            <a:avLst/>
          </a:prstGeom>
          <a:solidFill>
            <a:srgbClr val="8B450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08760" y="1709928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B45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Αύγ. 2025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508760" y="2029968"/>
            <a:ext cx="7040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Φανάρι: Έναρξη αναθεώρησης Καταστατικού Χάρτη (29/8/2025, Πατριάρχης Βαρθολομαίος).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1152144" y="2514600"/>
            <a:ext cx="256032" cy="256032"/>
          </a:xfrm>
          <a:prstGeom prst="ellipse">
            <a:avLst/>
          </a:prstGeom>
          <a:solidFill>
            <a:srgbClr val="2E509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508760" y="2459736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5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Σεπτ. 2025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508760" y="2779776"/>
            <a:ext cx="7040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Αντιπροσωπεία Εκκλησίας Κρήτης στο Μέγαρο Μαξίμου — η κυβέρνηση αρνείται απόσυρση.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1152144" y="3264408"/>
            <a:ext cx="256032" cy="256032"/>
          </a:xfrm>
          <a:prstGeom prst="ellipse">
            <a:avLst/>
          </a:prstGeom>
          <a:solidFill>
            <a:srgbClr val="5C3D6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508760" y="3209544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5C3D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Δεκ. 2025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508760" y="3529584"/>
            <a:ext cx="7040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Πατριαρχείο αποφασίζει μετάθεση Μητρ. Ειρηναίου — εκείνος αρνείται κατηγορηματικά.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1152144" y="4014216"/>
            <a:ext cx="256032" cy="256032"/>
          </a:xfrm>
          <a:prstGeom prst="ellipse">
            <a:avLst/>
          </a:prstGeom>
          <a:solidFill>
            <a:srgbClr val="1A4A1A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508760" y="3959352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4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2026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508760" y="4279392"/>
            <a:ext cx="7040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Δύο χηρεύουσες Μητροπόλεις. Διαδικασία Πατριαρχικής Εξαρχίας για εκλογές. Νέος Χάρτης εκκρεμεί.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C2B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Ζ. Τι Διακυβεύεται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713232"/>
            <a:ext cx="82296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960120"/>
            <a:ext cx="4023360" cy="1737360"/>
          </a:xfrm>
          <a:prstGeom prst="rect">
            <a:avLst/>
          </a:prstGeom>
          <a:solidFill>
            <a:srgbClr val="8B1A1A"/>
          </a:solidFill>
          <a:ln w="12700">
            <a:solidFill>
              <a:srgbClr val="555555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65760" y="1033272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⛪  Η Ημιαυτονομία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02920" y="1490472"/>
            <a:ext cx="3749040" cy="274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554480"/>
            <a:ext cx="402336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το Πατριαρχείο αποκτήσει έλεγχο της εκλογής Μητροπολιτών, η «ημιαυτονομία» γίνεται κενό γράμμα. Εως τότε: de facto ανάστολή της.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663440" y="960120"/>
            <a:ext cx="4023360" cy="1737360"/>
          </a:xfrm>
          <a:prstGeom prst="rect">
            <a:avLst/>
          </a:prstGeom>
          <a:solidFill>
            <a:srgbClr val="1A4A6B"/>
          </a:solidFill>
          <a:ln w="12700">
            <a:solidFill>
              <a:srgbClr val="555555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663440" y="1033272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🏛  Η Εθνική Διάσταση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800600" y="1490472"/>
            <a:ext cx="3749040" cy="274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63440" y="1554480"/>
            <a:ext cx="402336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Εκκλησία Κρήτης εκφράζει την ορθόδοξη παράδοση στη σχέση Αθήνας–Κωνσταντινούπολης–Αγκύρας. Κάθε αλλαγή έχει γεωπολιτικό αντίκτυπο.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2880360"/>
            <a:ext cx="4023360" cy="1737360"/>
          </a:xfrm>
          <a:prstGeom prst="rect">
            <a:avLst/>
          </a:prstGeom>
          <a:solidFill>
            <a:srgbClr val="2E5E2E"/>
          </a:solidFill>
          <a:ln w="12700">
            <a:solidFill>
              <a:srgbClr val="555555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65760" y="2953512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📜  Τα Μοναστήρια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02920" y="3410712"/>
            <a:ext cx="3749040" cy="274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474720"/>
            <a:ext cx="402336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 Σταυροπηγιακές Μονές, η εκκλησιαστική εκπαίδευση και η περιουσία τίθενται σε νέο καθεστώς αν ο Χάρτης αλλάξει δραστικά.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663440" y="2880360"/>
            <a:ext cx="4023360" cy="1737360"/>
          </a:xfrm>
          <a:prstGeom prst="rect">
            <a:avLst/>
          </a:prstGeom>
          <a:solidFill>
            <a:srgbClr val="5C3D6B"/>
          </a:solidFill>
          <a:ln w="12700">
            <a:solidFill>
              <a:srgbClr val="555555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63440" y="2953512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⚖  Η Θεσμική Εμπιστοσύνη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800600" y="3410712"/>
            <a:ext cx="3749040" cy="274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63440" y="3474720"/>
            <a:ext cx="402336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F0EA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η κυβέρνηση τροποποιεί μονομερώς τον Χάρτη, ποια αξία έχουν οι θεσμικές εγγυήσεις; Ερώτημα για κάθε ελληνική κοινωνία.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916</Words>
  <Application>Microsoft Macintosh PowerPoint</Application>
  <PresentationFormat>On-screen Show (16:9)</PresentationFormat>
  <Paragraphs>181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Καταστατικός Χάρτης της Εκκλησίας της Κρήτης</dc:title>
  <dc:subject>PptxGenJS Presentation</dc:subject>
  <dc:creator>Ομιλία</dc:creator>
  <cp:lastModifiedBy>Ioannis Panagiotopoulos</cp:lastModifiedBy>
  <cp:revision>2</cp:revision>
  <dcterms:created xsi:type="dcterms:W3CDTF">2026-05-20T18:12:56Z</dcterms:created>
  <dcterms:modified xsi:type="dcterms:W3CDTF">2026-05-23T17:06:29Z</dcterms:modified>
</cp:coreProperties>
</file>