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63" r:id="rId10"/>
    <p:sldId id="271" r:id="rId11"/>
    <p:sldId id="264" r:id="rId12"/>
    <p:sldId id="265" r:id="rId13"/>
    <p:sldId id="273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65F66-64D7-4FCC-9134-9FE2C1901202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7A184-BE5B-458F-8C91-1171B6D7D1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08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65F66-64D7-4FCC-9134-9FE2C1901202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7A184-BE5B-458F-8C91-1171B6D7D1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54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65F66-64D7-4FCC-9134-9FE2C1901202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7A184-BE5B-458F-8C91-1171B6D7D1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028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65F66-64D7-4FCC-9134-9FE2C1901202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7A184-BE5B-458F-8C91-1171B6D7D1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006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65F66-64D7-4FCC-9134-9FE2C1901202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7A184-BE5B-458F-8C91-1171B6D7D1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65F66-64D7-4FCC-9134-9FE2C1901202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7A184-BE5B-458F-8C91-1171B6D7D1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622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65F66-64D7-4FCC-9134-9FE2C1901202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7A184-BE5B-458F-8C91-1171B6D7D1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78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65F66-64D7-4FCC-9134-9FE2C1901202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7A184-BE5B-458F-8C91-1171B6D7D1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55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65F66-64D7-4FCC-9134-9FE2C1901202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7A184-BE5B-458F-8C91-1171B6D7D1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50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65F66-64D7-4FCC-9134-9FE2C1901202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7A184-BE5B-458F-8C91-1171B6D7D1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685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65F66-64D7-4FCC-9134-9FE2C1901202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7A184-BE5B-458F-8C91-1171B6D7D1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18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65F66-64D7-4FCC-9134-9FE2C1901202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7A184-BE5B-458F-8C91-1171B6D7D1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08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gr/url?sa=i&amp;rct=j&amp;q=&amp;esrc=s&amp;source=images&amp;cd=&amp;cad=rja&amp;uact=8&amp;ved=0ahUKEwiSrMKKi7bPAhXFuRQKHc0PB3AQjRwIBw&amp;url=http://www.fotolibra.com/gallery/41869/sea-battle-of-trafalgar-illustration/&amp;psig=AFQjCNE5ePnBgYWDHp_3M-WNuDAkomvySA&amp;ust=1475290376832394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gr/url?sa=i&amp;rct=j&amp;q=&amp;esrc=s&amp;source=images&amp;cd=&amp;cad=rja&amp;uact=8&amp;ved=0ahUKEwiPrL_ujr_PAhXERhQKHQHyDd0QjRwIBw&amp;url=https://flagspot.net/flags/gb~milaa.html&amp;psig=AFQjCNEQI4IFKfwu_yfYVIt9eTohNU9_Pg&amp;ust=1475600603647132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en.wikipedia.org/wiki/File:Civil_Ensign_of_the_United_Kingdom.svg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en.wikipedia.org/wiki/File:Civil_Ensign_of_the_United_Kingdom.svg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Naval_Ensign_of_the_United_Kingdom.sv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Αποτέλεσμα εικόνας για trafalgar seabattl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372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195" y="3786389"/>
            <a:ext cx="2757805" cy="307161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13668" y="4739425"/>
            <a:ext cx="4875175" cy="21185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 smtClean="0">
                <a:solidFill>
                  <a:srgbClr val="FF0000"/>
                </a:solidFill>
                <a:latin typeface="Bell MT" pitchFamily="18" charset="0"/>
              </a:rPr>
              <a:t>Wilhelm (William) II </a:t>
            </a:r>
            <a:r>
              <a:rPr lang="en-US" sz="2400" b="1" dirty="0" smtClean="0">
                <a:solidFill>
                  <a:srgbClr val="FF0000"/>
                </a:solidFill>
                <a:latin typeface="Bell MT" pitchFamily="18" charset="0"/>
              </a:rPr>
              <a:t>, </a:t>
            </a:r>
            <a:r>
              <a:rPr lang="en-US" sz="2400" b="1" dirty="0" smtClean="0">
                <a:solidFill>
                  <a:srgbClr val="FF0000"/>
                </a:solidFill>
                <a:latin typeface="Bell MT" pitchFamily="18" charset="0"/>
              </a:rPr>
              <a:t/>
            </a:r>
            <a:br>
              <a:rPr lang="en-US" sz="2400" b="1" dirty="0" smtClean="0">
                <a:solidFill>
                  <a:srgbClr val="FF0000"/>
                </a:solidFill>
                <a:latin typeface="Bell MT" pitchFamily="18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Bell MT" pitchFamily="18" charset="0"/>
              </a:rPr>
              <a:t>Emperor </a:t>
            </a:r>
            <a:r>
              <a:rPr lang="en-US" sz="2400" b="1" dirty="0" smtClean="0">
                <a:solidFill>
                  <a:srgbClr val="FF0000"/>
                </a:solidFill>
                <a:latin typeface="Bell MT" pitchFamily="18" charset="0"/>
              </a:rPr>
              <a:t>(</a:t>
            </a:r>
            <a:r>
              <a:rPr lang="en-US" sz="2400" b="1" i="1" dirty="0" smtClean="0">
                <a:solidFill>
                  <a:srgbClr val="FF0000"/>
                </a:solidFill>
                <a:latin typeface="Bell MT" pitchFamily="18" charset="0"/>
              </a:rPr>
              <a:t>Kaiser</a:t>
            </a:r>
            <a:r>
              <a:rPr lang="en-US" sz="2400" b="1" dirty="0" smtClean="0">
                <a:solidFill>
                  <a:srgbClr val="FF0000"/>
                </a:solidFill>
                <a:latin typeface="Bell MT" pitchFamily="18" charset="0"/>
              </a:rPr>
              <a:t>) of the </a:t>
            </a:r>
            <a:r>
              <a:rPr lang="en-US" sz="2400" b="1" i="1" dirty="0" smtClean="0">
                <a:solidFill>
                  <a:srgbClr val="FF0000"/>
                </a:solidFill>
                <a:latin typeface="Bell MT" pitchFamily="18" charset="0"/>
              </a:rPr>
              <a:t>German Reich </a:t>
            </a:r>
            <a:r>
              <a:rPr lang="en-US" sz="2400" b="1" i="1" dirty="0" smtClean="0">
                <a:solidFill>
                  <a:srgbClr val="FF0000"/>
                </a:solidFill>
                <a:latin typeface="Bell MT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Bell MT" pitchFamily="18" charset="0"/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  <a:latin typeface="Bell MT" pitchFamily="18" charset="0"/>
              </a:rPr>
              <a:t>1888-1918).  </a:t>
            </a:r>
            <a:endParaRPr lang="en-US" sz="2400" b="1" dirty="0">
              <a:solidFill>
                <a:srgbClr val="FF0000"/>
              </a:solidFill>
              <a:latin typeface="Bell MT" pitchFamily="18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0" y="-1"/>
            <a:ext cx="121920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3" name="Rectangle 2"/>
          <p:cNvSpPr/>
          <p:nvPr/>
        </p:nvSpPr>
        <p:spPr>
          <a:xfrm>
            <a:off x="0" y="-1"/>
            <a:ext cx="12192000" cy="419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sz="3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Concerning the </a:t>
            </a:r>
            <a:r>
              <a:rPr lang="en-US" sz="3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Middle </a:t>
            </a:r>
            <a:r>
              <a:rPr lang="en-US" sz="3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East/Eastern </a:t>
            </a:r>
            <a:r>
              <a:rPr lang="en-US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Mediterranean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32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3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The </a:t>
            </a:r>
            <a:r>
              <a:rPr lang="en-US" sz="32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Ottoman Empire 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– which had been the </a:t>
            </a:r>
            <a:r>
              <a:rPr lang="en-US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Apple of Discord </a:t>
            </a:r>
            <a:endParaRPr lang="en-US" sz="32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3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	between </a:t>
            </a:r>
            <a:r>
              <a:rPr lang="en-US" sz="3200" i="1" dirty="0">
                <a:ea typeface="Calibri" panose="020F0502020204030204" pitchFamily="34" charset="0"/>
                <a:cs typeface="Times New Roman" panose="02020603050405020304" pitchFamily="18" charset="0"/>
              </a:rPr>
              <a:t>London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3200" i="1" dirty="0">
                <a:ea typeface="Calibri" panose="020F0502020204030204" pitchFamily="34" charset="0"/>
                <a:cs typeface="Times New Roman" panose="02020603050405020304" pitchFamily="18" charset="0"/>
              </a:rPr>
              <a:t>St. Petersburg </a:t>
            </a:r>
            <a:r>
              <a:rPr lang="en-US" sz="3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endParaRPr lang="en-US" sz="32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3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now 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became the </a:t>
            </a:r>
            <a:r>
              <a:rPr lang="en-US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bone of contention </a:t>
            </a:r>
            <a:endParaRPr lang="en-US" sz="32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3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 between 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3200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British Empire 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and the </a:t>
            </a:r>
            <a:r>
              <a:rPr lang="en-US" sz="32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German Reich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.   </a:t>
            </a:r>
            <a:endParaRPr lang="el-GR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51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5603966" cy="256032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2400" b="1" i="1" dirty="0" smtClean="0"/>
              <a:t>  </a:t>
            </a:r>
            <a:r>
              <a:rPr lang="en-US" sz="3100" b="1" i="1" dirty="0" smtClean="0">
                <a:solidFill>
                  <a:srgbClr val="FF0000"/>
                </a:solidFill>
                <a:latin typeface="Copperplate Gothic Bold" pitchFamily="34" charset="0"/>
              </a:rPr>
              <a:t>Victoria</a:t>
            </a:r>
            <a:r>
              <a:rPr lang="en-US" sz="3100" b="1" dirty="0" smtClean="0">
                <a:solidFill>
                  <a:srgbClr val="FF0000"/>
                </a:solidFill>
                <a:latin typeface="Copperplate Gothic Bold" pitchFamily="34" charset="0"/>
              </a:rPr>
              <a:t> </a:t>
            </a:r>
            <a:r>
              <a:rPr lang="en-US" sz="3100" dirty="0" smtClean="0">
                <a:solidFill>
                  <a:srgbClr val="FF0000"/>
                </a:solidFill>
                <a:latin typeface="Copperplate Gothic Bold" pitchFamily="34" charset="0"/>
              </a:rPr>
              <a:t>(1819-1901), </a:t>
            </a:r>
            <a:r>
              <a:rPr lang="en-US" sz="3100" b="1" dirty="0" smtClean="0">
                <a:solidFill>
                  <a:srgbClr val="FF0000"/>
                </a:solidFill>
                <a:latin typeface="Copperplate Gothic Bold" pitchFamily="34" charset="0"/>
              </a:rPr>
              <a:t/>
            </a:r>
            <a:br>
              <a:rPr lang="en-US" sz="3100" b="1" dirty="0" smtClean="0">
                <a:solidFill>
                  <a:srgbClr val="FF0000"/>
                </a:solidFill>
                <a:latin typeface="Copperplate Gothic Bold" pitchFamily="34" charset="0"/>
              </a:rPr>
            </a:br>
            <a:r>
              <a:rPr lang="en-US" sz="3100" b="1" i="1" dirty="0" smtClean="0">
                <a:solidFill>
                  <a:srgbClr val="FF0000"/>
                </a:solidFill>
                <a:latin typeface="Copperplate Gothic Bold" pitchFamily="34" charset="0"/>
              </a:rPr>
              <a:t>Queen of Great Britain </a:t>
            </a:r>
            <a:br>
              <a:rPr lang="en-US" sz="3100" b="1" i="1" dirty="0" smtClean="0">
                <a:solidFill>
                  <a:srgbClr val="FF0000"/>
                </a:solidFill>
                <a:latin typeface="Copperplate Gothic Bold" pitchFamily="34" charset="0"/>
              </a:rPr>
            </a:br>
            <a:r>
              <a:rPr lang="en-US" sz="3100" b="1" i="1" dirty="0" smtClean="0">
                <a:solidFill>
                  <a:srgbClr val="FF0000"/>
                </a:solidFill>
                <a:latin typeface="Copperplate Gothic Bold" pitchFamily="34" charset="0"/>
              </a:rPr>
              <a:t>&amp; Ireland  </a:t>
            </a:r>
            <a:r>
              <a:rPr lang="en-US" sz="3100" dirty="0" smtClean="0">
                <a:solidFill>
                  <a:srgbClr val="FF0000"/>
                </a:solidFill>
                <a:latin typeface="Copperplate Gothic Bold" pitchFamily="34" charset="0"/>
              </a:rPr>
              <a:t>(1837-1901) </a:t>
            </a:r>
            <a:r>
              <a:rPr lang="en-US" sz="3100" b="1" dirty="0" smtClean="0">
                <a:solidFill>
                  <a:srgbClr val="FF0000"/>
                </a:solidFill>
                <a:latin typeface="Copperplate Gothic Bold" pitchFamily="34" charset="0"/>
              </a:rPr>
              <a:t/>
            </a:r>
            <a:br>
              <a:rPr lang="en-US" sz="3100" b="1" dirty="0" smtClean="0">
                <a:solidFill>
                  <a:srgbClr val="FF0000"/>
                </a:solidFill>
                <a:latin typeface="Copperplate Gothic Bold" pitchFamily="34" charset="0"/>
              </a:rPr>
            </a:br>
            <a:r>
              <a:rPr lang="en-US" sz="3100" dirty="0" smtClean="0">
                <a:solidFill>
                  <a:srgbClr val="FF0000"/>
                </a:solidFill>
                <a:latin typeface="Copperplate Gothic Bold" pitchFamily="34" charset="0"/>
              </a:rPr>
              <a:t>and</a:t>
            </a:r>
            <a:r>
              <a:rPr lang="en-US" sz="3100" b="1" dirty="0" smtClean="0">
                <a:solidFill>
                  <a:srgbClr val="FF0000"/>
                </a:solidFill>
                <a:latin typeface="Copperplate Gothic Bold" pitchFamily="34" charset="0"/>
              </a:rPr>
              <a:t> </a:t>
            </a:r>
            <a:r>
              <a:rPr lang="en-US" sz="3100" b="1" i="1" dirty="0" smtClean="0">
                <a:solidFill>
                  <a:srgbClr val="FF0000"/>
                </a:solidFill>
                <a:latin typeface="Copperplate Gothic Bold" pitchFamily="34" charset="0"/>
              </a:rPr>
              <a:t>Empress of India</a:t>
            </a:r>
            <a:r>
              <a:rPr lang="en-US" sz="3100" i="1" dirty="0" smtClean="0">
                <a:solidFill>
                  <a:srgbClr val="FF0000"/>
                </a:solidFill>
                <a:latin typeface="Copperplate Gothic Bold" pitchFamily="34" charset="0"/>
              </a:rPr>
              <a:t>.</a:t>
            </a:r>
            <a:endParaRPr lang="en-US" sz="3100" i="1" dirty="0">
              <a:solidFill>
                <a:srgbClr val="FF0000"/>
              </a:solidFill>
              <a:latin typeface="Copperplate Gothic Bold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079" y="1"/>
            <a:ext cx="4193361" cy="6858000"/>
          </a:xfrm>
          <a:prstGeom prst="rect">
            <a:avLst/>
          </a:prstGeom>
        </p:spPr>
      </p:pic>
      <p:pic>
        <p:nvPicPr>
          <p:cNvPr id="4098" name="Picture 2" descr="Αποτέλεσμα εικόνας για queen victoria's fla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00599"/>
            <a:ext cx="3122023" cy="2057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876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9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l-GR" sz="1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</a:t>
            </a:r>
            <a:r>
              <a:rPr lang="el-GR" sz="1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</a:t>
            </a:r>
            <a:r>
              <a:rPr lang="en-US" sz="1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maritime and industrial nation</a:t>
            </a:r>
            <a:r>
              <a:rPr lang="el-GR" sz="1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Britain </a:t>
            </a:r>
            <a:r>
              <a:rPr lang="el-GR" sz="1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needed</a:t>
            </a:r>
            <a:r>
              <a:rPr lang="en-US" sz="112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lnSpc>
                <a:spcPct val="170000"/>
              </a:lnSpc>
              <a:buFontTx/>
              <a:buChar char="-"/>
            </a:pPr>
            <a:r>
              <a:rPr lang="en-US" sz="9600" b="1" i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l-GR" sz="11200" b="1" i="1" dirty="0" err="1" smtClean="0">
                <a:latin typeface="Arial" pitchFamily="34" charset="0"/>
                <a:cs typeface="Arial" pitchFamily="34" charset="0"/>
              </a:rPr>
              <a:t>raw</a:t>
            </a:r>
            <a:r>
              <a:rPr lang="el-GR" sz="112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1200" b="1" i="1" dirty="0" err="1" smtClean="0">
                <a:latin typeface="Arial" pitchFamily="34" charset="0"/>
                <a:cs typeface="Arial" pitchFamily="34" charset="0"/>
              </a:rPr>
              <a:t>materials</a:t>
            </a:r>
            <a:r>
              <a:rPr lang="el-GR" sz="112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1200" dirty="0" err="1" smtClean="0">
                <a:latin typeface="Arial" pitchFamily="34" charset="0"/>
                <a:cs typeface="Arial" pitchFamily="34" charset="0"/>
              </a:rPr>
              <a:t>available</a:t>
            </a:r>
            <a:r>
              <a:rPr lang="el-GR" sz="1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1200" dirty="0" err="1" smtClean="0">
                <a:latin typeface="Arial" pitchFamily="34" charset="0"/>
                <a:cs typeface="Arial" pitchFamily="34" charset="0"/>
              </a:rPr>
              <a:t>only</a:t>
            </a:r>
            <a:r>
              <a:rPr lang="el-GR" sz="1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1200" dirty="0" err="1" smtClean="0">
                <a:latin typeface="Arial" pitchFamily="34" charset="0"/>
                <a:cs typeface="Arial" pitchFamily="34" charset="0"/>
              </a:rPr>
              <a:t>abroad</a:t>
            </a:r>
            <a:r>
              <a:rPr lang="el-GR" sz="11200" dirty="0" smtClean="0">
                <a:latin typeface="Arial" pitchFamily="34" charset="0"/>
                <a:cs typeface="Arial" pitchFamily="34" charset="0"/>
              </a:rPr>
              <a:t>,</a:t>
            </a:r>
            <a:endParaRPr lang="en-US" sz="11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70000"/>
              </a:lnSpc>
              <a:buFontTx/>
              <a:buChar char="-"/>
            </a:pPr>
            <a:r>
              <a:rPr lang="el-GR" sz="1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1200" b="1" i="1" dirty="0" err="1" smtClean="0">
                <a:latin typeface="Arial" pitchFamily="34" charset="0"/>
                <a:cs typeface="Arial" pitchFamily="34" charset="0"/>
              </a:rPr>
              <a:t>markets</a:t>
            </a:r>
            <a:r>
              <a:rPr lang="el-GR" sz="1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12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l-GR" sz="1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1200" dirty="0" err="1" smtClean="0">
                <a:latin typeface="Arial" pitchFamily="34" charset="0"/>
                <a:cs typeface="Arial" pitchFamily="34" charset="0"/>
              </a:rPr>
              <a:t>absorb</a:t>
            </a:r>
            <a:r>
              <a:rPr lang="el-GR" sz="1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1200" dirty="0" err="1" smtClean="0">
                <a:latin typeface="Arial" pitchFamily="34" charset="0"/>
                <a:cs typeface="Arial" pitchFamily="34" charset="0"/>
              </a:rPr>
              <a:t>British</a:t>
            </a:r>
            <a:r>
              <a:rPr lang="el-GR" sz="1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1200" dirty="0" err="1" smtClean="0">
                <a:latin typeface="Arial" pitchFamily="34" charset="0"/>
                <a:cs typeface="Arial" pitchFamily="34" charset="0"/>
              </a:rPr>
              <a:t>production</a:t>
            </a:r>
            <a:endParaRPr lang="en-US" sz="11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70000"/>
              </a:lnSpc>
              <a:buFontTx/>
              <a:buChar char="-"/>
            </a:pPr>
            <a:r>
              <a:rPr lang="el-GR" sz="1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1200" b="1" i="1" dirty="0" err="1" smtClean="0">
                <a:latin typeface="Arial" pitchFamily="34" charset="0"/>
                <a:cs typeface="Arial" pitchFamily="34" charset="0"/>
              </a:rPr>
              <a:t>sea</a:t>
            </a:r>
            <a:r>
              <a:rPr lang="el-GR" sz="112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1200" b="1" i="1" dirty="0" err="1" smtClean="0">
                <a:latin typeface="Arial" pitchFamily="34" charset="0"/>
                <a:cs typeface="Arial" pitchFamily="34" charset="0"/>
              </a:rPr>
              <a:t>trade</a:t>
            </a:r>
            <a:r>
              <a:rPr lang="el-GR" sz="112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1200" b="1" i="1" dirty="0" err="1" smtClean="0">
                <a:latin typeface="Arial" pitchFamily="34" charset="0"/>
                <a:cs typeface="Arial" pitchFamily="34" charset="0"/>
              </a:rPr>
              <a:t>routes</a:t>
            </a:r>
            <a:r>
              <a:rPr lang="el-GR" sz="1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1200" dirty="0" err="1" smtClean="0">
                <a:latin typeface="Arial" pitchFamily="34" charset="0"/>
                <a:cs typeface="Arial" pitchFamily="34" charset="0"/>
              </a:rPr>
              <a:t>supported</a:t>
            </a:r>
            <a:r>
              <a:rPr lang="el-GR" sz="1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1200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el-GR" sz="1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1200" i="1" dirty="0" err="1" smtClean="0">
                <a:latin typeface="Arial" pitchFamily="34" charset="0"/>
                <a:cs typeface="Arial" pitchFamily="34" charset="0"/>
              </a:rPr>
              <a:t>strategically</a:t>
            </a:r>
            <a:r>
              <a:rPr lang="el-GR" sz="1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1200" i="1" dirty="0" err="1" smtClean="0">
                <a:latin typeface="Arial" pitchFamily="34" charset="0"/>
                <a:cs typeface="Arial" pitchFamily="34" charset="0"/>
              </a:rPr>
              <a:t>located</a:t>
            </a:r>
            <a:r>
              <a:rPr lang="el-GR" sz="1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1200" b="1" i="1" dirty="0" err="1" smtClean="0">
                <a:latin typeface="Arial" pitchFamily="34" charset="0"/>
                <a:cs typeface="Arial" pitchFamily="34" charset="0"/>
              </a:rPr>
              <a:t>naval</a:t>
            </a:r>
            <a:r>
              <a:rPr lang="el-GR" sz="112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1200" b="1" i="1" dirty="0" err="1" smtClean="0">
                <a:latin typeface="Arial" pitchFamily="34" charset="0"/>
                <a:cs typeface="Arial" pitchFamily="34" charset="0"/>
              </a:rPr>
              <a:t>outposts</a:t>
            </a:r>
            <a:r>
              <a:rPr lang="el-GR" sz="112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1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sz="112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l-GR" sz="112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l-GR" sz="11200" b="1" i="1" dirty="0" err="1" smtClean="0">
                <a:latin typeface="Arial" pitchFamily="34" charset="0"/>
                <a:cs typeface="Arial" pitchFamily="34" charset="0"/>
              </a:rPr>
              <a:t>supply</a:t>
            </a:r>
            <a:r>
              <a:rPr lang="el-GR" sz="112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1200" b="1" i="1" dirty="0" err="1" smtClean="0">
                <a:latin typeface="Arial" pitchFamily="34" charset="0"/>
                <a:cs typeface="Arial" pitchFamily="34" charset="0"/>
              </a:rPr>
              <a:t>stations</a:t>
            </a:r>
            <a:r>
              <a:rPr lang="el-GR" sz="11200" b="1" i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l-GR" sz="112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1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sz="11200" dirty="0" smtClean="0">
                <a:latin typeface="Arial" pitchFamily="34" charset="0"/>
                <a:cs typeface="Arial" pitchFamily="34" charset="0"/>
              </a:rPr>
              <a:t>  </a:t>
            </a:r>
            <a:endParaRPr lang="en-US" sz="11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sz="11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l-GR" sz="112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l-GR" sz="112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British </a:t>
            </a:r>
            <a:r>
              <a:rPr lang="el-GR" sz="112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Empire</a:t>
            </a:r>
            <a:r>
              <a:rPr lang="el-GR" sz="11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11200" dirty="0" err="1" smtClean="0">
                <a:latin typeface="Arial" pitchFamily="34" charset="0"/>
                <a:cs typeface="Arial" pitchFamily="34" charset="0"/>
              </a:rPr>
              <a:t>was</a:t>
            </a:r>
            <a:r>
              <a:rPr lang="el-GR" sz="1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1200" dirty="0" err="1" smtClean="0">
                <a:latin typeface="Arial" pitchFamily="34" charset="0"/>
                <a:cs typeface="Arial" pitchFamily="34" charset="0"/>
              </a:rPr>
              <a:t>foremost</a:t>
            </a:r>
            <a:r>
              <a:rPr lang="el-GR" sz="112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l-GR" sz="112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sea-base</a:t>
            </a:r>
            <a:r>
              <a:rPr lang="en-US" sz="112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l-GR" sz="112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112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trading</a:t>
            </a:r>
            <a:r>
              <a:rPr lang="el-GR" sz="112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112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bloc</a:t>
            </a:r>
            <a:r>
              <a:rPr lang="el-GR" sz="11200" dirty="0" smtClean="0">
                <a:latin typeface="Arial" pitchFamily="34" charset="0"/>
                <a:cs typeface="Arial" pitchFamily="34" charset="0"/>
              </a:rPr>
              <a:t>. </a:t>
            </a:r>
            <a:endParaRPr lang="en-US" sz="11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sz="9600" dirty="0" smtClean="0">
                <a:latin typeface="Arial" pitchFamily="34" charset="0"/>
                <a:cs typeface="Arial" pitchFamily="34" charset="0"/>
              </a:rPr>
              <a:t>   </a:t>
            </a:r>
            <a:endParaRPr lang="en-US" sz="112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l-GR" dirty="0"/>
          </a:p>
        </p:txBody>
      </p:sp>
      <p:pic>
        <p:nvPicPr>
          <p:cNvPr id="3074" name="Picture 2" descr="https://upload.wikimedia.org/wikipedia/commons/thumb/e/ec/Civil_Ensign_of_the_United_Kingdom.svg/220px-Civil_Ensign_of_the_United_Kingdom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9165" y="0"/>
            <a:ext cx="2022835" cy="1188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684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9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1200" b="1" i="1" dirty="0" smtClean="0">
                <a:latin typeface="Arial" pitchFamily="34" charset="0"/>
                <a:cs typeface="Arial" pitchFamily="34" charset="0"/>
              </a:rPr>
              <a:t>Maritime </a:t>
            </a:r>
            <a:r>
              <a:rPr lang="en-US" sz="11200" b="1" i="1" dirty="0" smtClean="0">
                <a:latin typeface="Arial" pitchFamily="34" charset="0"/>
                <a:cs typeface="Arial" pitchFamily="34" charset="0"/>
              </a:rPr>
              <a:t>Power </a:t>
            </a:r>
            <a:r>
              <a:rPr lang="el-GR" sz="11200" b="1" i="1" dirty="0" err="1" smtClean="0">
                <a:latin typeface="Arial" pitchFamily="34" charset="0"/>
                <a:cs typeface="Arial" pitchFamily="34" charset="0"/>
              </a:rPr>
              <a:t>Britain</a:t>
            </a:r>
            <a:r>
              <a:rPr lang="el-GR" sz="112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1200" dirty="0" err="1" smtClean="0">
                <a:latin typeface="Arial" pitchFamily="34" charset="0"/>
                <a:cs typeface="Arial" pitchFamily="34" charset="0"/>
              </a:rPr>
              <a:t>resisted</a:t>
            </a:r>
            <a:r>
              <a:rPr lang="el-GR" sz="1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1200" b="1" dirty="0" err="1" smtClean="0">
                <a:latin typeface="Arial" pitchFamily="34" charset="0"/>
                <a:cs typeface="Arial" pitchFamily="34" charset="0"/>
              </a:rPr>
              <a:t>encroachment</a:t>
            </a:r>
            <a:r>
              <a:rPr lang="el-GR" sz="112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1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sz="1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12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l-GR" sz="11200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el-GR" sz="1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1200" b="1" i="1" dirty="0" err="1" smtClean="0">
                <a:latin typeface="Arial" pitchFamily="34" charset="0"/>
                <a:cs typeface="Arial" pitchFamily="34" charset="0"/>
              </a:rPr>
              <a:t>integrating</a:t>
            </a:r>
            <a:r>
              <a:rPr lang="el-GR" sz="112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1200" b="1" i="1" dirty="0" err="1" smtClean="0">
                <a:latin typeface="Arial" pitchFamily="34" charset="0"/>
                <a:cs typeface="Arial" pitchFamily="34" charset="0"/>
              </a:rPr>
              <a:t>potential</a:t>
            </a:r>
            <a:r>
              <a:rPr lang="en-US" sz="112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1200" b="1" i="1" dirty="0" err="1" smtClean="0">
                <a:latin typeface="Arial" pitchFamily="34" charset="0"/>
                <a:cs typeface="Arial" pitchFamily="34" charset="0"/>
              </a:rPr>
              <a:t>adversaries</a:t>
            </a:r>
            <a:r>
              <a:rPr lang="el-GR" sz="11200" b="1" i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1200" b="1" i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sz="11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1200" b="1" i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l-GR" sz="11200" dirty="0" err="1" smtClean="0">
                <a:latin typeface="Arial" pitchFamily="34" charset="0"/>
                <a:cs typeface="Arial" pitchFamily="34" charset="0"/>
              </a:rPr>
              <a:t>into</a:t>
            </a:r>
            <a:r>
              <a:rPr lang="el-GR" sz="1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1200" b="1" i="1" dirty="0" err="1" smtClean="0">
                <a:latin typeface="Arial" pitchFamily="34" charset="0"/>
                <a:cs typeface="Arial" pitchFamily="34" charset="0"/>
              </a:rPr>
              <a:t>trade</a:t>
            </a:r>
            <a:r>
              <a:rPr lang="el-GR" sz="112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1200" b="1" i="1" dirty="0" err="1" smtClean="0">
                <a:latin typeface="Arial" pitchFamily="34" charset="0"/>
                <a:cs typeface="Arial" pitchFamily="34" charset="0"/>
              </a:rPr>
              <a:t>relationships</a:t>
            </a:r>
            <a:r>
              <a:rPr lang="el-GR" sz="112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12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el-GR" sz="112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en-US" sz="11200" b="1" i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l-GR" sz="11200" b="1" i="1" dirty="0" err="1" smtClean="0">
                <a:latin typeface="Arial" pitchFamily="34" charset="0"/>
                <a:cs typeface="Arial" pitchFamily="34" charset="0"/>
              </a:rPr>
              <a:t>mpire</a:t>
            </a:r>
            <a:r>
              <a:rPr lang="en-US" sz="11200" b="1" i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lnSpc>
                <a:spcPct val="170000"/>
              </a:lnSpc>
              <a:buNone/>
            </a:pPr>
            <a:endParaRPr lang="en-US" sz="11200" b="1" i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sz="11200" dirty="0" smtClean="0">
                <a:latin typeface="Arial" pitchFamily="34" charset="0"/>
                <a:cs typeface="Arial" pitchFamily="34" charset="0"/>
              </a:rPr>
              <a:t>   - </a:t>
            </a:r>
            <a:r>
              <a:rPr lang="el-GR" sz="112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l-GR" sz="11200" dirty="0" err="1" smtClean="0">
                <a:latin typeface="Arial" pitchFamily="34" charset="0"/>
                <a:cs typeface="Arial" pitchFamily="34" charset="0"/>
              </a:rPr>
              <a:t>addition</a:t>
            </a:r>
            <a:r>
              <a:rPr lang="el-GR" sz="11200" dirty="0" smtClean="0">
                <a:latin typeface="Arial" pitchFamily="34" charset="0"/>
                <a:cs typeface="Arial" pitchFamily="34" charset="0"/>
              </a:rPr>
              <a:t>, the </a:t>
            </a:r>
            <a:r>
              <a:rPr lang="el-GR" sz="11200" b="1" i="1" dirty="0" err="1" smtClean="0">
                <a:latin typeface="Arial" pitchFamily="34" charset="0"/>
                <a:cs typeface="Arial" pitchFamily="34" charset="0"/>
              </a:rPr>
              <a:t>colonies</a:t>
            </a:r>
            <a:r>
              <a:rPr lang="el-GR" sz="11200" dirty="0" smtClean="0">
                <a:latin typeface="Arial" pitchFamily="34" charset="0"/>
                <a:cs typeface="Arial" pitchFamily="34" charset="0"/>
              </a:rPr>
              <a:t>, </a:t>
            </a:r>
            <a:endParaRPr lang="en-US" sz="11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sz="1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12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l-GR" sz="11200" dirty="0" err="1" smtClean="0">
                <a:latin typeface="Arial" pitchFamily="34" charset="0"/>
                <a:cs typeface="Arial" pitchFamily="34" charset="0"/>
              </a:rPr>
              <a:t>which</a:t>
            </a:r>
            <a:r>
              <a:rPr lang="el-GR" sz="1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1200" dirty="0" err="1" smtClean="0">
                <a:latin typeface="Arial" pitchFamily="34" charset="0"/>
                <a:cs typeface="Arial" pitchFamily="34" charset="0"/>
              </a:rPr>
              <a:t>saw</a:t>
            </a:r>
            <a:r>
              <a:rPr lang="el-GR" sz="112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el-GR" sz="11200" b="1" i="1" dirty="0" err="1" smtClean="0">
                <a:latin typeface="Arial" pitchFamily="34" charset="0"/>
                <a:cs typeface="Arial" pitchFamily="34" charset="0"/>
              </a:rPr>
              <a:t>benefits</a:t>
            </a:r>
            <a:r>
              <a:rPr lang="el-GR" sz="112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l-GR" sz="11200" b="1" dirty="0" err="1" smtClean="0">
                <a:latin typeface="Arial" pitchFamily="34" charset="0"/>
                <a:cs typeface="Arial" pitchFamily="34" charset="0"/>
              </a:rPr>
              <a:t>increased</a:t>
            </a:r>
            <a:r>
              <a:rPr lang="el-GR" sz="1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1200" b="1" dirty="0" err="1" smtClean="0">
                <a:latin typeface="Arial" pitchFamily="34" charset="0"/>
                <a:cs typeface="Arial" pitchFamily="34" charset="0"/>
              </a:rPr>
              <a:t>trade</a:t>
            </a:r>
            <a:r>
              <a:rPr lang="el-GR" sz="11200" dirty="0" smtClean="0">
                <a:latin typeface="Arial" pitchFamily="34" charset="0"/>
                <a:cs typeface="Arial" pitchFamily="34" charset="0"/>
              </a:rPr>
              <a:t>, </a:t>
            </a:r>
            <a:endParaRPr lang="en-US" sz="11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sz="112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l-GR" sz="11200" dirty="0" err="1" smtClean="0">
                <a:latin typeface="Arial" pitchFamily="34" charset="0"/>
                <a:cs typeface="Arial" pitchFamily="34" charset="0"/>
              </a:rPr>
              <a:t>would</a:t>
            </a:r>
            <a:r>
              <a:rPr lang="el-GR" sz="1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1200" b="1" dirty="0" err="1" smtClean="0">
                <a:latin typeface="Arial" pitchFamily="34" charset="0"/>
                <a:cs typeface="Arial" pitchFamily="34" charset="0"/>
              </a:rPr>
              <a:t>reinforce</a:t>
            </a:r>
            <a:r>
              <a:rPr lang="el-GR" sz="112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el-GR" sz="11200" b="1" i="1" dirty="0" err="1" smtClean="0">
                <a:latin typeface="Arial" pitchFamily="34" charset="0"/>
                <a:cs typeface="Arial" pitchFamily="34" charset="0"/>
              </a:rPr>
              <a:t>defen</a:t>
            </a:r>
            <a:r>
              <a:rPr lang="en-US" sz="11200" b="1" i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l-GR" sz="11200" b="1" i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l-GR" sz="1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1200" i="1" dirty="0" smtClean="0">
                <a:latin typeface="Arial" pitchFamily="34" charset="0"/>
                <a:cs typeface="Arial" pitchFamily="34" charset="0"/>
              </a:rPr>
              <a:t>of the </a:t>
            </a:r>
            <a:r>
              <a:rPr lang="en-US" sz="11200" b="1" i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l-GR" sz="11200" b="1" i="1" dirty="0" err="1" smtClean="0">
                <a:latin typeface="Arial" pitchFamily="34" charset="0"/>
                <a:cs typeface="Arial" pitchFamily="34" charset="0"/>
              </a:rPr>
              <a:t>mpire</a:t>
            </a:r>
            <a:r>
              <a:rPr lang="el-GR" sz="11200" dirty="0" smtClean="0">
                <a:latin typeface="Arial" pitchFamily="34" charset="0"/>
                <a:cs typeface="Arial" pitchFamily="34" charset="0"/>
              </a:rPr>
              <a:t>. </a:t>
            </a:r>
          </a:p>
          <a:p>
            <a:pPr marL="0" indent="0">
              <a:buNone/>
            </a:pPr>
            <a:endParaRPr lang="en-US" sz="112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l-GR" dirty="0"/>
          </a:p>
        </p:txBody>
      </p:sp>
      <p:pic>
        <p:nvPicPr>
          <p:cNvPr id="3074" name="Picture 2" descr="https://upload.wikimedia.org/wikipedia/commons/thumb/e/ec/Civil_Ensign_of_the_United_Kingdom.svg/220px-Civil_Ensign_of_the_United_Kingdom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9165" y="0"/>
            <a:ext cx="2022835" cy="1188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974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8"/>
          <p:cNvSpPr>
            <a:spLocks noGrp="1"/>
          </p:cNvSpPr>
          <p:nvPr>
            <p:ph sz="half" idx="1"/>
          </p:nvPr>
        </p:nvSpPr>
        <p:spPr>
          <a:xfrm>
            <a:off x="1120345" y="1690688"/>
            <a:ext cx="9316995" cy="5080815"/>
          </a:xfrm>
        </p:spPr>
        <p:txBody>
          <a:bodyPr>
            <a:normAutofit fontScale="77500" lnSpcReduction="20000"/>
          </a:bodyPr>
          <a:lstStyle/>
          <a:p>
            <a:pPr marL="914400" lvl="2" indent="0">
              <a:buNone/>
            </a:pPr>
            <a:endParaRPr lang="en-US" sz="9600" dirty="0"/>
          </a:p>
          <a:p>
            <a:pPr marL="914400" lvl="2" indent="0">
              <a:buNone/>
            </a:pPr>
            <a:endParaRPr lang="en-US" sz="9600" dirty="0"/>
          </a:p>
          <a:p>
            <a:pPr marL="0" indent="0">
              <a:buNone/>
            </a:pPr>
            <a:endParaRPr lang="en-US" sz="9600" dirty="0"/>
          </a:p>
          <a:p>
            <a:pPr marL="914400" lvl="2" indent="0">
              <a:buNone/>
            </a:pPr>
            <a:endParaRPr lang="en-US" sz="9600" dirty="0" smtClean="0"/>
          </a:p>
          <a:p>
            <a:pPr marL="914400" lvl="2" indent="0">
              <a:buNone/>
            </a:pPr>
            <a:endParaRPr lang="en-US" sz="9600" dirty="0"/>
          </a:p>
          <a:p>
            <a:pPr marL="914400" lvl="2" indent="0">
              <a:buNone/>
            </a:pPr>
            <a:r>
              <a:rPr lang="en-US" sz="2800" dirty="0" smtClean="0"/>
              <a:t> </a:t>
            </a:r>
          </a:p>
          <a:p>
            <a:pPr marL="914400" lvl="2" indent="0">
              <a:buNone/>
            </a:pPr>
            <a:endParaRPr lang="en-US" sz="2800" dirty="0" smtClean="0"/>
          </a:p>
          <a:p>
            <a:pPr marL="914400" lvl="2" indent="0">
              <a:buNone/>
            </a:pPr>
            <a:endParaRPr lang="en-US" sz="2800" dirty="0"/>
          </a:p>
          <a:p>
            <a:pPr marL="914400" lvl="2" indent="0">
              <a:buNone/>
            </a:pPr>
            <a:endParaRPr lang="en-US" sz="2800" dirty="0" smtClean="0"/>
          </a:p>
          <a:p>
            <a:pPr marL="914400" lvl="2" indent="0">
              <a:buNone/>
            </a:pPr>
            <a:endParaRPr lang="el-GR" sz="2800" dirty="0"/>
          </a:p>
        </p:txBody>
      </p:sp>
      <p:pic>
        <p:nvPicPr>
          <p:cNvPr id="2051" name="Εικόνα 194" descr="C:\Users\Maria\Desktop\ΗΛΙΑΣ_ΗΛΙΟΠΟΥΛΟΣ_ΧΑΡΤΕΣ_Δεκ.2011\MAPS-40-BRITISH-EMPIRE-NAVAL-BASES-WW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Naval Ensign of the United Kingdom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34458" y="1"/>
            <a:ext cx="1657542" cy="8320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381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257" y="0"/>
            <a:ext cx="11153503" cy="105809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     The </a:t>
            </a:r>
            <a:r>
              <a:rPr lang="en-US" sz="2400" b="1" i="1" dirty="0" smtClean="0"/>
              <a:t>key of success </a:t>
            </a:r>
            <a:r>
              <a:rPr lang="en-US" sz="2400" dirty="0" smtClean="0"/>
              <a:t>of Maritime Powers: </a:t>
            </a:r>
            <a:r>
              <a:rPr lang="en-US" sz="2400" b="1" i="1" dirty="0" smtClean="0"/>
              <a:t>Sea power, maritime supremacy</a:t>
            </a:r>
            <a:r>
              <a:rPr lang="en-US" sz="2400" dirty="0" smtClean="0"/>
              <a:t>, </a:t>
            </a:r>
            <a:br>
              <a:rPr lang="en-US" sz="2400" dirty="0" smtClean="0"/>
            </a:br>
            <a:r>
              <a:rPr lang="en-US" sz="2400" dirty="0" smtClean="0"/>
              <a:t>    and </a:t>
            </a:r>
            <a:r>
              <a:rPr lang="en-US" sz="2400" b="1" i="1" dirty="0" smtClean="0"/>
              <a:t>strategic control</a:t>
            </a:r>
            <a:r>
              <a:rPr lang="en-US" sz="2400" dirty="0" smtClean="0"/>
              <a:t> of both the </a:t>
            </a:r>
            <a:r>
              <a:rPr lang="en-US" sz="2400" b="1" i="1" dirty="0" smtClean="0"/>
              <a:t>oceans</a:t>
            </a:r>
            <a:r>
              <a:rPr lang="en-US" sz="2400" dirty="0" smtClean="0"/>
              <a:t> and the </a:t>
            </a:r>
            <a:r>
              <a:rPr lang="en-US" sz="2400" b="1" i="1" dirty="0" err="1" smtClean="0"/>
              <a:t>Rimland</a:t>
            </a:r>
            <a:r>
              <a:rPr lang="en-US" sz="2400" dirty="0" smtClean="0"/>
              <a:t> (the </a:t>
            </a:r>
            <a:r>
              <a:rPr lang="en-US" sz="2400" i="1" dirty="0" smtClean="0"/>
              <a:t>Earth’s Ring</a:t>
            </a:r>
            <a:r>
              <a:rPr lang="en-US" sz="2400" dirty="0" smtClean="0"/>
              <a:t>).</a:t>
            </a:r>
            <a:endParaRPr lang="en-US" sz="2400" dirty="0"/>
          </a:p>
        </p:txBody>
      </p:sp>
      <p:pic>
        <p:nvPicPr>
          <p:cNvPr id="1025" name="Εικόνα 189" descr="C:\Users\Maria\Desktop\ΗΛΙΑΣ_ΗΛΙΟΠΟΥΛΟΣ_ΧΑΡΤΕΣ_Δεκ.2011\MAPS-37-BRITISH-EMPIRE-Trade_Rout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949" y="1136469"/>
            <a:ext cx="11534501" cy="5721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177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7989" y="2"/>
            <a:ext cx="10324011" cy="119448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/>
              <a:t>    </a:t>
            </a:r>
            <a:r>
              <a:rPr lang="en-US" sz="3200" b="1" i="1" dirty="0" smtClean="0">
                <a:solidFill>
                  <a:srgbClr val="FF0000"/>
                </a:solidFill>
                <a:latin typeface="Copperplate Gothic Bold" pitchFamily="34" charset="0"/>
              </a:rPr>
              <a:t>Britain</a:t>
            </a:r>
            <a:r>
              <a:rPr lang="en-US" sz="3200" b="1" dirty="0" smtClean="0">
                <a:solidFill>
                  <a:srgbClr val="FF0000"/>
                </a:solidFill>
                <a:latin typeface="Copperplate Gothic Bold" pitchFamily="34" charset="0"/>
              </a:rPr>
              <a:t>  as  the  very  </a:t>
            </a:r>
            <a:r>
              <a:rPr lang="en-US" sz="3200" b="1" dirty="0">
                <a:solidFill>
                  <a:srgbClr val="FF0000"/>
                </a:solidFill>
                <a:latin typeface="Copperplate Gothic Bold" pitchFamily="34" charset="0"/>
              </a:rPr>
              <a:t>epitome </a:t>
            </a:r>
            <a:r>
              <a:rPr lang="en-US" sz="3200" b="1" dirty="0" smtClean="0">
                <a:solidFill>
                  <a:srgbClr val="FF0000"/>
                </a:solidFill>
                <a:latin typeface="Copperplate Gothic Bold" pitchFamily="34" charset="0"/>
              </a:rPr>
              <a:t> of  geopolitics </a:t>
            </a:r>
            <a:br>
              <a:rPr lang="en-US" sz="3200" b="1" dirty="0" smtClean="0">
                <a:solidFill>
                  <a:srgbClr val="FF0000"/>
                </a:solidFill>
                <a:latin typeface="Copperplate Gothic Bold" pitchFamily="34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Copperplate Gothic Bold" pitchFamily="34" charset="0"/>
              </a:rPr>
              <a:t>         and  strategy  of  a  </a:t>
            </a:r>
            <a:r>
              <a:rPr lang="en-US" sz="3200" b="1" i="1" dirty="0" smtClean="0">
                <a:solidFill>
                  <a:srgbClr val="FF0000"/>
                </a:solidFill>
                <a:latin typeface="Copperplate Gothic Bold" pitchFamily="34" charset="0"/>
              </a:rPr>
              <a:t>maritime  power</a:t>
            </a:r>
            <a:r>
              <a:rPr lang="en-US" sz="3200" i="1" dirty="0" smtClean="0">
                <a:solidFill>
                  <a:srgbClr val="FF0000"/>
                </a:solidFill>
                <a:latin typeface="Copperplate Gothic Bold" pitchFamily="34" charset="0"/>
              </a:rPr>
              <a:t>.</a:t>
            </a:r>
            <a:r>
              <a:rPr lang="en-US" sz="3200" dirty="0" smtClean="0">
                <a:solidFill>
                  <a:srgbClr val="FF0000"/>
                </a:solidFill>
                <a:latin typeface="Copperplate Gothic Bold" pitchFamily="34" charset="0"/>
              </a:rPr>
              <a:t> </a:t>
            </a:r>
            <a:endParaRPr lang="en-US" sz="3200" dirty="0">
              <a:solidFill>
                <a:srgbClr val="FF0000"/>
              </a:solidFill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74573"/>
            <a:ext cx="12192000" cy="5383427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en-US" sz="9600" dirty="0" smtClean="0"/>
              <a:t>“</a:t>
            </a:r>
            <a:r>
              <a:rPr lang="en-US" sz="9600" dirty="0"/>
              <a:t>For </a:t>
            </a:r>
            <a:r>
              <a:rPr lang="en-US" sz="9600" dirty="0" smtClean="0"/>
              <a:t>400 </a:t>
            </a:r>
            <a:r>
              <a:rPr lang="en-US" sz="9600" dirty="0"/>
              <a:t>years the foreign policy of England </a:t>
            </a:r>
            <a:r>
              <a:rPr lang="en-US" sz="9600" dirty="0" smtClean="0"/>
              <a:t>has </a:t>
            </a:r>
            <a:r>
              <a:rPr lang="en-US" sz="9600" dirty="0"/>
              <a:t>been </a:t>
            </a:r>
            <a:r>
              <a:rPr lang="en-US" sz="9600" dirty="0" smtClean="0"/>
              <a:t>to </a:t>
            </a:r>
            <a:r>
              <a:rPr lang="en-US" sz="9600" b="1" i="1" dirty="0" smtClean="0"/>
              <a:t>oppose </a:t>
            </a:r>
            <a:r>
              <a:rPr lang="en-US" sz="9600" b="1" dirty="0" smtClean="0"/>
              <a:t>the </a:t>
            </a:r>
            <a:r>
              <a:rPr lang="en-US" sz="9600" b="1" i="1" dirty="0" smtClean="0"/>
              <a:t>strongest</a:t>
            </a:r>
            <a:r>
              <a:rPr lang="en-US" sz="9600" dirty="0" smtClean="0"/>
              <a:t>,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9600" dirty="0" smtClean="0"/>
              <a:t>     most aggressive,</a:t>
            </a:r>
            <a:r>
              <a:rPr lang="en-US" sz="9600" i="1" dirty="0" smtClean="0"/>
              <a:t> </a:t>
            </a:r>
            <a:r>
              <a:rPr lang="en-US" sz="9600" b="1" i="1" dirty="0" smtClean="0"/>
              <a:t>most dominating Power on the Continent</a:t>
            </a:r>
            <a:r>
              <a:rPr lang="en-US" sz="9600" dirty="0" smtClean="0"/>
              <a:t>… </a:t>
            </a:r>
          </a:p>
          <a:p>
            <a:pPr>
              <a:lnSpc>
                <a:spcPct val="170000"/>
              </a:lnSpc>
            </a:pPr>
            <a:r>
              <a:rPr lang="en-US" sz="9600" dirty="0" smtClean="0"/>
              <a:t>  Observe </a:t>
            </a:r>
            <a:r>
              <a:rPr lang="en-US" sz="9600" dirty="0"/>
              <a:t>that the policy of England takes </a:t>
            </a:r>
            <a:r>
              <a:rPr lang="en-US" sz="9600" b="1" i="1" dirty="0"/>
              <a:t>no account</a:t>
            </a:r>
            <a:r>
              <a:rPr lang="en-US" sz="9600" b="1" dirty="0"/>
              <a:t> of </a:t>
            </a:r>
            <a:r>
              <a:rPr lang="en-US" sz="9600" b="1" dirty="0" smtClean="0"/>
              <a:t> w</a:t>
            </a:r>
            <a:r>
              <a:rPr lang="en-US" sz="9600" b="1" i="1" dirty="0" smtClean="0"/>
              <a:t>hich nation </a:t>
            </a:r>
            <a:r>
              <a:rPr lang="en-US" sz="9600" b="1" i="1" dirty="0"/>
              <a:t>it </a:t>
            </a:r>
            <a:r>
              <a:rPr lang="en-US" sz="9600" b="1" i="1" dirty="0" smtClean="0"/>
              <a:t>is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9600" i="1" dirty="0" smtClean="0"/>
              <a:t>      </a:t>
            </a:r>
            <a:r>
              <a:rPr lang="en-US" sz="9600" b="1" dirty="0" smtClean="0"/>
              <a:t>that </a:t>
            </a:r>
            <a:r>
              <a:rPr lang="en-US" sz="9600" b="1" dirty="0"/>
              <a:t>seeks the </a:t>
            </a:r>
            <a:r>
              <a:rPr lang="en-US" sz="9600" b="1" i="1" dirty="0" err="1"/>
              <a:t>overlordship</a:t>
            </a:r>
            <a:r>
              <a:rPr lang="en-US" sz="9600" b="1" dirty="0"/>
              <a:t> of Europe</a:t>
            </a:r>
            <a:r>
              <a:rPr lang="en-US" sz="9600" dirty="0"/>
              <a:t>. </a:t>
            </a:r>
            <a:endParaRPr lang="en-US" sz="9600" dirty="0" smtClean="0"/>
          </a:p>
          <a:p>
            <a:pPr marL="0" indent="0">
              <a:lnSpc>
                <a:spcPct val="170000"/>
              </a:lnSpc>
              <a:buNone/>
            </a:pPr>
            <a:r>
              <a:rPr lang="en-US" sz="9600" i="1" dirty="0" smtClean="0"/>
              <a:t>   </a:t>
            </a:r>
            <a:r>
              <a:rPr lang="en-US" sz="9600" b="1" i="1" dirty="0" smtClean="0"/>
              <a:t>The </a:t>
            </a:r>
            <a:r>
              <a:rPr lang="en-US" sz="9600" b="1" i="1" dirty="0"/>
              <a:t>question is not</a:t>
            </a:r>
            <a:r>
              <a:rPr lang="en-US" sz="9600" b="1" dirty="0"/>
              <a:t> whether it is </a:t>
            </a:r>
            <a:r>
              <a:rPr lang="en-US" sz="9600" b="1" i="1" dirty="0"/>
              <a:t>Spain</a:t>
            </a:r>
            <a:r>
              <a:rPr lang="en-US" sz="9600" dirty="0"/>
              <a:t>, or </a:t>
            </a:r>
            <a:r>
              <a:rPr lang="en-US" sz="9600" b="1" dirty="0"/>
              <a:t>the </a:t>
            </a:r>
            <a:r>
              <a:rPr lang="en-US" sz="9600" b="1" i="1" dirty="0"/>
              <a:t>French Monarchy</a:t>
            </a:r>
            <a:r>
              <a:rPr lang="en-US" sz="9600" dirty="0"/>
              <a:t>, </a:t>
            </a:r>
            <a:r>
              <a:rPr lang="en-US" sz="9600" dirty="0" smtClean="0"/>
              <a:t>or </a:t>
            </a:r>
            <a:r>
              <a:rPr lang="en-US" sz="9600" b="1" dirty="0"/>
              <a:t>the </a:t>
            </a:r>
            <a:r>
              <a:rPr lang="en-US" sz="9600" b="1" i="1" dirty="0"/>
              <a:t>French Empire</a:t>
            </a:r>
            <a:r>
              <a:rPr lang="en-US" sz="9600" b="1" dirty="0"/>
              <a:t>, </a:t>
            </a:r>
            <a:r>
              <a:rPr lang="en-US" sz="9600" b="1" dirty="0" smtClean="0"/>
              <a:t>                                  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9600" dirty="0"/>
              <a:t> </a:t>
            </a:r>
            <a:r>
              <a:rPr lang="en-US" sz="9600" dirty="0" smtClean="0"/>
              <a:t>  or </a:t>
            </a:r>
            <a:r>
              <a:rPr lang="en-US" sz="9600" b="1" dirty="0"/>
              <a:t>the </a:t>
            </a:r>
            <a:r>
              <a:rPr lang="en-US" sz="9600" b="1" i="1" dirty="0"/>
              <a:t>German Empire</a:t>
            </a:r>
            <a:r>
              <a:rPr lang="en-US" sz="9600" b="1" dirty="0"/>
              <a:t> </a:t>
            </a:r>
            <a:r>
              <a:rPr lang="en-US" sz="9600" dirty="0"/>
              <a:t>or</a:t>
            </a:r>
            <a:r>
              <a:rPr lang="en-US" sz="9600" b="1" dirty="0"/>
              <a:t> the </a:t>
            </a:r>
            <a:r>
              <a:rPr lang="en-US" sz="9600" b="1" i="1" dirty="0"/>
              <a:t>Hitler</a:t>
            </a:r>
            <a:r>
              <a:rPr lang="en-US" sz="9600" b="1" dirty="0"/>
              <a:t> regime</a:t>
            </a:r>
            <a:r>
              <a:rPr lang="en-US" sz="9600" dirty="0"/>
              <a:t>.</a:t>
            </a:r>
            <a:r>
              <a:rPr lang="en-US" sz="9600" b="1" dirty="0"/>
              <a:t>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9600" dirty="0"/>
              <a:t>   </a:t>
            </a:r>
            <a:r>
              <a:rPr lang="en-US" sz="9600" dirty="0" smtClean="0"/>
              <a:t>It </a:t>
            </a:r>
            <a:r>
              <a:rPr lang="en-US" sz="9600" dirty="0"/>
              <a:t>has </a:t>
            </a:r>
            <a:r>
              <a:rPr lang="en-US" sz="9600" b="1" i="1" dirty="0"/>
              <a:t>nothing to do</a:t>
            </a:r>
            <a:r>
              <a:rPr lang="en-US" sz="9600" b="1" dirty="0"/>
              <a:t> </a:t>
            </a:r>
            <a:r>
              <a:rPr lang="en-US" sz="9600" dirty="0"/>
              <a:t>with rulers or nations; </a:t>
            </a:r>
            <a:r>
              <a:rPr lang="en-US" sz="9600" dirty="0" smtClean="0"/>
              <a:t>it </a:t>
            </a:r>
            <a:r>
              <a:rPr lang="en-US" sz="9600" dirty="0"/>
              <a:t>is concerned </a:t>
            </a:r>
            <a:r>
              <a:rPr lang="en-US" sz="9600" b="1" i="1" dirty="0"/>
              <a:t>solely</a:t>
            </a:r>
            <a:r>
              <a:rPr lang="en-US" sz="9600" dirty="0"/>
              <a:t> with </a:t>
            </a:r>
            <a:r>
              <a:rPr lang="en-US" sz="9600" b="1" i="1" dirty="0"/>
              <a:t>whoever is the strongest</a:t>
            </a:r>
            <a:r>
              <a:rPr lang="en-US" sz="9600" b="1" dirty="0"/>
              <a:t> </a:t>
            </a:r>
            <a:r>
              <a:rPr lang="en-US" sz="9600" b="1" dirty="0" smtClean="0"/>
              <a:t>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9600" dirty="0"/>
              <a:t> </a:t>
            </a:r>
            <a:r>
              <a:rPr lang="en-US" sz="9600" dirty="0" smtClean="0"/>
              <a:t>  or </a:t>
            </a:r>
            <a:r>
              <a:rPr lang="en-US" sz="9600" i="1" dirty="0"/>
              <a:t>the </a:t>
            </a:r>
            <a:r>
              <a:rPr lang="en-US" sz="9600" b="1" i="1" dirty="0"/>
              <a:t>potentially dominant tyrant</a:t>
            </a:r>
            <a:r>
              <a:rPr lang="en-US" sz="9600" dirty="0" smtClean="0"/>
              <a:t>.”  (</a:t>
            </a:r>
            <a:r>
              <a:rPr lang="en-US" sz="9600" i="1" dirty="0" smtClean="0"/>
              <a:t>Sir </a:t>
            </a:r>
            <a:r>
              <a:rPr lang="en-US" sz="9600" i="1" dirty="0"/>
              <a:t>Winston </a:t>
            </a:r>
            <a:r>
              <a:rPr lang="en-US" sz="9600" i="1" dirty="0" smtClean="0"/>
              <a:t>Churchill</a:t>
            </a:r>
            <a:r>
              <a:rPr lang="en-US" sz="9600" dirty="0" smtClean="0"/>
              <a:t>) </a:t>
            </a:r>
            <a:endParaRPr lang="en-US" sz="9600" dirty="0"/>
          </a:p>
          <a:p>
            <a:pPr marL="0" indent="0">
              <a:buNone/>
            </a:pPr>
            <a:endParaRPr lang="el-GR" sz="11200" dirty="0"/>
          </a:p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9659" cy="6857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0658" y="90956"/>
            <a:ext cx="1176363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1-3 August 1798: </a:t>
            </a:r>
            <a:r>
              <a:rPr lang="el-GR" sz="2800" b="1" dirty="0" err="1" smtClean="0">
                <a:solidFill>
                  <a:schemeClr val="bg1"/>
                </a:solidFill>
              </a:rPr>
              <a:t>Battle</a:t>
            </a:r>
            <a:r>
              <a:rPr lang="el-GR" sz="2800" b="1" dirty="0" smtClean="0">
                <a:solidFill>
                  <a:schemeClr val="bg1"/>
                </a:solidFill>
              </a:rPr>
              <a:t> </a:t>
            </a:r>
            <a:r>
              <a:rPr lang="el-GR" sz="2800" b="1" dirty="0">
                <a:solidFill>
                  <a:schemeClr val="bg1"/>
                </a:solidFill>
              </a:rPr>
              <a:t>of </a:t>
            </a:r>
            <a:r>
              <a:rPr lang="el-GR" sz="2800" b="1" dirty="0" err="1">
                <a:solidFill>
                  <a:schemeClr val="bg1"/>
                </a:solidFill>
              </a:rPr>
              <a:t>Aboukir</a:t>
            </a:r>
            <a:r>
              <a:rPr lang="el-GR" sz="2800" b="1" dirty="0">
                <a:solidFill>
                  <a:schemeClr val="bg1"/>
                </a:solidFill>
              </a:rPr>
              <a:t> </a:t>
            </a:r>
            <a:r>
              <a:rPr lang="el-GR" sz="2800" b="1" dirty="0" err="1">
                <a:solidFill>
                  <a:schemeClr val="bg1"/>
                </a:solidFill>
              </a:rPr>
              <a:t>Bay</a:t>
            </a:r>
            <a:r>
              <a:rPr lang="el-GR" sz="2800" b="1" dirty="0"/>
              <a:t>‎, </a:t>
            </a:r>
            <a:r>
              <a:rPr lang="he-IL" sz="2800" b="1" dirty="0" smtClean="0"/>
              <a:t>Bataille </a:t>
            </a:r>
            <a:r>
              <a:rPr lang="he-IL" sz="2800" b="1" dirty="0"/>
              <a:t>d'Aboukir</a:t>
            </a:r>
            <a:r>
              <a:rPr lang="el-GR" sz="2800" b="1" dirty="0"/>
              <a:t>‎, </a:t>
            </a:r>
            <a:r>
              <a:rPr lang="el-GR" sz="2800" b="1" dirty="0" err="1" smtClean="0"/>
              <a:t>معركة</a:t>
            </a:r>
            <a:r>
              <a:rPr lang="el-GR" sz="2800" b="1" dirty="0" smtClean="0"/>
              <a:t> </a:t>
            </a:r>
            <a:r>
              <a:rPr lang="el-GR" sz="2800" b="1" dirty="0" err="1"/>
              <a:t>أبي</a:t>
            </a:r>
            <a:r>
              <a:rPr lang="el-GR" sz="2800" b="1" dirty="0"/>
              <a:t> </a:t>
            </a:r>
            <a:r>
              <a:rPr lang="el-GR" sz="2800" b="1" dirty="0" err="1"/>
              <a:t>قير</a:t>
            </a:r>
            <a:r>
              <a:rPr lang="el-GR" sz="2800" b="1" dirty="0"/>
              <a:t> </a:t>
            </a:r>
            <a:r>
              <a:rPr lang="el-GR" sz="2800" b="1" dirty="0" err="1"/>
              <a:t>البحرية</a:t>
            </a:r>
            <a:r>
              <a:rPr lang="el-GR" sz="2800" b="1" dirty="0" smtClean="0"/>
              <a:t>‎‎</a:t>
            </a:r>
            <a:r>
              <a:rPr lang="en-US" sz="2800" b="1" dirty="0" smtClean="0"/>
              <a:t> </a:t>
            </a:r>
          </a:p>
          <a:p>
            <a:r>
              <a:rPr lang="en-US" sz="2400" b="1" dirty="0" smtClean="0"/>
              <a:t>Decisive Sea Battle; British Admiral </a:t>
            </a:r>
            <a:r>
              <a:rPr lang="en-US" sz="2400" b="1" dirty="0" smtClean="0">
                <a:solidFill>
                  <a:schemeClr val="bg1"/>
                </a:solidFill>
              </a:rPr>
              <a:t>Horatio Nelson </a:t>
            </a:r>
            <a:r>
              <a:rPr lang="en-US" sz="2400" b="1" dirty="0" smtClean="0"/>
              <a:t>destroyed French fleet, </a:t>
            </a:r>
          </a:p>
          <a:p>
            <a:r>
              <a:rPr lang="en-US" sz="2400" b="1" dirty="0" smtClean="0"/>
              <a:t>thus isolating </a:t>
            </a:r>
            <a:r>
              <a:rPr lang="en-US" sz="2400" b="1" dirty="0"/>
              <a:t>Napoleon’s army </a:t>
            </a:r>
            <a:r>
              <a:rPr lang="en-US" sz="2400" b="1" dirty="0" smtClean="0"/>
              <a:t>in </a:t>
            </a:r>
            <a:r>
              <a:rPr lang="en-US" sz="2400" b="1" dirty="0"/>
              <a:t>Egypt, </a:t>
            </a:r>
            <a:r>
              <a:rPr lang="en-US" sz="2400" b="1" dirty="0" smtClean="0"/>
              <a:t>  ensuring </a:t>
            </a:r>
            <a:r>
              <a:rPr lang="en-US" sz="2400" b="1" dirty="0"/>
              <a:t>its ultimate </a:t>
            </a:r>
            <a:r>
              <a:rPr lang="en-US" sz="2400" b="1" dirty="0" smtClean="0"/>
              <a:t>disintegration, </a:t>
            </a:r>
          </a:p>
          <a:p>
            <a:r>
              <a:rPr lang="en-US" sz="2400" b="1" dirty="0" smtClean="0"/>
              <a:t>and securing </a:t>
            </a:r>
            <a:r>
              <a:rPr lang="en-US" sz="2400" b="1" dirty="0">
                <a:solidFill>
                  <a:schemeClr val="bg1"/>
                </a:solidFill>
              </a:rPr>
              <a:t>British </a:t>
            </a:r>
            <a:r>
              <a:rPr lang="en-US" sz="2400" b="1" dirty="0" smtClean="0">
                <a:solidFill>
                  <a:schemeClr val="bg1"/>
                </a:solidFill>
              </a:rPr>
              <a:t>strategic control </a:t>
            </a:r>
            <a:r>
              <a:rPr lang="en-US" sz="2400" b="1" dirty="0">
                <a:solidFill>
                  <a:schemeClr val="bg1"/>
                </a:solidFill>
              </a:rPr>
              <a:t>of the </a:t>
            </a:r>
            <a:r>
              <a:rPr lang="en-US" sz="2400" b="1" dirty="0" smtClean="0">
                <a:solidFill>
                  <a:schemeClr val="bg1"/>
                </a:solidFill>
              </a:rPr>
              <a:t>Mediterranean.</a:t>
            </a:r>
            <a:endParaRPr lang="el-G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43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1149" y="626076"/>
            <a:ext cx="10579446" cy="544520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l-GR" dirty="0"/>
          </a:p>
          <a:p>
            <a:pPr marL="2286000" lvl="5" indent="0">
              <a:lnSpc>
                <a:spcPct val="120000"/>
              </a:lnSpc>
              <a:buNone/>
            </a:pP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968843" cy="22242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280" y="0"/>
            <a:ext cx="5947719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4217"/>
            <a:ext cx="6244280" cy="46337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842" y="-9066"/>
            <a:ext cx="4275437" cy="223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88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34778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+mn-lt"/>
              </a:rPr>
              <a:t/>
            </a:r>
            <a:br>
              <a:rPr lang="en-US" sz="2000" b="1" dirty="0" smtClean="0">
                <a:latin typeface="+mn-lt"/>
              </a:rPr>
            </a:br>
            <a:r>
              <a:rPr lang="en-US" sz="2000" b="1" dirty="0">
                <a:latin typeface="+mn-lt"/>
              </a:rPr>
              <a:t/>
            </a:r>
            <a:br>
              <a:rPr lang="en-US" sz="2000" b="1" dirty="0">
                <a:latin typeface="+mn-lt"/>
              </a:rPr>
            </a:br>
            <a:r>
              <a:rPr lang="en-US" sz="2000" b="1" dirty="0" smtClean="0">
                <a:latin typeface="+mn-lt"/>
              </a:rPr>
              <a:t> </a:t>
            </a:r>
            <a:r>
              <a:rPr lang="el-GR" sz="3100" b="1" dirty="0" smtClean="0">
                <a:latin typeface="+mn-lt"/>
              </a:rPr>
              <a:t>The </a:t>
            </a:r>
            <a:r>
              <a:rPr lang="el-GR" sz="3100" b="1" dirty="0" err="1">
                <a:latin typeface="+mn-lt"/>
              </a:rPr>
              <a:t>defeat</a:t>
            </a:r>
            <a:r>
              <a:rPr lang="el-GR" sz="3100" b="1" dirty="0">
                <a:latin typeface="+mn-lt"/>
              </a:rPr>
              <a:t> of the </a:t>
            </a:r>
            <a:r>
              <a:rPr lang="el-GR" sz="3100" b="1" dirty="0" err="1">
                <a:latin typeface="+mn-lt"/>
              </a:rPr>
              <a:t>French</a:t>
            </a:r>
            <a:r>
              <a:rPr lang="el-GR" sz="3100" b="1" dirty="0">
                <a:latin typeface="+mn-lt"/>
              </a:rPr>
              <a:t> </a:t>
            </a:r>
            <a:r>
              <a:rPr lang="el-GR" sz="3100" b="1" dirty="0" err="1">
                <a:latin typeface="+mn-lt"/>
              </a:rPr>
              <a:t>fleet</a:t>
            </a:r>
            <a:r>
              <a:rPr lang="el-GR" sz="3100" b="1" dirty="0">
                <a:latin typeface="+mn-lt"/>
              </a:rPr>
              <a:t> </a:t>
            </a:r>
            <a:r>
              <a:rPr lang="el-GR" sz="3100" b="1" dirty="0" err="1" smtClean="0">
                <a:latin typeface="+mn-lt"/>
              </a:rPr>
              <a:t>eliminated</a:t>
            </a:r>
            <a:r>
              <a:rPr lang="el-GR" sz="3100" b="1" dirty="0" smtClean="0">
                <a:latin typeface="+mn-lt"/>
              </a:rPr>
              <a:t> </a:t>
            </a:r>
            <a:r>
              <a:rPr lang="el-GR" sz="3100" b="1" dirty="0" err="1">
                <a:latin typeface="+mn-lt"/>
              </a:rPr>
              <a:t>France</a:t>
            </a:r>
            <a:r>
              <a:rPr lang="el-GR" sz="3100" b="1" dirty="0">
                <a:latin typeface="+mn-lt"/>
              </a:rPr>
              <a:t> </a:t>
            </a:r>
            <a:r>
              <a:rPr lang="el-GR" sz="3100" b="1" dirty="0" err="1">
                <a:latin typeface="+mn-lt"/>
              </a:rPr>
              <a:t>as</a:t>
            </a:r>
            <a:r>
              <a:rPr lang="el-GR" sz="3100" b="1" dirty="0">
                <a:latin typeface="+mn-lt"/>
              </a:rPr>
              <a:t> a </a:t>
            </a:r>
            <a:r>
              <a:rPr lang="en-US" sz="3100" b="1" dirty="0" smtClean="0">
                <a:latin typeface="+mn-lt"/>
              </a:rPr>
              <a:t>major strategic </a:t>
            </a:r>
            <a:r>
              <a:rPr lang="el-GR" sz="3100" b="1" dirty="0" err="1" smtClean="0">
                <a:latin typeface="+mn-lt"/>
              </a:rPr>
              <a:t>challenger</a:t>
            </a:r>
            <a:r>
              <a:rPr lang="el-GR" sz="3100" b="1" dirty="0" smtClean="0">
                <a:latin typeface="+mn-lt"/>
              </a:rPr>
              <a:t> </a:t>
            </a:r>
            <a:r>
              <a:rPr lang="el-GR" sz="3100" b="1" dirty="0" err="1">
                <a:latin typeface="+mn-lt"/>
              </a:rPr>
              <a:t>to</a:t>
            </a:r>
            <a:r>
              <a:rPr lang="el-GR" sz="3100" b="1" dirty="0">
                <a:latin typeface="+mn-lt"/>
              </a:rPr>
              <a:t> </a:t>
            </a:r>
            <a:r>
              <a:rPr lang="el-GR" sz="3100" b="1" dirty="0" err="1" smtClean="0">
                <a:latin typeface="+mn-lt"/>
              </a:rPr>
              <a:t>Britain</a:t>
            </a:r>
            <a:r>
              <a:rPr lang="en-US" sz="3100" b="1" dirty="0" smtClean="0">
                <a:latin typeface="+mn-lt"/>
              </a:rPr>
              <a:t> and gave Britain </a:t>
            </a:r>
            <a:r>
              <a:rPr lang="en-US" sz="3100" b="1" i="1" dirty="0" smtClean="0">
                <a:latin typeface="+mn-lt"/>
              </a:rPr>
              <a:t>dominance </a:t>
            </a:r>
            <a:r>
              <a:rPr lang="en-US" sz="3100" b="1" dirty="0" smtClean="0">
                <a:latin typeface="+mn-lt"/>
              </a:rPr>
              <a:t>in the Mediterranean &amp; the North Atlantic 	and </a:t>
            </a:r>
            <a:r>
              <a:rPr lang="en-US" sz="3100" b="1" i="1" dirty="0" smtClean="0">
                <a:latin typeface="+mn-lt"/>
              </a:rPr>
              <a:t>control</a:t>
            </a:r>
            <a:r>
              <a:rPr lang="en-US" sz="3100" b="1" dirty="0" smtClean="0">
                <a:latin typeface="+mn-lt"/>
              </a:rPr>
              <a:t> over </a:t>
            </a:r>
            <a:r>
              <a:rPr lang="en-US" sz="3100" b="1" i="1" dirty="0" smtClean="0">
                <a:latin typeface="+mn-lt"/>
              </a:rPr>
              <a:t>s</a:t>
            </a:r>
            <a:r>
              <a:rPr lang="el-GR" sz="3100" b="1" i="1" dirty="0" err="1" smtClean="0">
                <a:latin typeface="+mn-lt"/>
              </a:rPr>
              <a:t>ea</a:t>
            </a:r>
            <a:r>
              <a:rPr lang="el-GR" sz="3100" b="1" i="1" dirty="0" smtClean="0">
                <a:latin typeface="+mn-lt"/>
              </a:rPr>
              <a:t> </a:t>
            </a:r>
            <a:r>
              <a:rPr lang="el-GR" sz="3100" b="1" i="1" dirty="0" err="1">
                <a:latin typeface="+mn-lt"/>
              </a:rPr>
              <a:t>trade</a:t>
            </a:r>
            <a:r>
              <a:rPr lang="el-GR" sz="3100" b="1" i="1" dirty="0">
                <a:latin typeface="+mn-lt"/>
              </a:rPr>
              <a:t> </a:t>
            </a:r>
            <a:r>
              <a:rPr lang="el-GR" sz="3100" b="1" i="1" dirty="0" err="1">
                <a:latin typeface="+mn-lt"/>
              </a:rPr>
              <a:t>routes</a:t>
            </a:r>
            <a:r>
              <a:rPr lang="el-GR" sz="3100" b="1" i="1" dirty="0">
                <a:latin typeface="+mn-lt"/>
              </a:rPr>
              <a:t> </a:t>
            </a:r>
            <a:r>
              <a:rPr lang="el-GR" sz="3100" b="1" dirty="0" err="1">
                <a:latin typeface="+mn-lt"/>
              </a:rPr>
              <a:t>into</a:t>
            </a:r>
            <a:r>
              <a:rPr lang="el-GR" sz="3100" b="1" dirty="0">
                <a:latin typeface="+mn-lt"/>
              </a:rPr>
              <a:t> the </a:t>
            </a:r>
            <a:r>
              <a:rPr lang="el-GR" sz="3100" b="1" dirty="0" err="1">
                <a:latin typeface="+mn-lt"/>
              </a:rPr>
              <a:t>Indian</a:t>
            </a:r>
            <a:r>
              <a:rPr lang="el-GR" sz="3100" b="1" dirty="0">
                <a:latin typeface="+mn-lt"/>
              </a:rPr>
              <a:t> and Pacific </a:t>
            </a:r>
            <a:r>
              <a:rPr lang="el-GR" sz="3100" b="1" dirty="0" err="1">
                <a:latin typeface="+mn-lt"/>
              </a:rPr>
              <a:t>oceans</a:t>
            </a:r>
            <a:r>
              <a:rPr lang="el-GR" sz="3100" dirty="0">
                <a:latin typeface="+mn-lt"/>
              </a:rPr>
              <a:t>.</a:t>
            </a:r>
            <a:r>
              <a:rPr lang="el-GR" sz="3100" b="1" dirty="0">
                <a:latin typeface="+mn-lt"/>
              </a:rPr>
              <a:t/>
            </a:r>
            <a:br>
              <a:rPr lang="el-GR" sz="3100" b="1" dirty="0">
                <a:latin typeface="+mn-lt"/>
              </a:rPr>
            </a:br>
            <a:r>
              <a:rPr lang="el-GR" sz="3100" b="1" dirty="0">
                <a:latin typeface="+mn-lt"/>
              </a:rPr>
              <a:t/>
            </a:r>
            <a:br>
              <a:rPr lang="el-GR" sz="3100" b="1" dirty="0">
                <a:latin typeface="+mn-lt"/>
              </a:rPr>
            </a:br>
            <a:endParaRPr lang="el-GR" sz="3100" b="1" dirty="0">
              <a:solidFill>
                <a:srgbClr val="FF0000"/>
              </a:solidFill>
              <a:latin typeface="+mn-lt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724" y="2794288"/>
            <a:ext cx="1395798" cy="16237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998" y="2347784"/>
            <a:ext cx="5715000" cy="45200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347784"/>
            <a:ext cx="6476999" cy="452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6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1" y="0"/>
            <a:ext cx="12192000" cy="68580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 smtClean="0"/>
              <a:t> </a:t>
            </a:r>
            <a:r>
              <a:rPr lang="en-US" sz="3200" b="1" dirty="0" smtClean="0">
                <a:solidFill>
                  <a:srgbClr val="7030A0"/>
                </a:solidFill>
              </a:rPr>
              <a:t>Geo-strategic </a:t>
            </a:r>
            <a:r>
              <a:rPr lang="en-US" sz="3200" b="1" dirty="0">
                <a:solidFill>
                  <a:srgbClr val="7030A0"/>
                </a:solidFill>
              </a:rPr>
              <a:t>game of </a:t>
            </a:r>
            <a:r>
              <a:rPr lang="en-US" sz="3200" b="1" dirty="0" smtClean="0">
                <a:solidFill>
                  <a:srgbClr val="7030A0"/>
                </a:solidFill>
              </a:rPr>
              <a:t>Great </a:t>
            </a:r>
            <a:r>
              <a:rPr lang="en-US" sz="3200" b="1" dirty="0">
                <a:solidFill>
                  <a:srgbClr val="7030A0"/>
                </a:solidFill>
              </a:rPr>
              <a:t>Powers in the Middle East </a:t>
            </a:r>
            <a:endParaRPr lang="en-US" sz="3200" b="1" dirty="0" smtClean="0">
              <a:solidFill>
                <a:srgbClr val="7030A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000" b="1" dirty="0">
                <a:solidFill>
                  <a:srgbClr val="7030A0"/>
                </a:solidFill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</a:rPr>
              <a:t>in the late </a:t>
            </a:r>
            <a:r>
              <a:rPr lang="en-US" sz="3200" b="1" dirty="0">
                <a:solidFill>
                  <a:srgbClr val="7030A0"/>
                </a:solidFill>
              </a:rPr>
              <a:t>19</a:t>
            </a:r>
            <a:r>
              <a:rPr lang="en-US" sz="3200" b="1" baseline="30000" dirty="0">
                <a:solidFill>
                  <a:srgbClr val="7030A0"/>
                </a:solidFill>
              </a:rPr>
              <a:t>th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</a:rPr>
              <a:t>&amp; early </a:t>
            </a:r>
            <a:r>
              <a:rPr lang="en-US" sz="3200" b="1" dirty="0">
                <a:solidFill>
                  <a:srgbClr val="7030A0"/>
                </a:solidFill>
              </a:rPr>
              <a:t>20</a:t>
            </a:r>
            <a:r>
              <a:rPr lang="en-US" sz="3200" b="1" baseline="30000" dirty="0">
                <a:solidFill>
                  <a:srgbClr val="7030A0"/>
                </a:solidFill>
              </a:rPr>
              <a:t>th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</a:rPr>
              <a:t>c</a:t>
            </a:r>
            <a:r>
              <a:rPr lang="en-US" sz="3000" b="1" dirty="0" smtClean="0">
                <a:solidFill>
                  <a:srgbClr val="7030A0"/>
                </a:solidFill>
              </a:rPr>
              <a:t>.</a:t>
            </a:r>
            <a:endParaRPr lang="el-GR" sz="3000" dirty="0">
              <a:solidFill>
                <a:srgbClr val="7030A0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sz="3000" dirty="0" smtClean="0"/>
              <a:t>“</a:t>
            </a:r>
            <a:r>
              <a:rPr lang="en-US" sz="3000" b="1" u="sng" dirty="0">
                <a:solidFill>
                  <a:srgbClr val="C00000"/>
                </a:solidFill>
              </a:rPr>
              <a:t>The Eastern </a:t>
            </a:r>
            <a:r>
              <a:rPr lang="en-US" sz="3000" b="1" u="sng" dirty="0" smtClean="0">
                <a:solidFill>
                  <a:srgbClr val="C00000"/>
                </a:solidFill>
              </a:rPr>
              <a:t>Question</a:t>
            </a:r>
            <a:r>
              <a:rPr lang="en-US" sz="3000" dirty="0" smtClean="0"/>
              <a:t>”; The </a:t>
            </a:r>
            <a:r>
              <a:rPr lang="en-US" sz="3000" dirty="0" smtClean="0"/>
              <a:t>era of “</a:t>
            </a:r>
            <a:r>
              <a:rPr lang="en-US" sz="3000" b="1" u="sng" dirty="0" smtClean="0">
                <a:solidFill>
                  <a:srgbClr val="C00000"/>
                </a:solidFill>
              </a:rPr>
              <a:t>New Imperialism</a:t>
            </a:r>
            <a:r>
              <a:rPr lang="en-US" sz="3000" dirty="0" smtClean="0"/>
              <a:t>”:</a:t>
            </a:r>
            <a:endParaRPr lang="el-GR" sz="3000" dirty="0" smtClean="0"/>
          </a:p>
          <a:p>
            <a:pPr lvl="1">
              <a:lnSpc>
                <a:spcPct val="150000"/>
              </a:lnSpc>
            </a:pPr>
            <a:r>
              <a:rPr lang="en-US" sz="3200" b="1" dirty="0" smtClean="0"/>
              <a:t>French </a:t>
            </a:r>
            <a:r>
              <a:rPr lang="en-US" sz="3200" b="1" dirty="0"/>
              <a:t>acquisition of </a:t>
            </a:r>
            <a:r>
              <a:rPr lang="en-US" sz="3200" b="1" i="1" dirty="0"/>
              <a:t>Tunis</a:t>
            </a:r>
            <a:r>
              <a:rPr lang="en-US" sz="3200" b="1" dirty="0"/>
              <a:t> </a:t>
            </a:r>
            <a:r>
              <a:rPr lang="en-US" sz="3200" dirty="0"/>
              <a:t>(1881)</a:t>
            </a:r>
            <a:endParaRPr lang="el-GR" sz="3200" dirty="0"/>
          </a:p>
          <a:p>
            <a:pPr lvl="1">
              <a:lnSpc>
                <a:spcPct val="150000"/>
              </a:lnSpc>
            </a:pPr>
            <a:r>
              <a:rPr lang="en-US" sz="3200" b="1" dirty="0"/>
              <a:t>British intervention in </a:t>
            </a:r>
            <a:r>
              <a:rPr lang="en-US" sz="3200" b="1" i="1" dirty="0"/>
              <a:t>Egypt</a:t>
            </a:r>
            <a:r>
              <a:rPr lang="en-US" sz="3200" b="1" dirty="0"/>
              <a:t> </a:t>
            </a:r>
            <a:r>
              <a:rPr lang="en-US" sz="3200" dirty="0"/>
              <a:t>(1882)</a:t>
            </a:r>
            <a:endParaRPr lang="el-GR" sz="3200" dirty="0"/>
          </a:p>
          <a:p>
            <a:pPr lvl="1">
              <a:lnSpc>
                <a:spcPct val="150000"/>
              </a:lnSpc>
            </a:pPr>
            <a:r>
              <a:rPr lang="en-US" sz="3200" b="1" i="1" dirty="0" smtClean="0"/>
              <a:t>Anglo-Russian </a:t>
            </a:r>
            <a:r>
              <a:rPr lang="en-US" sz="3200" b="1" dirty="0" smtClean="0"/>
              <a:t>conflict over </a:t>
            </a:r>
            <a:r>
              <a:rPr lang="en-US" sz="3200" b="1" i="1" dirty="0"/>
              <a:t>Afghanistan</a:t>
            </a:r>
            <a:r>
              <a:rPr lang="en-US" sz="3200" b="1" dirty="0"/>
              <a:t> </a:t>
            </a:r>
            <a:r>
              <a:rPr lang="en-US" sz="3200" dirty="0"/>
              <a:t>(1885)</a:t>
            </a:r>
            <a:endParaRPr lang="el-GR" sz="3200" dirty="0"/>
          </a:p>
          <a:p>
            <a:pPr lvl="1">
              <a:lnSpc>
                <a:spcPct val="150000"/>
              </a:lnSpc>
            </a:pPr>
            <a:r>
              <a:rPr lang="en-US" sz="3200" b="1" dirty="0">
                <a:solidFill>
                  <a:srgbClr val="C00000"/>
                </a:solidFill>
              </a:rPr>
              <a:t>Anglo-Persian Oil Company</a:t>
            </a:r>
            <a:endParaRPr lang="el-GR" sz="3200" b="1" dirty="0">
              <a:solidFill>
                <a:srgbClr val="C0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3200" b="1" dirty="0"/>
              <a:t>Security of Ottoman oil for Britain</a:t>
            </a:r>
            <a:endParaRPr lang="el-GR" sz="3200" b="1" dirty="0"/>
          </a:p>
          <a:p>
            <a:pPr marL="457200" lvl="1" indent="0">
              <a:lnSpc>
                <a:spcPct val="150000"/>
              </a:lnSpc>
              <a:buNone/>
            </a:pPr>
            <a:endParaRPr lang="el-GR" sz="2800" dirty="0"/>
          </a:p>
          <a:p>
            <a:pPr>
              <a:lnSpc>
                <a:spcPct val="150000"/>
              </a:lnSpc>
            </a:pPr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038" y="782595"/>
            <a:ext cx="2734962" cy="442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88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1" y="0"/>
            <a:ext cx="12192000" cy="68580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 smtClean="0"/>
              <a:t> </a:t>
            </a:r>
            <a:r>
              <a:rPr lang="en-US" sz="3200" b="1" dirty="0" smtClean="0">
                <a:solidFill>
                  <a:srgbClr val="7030A0"/>
                </a:solidFill>
              </a:rPr>
              <a:t>Geo-strategic </a:t>
            </a:r>
            <a:r>
              <a:rPr lang="en-US" sz="3200" b="1" dirty="0">
                <a:solidFill>
                  <a:srgbClr val="7030A0"/>
                </a:solidFill>
              </a:rPr>
              <a:t>game of </a:t>
            </a:r>
            <a:r>
              <a:rPr lang="en-US" sz="3200" b="1" dirty="0" smtClean="0">
                <a:solidFill>
                  <a:srgbClr val="7030A0"/>
                </a:solidFill>
              </a:rPr>
              <a:t>Great </a:t>
            </a:r>
            <a:r>
              <a:rPr lang="en-US" sz="3200" b="1" dirty="0">
                <a:solidFill>
                  <a:srgbClr val="7030A0"/>
                </a:solidFill>
              </a:rPr>
              <a:t>Powers in the Middle East </a:t>
            </a:r>
            <a:endParaRPr lang="en-US" sz="3200" b="1" dirty="0" smtClean="0">
              <a:solidFill>
                <a:srgbClr val="7030A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</a:rPr>
              <a:t>  </a:t>
            </a:r>
            <a:r>
              <a:rPr lang="en-US" sz="3200" b="1" dirty="0" smtClean="0">
                <a:solidFill>
                  <a:srgbClr val="7030A0"/>
                </a:solidFill>
              </a:rPr>
              <a:t>in the </a:t>
            </a:r>
            <a:r>
              <a:rPr lang="en-US" sz="3200" b="1" dirty="0" smtClean="0">
                <a:solidFill>
                  <a:srgbClr val="7030A0"/>
                </a:solidFill>
              </a:rPr>
              <a:t>late </a:t>
            </a:r>
            <a:r>
              <a:rPr lang="en-US" sz="3200" b="1" dirty="0">
                <a:solidFill>
                  <a:srgbClr val="7030A0"/>
                </a:solidFill>
              </a:rPr>
              <a:t>19</a:t>
            </a:r>
            <a:r>
              <a:rPr lang="en-US" sz="3200" b="1" baseline="30000" dirty="0">
                <a:solidFill>
                  <a:srgbClr val="7030A0"/>
                </a:solidFill>
              </a:rPr>
              <a:t>th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</a:rPr>
              <a:t>&amp; early </a:t>
            </a:r>
            <a:r>
              <a:rPr lang="en-US" sz="3200" b="1" dirty="0">
                <a:solidFill>
                  <a:srgbClr val="7030A0"/>
                </a:solidFill>
              </a:rPr>
              <a:t>20</a:t>
            </a:r>
            <a:r>
              <a:rPr lang="en-US" sz="3200" b="1" baseline="30000" dirty="0">
                <a:solidFill>
                  <a:srgbClr val="7030A0"/>
                </a:solidFill>
              </a:rPr>
              <a:t>th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</a:rPr>
              <a:t>c.</a:t>
            </a:r>
            <a:endParaRPr lang="el-GR" sz="3200" dirty="0">
              <a:solidFill>
                <a:srgbClr val="7030A0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3200" b="1" dirty="0" smtClean="0"/>
              <a:t>Disintegration </a:t>
            </a:r>
            <a:r>
              <a:rPr lang="en-US" sz="3200" b="1" dirty="0"/>
              <a:t>of the Ottoman Empire </a:t>
            </a:r>
            <a:r>
              <a:rPr lang="en-US" sz="3200" b="1" dirty="0" smtClean="0"/>
              <a:t> </a:t>
            </a:r>
            <a:r>
              <a:rPr lang="en-US" sz="3200" dirty="0" smtClean="0"/>
              <a:t>(</a:t>
            </a:r>
            <a:r>
              <a:rPr lang="en-US" sz="3200" dirty="0"/>
              <a:t>from </a:t>
            </a:r>
            <a:r>
              <a:rPr lang="en-US" sz="3200" b="1" dirty="0"/>
              <a:t>1878</a:t>
            </a:r>
            <a:r>
              <a:rPr lang="en-US" sz="3200" dirty="0"/>
              <a:t> onwards)</a:t>
            </a:r>
            <a:endParaRPr lang="el-GR" sz="3200" dirty="0"/>
          </a:p>
          <a:p>
            <a:pPr lvl="1">
              <a:lnSpc>
                <a:spcPct val="150000"/>
              </a:lnSpc>
            </a:pPr>
            <a:r>
              <a:rPr lang="en-US" sz="3200" b="1" dirty="0" smtClean="0"/>
              <a:t>German penetration of the Ottoman Empire;                                                                                      “</a:t>
            </a:r>
            <a:r>
              <a:rPr lang="en-US" sz="3200" b="1" i="1" dirty="0" smtClean="0">
                <a:solidFill>
                  <a:srgbClr val="C00000"/>
                </a:solidFill>
              </a:rPr>
              <a:t>Berlin-Baghdad </a:t>
            </a:r>
            <a:r>
              <a:rPr lang="en-US" sz="3200" b="1" i="1" dirty="0" err="1" smtClean="0">
                <a:solidFill>
                  <a:srgbClr val="C00000"/>
                </a:solidFill>
              </a:rPr>
              <a:t>Bahn</a:t>
            </a:r>
            <a:r>
              <a:rPr 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</a:rPr>
              <a:t>Plan</a:t>
            </a:r>
            <a:r>
              <a:rPr lang="en-US" sz="3200" b="1" dirty="0" smtClean="0"/>
              <a:t>”  </a:t>
            </a:r>
            <a:r>
              <a:rPr lang="en-US" sz="3200" dirty="0"/>
              <a:t>(from </a:t>
            </a:r>
            <a:r>
              <a:rPr lang="en-US" sz="3200" b="1" dirty="0"/>
              <a:t>1903</a:t>
            </a:r>
            <a:r>
              <a:rPr lang="en-US" sz="3200" dirty="0"/>
              <a:t> onwards)</a:t>
            </a:r>
            <a:endParaRPr lang="el-GR" sz="3200" dirty="0"/>
          </a:p>
          <a:p>
            <a:pPr lvl="1">
              <a:lnSpc>
                <a:spcPct val="150000"/>
              </a:lnSpc>
            </a:pPr>
            <a:r>
              <a:rPr lang="en-US" sz="3200" dirty="0"/>
              <a:t>Besides: </a:t>
            </a:r>
            <a:r>
              <a:rPr lang="en-US" sz="3200" dirty="0" smtClean="0"/>
              <a:t> </a:t>
            </a:r>
            <a:r>
              <a:rPr lang="en-US" sz="3200" b="1" dirty="0" smtClean="0"/>
              <a:t>“</a:t>
            </a:r>
            <a:r>
              <a:rPr lang="en-US" sz="3200" b="1" i="1" dirty="0">
                <a:solidFill>
                  <a:srgbClr val="002060"/>
                </a:solidFill>
              </a:rPr>
              <a:t>Scramble for [tropical] Africa</a:t>
            </a:r>
            <a:r>
              <a:rPr lang="en-US" sz="3200" b="1" i="1" dirty="0"/>
              <a:t>”</a:t>
            </a:r>
            <a:r>
              <a:rPr lang="en-US" sz="3200" b="1" dirty="0"/>
              <a:t> </a:t>
            </a:r>
            <a:r>
              <a:rPr lang="en-US" sz="3200" b="1" dirty="0" smtClean="0"/>
              <a:t> </a:t>
            </a:r>
            <a:r>
              <a:rPr lang="en-US" sz="3200" dirty="0" smtClean="0"/>
              <a:t>(</a:t>
            </a:r>
            <a:r>
              <a:rPr lang="en-US" sz="3200" dirty="0"/>
              <a:t>from </a:t>
            </a:r>
            <a:r>
              <a:rPr lang="en-US" sz="3200" b="1" dirty="0"/>
              <a:t>1884 </a:t>
            </a:r>
            <a:r>
              <a:rPr lang="en-US" sz="3200" dirty="0"/>
              <a:t>onwards).</a:t>
            </a:r>
            <a:endParaRPr lang="el-GR" sz="3200" dirty="0"/>
          </a:p>
          <a:p>
            <a:pPr>
              <a:lnSpc>
                <a:spcPct val="150000"/>
              </a:lnSpc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8410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2192000" cy="68580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287" y="0"/>
            <a:ext cx="417670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4" y="0"/>
            <a:ext cx="8015285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- With </a:t>
            </a:r>
            <a:r>
              <a:rPr lang="en-US" sz="2400" dirty="0"/>
              <a:t>the </a:t>
            </a:r>
            <a:r>
              <a:rPr lang="en-US" sz="2400" dirty="0" smtClean="0"/>
              <a:t>growth </a:t>
            </a:r>
            <a:r>
              <a:rPr lang="en-US" sz="2400" dirty="0"/>
              <a:t>of </a:t>
            </a:r>
            <a:r>
              <a:rPr lang="en-US" sz="2400" dirty="0" smtClean="0"/>
              <a:t>European industry </a:t>
            </a:r>
            <a:r>
              <a:rPr lang="en-US" sz="2400" dirty="0"/>
              <a:t>and </a:t>
            </a:r>
            <a:r>
              <a:rPr lang="en-US" sz="2400" dirty="0" smtClean="0"/>
              <a:t>seaborne </a:t>
            </a:r>
            <a:r>
              <a:rPr lang="en-US" sz="2400" dirty="0"/>
              <a:t>commerce, </a:t>
            </a:r>
            <a:r>
              <a:rPr lang="en-US" sz="2400" dirty="0" smtClean="0"/>
              <a:t>one began </a:t>
            </a:r>
            <a:r>
              <a:rPr lang="en-US" sz="2400" dirty="0"/>
              <a:t>to think of building </a:t>
            </a:r>
            <a:r>
              <a:rPr lang="en-US" sz="2400" b="1" dirty="0" smtClean="0"/>
              <a:t>canals</a:t>
            </a:r>
            <a:r>
              <a:rPr lang="en-US" sz="2400" dirty="0"/>
              <a:t>.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One </a:t>
            </a:r>
            <a:r>
              <a:rPr lang="en-US" sz="2400" dirty="0"/>
              <a:t>such initiative aimed at connecting the </a:t>
            </a:r>
            <a:r>
              <a:rPr lang="en-US" sz="2400" b="1" dirty="0"/>
              <a:t>Red Sea </a:t>
            </a:r>
            <a:r>
              <a:rPr lang="en-US" sz="2400" dirty="0"/>
              <a:t>with </a:t>
            </a:r>
            <a:r>
              <a:rPr lang="en-US" sz="2400" dirty="0" smtClean="0"/>
              <a:t>                   the </a:t>
            </a:r>
            <a:r>
              <a:rPr lang="en-US" sz="2400" b="1" dirty="0"/>
              <a:t>Mediterranean </a:t>
            </a:r>
            <a:r>
              <a:rPr lang="en-US" sz="2400" b="1" dirty="0" smtClean="0"/>
              <a:t>Sea </a:t>
            </a:r>
            <a:r>
              <a:rPr lang="en-US" sz="2400" dirty="0"/>
              <a:t>directly, </a:t>
            </a:r>
            <a:r>
              <a:rPr lang="en-US" sz="2400" dirty="0" smtClean="0"/>
              <a:t> thus saving </a:t>
            </a:r>
            <a:r>
              <a:rPr lang="en-US" sz="2400" dirty="0"/>
              <a:t>time either </a:t>
            </a:r>
            <a:r>
              <a:rPr lang="en-US" sz="2400" dirty="0" smtClean="0"/>
              <a:t>to </a:t>
            </a:r>
            <a:r>
              <a:rPr lang="en-US" sz="2400" b="1" dirty="0"/>
              <a:t>sail around Africa </a:t>
            </a:r>
            <a:r>
              <a:rPr lang="en-US" sz="2400" b="1" dirty="0" smtClean="0"/>
              <a:t> </a:t>
            </a:r>
            <a:r>
              <a:rPr lang="en-US" sz="2400" dirty="0" smtClean="0"/>
              <a:t>or </a:t>
            </a:r>
            <a:r>
              <a:rPr lang="en-US" sz="2400" b="1" dirty="0" smtClean="0"/>
              <a:t>trans-shipping </a:t>
            </a:r>
            <a:r>
              <a:rPr lang="en-US" sz="2400" b="1" dirty="0"/>
              <a:t>freight</a:t>
            </a:r>
            <a:r>
              <a:rPr lang="en-US" sz="2400" dirty="0"/>
              <a:t> or </a:t>
            </a:r>
            <a:r>
              <a:rPr lang="en-US" sz="2400" b="1" dirty="0"/>
              <a:t>passengers</a:t>
            </a:r>
            <a:r>
              <a:rPr lang="en-US" sz="2400" dirty="0"/>
              <a:t> </a:t>
            </a:r>
            <a:r>
              <a:rPr lang="en-US" sz="2400" dirty="0" smtClean="0"/>
              <a:t>across the </a:t>
            </a:r>
            <a:r>
              <a:rPr lang="en-US" sz="2400" b="1" dirty="0"/>
              <a:t>Suez </a:t>
            </a:r>
            <a:r>
              <a:rPr lang="en-US" sz="2400" b="1" dirty="0" smtClean="0"/>
              <a:t>Peninsula</a:t>
            </a:r>
            <a:r>
              <a:rPr lang="en-US" sz="2400" dirty="0"/>
              <a:t>.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-A </a:t>
            </a:r>
            <a:r>
              <a:rPr lang="en-US" sz="2400" b="1" i="1" dirty="0"/>
              <a:t>French</a:t>
            </a:r>
            <a:r>
              <a:rPr lang="en-US" sz="2400" dirty="0"/>
              <a:t> enterprise took the initiative in obtaining </a:t>
            </a:r>
            <a:r>
              <a:rPr lang="en-US" sz="2400" dirty="0" smtClean="0"/>
              <a:t>a </a:t>
            </a:r>
            <a:r>
              <a:rPr lang="en-US" sz="2400" b="1" dirty="0"/>
              <a:t>99-year</a:t>
            </a:r>
            <a:r>
              <a:rPr lang="en-US" sz="2400" dirty="0"/>
              <a:t> </a:t>
            </a:r>
            <a:r>
              <a:rPr lang="en-US" sz="2400" b="1" dirty="0"/>
              <a:t>concession</a:t>
            </a:r>
            <a:r>
              <a:rPr lang="en-US" sz="2400" dirty="0"/>
              <a:t> for the </a:t>
            </a:r>
            <a:r>
              <a:rPr lang="en-US" sz="2400" b="1" dirty="0"/>
              <a:t>Canal</a:t>
            </a:r>
            <a:r>
              <a:rPr lang="en-US" sz="2400" dirty="0"/>
              <a:t> </a:t>
            </a:r>
            <a:r>
              <a:rPr lang="en-US" sz="2400" dirty="0" smtClean="0"/>
              <a:t>&amp; organizing the </a:t>
            </a:r>
            <a:r>
              <a:rPr lang="en-US" sz="2400" b="1" dirty="0"/>
              <a:t>Suez Canal </a:t>
            </a:r>
            <a:r>
              <a:rPr lang="en-US" sz="2400" b="1" dirty="0" smtClean="0"/>
              <a:t>Co.</a:t>
            </a:r>
            <a:r>
              <a:rPr lang="en-US" sz="2400" dirty="0" smtClean="0"/>
              <a:t>, mainly </a:t>
            </a:r>
            <a:r>
              <a:rPr lang="en-US" sz="2400" dirty="0"/>
              <a:t>with European capital, to build and operate it.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-</a:t>
            </a:r>
            <a:r>
              <a:rPr lang="en-US" sz="2400" b="1" dirty="0" smtClean="0"/>
              <a:t>Canal </a:t>
            </a:r>
            <a:r>
              <a:rPr lang="en-US" sz="2400" dirty="0" smtClean="0"/>
              <a:t>completed </a:t>
            </a:r>
            <a:r>
              <a:rPr lang="en-US" sz="2400" dirty="0"/>
              <a:t>in </a:t>
            </a:r>
            <a:r>
              <a:rPr lang="en-US" sz="2400" b="1" dirty="0"/>
              <a:t>1869</a:t>
            </a:r>
            <a:r>
              <a:rPr lang="en-US" sz="2400" dirty="0"/>
              <a:t> under </a:t>
            </a:r>
            <a:r>
              <a:rPr lang="en-US" sz="2400" dirty="0" smtClean="0"/>
              <a:t>leadership of French promoter </a:t>
            </a:r>
            <a:r>
              <a:rPr lang="en-US" sz="2400" b="1" i="1" dirty="0"/>
              <a:t>Ferdinand de </a:t>
            </a:r>
            <a:r>
              <a:rPr lang="en-US" sz="2400" b="1" i="1" dirty="0" smtClean="0"/>
              <a:t>Lesseps </a:t>
            </a:r>
            <a:r>
              <a:rPr lang="en-US" sz="2400" dirty="0" smtClean="0"/>
              <a:t>despite numerous </a:t>
            </a:r>
            <a:r>
              <a:rPr lang="en-US" sz="2400" b="1" dirty="0" smtClean="0"/>
              <a:t>obstacles</a:t>
            </a:r>
            <a:r>
              <a:rPr lang="en-US" sz="2400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More serious was the </a:t>
            </a:r>
            <a:r>
              <a:rPr lang="en-US" sz="2400" b="1" dirty="0" smtClean="0"/>
              <a:t>opposition</a:t>
            </a:r>
            <a:r>
              <a:rPr lang="en-US" sz="2400" dirty="0" smtClean="0"/>
              <a:t> </a:t>
            </a:r>
            <a:r>
              <a:rPr lang="en-US" sz="2400" b="1" dirty="0"/>
              <a:t>of Great </a:t>
            </a:r>
            <a:r>
              <a:rPr lang="en-US" sz="2400" b="1" dirty="0" smtClean="0"/>
              <a:t>Britain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1541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l-GR" dirty="0" smtClean="0"/>
          </a:p>
          <a:p>
            <a:endParaRPr lang="el-G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130" y="1"/>
            <a:ext cx="5675869" cy="69239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90336"/>
            <a:ext cx="6516130" cy="38676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" y="-1"/>
            <a:ext cx="651612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ea typeface="Calibri" panose="020F0502020204030204" pitchFamily="34" charset="0"/>
              </a:rPr>
              <a:t>British </a:t>
            </a:r>
            <a:r>
              <a:rPr lang="en-US" sz="2400" dirty="0" smtClean="0">
                <a:ea typeface="Calibri" panose="020F0502020204030204" pitchFamily="34" charset="0"/>
              </a:rPr>
              <a:t>PM </a:t>
            </a:r>
            <a:r>
              <a:rPr lang="en-US" sz="2400" i="1" dirty="0">
                <a:ea typeface="Calibri" panose="020F0502020204030204" pitchFamily="34" charset="0"/>
              </a:rPr>
              <a:t>Lord Salisbury</a:t>
            </a:r>
            <a:r>
              <a:rPr lang="en-US" sz="2400" dirty="0">
                <a:ea typeface="Calibri" panose="020F0502020204030204" pitchFamily="34" charset="0"/>
              </a:rPr>
              <a:t> admitted in 1898 that </a:t>
            </a:r>
            <a:r>
              <a:rPr lang="en-US" sz="2400" dirty="0" smtClean="0">
                <a:ea typeface="Calibri" panose="020F0502020204030204" pitchFamily="34" charset="0"/>
              </a:rPr>
              <a:t>                    the </a:t>
            </a:r>
            <a:r>
              <a:rPr lang="en-US" sz="2400" dirty="0">
                <a:ea typeface="Calibri" panose="020F0502020204030204" pitchFamily="34" charset="0"/>
              </a:rPr>
              <a:t>world was </a:t>
            </a:r>
            <a:r>
              <a:rPr lang="en-US" sz="2400" b="1" dirty="0">
                <a:ea typeface="Calibri" panose="020F0502020204030204" pitchFamily="34" charset="0"/>
              </a:rPr>
              <a:t>divided </a:t>
            </a:r>
            <a:r>
              <a:rPr lang="en-US" sz="2400" dirty="0">
                <a:ea typeface="Calibri" panose="020F0502020204030204" pitchFamily="34" charset="0"/>
              </a:rPr>
              <a:t>into the “</a:t>
            </a:r>
            <a:r>
              <a:rPr lang="en-US" sz="2400" b="1" dirty="0">
                <a:ea typeface="Calibri" panose="020F0502020204030204" pitchFamily="34" charset="0"/>
              </a:rPr>
              <a:t>living</a:t>
            </a:r>
            <a:r>
              <a:rPr lang="en-US" sz="2400" dirty="0">
                <a:ea typeface="Calibri" panose="020F0502020204030204" pitchFamily="34" charset="0"/>
              </a:rPr>
              <a:t>” and “</a:t>
            </a:r>
            <a:r>
              <a:rPr lang="en-US" sz="2400" b="1" dirty="0">
                <a:ea typeface="Calibri" panose="020F0502020204030204" pitchFamily="34" charset="0"/>
              </a:rPr>
              <a:t>dying</a:t>
            </a:r>
            <a:r>
              <a:rPr lang="en-US" sz="2400" dirty="0">
                <a:ea typeface="Calibri" panose="020F0502020204030204" pitchFamily="34" charset="0"/>
              </a:rPr>
              <a:t>” </a:t>
            </a:r>
            <a:r>
              <a:rPr lang="en-US" sz="2400" b="1" dirty="0">
                <a:ea typeface="Calibri" panose="020F0502020204030204" pitchFamily="34" charset="0"/>
              </a:rPr>
              <a:t>Powers</a:t>
            </a:r>
            <a:r>
              <a:rPr lang="en-US" sz="2400" dirty="0">
                <a:ea typeface="Calibri" panose="020F0502020204030204" pitchFamily="34" charset="0"/>
              </a:rPr>
              <a:t>. British political leaders, intellectuals, </a:t>
            </a:r>
            <a:r>
              <a:rPr lang="en-US" sz="2400" dirty="0" smtClean="0">
                <a:ea typeface="Calibri" panose="020F0502020204030204" pitchFamily="34" charset="0"/>
              </a:rPr>
              <a:t>opinion leaders </a:t>
            </a:r>
            <a:r>
              <a:rPr lang="en-US" sz="2400" dirty="0">
                <a:ea typeface="Calibri" panose="020F0502020204030204" pitchFamily="34" charset="0"/>
              </a:rPr>
              <a:t>seemed </a:t>
            </a:r>
            <a:r>
              <a:rPr lang="en-US" sz="2400" dirty="0" smtClean="0">
                <a:ea typeface="Calibri" panose="020F0502020204030204" pitchFamily="34" charset="0"/>
              </a:rPr>
              <a:t>to </a:t>
            </a:r>
            <a:r>
              <a:rPr lang="en-US" sz="2400" dirty="0">
                <a:ea typeface="Calibri" panose="020F0502020204030204" pitchFamily="34" charset="0"/>
              </a:rPr>
              <a:t>be absolutely convinced of their “</a:t>
            </a:r>
            <a:r>
              <a:rPr lang="en-US" sz="2400" i="1" dirty="0">
                <a:ea typeface="Calibri" panose="020F0502020204030204" pitchFamily="34" charset="0"/>
              </a:rPr>
              <a:t>natural</a:t>
            </a:r>
            <a:r>
              <a:rPr lang="en-US" sz="2400" dirty="0">
                <a:ea typeface="Calibri" panose="020F0502020204030204" pitchFamily="34" charset="0"/>
              </a:rPr>
              <a:t>” </a:t>
            </a:r>
            <a:r>
              <a:rPr lang="en-US" sz="2400" b="1" dirty="0">
                <a:ea typeface="Calibri" panose="020F0502020204030204" pitchFamily="34" charset="0"/>
              </a:rPr>
              <a:t>mission</a:t>
            </a:r>
            <a:r>
              <a:rPr lang="en-US" sz="2400" dirty="0">
                <a:ea typeface="Calibri" panose="020F0502020204030204" pitchFamily="34" charset="0"/>
              </a:rPr>
              <a:t> to </a:t>
            </a:r>
            <a:r>
              <a:rPr lang="en-US" sz="2400" b="1" dirty="0">
                <a:ea typeface="Calibri" panose="020F0502020204030204" pitchFamily="34" charset="0"/>
              </a:rPr>
              <a:t>lead the </a:t>
            </a:r>
            <a:r>
              <a:rPr lang="en-US" sz="2400" b="1" dirty="0" smtClean="0">
                <a:ea typeface="Calibri" panose="020F0502020204030204" pitchFamily="34" charset="0"/>
              </a:rPr>
              <a:t>world</a:t>
            </a:r>
            <a:r>
              <a:rPr lang="en-US" sz="2400" dirty="0" smtClean="0">
                <a:ea typeface="Calibri" panose="020F0502020204030204" pitchFamily="34" charset="0"/>
              </a:rPr>
              <a:t>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16438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Ορθογώνιο"/>
          <p:cNvSpPr/>
          <p:nvPr/>
        </p:nvSpPr>
        <p:spPr>
          <a:xfrm>
            <a:off x="0" y="-1"/>
            <a:ext cx="121920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3" name="Rectangle 2"/>
          <p:cNvSpPr/>
          <p:nvPr/>
        </p:nvSpPr>
        <p:spPr>
          <a:xfrm>
            <a:off x="0" y="-1"/>
            <a:ext cx="12192000" cy="6073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sz="3200" b="1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Long-established vs. emerging Powers: </a:t>
            </a:r>
            <a:endParaRPr lang="en-US" sz="3200" b="1" dirty="0" smtClean="0">
              <a:solidFill>
                <a:srgbClr val="7030A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-  </a:t>
            </a:r>
            <a:r>
              <a:rPr lang="en-US" sz="2800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sz="28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800" b="1" i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long-established Powers</a:t>
            </a:r>
            <a:r>
              <a:rPr lang="en-US" sz="28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Great Britain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 France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 Russia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, etc.) </a:t>
            </a:r>
            <a:endParaRPr lang="en-US" sz="28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issue was </a:t>
            </a:r>
            <a:r>
              <a:rPr 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whether they 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could </a:t>
            </a:r>
            <a:r>
              <a:rPr lang="en-US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maintain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themselves </a:t>
            </a:r>
            <a:endParaRPr lang="en-US" sz="28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the face of the new challenges to the international status </a:t>
            </a:r>
            <a:r>
              <a:rPr 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quo.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-  </a:t>
            </a:r>
            <a:r>
              <a:rPr lang="en-US" sz="2800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sz="28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800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new </a:t>
            </a:r>
            <a:r>
              <a:rPr lang="en-US" sz="2800" b="1" i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Powers </a:t>
            </a:r>
            <a:r>
              <a:rPr lang="en-US" sz="28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Germany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Italy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, etc.) the problem was </a:t>
            </a:r>
            <a:endParaRPr lang="en-US" sz="28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whether 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they could </a:t>
            </a:r>
            <a:r>
              <a:rPr lang="en-US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break through 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to what </a:t>
            </a:r>
            <a:r>
              <a:rPr lang="en-US" sz="2800" i="1" dirty="0">
                <a:ea typeface="Calibri" panose="020F0502020204030204" pitchFamily="34" charset="0"/>
                <a:cs typeface="Times New Roman" panose="02020603050405020304" pitchFamily="18" charset="0"/>
              </a:rPr>
              <a:t>Berlin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termed </a:t>
            </a:r>
            <a:endParaRPr lang="en-US" sz="28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a 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world political freedom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i="1" dirty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weltpolitische</a:t>
            </a:r>
            <a:r>
              <a:rPr lang="en-US" sz="28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Freiheit</a:t>
            </a:r>
            <a:r>
              <a:rPr lang="en-US" sz="2800" i="1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28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800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before</a:t>
            </a:r>
            <a:r>
              <a:rPr 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it 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was </a:t>
            </a:r>
            <a:r>
              <a:rPr lang="en-US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too late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l-GR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98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694</Words>
  <Application>Microsoft Office PowerPoint</Application>
  <PresentationFormat>Ευρεία οθόνη</PresentationFormat>
  <Paragraphs>94</Paragraphs>
  <Slides>15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22" baseType="lpstr">
      <vt:lpstr>Arial</vt:lpstr>
      <vt:lpstr>Bell MT</vt:lpstr>
      <vt:lpstr>Calibri</vt:lpstr>
      <vt:lpstr>Calibri Light</vt:lpstr>
      <vt:lpstr>Copperplate Gothic Bold</vt:lpstr>
      <vt:lpstr>Times New Roman</vt:lpstr>
      <vt:lpstr>Office Theme</vt:lpstr>
      <vt:lpstr>Παρουσίαση του PowerPoint</vt:lpstr>
      <vt:lpstr>    Britain  as  the  very  epitome  of  geopolitics           and  strategy  of  a  maritime  power. </vt:lpstr>
      <vt:lpstr>Παρουσίαση του PowerPoint</vt:lpstr>
      <vt:lpstr>   The defeat of the French fleet eliminated France as a major strategic challenger to Britain and gave Britain dominance in the Mediterranean &amp; the North Atlantic  and control over sea trade routes into the Indian and Pacific oceans. 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Wilhelm (William) II ,  Emperor (Kaiser) of the German Reich  (1888-1918).  </vt:lpstr>
      <vt:lpstr>  Victoria (1819-1901),  Queen of Great Britain  &amp; Ireland  (1837-1901)  and Empress of India.</vt:lpstr>
      <vt:lpstr>Παρουσίαση του PowerPoint</vt:lpstr>
      <vt:lpstr>Παρουσίαση του PowerPoint</vt:lpstr>
      <vt:lpstr>Παρουσίαση του PowerPoint</vt:lpstr>
      <vt:lpstr>      The key of success of Maritime Powers: Sea power, maritime supremacy,      and strategic control of both the oceans and the Rimland (the Earth’s Ring).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 πολιτικό μέλλον της Λιβύης στη μετά-Καντάφι εποχή</dc:title>
  <dc:creator>vangelis</dc:creator>
  <cp:lastModifiedBy>ILIAS</cp:lastModifiedBy>
  <cp:revision>89</cp:revision>
  <dcterms:created xsi:type="dcterms:W3CDTF">2015-04-01T16:22:10Z</dcterms:created>
  <dcterms:modified xsi:type="dcterms:W3CDTF">2024-04-17T19:59:34Z</dcterms:modified>
</cp:coreProperties>
</file>