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0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5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0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5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8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5F66-64D7-4FCC-9134-9FE2C1901202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1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65F66-64D7-4FCC-9134-9FE2C1901202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7A184-BE5B-458F-8C91-1171B6D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0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Flag_of_the_United_Kingdom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Maria\Desktop\ΗΛΙΑΣ_ΗΛΙΟΠΟΥΛΟΣ_ΧΑΡΤΕΣ_Δεκ.2011\MAPS-48-BRITISH-EMPIRE-19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029"/>
            <a:ext cx="12192000" cy="5686023"/>
          </a:xfrm>
          <a:prstGeom prst="rect">
            <a:avLst/>
          </a:prstGeom>
          <a:noFill/>
          <a:ln>
            <a:noFill/>
          </a:ln>
        </p:spPr>
      </p:pic>
      <p:sp>
        <p:nvSpPr>
          <p:cNvPr id="12292" name="AutoShape 4" descr="Αποτέλεσμα εικόνας για british flag"/>
          <p:cNvSpPr>
            <a:spLocks noChangeAspect="1" noChangeArrowheads="1"/>
          </p:cNvSpPr>
          <p:nvPr/>
        </p:nvSpPr>
        <p:spPr bwMode="auto">
          <a:xfrm>
            <a:off x="0" y="-136525"/>
            <a:ext cx="1724025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2294" name="Picture 6" descr="The Union Flag: a red cross over combined red and white saltires, all with white borders, over a dark blue background.">
            <a:hlinkClick r:id="rId3" tooltip="The Union Flag: a red cross over combined red and white saltires, all with white borders, over a dark blue background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1463" y="0"/>
            <a:ext cx="2120537" cy="1045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7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97971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254" y="1721773"/>
            <a:ext cx="9625914" cy="508905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lvl="2"/>
            <a:endParaRPr lang="el-GR" dirty="0"/>
          </a:p>
        </p:txBody>
      </p:sp>
      <p:pic>
        <p:nvPicPr>
          <p:cNvPr id="6" name="Picture 10" descr="C:\Users\Maria\Desktop\ΗΛΙΑΣ_ΗΛΙΟΠΟΥΛΟΣ_ΧΑΡΤΕΣ_Δεκ.2011\MAPS-60-BRITISH-EMPIRE-Sterling_Area-193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248195"/>
            <a:ext cx="11704320" cy="6609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8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637108" cy="489645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12192000" cy="6176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Segoe UI Semibold" panose="020B0702040204020203" pitchFamily="34" charset="0"/>
              </a:rPr>
              <a:t>The rich </a:t>
            </a:r>
            <a:r>
              <a:rPr lang="en-US" sz="3200" i="1" u="sng" dirty="0">
                <a:latin typeface="Segoe UI Semibold" panose="020B0702040204020203" pitchFamily="34" charset="0"/>
              </a:rPr>
              <a:t>Caucasus</a:t>
            </a:r>
            <a:r>
              <a:rPr lang="en-US" sz="3200" i="1" dirty="0">
                <a:latin typeface="Segoe UI Semibold" panose="020B0702040204020203" pitchFamily="34" charset="0"/>
              </a:rPr>
              <a:t> </a:t>
            </a:r>
            <a:r>
              <a:rPr lang="en-US" sz="3200" dirty="0">
                <a:latin typeface="Segoe UI Semibold" panose="020B0702040204020203" pitchFamily="34" charset="0"/>
              </a:rPr>
              <a:t>deposits were exploited by famous oil-dynasties </a:t>
            </a:r>
            <a:r>
              <a:rPr lang="en-US" sz="3200" dirty="0" smtClean="0">
                <a:latin typeface="Segoe UI Semibold" panose="020B0702040204020203" pitchFamily="34" charset="0"/>
              </a:rPr>
              <a:t>such </a:t>
            </a:r>
            <a:r>
              <a:rPr lang="en-US" sz="3200" dirty="0">
                <a:latin typeface="Segoe UI Semibold" panose="020B0702040204020203" pitchFamily="34" charset="0"/>
              </a:rPr>
              <a:t>as the </a:t>
            </a:r>
            <a:r>
              <a:rPr lang="en-US" sz="3200" i="1" u="sng" dirty="0">
                <a:latin typeface="Segoe UI Semibold" panose="020B0702040204020203" pitchFamily="34" charset="0"/>
              </a:rPr>
              <a:t>Rothschild</a:t>
            </a:r>
            <a:r>
              <a:rPr lang="en-US" sz="3200" dirty="0">
                <a:latin typeface="Segoe UI Semibold" panose="020B0702040204020203" pitchFamily="34" charset="0"/>
              </a:rPr>
              <a:t> </a:t>
            </a:r>
            <a:r>
              <a:rPr lang="en-US" sz="3200" dirty="0" smtClean="0">
                <a:latin typeface="Segoe UI Semibold" panose="020B0702040204020203" pitchFamily="34" charset="0"/>
              </a:rPr>
              <a:t> and </a:t>
            </a:r>
            <a:r>
              <a:rPr lang="en-US" sz="3200" dirty="0">
                <a:latin typeface="Segoe UI Semibold" panose="020B0702040204020203" pitchFamily="34" charset="0"/>
              </a:rPr>
              <a:t>the </a:t>
            </a:r>
            <a:r>
              <a:rPr lang="en-US" sz="3200" i="1" u="sng" dirty="0">
                <a:latin typeface="Segoe UI Semibold" panose="020B0702040204020203" pitchFamily="34" charset="0"/>
              </a:rPr>
              <a:t>Nobel</a:t>
            </a:r>
            <a:r>
              <a:rPr lang="en-US" sz="3200" i="1" dirty="0">
                <a:latin typeface="Segoe UI Semibold" panose="020B0702040204020203" pitchFamily="34" charset="0"/>
              </a:rPr>
              <a:t> </a:t>
            </a:r>
            <a:r>
              <a:rPr lang="en-US" sz="3200" i="1" dirty="0" smtClean="0">
                <a:latin typeface="Segoe UI Semibold" panose="020B0702040204020203" pitchFamily="34" charset="0"/>
              </a:rPr>
              <a:t> </a:t>
            </a:r>
            <a:r>
              <a:rPr lang="en-US" sz="3200" dirty="0" smtClean="0">
                <a:latin typeface="Segoe UI Semibold" panose="020B0702040204020203" pitchFamily="34" charset="0"/>
              </a:rPr>
              <a:t>families</a:t>
            </a:r>
            <a:r>
              <a:rPr lang="en-US" sz="3200" dirty="0">
                <a:latin typeface="Segoe UI Semibold" panose="020B0702040204020203" pitchFamily="34" charset="0"/>
              </a:rPr>
              <a:t>. </a:t>
            </a:r>
            <a:endParaRPr lang="en-US" sz="3200" dirty="0" smtClean="0">
              <a:latin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Segoe UI Semibold" panose="020B0702040204020203" pitchFamily="34" charset="0"/>
              </a:rPr>
              <a:t>As </a:t>
            </a:r>
            <a:r>
              <a:rPr lang="en-US" sz="3200" dirty="0">
                <a:latin typeface="Segoe UI Semibold" panose="020B0702040204020203" pitchFamily="34" charset="0"/>
              </a:rPr>
              <a:t>a corollary, </a:t>
            </a:r>
            <a:r>
              <a:rPr lang="en-US" sz="3200" u="sng" dirty="0">
                <a:latin typeface="Segoe UI Semibold" panose="020B0702040204020203" pitchFamily="34" charset="0"/>
              </a:rPr>
              <a:t>only the petroleum in Ottoman territory was </a:t>
            </a:r>
            <a:r>
              <a:rPr lang="en-US" sz="3200" dirty="0">
                <a:latin typeface="Segoe UI Semibold" panose="020B0702040204020203" pitchFamily="34" charset="0"/>
              </a:rPr>
              <a:t>‘</a:t>
            </a:r>
            <a:r>
              <a:rPr lang="en-US" sz="3200" u="sng" dirty="0">
                <a:latin typeface="Segoe UI Semibold" panose="020B0702040204020203" pitchFamily="34" charset="0"/>
              </a:rPr>
              <a:t>available</a:t>
            </a:r>
            <a:r>
              <a:rPr lang="en-US" sz="3200" dirty="0" smtClean="0">
                <a:latin typeface="Segoe UI Semibold" panose="020B0702040204020203" pitchFamily="34" charset="0"/>
              </a:rPr>
              <a:t>’.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Segoe UI Semibold" panose="020B0702040204020203" pitchFamily="34" charset="0"/>
              </a:rPr>
              <a:t>Thus</a:t>
            </a:r>
            <a:r>
              <a:rPr lang="en-US" sz="3200" dirty="0">
                <a:latin typeface="Segoe UI Semibold" panose="020B0702040204020203" pitchFamily="34" charset="0"/>
              </a:rPr>
              <a:t>, in the first ten years of the </a:t>
            </a:r>
            <a:r>
              <a:rPr lang="en-US" sz="3200" dirty="0" smtClean="0">
                <a:latin typeface="Segoe UI Semibold" panose="020B0702040204020203" pitchFamily="34" charset="0"/>
              </a:rPr>
              <a:t>20</a:t>
            </a:r>
            <a:r>
              <a:rPr lang="en-US" sz="3200" baseline="30000" dirty="0" smtClean="0">
                <a:latin typeface="Segoe UI Semibold" panose="020B0702040204020203" pitchFamily="34" charset="0"/>
              </a:rPr>
              <a:t>th</a:t>
            </a:r>
            <a:r>
              <a:rPr lang="en-US" sz="3200" dirty="0" smtClean="0">
                <a:latin typeface="Segoe UI Semibold" panose="020B0702040204020203" pitchFamily="34" charset="0"/>
              </a:rPr>
              <a:t> century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Segoe UI Semibold" panose="020B0702040204020203" pitchFamily="34" charset="0"/>
              </a:rPr>
              <a:t> </a:t>
            </a:r>
            <a:r>
              <a:rPr lang="en-US" sz="3200" dirty="0" smtClean="0">
                <a:latin typeface="Segoe UI Semibold" panose="020B0702040204020203" pitchFamily="34" charset="0"/>
              </a:rPr>
              <a:t> the </a:t>
            </a:r>
            <a:r>
              <a:rPr lang="en-US" sz="3200" i="1" dirty="0">
                <a:latin typeface="Segoe UI Semibold" panose="020B0702040204020203" pitchFamily="34" charset="0"/>
              </a:rPr>
              <a:t>Persian Gulf </a:t>
            </a:r>
            <a:r>
              <a:rPr lang="en-US" sz="3200" i="1" dirty="0" smtClean="0">
                <a:latin typeface="Segoe UI Semibold" panose="020B0702040204020203" pitchFamily="34" charset="0"/>
              </a:rPr>
              <a:t> </a:t>
            </a:r>
            <a:r>
              <a:rPr lang="en-US" sz="3200" dirty="0" smtClean="0">
                <a:latin typeface="Segoe UI Semibold" panose="020B0702040204020203" pitchFamily="34" charset="0"/>
              </a:rPr>
              <a:t>was </a:t>
            </a:r>
            <a:r>
              <a:rPr lang="en-US" sz="3200" dirty="0">
                <a:latin typeface="Segoe UI Semibold" panose="020B0702040204020203" pitchFamily="34" charset="0"/>
              </a:rPr>
              <a:t>actually </a:t>
            </a:r>
            <a:r>
              <a:rPr lang="en-US" sz="3200" u="sng" dirty="0">
                <a:latin typeface="Segoe UI Semibold" panose="020B0702040204020203" pitchFamily="34" charset="0"/>
              </a:rPr>
              <a:t>under British control</a:t>
            </a:r>
            <a:r>
              <a:rPr lang="en-US" sz="3200" dirty="0">
                <a:latin typeface="Segoe UI Semibold" panose="020B0702040204020203" pitchFamily="34" charset="0"/>
              </a:rPr>
              <a:t>. </a:t>
            </a:r>
            <a:endParaRPr lang="en-US" sz="3200" dirty="0" smtClean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2" y="0"/>
            <a:ext cx="11327204" cy="1110343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			</a:t>
            </a:r>
            <a:endParaRPr lang="en-US" sz="3200" i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9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DD4B39"/>
                </a:solidFill>
                <a:latin typeface="Bell MT" pitchFamily="18" charset="0"/>
              </a:rPr>
              <a:t> </a:t>
            </a:r>
            <a:endParaRPr lang="el-GR" sz="2400" dirty="0"/>
          </a:p>
        </p:txBody>
      </p:sp>
      <p:sp>
        <p:nvSpPr>
          <p:cNvPr id="3" name="Rectangle 2"/>
          <p:cNvSpPr/>
          <p:nvPr/>
        </p:nvSpPr>
        <p:spPr>
          <a:xfrm>
            <a:off x="5247503" y="10392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12192000" cy="6176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Segoe UI Semibold" panose="020B0702040204020203" pitchFamily="34" charset="0"/>
              </a:rPr>
              <a:t>The </a:t>
            </a:r>
            <a:r>
              <a:rPr lang="en-US" sz="3200" u="sng" dirty="0">
                <a:latin typeface="Segoe UI Semibold" panose="020B0702040204020203" pitchFamily="34" charset="0"/>
              </a:rPr>
              <a:t>disintegration of the Ottoman Empire </a:t>
            </a:r>
            <a:r>
              <a:rPr lang="en-US" sz="3200" dirty="0">
                <a:latin typeface="Segoe UI Semibold" panose="020B0702040204020203" pitchFamily="34" charset="0"/>
              </a:rPr>
              <a:t>was in sight; </a:t>
            </a:r>
            <a:endParaRPr lang="en-US" sz="3200" dirty="0" smtClean="0">
              <a:latin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Segoe UI Semibold" panose="020B0702040204020203" pitchFamily="34" charset="0"/>
              </a:rPr>
              <a:t>in </a:t>
            </a:r>
            <a:r>
              <a:rPr lang="en-US" sz="3200" dirty="0">
                <a:latin typeface="Segoe UI Semibold" panose="020B0702040204020203" pitchFamily="34" charset="0"/>
              </a:rPr>
              <a:t>fact, the main British </a:t>
            </a:r>
            <a:r>
              <a:rPr lang="en-US" sz="3200" i="1" dirty="0" smtClean="0">
                <a:latin typeface="Segoe UI Semibold" panose="020B0702040204020203" pitchFamily="34" charset="0"/>
              </a:rPr>
              <a:t>desideratum </a:t>
            </a:r>
            <a:r>
              <a:rPr lang="en-US" sz="3200" dirty="0" smtClean="0">
                <a:latin typeface="Segoe UI Semibold" panose="020B0702040204020203" pitchFamily="34" charset="0"/>
              </a:rPr>
              <a:t> </a:t>
            </a:r>
            <a:r>
              <a:rPr lang="en-US" sz="3200" dirty="0">
                <a:latin typeface="Segoe UI Semibold" panose="020B0702040204020203" pitchFamily="34" charset="0"/>
              </a:rPr>
              <a:t>with regard to </a:t>
            </a:r>
            <a:endParaRPr lang="en-US" sz="3200" dirty="0" smtClean="0">
              <a:latin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Segoe UI Semibold" panose="020B0702040204020203" pitchFamily="34" charset="0"/>
              </a:rPr>
              <a:t>  the </a:t>
            </a:r>
            <a:r>
              <a:rPr lang="en-US" sz="3200" dirty="0">
                <a:latin typeface="Segoe UI Semibold" panose="020B0702040204020203" pitchFamily="34" charset="0"/>
              </a:rPr>
              <a:t>1914-1918 fighting </a:t>
            </a:r>
            <a:r>
              <a:rPr lang="en-US" sz="3200" smtClean="0">
                <a:latin typeface="Segoe UI Semibold" panose="020B0702040204020203" pitchFamily="34" charset="0"/>
              </a:rPr>
              <a:t>(WWI) between </a:t>
            </a:r>
            <a:r>
              <a:rPr lang="en-US" sz="3200" dirty="0">
                <a:latin typeface="Segoe UI Semibold" panose="020B0702040204020203" pitchFamily="34" charset="0"/>
              </a:rPr>
              <a:t>Britain and Turkey </a:t>
            </a:r>
            <a:endParaRPr lang="en-US" sz="3200" dirty="0" smtClean="0">
              <a:latin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Segoe UI Semibold" panose="020B0702040204020203" pitchFamily="34" charset="0"/>
              </a:rPr>
              <a:t>  was </a:t>
            </a:r>
            <a:r>
              <a:rPr lang="en-US" sz="3200" dirty="0">
                <a:latin typeface="Segoe UI Semibold" panose="020B0702040204020203" pitchFamily="34" charset="0"/>
              </a:rPr>
              <a:t>the “</a:t>
            </a:r>
            <a:r>
              <a:rPr lang="en-US" sz="3200" i="1" dirty="0">
                <a:latin typeface="Segoe UI Semibold" panose="020B0702040204020203" pitchFamily="34" charset="0"/>
              </a:rPr>
              <a:t>final recognition and consolidation of… </a:t>
            </a:r>
            <a:endParaRPr lang="en-US" sz="3200" i="1" dirty="0" smtClean="0">
              <a:latin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i="1" dirty="0" smtClean="0">
                <a:latin typeface="Segoe UI Semibold" panose="020B0702040204020203" pitchFamily="34" charset="0"/>
              </a:rPr>
              <a:t>  [</a:t>
            </a:r>
            <a:r>
              <a:rPr lang="en-US" sz="3200" i="1" dirty="0">
                <a:latin typeface="Segoe UI Semibold" panose="020B0702040204020203" pitchFamily="34" charset="0"/>
              </a:rPr>
              <a:t>the British] position in the Persian </a:t>
            </a:r>
            <a:r>
              <a:rPr lang="en-US" sz="3200" i="1" dirty="0" smtClean="0">
                <a:latin typeface="Segoe UI Semibold" panose="020B0702040204020203" pitchFamily="34" charset="0"/>
              </a:rPr>
              <a:t>Gulf</a:t>
            </a:r>
            <a:r>
              <a:rPr lang="en-US" sz="3200" dirty="0" smtClean="0">
                <a:latin typeface="Segoe UI Semibold" panose="020B0702040204020203" pitchFamily="34" charset="0"/>
              </a:rPr>
              <a:t>.” </a:t>
            </a:r>
            <a:endParaRPr lang="el-GR" sz="3200" dirty="0">
              <a:latin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17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216978" cy="829361"/>
          </a:xfrm>
        </p:spPr>
        <p:txBody>
          <a:bodyPr>
            <a:normAutofit/>
          </a:bodyPr>
          <a:lstStyle/>
          <a:p>
            <a:r>
              <a:rPr lang="en-GB" sz="2800" b="1" smtClean="0"/>
              <a:t>	</a:t>
            </a:r>
            <a:endParaRPr lang="en-US" sz="2800" b="1" i="1" dirty="0"/>
          </a:p>
        </p:txBody>
      </p:sp>
      <p:sp>
        <p:nvSpPr>
          <p:cNvPr id="4" name="Rectangle 3"/>
          <p:cNvSpPr/>
          <p:nvPr/>
        </p:nvSpPr>
        <p:spPr>
          <a:xfrm>
            <a:off x="287383" y="167498"/>
            <a:ext cx="113908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At its </a:t>
            </a:r>
            <a:r>
              <a:rPr lang="en-US" sz="2800" i="1" dirty="0" smtClean="0"/>
              <a:t>peak</a:t>
            </a:r>
            <a:r>
              <a:rPr lang="en-US" sz="2800" dirty="0" smtClean="0"/>
              <a:t>, the </a:t>
            </a:r>
            <a:r>
              <a:rPr lang="en-US" sz="2800" b="1" i="1" dirty="0" smtClean="0"/>
              <a:t>British Empire </a:t>
            </a:r>
            <a:r>
              <a:rPr lang="en-US" sz="2800" dirty="0" smtClean="0"/>
              <a:t>was </a:t>
            </a:r>
            <a:r>
              <a:rPr lang="en-US" sz="2800" b="1" dirty="0" smtClean="0"/>
              <a:t>the largest formal empire </a:t>
            </a:r>
            <a:r>
              <a:rPr lang="en-US" sz="2800" dirty="0" smtClean="0"/>
              <a:t>that the world had </a:t>
            </a:r>
            <a:r>
              <a:rPr lang="en-US" sz="2800" i="1" dirty="0" smtClean="0"/>
              <a:t>ever</a:t>
            </a:r>
            <a:r>
              <a:rPr lang="en-US" sz="2800" dirty="0" smtClean="0"/>
              <a:t> known;  also the largest </a:t>
            </a:r>
            <a:r>
              <a:rPr lang="en-US" sz="2800" b="1" dirty="0" smtClean="0"/>
              <a:t>sea-based, maritime &amp; oceanic empire </a:t>
            </a:r>
            <a:r>
              <a:rPr lang="en-US" sz="2800" dirty="0" smtClean="0"/>
              <a:t>in history.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Its power &amp; influence stretched </a:t>
            </a:r>
            <a:r>
              <a:rPr lang="en-US" sz="2800" b="1" dirty="0" smtClean="0"/>
              <a:t>all over the globe</a:t>
            </a:r>
            <a:r>
              <a:rPr lang="en-US" sz="2800" dirty="0" smtClean="0"/>
              <a:t>, </a:t>
            </a:r>
            <a:r>
              <a:rPr lang="en-US" sz="2800" b="1" dirty="0" smtClean="0"/>
              <a:t>shaping</a:t>
            </a:r>
            <a:r>
              <a:rPr lang="en-US" sz="2800" dirty="0" smtClean="0"/>
              <a:t> it in all manner of ways.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 </a:t>
            </a:r>
            <a:r>
              <a:rPr lang="en-US" sz="2400" b="1" i="1" dirty="0" smtClean="0">
                <a:latin typeface="Book Antiqua" panose="02040602050305030304" pitchFamily="18" charset="0"/>
              </a:rPr>
              <a:t>Joseph </a:t>
            </a:r>
            <a:r>
              <a:rPr lang="en-US" sz="2400" b="1" i="1" dirty="0">
                <a:latin typeface="Book Antiqua" panose="02040602050305030304" pitchFamily="18" charset="0"/>
              </a:rPr>
              <a:t>Chamberlain</a:t>
            </a:r>
            <a:r>
              <a:rPr lang="en-US" sz="2400" dirty="0">
                <a:latin typeface="Book Antiqua" panose="02040602050305030304" pitchFamily="18" charset="0"/>
              </a:rPr>
              <a:t>, British </a:t>
            </a:r>
            <a:r>
              <a:rPr lang="en-US" sz="2400" b="1" dirty="0">
                <a:latin typeface="Book Antiqua" panose="02040602050305030304" pitchFamily="18" charset="0"/>
              </a:rPr>
              <a:t>Minister for the Colonies </a:t>
            </a:r>
            <a:r>
              <a:rPr lang="en-US" sz="2400" dirty="0">
                <a:latin typeface="Book Antiqua" panose="02040602050305030304" pitchFamily="18" charset="0"/>
              </a:rPr>
              <a:t>(1897):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Book Antiqua" panose="02040602050305030304" pitchFamily="18" charset="0"/>
              </a:rPr>
              <a:t>“</a:t>
            </a:r>
            <a:r>
              <a:rPr lang="en-US" sz="2400" b="1" dirty="0">
                <a:latin typeface="Book Antiqua" panose="02040602050305030304" pitchFamily="18" charset="0"/>
              </a:rPr>
              <a:t>It seems to me that the tendency of the time is to throw all power into </a:t>
            </a:r>
            <a:endParaRPr lang="en-US" sz="2400" b="1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Book Antiqua" panose="02040602050305030304" pitchFamily="18" charset="0"/>
              </a:rPr>
              <a:t>the </a:t>
            </a:r>
            <a:r>
              <a:rPr lang="en-US" sz="2400" b="1" dirty="0">
                <a:latin typeface="Book Antiqua" panose="02040602050305030304" pitchFamily="18" charset="0"/>
              </a:rPr>
              <a:t>hands of the greatest empires, </a:t>
            </a:r>
            <a:endParaRPr lang="en-US" sz="2400" b="1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Book Antiqua" panose="02040602050305030304" pitchFamily="18" charset="0"/>
              </a:rPr>
              <a:t>and </a:t>
            </a:r>
            <a:r>
              <a:rPr lang="en-US" sz="2400" b="1" dirty="0">
                <a:latin typeface="Book Antiqua" panose="02040602050305030304" pitchFamily="18" charset="0"/>
              </a:rPr>
              <a:t>the minor kingdoms – those which are non-progressive – </a:t>
            </a:r>
            <a:endParaRPr lang="en-US" sz="2400" b="1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Book Antiqua" panose="02040602050305030304" pitchFamily="18" charset="0"/>
              </a:rPr>
              <a:t>seem </a:t>
            </a:r>
            <a:r>
              <a:rPr lang="en-US" sz="2400" b="1" dirty="0">
                <a:latin typeface="Book Antiqua" panose="02040602050305030304" pitchFamily="18" charset="0"/>
              </a:rPr>
              <a:t>to face into a secondary and subordinate place.”</a:t>
            </a:r>
            <a:endParaRPr lang="el-GR" sz="2400" b="1" dirty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endParaRPr lang="el-GR" sz="2400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03" y="2586681"/>
            <a:ext cx="2067697" cy="31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4" y="1"/>
            <a:ext cx="12167286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sz="28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5198721" y="0"/>
            <a:ext cx="698092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latin typeface="Segoe UI Semibold" panose="020B0702040204020203" pitchFamily="34" charset="0"/>
              </a:rPr>
              <a:t> </a:t>
            </a:r>
            <a:r>
              <a:rPr lang="en-US" sz="2400" b="1" i="1" dirty="0" smtClean="0">
                <a:latin typeface="Segoe UI Semibold" panose="020B0702040204020203" pitchFamily="34" charset="0"/>
              </a:rPr>
              <a:t> 	</a:t>
            </a:r>
            <a:r>
              <a:rPr lang="en-US" sz="2800" b="1" i="1" dirty="0" smtClean="0">
                <a:cs typeface="Arial" panose="020B0604020202020204" pitchFamily="34" charset="0"/>
              </a:rPr>
              <a:t>Leo </a:t>
            </a:r>
            <a:r>
              <a:rPr lang="en-US" sz="2800" b="1" i="1" dirty="0">
                <a:cs typeface="Arial" panose="020B0604020202020204" pitchFamily="34" charset="0"/>
              </a:rPr>
              <a:t>Amery</a:t>
            </a:r>
            <a:r>
              <a:rPr lang="en-US" sz="2800" dirty="0">
                <a:cs typeface="Arial" panose="020B0604020202020204" pitchFamily="34" charset="0"/>
              </a:rPr>
              <a:t>, chief representative of </a:t>
            </a:r>
            <a:endParaRPr lang="en-US" sz="28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Arial" panose="020B0604020202020204" pitchFamily="34" charset="0"/>
              </a:rPr>
              <a:t>		the </a:t>
            </a:r>
            <a:r>
              <a:rPr lang="en-US" sz="2800" b="1" i="1" dirty="0">
                <a:cs typeface="Arial" panose="020B0604020202020204" pitchFamily="34" charset="0"/>
              </a:rPr>
              <a:t>British Imperialists</a:t>
            </a:r>
            <a:r>
              <a:rPr lang="en-US" sz="2800" dirty="0">
                <a:cs typeface="Arial" panose="020B0604020202020204" pitchFamily="34" charset="0"/>
              </a:rPr>
              <a:t>: </a:t>
            </a:r>
            <a:endParaRPr lang="en-US" sz="28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  “</a:t>
            </a:r>
            <a:r>
              <a:rPr lang="en-US" sz="2800" dirty="0">
                <a:cs typeface="Arial" panose="020B0604020202020204" pitchFamily="34" charset="0"/>
              </a:rPr>
              <a:t>These </a:t>
            </a:r>
            <a:r>
              <a:rPr lang="en-US" sz="2800" b="1" dirty="0">
                <a:cs typeface="Arial" panose="020B0604020202020204" pitchFamily="34" charset="0"/>
              </a:rPr>
              <a:t>peoples</a:t>
            </a:r>
            <a:r>
              <a:rPr lang="en-US" sz="2800" dirty="0">
                <a:cs typeface="Arial" panose="020B0604020202020204" pitchFamily="34" charset="0"/>
              </a:rPr>
              <a:t> who have </a:t>
            </a:r>
            <a:r>
              <a:rPr lang="en-US" sz="2800" dirty="0" smtClean="0">
                <a:cs typeface="Arial" panose="020B0604020202020204" pitchFamily="34" charset="0"/>
              </a:rPr>
              <a:t>the </a:t>
            </a:r>
            <a:r>
              <a:rPr lang="en-US" sz="2800" b="1" dirty="0">
                <a:cs typeface="Arial" panose="020B0604020202020204" pitchFamily="34" charset="0"/>
              </a:rPr>
              <a:t>industrial 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cs typeface="Arial" panose="020B0604020202020204" pitchFamily="34" charset="0"/>
              </a:rPr>
              <a:t>power</a:t>
            </a:r>
            <a:r>
              <a:rPr lang="en-US" sz="2800" dirty="0" smtClean="0">
                <a:cs typeface="Arial" panose="020B0604020202020204" pitchFamily="34" charset="0"/>
              </a:rPr>
              <a:t>  and </a:t>
            </a:r>
            <a:r>
              <a:rPr lang="en-US" sz="2800" dirty="0">
                <a:cs typeface="Arial" panose="020B0604020202020204" pitchFamily="34" charset="0"/>
              </a:rPr>
              <a:t>the </a:t>
            </a:r>
            <a:r>
              <a:rPr lang="en-US" sz="2800" b="1" dirty="0">
                <a:cs typeface="Arial" panose="020B0604020202020204" pitchFamily="34" charset="0"/>
              </a:rPr>
              <a:t>power</a:t>
            </a:r>
            <a:r>
              <a:rPr lang="en-US" sz="2800" dirty="0">
                <a:cs typeface="Arial" panose="020B0604020202020204" pitchFamily="34" charset="0"/>
              </a:rPr>
              <a:t> of </a:t>
            </a:r>
            <a:r>
              <a:rPr lang="en-US" sz="2800" b="1" dirty="0">
                <a:cs typeface="Arial" panose="020B0604020202020204" pitchFamily="34" charset="0"/>
              </a:rPr>
              <a:t>invention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&amp; </a:t>
            </a:r>
            <a:r>
              <a:rPr lang="en-US" sz="2800" b="1" dirty="0" smtClean="0">
                <a:cs typeface="Arial" panose="020B0604020202020204" pitchFamily="34" charset="0"/>
              </a:rPr>
              <a:t>science  	</a:t>
            </a:r>
            <a:r>
              <a:rPr lang="en-US" sz="2800" dirty="0" smtClean="0">
                <a:cs typeface="Arial" panose="020B0604020202020204" pitchFamily="34" charset="0"/>
              </a:rPr>
              <a:t>will </a:t>
            </a:r>
            <a:r>
              <a:rPr lang="en-US" sz="2800" dirty="0">
                <a:cs typeface="Arial" panose="020B0604020202020204" pitchFamily="34" charset="0"/>
              </a:rPr>
              <a:t>be able to </a:t>
            </a:r>
            <a:r>
              <a:rPr lang="en-US" sz="2800" b="1" dirty="0">
                <a:cs typeface="Arial" panose="020B0604020202020204" pitchFamily="34" charset="0"/>
              </a:rPr>
              <a:t>defeat </a:t>
            </a:r>
            <a:r>
              <a:rPr lang="en-US" sz="2800" dirty="0">
                <a:cs typeface="Arial" panose="020B0604020202020204" pitchFamily="34" charset="0"/>
              </a:rPr>
              <a:t>all others”. </a:t>
            </a:r>
            <a:endParaRPr lang="el-GR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i="1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63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79" y="4000501"/>
            <a:ext cx="698092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625475"/>
            <a:ext cx="10386712" cy="112918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98427" cy="5032375"/>
          </a:xfrm>
        </p:spPr>
        <p:txBody>
          <a:bodyPr>
            <a:normAutofit/>
          </a:bodyPr>
          <a:lstStyle/>
          <a:p>
            <a:endParaRPr lang="en-US" sz="3000" dirty="0" smtClean="0"/>
          </a:p>
          <a:p>
            <a:pPr lvl="3"/>
            <a:endParaRPr lang="en-US" dirty="0"/>
          </a:p>
        </p:txBody>
      </p:sp>
      <p:sp>
        <p:nvSpPr>
          <p:cNvPr id="8" name="AutoShape 2" descr="Αποτέλεσμα εικόνας για diogenes pictur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AutoShape 4" descr="Αποτέλεσμα εικόνας για diogenes picture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6" descr="Αποτέλεσμα εικόνας για diogenes pictures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8" descr="Αποτέλεσμα εικόνας για diogenes pictures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Segoe UI Semibold" panose="020B0702040204020203" pitchFamily="34" charset="0"/>
                <a:ea typeface="Calibri" panose="020F0502020204030204" pitchFamily="34" charset="0"/>
              </a:rPr>
              <a:t>		An </a:t>
            </a:r>
            <a:r>
              <a:rPr lang="en-US" sz="2400" dirty="0">
                <a:latin typeface="Segoe UI Semibold" panose="020B0702040204020203" pitchFamily="34" charset="0"/>
                <a:ea typeface="Calibri" panose="020F0502020204030204" pitchFamily="34" charset="0"/>
              </a:rPr>
              <a:t>axiom of the </a:t>
            </a:r>
            <a:r>
              <a:rPr lang="en-US" sz="2400" i="1" dirty="0">
                <a:latin typeface="Segoe UI Semibold" panose="020B0702040204020203" pitchFamily="34" charset="0"/>
                <a:ea typeface="Calibri" panose="020F0502020204030204" pitchFamily="34" charset="0"/>
              </a:rPr>
              <a:t>British Naval leadership </a:t>
            </a:r>
            <a:r>
              <a:rPr lang="en-US" sz="2400" dirty="0">
                <a:latin typeface="Segoe UI Semibold" panose="020B0702040204020203" pitchFamily="34" charset="0"/>
                <a:ea typeface="Calibri" panose="020F0502020204030204" pitchFamily="34" charset="0"/>
              </a:rPr>
              <a:t>read as follows, </a:t>
            </a:r>
            <a:endParaRPr lang="en-US" sz="2400" dirty="0" smtClean="0">
              <a:latin typeface="Segoe UI Semibold" panose="020B0702040204020203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Semibold" panose="020B0702040204020203" pitchFamily="34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Segoe UI Semibold" panose="020B0702040204020203" pitchFamily="34" charset="0"/>
                <a:ea typeface="Calibri" panose="020F0502020204030204" pitchFamily="34" charset="0"/>
              </a:rPr>
              <a:t> “</a:t>
            </a:r>
            <a:r>
              <a:rPr lang="en-US" sz="2400" u="sng" dirty="0">
                <a:latin typeface="Segoe UI Semibold" panose="020B0702040204020203" pitchFamily="34" charset="0"/>
                <a:ea typeface="Calibri" panose="020F0502020204030204" pitchFamily="34" charset="0"/>
              </a:rPr>
              <a:t>All war is a question of communications</a:t>
            </a:r>
            <a:r>
              <a:rPr lang="en-US" sz="2400" dirty="0">
                <a:latin typeface="Segoe UI Semibold" panose="020B0702040204020203" pitchFamily="34" charset="0"/>
                <a:ea typeface="Calibri" panose="020F0502020204030204" pitchFamily="34" charset="0"/>
              </a:rPr>
              <a:t>. </a:t>
            </a:r>
            <a:r>
              <a:rPr lang="en-US" sz="2400" u="sng" dirty="0">
                <a:latin typeface="Segoe UI Semibold" panose="020B0702040204020203" pitchFamily="34" charset="0"/>
                <a:ea typeface="Calibri" panose="020F0502020204030204" pitchFamily="34" charset="0"/>
              </a:rPr>
              <a:t>The Power controlling communications </a:t>
            </a:r>
            <a:endParaRPr lang="en-US" sz="2400" u="sng" dirty="0" smtClean="0">
              <a:latin typeface="Segoe UI Semibold" panose="020B0702040204020203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u="sng" dirty="0" smtClean="0">
                <a:latin typeface="Segoe UI Semibold" panose="020B0702040204020203" pitchFamily="34" charset="0"/>
                <a:ea typeface="Calibri" panose="020F0502020204030204" pitchFamily="34" charset="0"/>
              </a:rPr>
              <a:t>   holds </a:t>
            </a:r>
            <a:r>
              <a:rPr lang="en-US" sz="2400" u="sng" dirty="0">
                <a:latin typeface="Segoe UI Semibold" panose="020B0702040204020203" pitchFamily="34" charset="0"/>
                <a:ea typeface="Calibri" panose="020F0502020204030204" pitchFamily="34" charset="0"/>
              </a:rPr>
              <a:t>in the hollow of his hand the Power to whom communications are denied</a:t>
            </a:r>
            <a:r>
              <a:rPr lang="en-US" sz="2400" dirty="0">
                <a:latin typeface="Segoe UI Semibold" panose="020B0702040204020203" pitchFamily="34" charset="0"/>
                <a:ea typeface="Calibri" panose="020F0502020204030204" pitchFamily="34" charset="0"/>
              </a:rPr>
              <a:t>”. </a:t>
            </a:r>
            <a:endParaRPr lang="el-GR" sz="2400" dirty="0">
              <a:latin typeface="Segoe UI Semibold" panose="020B0702040204020203" pitchFamily="34" charset="0"/>
            </a:endParaRPr>
          </a:p>
        </p:txBody>
      </p:sp>
      <p:pic>
        <p:nvPicPr>
          <p:cNvPr id="15" name="Εικόνα 189" descr="C:\Users\Maria\Desktop\ΗΛΙΑΣ_ΗΛΙΟΠΟΥΛΟΣ_ΧΑΡΤΕΣ_Δεκ.2011\MAPS-37-BRITISH-EMPIRE-Trade_Rou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84" y="1861751"/>
            <a:ext cx="10997514" cy="49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0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l-G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3 - Ορθογώνιο"/>
          <p:cNvSpPr/>
          <p:nvPr/>
        </p:nvSpPr>
        <p:spPr>
          <a:xfrm>
            <a:off x="0" y="0"/>
            <a:ext cx="12192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Segoe UI Semibold" panose="020B0702040204020203" pitchFamily="34" charset="0"/>
              </a:rPr>
              <a:t>In </a:t>
            </a:r>
            <a:r>
              <a:rPr lang="en-US" sz="2800" dirty="0">
                <a:latin typeface="Segoe UI Semibold" panose="020B0702040204020203" pitchFamily="34" charset="0"/>
              </a:rPr>
              <a:t>the framework of the Royal Navy’s planning, </a:t>
            </a:r>
            <a:endParaRPr lang="en-US" sz="2800" dirty="0" smtClean="0">
              <a:latin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Segoe UI Semibold" panose="020B0702040204020203" pitchFamily="34" charset="0"/>
              </a:rPr>
              <a:t> </a:t>
            </a:r>
            <a:r>
              <a:rPr lang="en-US" sz="2800" dirty="0" smtClean="0">
                <a:latin typeface="Segoe UI Semibold" panose="020B0702040204020203" pitchFamily="34" charset="0"/>
              </a:rPr>
              <a:t>   only </a:t>
            </a:r>
            <a:r>
              <a:rPr lang="en-US" sz="2800" b="1" i="1" dirty="0">
                <a:latin typeface="Segoe UI Semibold" panose="020B0702040204020203" pitchFamily="34" charset="0"/>
              </a:rPr>
              <a:t>oil-</a:t>
            </a:r>
            <a:r>
              <a:rPr lang="en-US" sz="2800" dirty="0">
                <a:latin typeface="Segoe UI Semibold" panose="020B0702040204020203" pitchFamily="34" charset="0"/>
              </a:rPr>
              <a:t>burning ships would be built from 1912 </a:t>
            </a:r>
            <a:r>
              <a:rPr lang="en-US" sz="2800" dirty="0" smtClean="0">
                <a:latin typeface="Segoe UI Semibold" panose="020B0702040204020203" pitchFamily="34" charset="0"/>
              </a:rPr>
              <a:t>on.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Segoe UI Semibold" panose="020B0702040204020203" pitchFamily="34" charset="0"/>
              </a:rPr>
              <a:t>In </a:t>
            </a:r>
            <a:r>
              <a:rPr lang="en-US" sz="2800" dirty="0">
                <a:latin typeface="Segoe UI Semibold" panose="020B0702040204020203" pitchFamily="34" charset="0"/>
              </a:rPr>
              <a:t>1911, when </a:t>
            </a:r>
            <a:r>
              <a:rPr lang="en-US" sz="2800" i="1" dirty="0" smtClean="0">
                <a:latin typeface="Segoe UI Semibold" panose="020B0702040204020203" pitchFamily="34" charset="0"/>
              </a:rPr>
              <a:t>Winston S</a:t>
            </a:r>
            <a:r>
              <a:rPr lang="en-US" sz="2800" i="1" dirty="0">
                <a:latin typeface="Segoe UI Semibold" panose="020B0702040204020203" pitchFamily="34" charset="0"/>
              </a:rPr>
              <a:t>. Churchill </a:t>
            </a:r>
            <a:r>
              <a:rPr lang="en-US" sz="2800" dirty="0">
                <a:latin typeface="Segoe UI Semibold" panose="020B0702040204020203" pitchFamily="34" charset="0"/>
              </a:rPr>
              <a:t>was appointed to </a:t>
            </a:r>
            <a:endParaRPr lang="en-US" sz="2800" dirty="0" smtClean="0">
              <a:latin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Segoe UI Semibold" panose="020B0702040204020203" pitchFamily="34" charset="0"/>
              </a:rPr>
              <a:t>     the </a:t>
            </a:r>
            <a:r>
              <a:rPr lang="en-US" sz="2800" dirty="0">
                <a:latin typeface="Segoe UI Semibold" panose="020B0702040204020203" pitchFamily="34" charset="0"/>
              </a:rPr>
              <a:t>office of </a:t>
            </a:r>
            <a:r>
              <a:rPr lang="en-US" sz="2800" dirty="0" smtClean="0">
                <a:latin typeface="Segoe UI Semibold" panose="020B0702040204020203" pitchFamily="34" charset="0"/>
              </a:rPr>
              <a:t>the </a:t>
            </a:r>
            <a:r>
              <a:rPr lang="en-US" sz="2800" i="1" dirty="0" smtClean="0">
                <a:latin typeface="Segoe UI Semibold" panose="020B0702040204020203" pitchFamily="34" charset="0"/>
              </a:rPr>
              <a:t>First </a:t>
            </a:r>
            <a:r>
              <a:rPr lang="en-US" sz="2800" i="1" dirty="0">
                <a:latin typeface="Segoe UI Semibold" panose="020B0702040204020203" pitchFamily="34" charset="0"/>
              </a:rPr>
              <a:t>Lord of the Admiralty</a:t>
            </a:r>
            <a:r>
              <a:rPr lang="en-US" sz="2800" dirty="0">
                <a:latin typeface="Segoe UI Semibold" panose="020B0702040204020203" pitchFamily="34" charset="0"/>
              </a:rPr>
              <a:t>, </a:t>
            </a:r>
            <a:endParaRPr lang="en-US" sz="2800" dirty="0" smtClean="0">
              <a:latin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Segoe UI Semibold" panose="020B0702040204020203" pitchFamily="34" charset="0"/>
              </a:rPr>
              <a:t>     the </a:t>
            </a:r>
            <a:r>
              <a:rPr lang="en-US" sz="2800" dirty="0">
                <a:latin typeface="Segoe UI Semibold" panose="020B0702040204020203" pitchFamily="34" charset="0"/>
              </a:rPr>
              <a:t>Royal Navy had already built </a:t>
            </a:r>
            <a:r>
              <a:rPr lang="en-US" sz="2800" i="1" dirty="0" smtClean="0">
                <a:latin typeface="Segoe UI Semibold" panose="020B0702040204020203" pitchFamily="34" charset="0"/>
              </a:rPr>
              <a:t> or  </a:t>
            </a:r>
            <a:r>
              <a:rPr lang="en-US" sz="2800" dirty="0" smtClean="0">
                <a:latin typeface="Segoe UI Semibold" panose="020B0702040204020203" pitchFamily="34" charset="0"/>
              </a:rPr>
              <a:t>was </a:t>
            </a:r>
            <a:r>
              <a:rPr lang="en-US" sz="2800" dirty="0">
                <a:latin typeface="Segoe UI Semibold" panose="020B0702040204020203" pitchFamily="34" charset="0"/>
              </a:rPr>
              <a:t>in the process of building </a:t>
            </a:r>
            <a:endParaRPr lang="en-US" sz="2800" dirty="0" smtClean="0">
              <a:latin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Segoe UI Semibold" panose="020B0702040204020203" pitchFamily="34" charset="0"/>
              </a:rPr>
              <a:t> </a:t>
            </a:r>
            <a:r>
              <a:rPr lang="en-US" sz="2800" dirty="0" smtClean="0">
                <a:latin typeface="Segoe UI Semibold" panose="020B0702040204020203" pitchFamily="34" charset="0"/>
              </a:rPr>
              <a:t>    56 </a:t>
            </a:r>
            <a:r>
              <a:rPr lang="en-US" sz="2800" i="1" dirty="0">
                <a:latin typeface="Segoe UI Semibold" panose="020B0702040204020203" pitchFamily="34" charset="0"/>
              </a:rPr>
              <a:t>destroyers </a:t>
            </a:r>
            <a:r>
              <a:rPr lang="en-US" sz="2800" i="1" dirty="0" smtClean="0">
                <a:latin typeface="Segoe UI Semibold" panose="020B0702040204020203" pitchFamily="34" charset="0"/>
              </a:rPr>
              <a:t> </a:t>
            </a:r>
            <a:r>
              <a:rPr lang="en-US" sz="2800" dirty="0" smtClean="0">
                <a:latin typeface="Segoe UI Semibold" panose="020B0702040204020203" pitchFamily="34" charset="0"/>
              </a:rPr>
              <a:t>dependent </a:t>
            </a:r>
            <a:r>
              <a:rPr lang="en-US" sz="2800" dirty="0">
                <a:latin typeface="Segoe UI Semibold" panose="020B0702040204020203" pitchFamily="34" charset="0"/>
              </a:rPr>
              <a:t>exclusively on </a:t>
            </a:r>
            <a:r>
              <a:rPr lang="en-US" sz="2800" i="1" dirty="0">
                <a:latin typeface="Segoe UI Semibold" panose="020B0702040204020203" pitchFamily="34" charset="0"/>
              </a:rPr>
              <a:t>oil </a:t>
            </a:r>
            <a:r>
              <a:rPr lang="en-US" sz="2800" dirty="0" smtClean="0">
                <a:latin typeface="Segoe UI Semibold" panose="020B0702040204020203" pitchFamily="34" charset="0"/>
              </a:rPr>
              <a:t> and </a:t>
            </a:r>
            <a:r>
              <a:rPr lang="en-US" sz="2800" dirty="0">
                <a:latin typeface="Segoe UI Semibold" panose="020B0702040204020203" pitchFamily="34" charset="0"/>
              </a:rPr>
              <a:t>74 s</a:t>
            </a:r>
            <a:r>
              <a:rPr lang="en-US" sz="2800" i="1" dirty="0">
                <a:latin typeface="Segoe UI Semibold" panose="020B0702040204020203" pitchFamily="34" charset="0"/>
              </a:rPr>
              <a:t>ubmarines</a:t>
            </a:r>
            <a:r>
              <a:rPr lang="en-US" sz="2800" dirty="0">
                <a:latin typeface="Segoe UI Semibold" panose="020B0702040204020203" pitchFamily="34" charset="0"/>
              </a:rPr>
              <a:t> </a:t>
            </a:r>
            <a:r>
              <a:rPr lang="en-US" sz="2800" dirty="0" smtClean="0">
                <a:latin typeface="Segoe UI Semibold" panose="020B07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Segoe UI Semibold" panose="020B0702040204020203" pitchFamily="34" charset="0"/>
              </a:rPr>
              <a:t> </a:t>
            </a:r>
            <a:r>
              <a:rPr lang="en-US" sz="2800" dirty="0" smtClean="0">
                <a:latin typeface="Segoe UI Semibold" panose="020B0702040204020203" pitchFamily="34" charset="0"/>
              </a:rPr>
              <a:t>    powered </a:t>
            </a:r>
            <a:r>
              <a:rPr lang="en-US" sz="2800" dirty="0">
                <a:latin typeface="Segoe UI Semibold" panose="020B0702040204020203" pitchFamily="34" charset="0"/>
              </a:rPr>
              <a:t>only by oil. </a:t>
            </a:r>
            <a:endParaRPr lang="el-GR" sz="2800" dirty="0">
              <a:latin typeface="Segoe UI Semibold" panose="020B0702040204020203" pitchFamily="34" charset="0"/>
            </a:endParaRPr>
          </a:p>
          <a:p>
            <a:endParaRPr lang="en-US" sz="2400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93" y="4085969"/>
            <a:ext cx="5379308" cy="27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lvl="3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US" sz="3200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more, a proportion of oil was used </a:t>
            </a:r>
            <a:endParaRPr lang="en-US" sz="3200" dirty="0" smtClean="0"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to </a:t>
            </a:r>
            <a:r>
              <a:rPr lang="en-US" sz="3200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spray the coal furnaces of almost all the other ships. </a:t>
            </a:r>
            <a:endParaRPr lang="en-US" sz="3200" dirty="0" smtClean="0"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US" sz="3200" i="1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</a:t>
            </a:r>
            <a:r>
              <a:rPr lang="en-US" sz="3200" i="1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so? </a:t>
            </a:r>
            <a:r>
              <a:rPr lang="en-US" sz="3200" i="1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</a:t>
            </a:r>
            <a:r>
              <a:rPr lang="en-US" sz="3200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immense were the advantages conferred by </a:t>
            </a:r>
            <a:endParaRPr lang="en-US" sz="3200" dirty="0" smtClean="0"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“</a:t>
            </a:r>
            <a:r>
              <a:rPr lang="en-US" sz="3200" i="1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liquid fuel</a:t>
            </a:r>
            <a:r>
              <a:rPr lang="en-US" sz="3200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on ships: speed first of all, </a:t>
            </a:r>
            <a:endParaRPr lang="en-US" sz="3200" dirty="0" smtClean="0"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</a:t>
            </a:r>
            <a:r>
              <a:rPr lang="en-US" sz="3200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capability of being easily re-fueled at sea as well. </a:t>
            </a:r>
            <a:endParaRPr lang="el-GR" sz="3200" dirty="0">
              <a:effectLst/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</a:t>
            </a:r>
            <a:endParaRPr lang="en-US" sz="2800" b="1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Oil </a:t>
            </a: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NOT to be found </a:t>
            </a:r>
            <a:r>
              <a:rPr lang="en-US" sz="3200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considerable quantities </a:t>
            </a:r>
            <a:endParaRPr lang="en-US" sz="3200" dirty="0" smtClean="0"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British </a:t>
            </a: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Isles.</a:t>
            </a:r>
            <a:endParaRPr lang="en-US" sz="3200" dirty="0" smtClean="0"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el-GR" sz="3200" dirty="0"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US" sz="3200" u="sng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Continuing British naval supremacy would depend on </a:t>
            </a:r>
            <a:r>
              <a:rPr lang="en-US" sz="3200" u="sng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</a:t>
            </a: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-The </a:t>
            </a:r>
            <a:r>
              <a:rPr lang="en-US" sz="3200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beginning of the </a:t>
            </a: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3200" baseline="300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c. </a:t>
            </a:r>
            <a:r>
              <a:rPr lang="en-US" sz="3200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witnessed the commencement </a:t>
            </a: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3200" u="sng" dirty="0" smtClean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Britain’s </a:t>
            </a:r>
            <a:r>
              <a:rPr lang="en-US" sz="3200" u="sng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rush for petroleum</a:t>
            </a:r>
            <a:r>
              <a:rPr lang="en-US" sz="3200" dirty="0"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3200" dirty="0">
              <a:effectLst/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6" name="3 - Ορθογώνιο"/>
          <p:cNvSpPr/>
          <p:nvPr/>
        </p:nvSpPr>
        <p:spPr>
          <a:xfrm>
            <a:off x="0" y="0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The first steps aimed to </a:t>
            </a:r>
            <a:r>
              <a:rPr lang="en-US" sz="2800" b="1" dirty="0" smtClean="0"/>
              <a:t>control</a:t>
            </a:r>
            <a:r>
              <a:rPr lang="en-US" sz="2800" dirty="0" smtClean="0"/>
              <a:t> the relevant </a:t>
            </a:r>
            <a:r>
              <a:rPr lang="en-US" sz="2800" b="1" dirty="0" smtClean="0"/>
              <a:t>deposits </a:t>
            </a:r>
            <a:r>
              <a:rPr lang="en-US" sz="2800" dirty="0" smtClean="0"/>
              <a:t>of the </a:t>
            </a:r>
            <a:r>
              <a:rPr lang="en-US" sz="2800" b="1" u="sng" dirty="0" smtClean="0"/>
              <a:t>Middle East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In </a:t>
            </a:r>
            <a:r>
              <a:rPr lang="en-US" sz="2800" b="1" dirty="0" smtClean="0">
                <a:ea typeface="Segoe UI Symbol" panose="020B0502040204020203" pitchFamily="34" charset="0"/>
              </a:rPr>
              <a:t>1901</a:t>
            </a:r>
            <a:r>
              <a:rPr lang="en-US" sz="2800" dirty="0" smtClean="0">
                <a:ea typeface="Segoe UI Symbol" panose="020B0502040204020203" pitchFamily="34" charset="0"/>
              </a:rPr>
              <a:t>, Britain concluded an </a:t>
            </a:r>
            <a:r>
              <a:rPr lang="en-US" sz="2800" b="1" dirty="0" smtClean="0">
                <a:ea typeface="Segoe UI Symbol" panose="020B0502040204020203" pitchFamily="34" charset="0"/>
              </a:rPr>
              <a:t>agreement </a:t>
            </a:r>
            <a:r>
              <a:rPr lang="en-US" sz="2800" dirty="0" smtClean="0">
                <a:ea typeface="Segoe UI Symbol" panose="020B0502040204020203" pitchFamily="34" charset="0"/>
              </a:rPr>
              <a:t>with</a:t>
            </a:r>
            <a:r>
              <a:rPr lang="en-US" sz="2800" b="1" dirty="0" smtClean="0">
                <a:ea typeface="Segoe UI Symbol" panose="020B0502040204020203" pitchFamily="34" charset="0"/>
              </a:rPr>
              <a:t> </a:t>
            </a:r>
            <a:r>
              <a:rPr lang="en-US" sz="2800" b="1" i="1" dirty="0" smtClean="0">
                <a:ea typeface="Segoe UI Symbol" panose="020B0502040204020203" pitchFamily="34" charset="0"/>
              </a:rPr>
              <a:t>Shah</a:t>
            </a:r>
            <a:r>
              <a:rPr lang="en-US" sz="2800" b="1" dirty="0" smtClean="0">
                <a:ea typeface="Segoe UI Symbol" panose="020B0502040204020203" pitchFamily="34" charset="0"/>
              </a:rPr>
              <a:t> </a:t>
            </a:r>
            <a:r>
              <a:rPr lang="en-US" sz="2800" b="1" i="1" dirty="0" err="1" smtClean="0">
                <a:ea typeface="Segoe UI Symbol" panose="020B0502040204020203" pitchFamily="34" charset="0"/>
              </a:rPr>
              <a:t>Mozzafar</a:t>
            </a:r>
            <a:r>
              <a:rPr lang="en-US" sz="2800" b="1" i="1" dirty="0" smtClean="0">
                <a:ea typeface="Segoe UI Symbol" panose="020B0502040204020203" pitchFamily="34" charset="0"/>
              </a:rPr>
              <a:t>-al-Din Shah Qajar</a:t>
            </a:r>
            <a:r>
              <a:rPr lang="en-US" sz="2800" dirty="0" smtClean="0">
                <a:ea typeface="Segoe UI Symbol" panose="020B0502040204020203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 	A concession encompassing the whole extent of </a:t>
            </a:r>
            <a:r>
              <a:rPr lang="en-US" sz="2800" b="1" i="1" u="sng" dirty="0" smtClean="0"/>
              <a:t>Persia</a:t>
            </a:r>
            <a:r>
              <a:rPr lang="en-US" sz="2800" dirty="0" smtClean="0"/>
              <a:t>. As a result,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the “</a:t>
            </a:r>
            <a:r>
              <a:rPr lang="en-US" sz="2800" b="1" i="1" u="sng" dirty="0" smtClean="0"/>
              <a:t>Anglo-Persian Oil Company</a:t>
            </a:r>
            <a:r>
              <a:rPr lang="en-US" sz="2800" dirty="0" smtClean="0"/>
              <a:t>” began to exploit the </a:t>
            </a:r>
            <a:r>
              <a:rPr lang="en-US" sz="2800" b="1" i="1" dirty="0" smtClean="0"/>
              <a:t>Iranian</a:t>
            </a:r>
            <a:r>
              <a:rPr lang="en-US" sz="2800" dirty="0" smtClean="0"/>
              <a:t> substratum.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Afterwards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it was the turn of 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Mesopotamia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’s petroleum wealth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be exploited.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U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oil well 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was drilled there by the “</a:t>
            </a:r>
            <a:r>
              <a:rPr lang="en-US" sz="2800" b="1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Turkish Oil Company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endParaRPr lang="en-US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The </a:t>
            </a:r>
            <a:r>
              <a:rPr 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drilling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started as early as </a:t>
            </a:r>
            <a:r>
              <a:rPr 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1902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en-US" sz="2800" dirty="0" smtClean="0">
              <a:latin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endParaRPr lang="el-GR" sz="2800" dirty="0">
              <a:latin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4218" y="326572"/>
            <a:ext cx="10841936" cy="133170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01599"/>
            <a:ext cx="11949723" cy="66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338</Words>
  <Application>Microsoft Office PowerPoint</Application>
  <PresentationFormat>Ευρεία οθόνη</PresentationFormat>
  <Paragraphs>63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21" baseType="lpstr">
      <vt:lpstr>Arial</vt:lpstr>
      <vt:lpstr>Bell MT</vt:lpstr>
      <vt:lpstr>Book Antiqua</vt:lpstr>
      <vt:lpstr>Calibri</vt:lpstr>
      <vt:lpstr>Calibri Light</vt:lpstr>
      <vt:lpstr>Segoe UI Semibold</vt:lpstr>
      <vt:lpstr>Segoe UI Symbol</vt:lpstr>
      <vt:lpstr>Times New Roman</vt:lpstr>
      <vt:lpstr>Office Theme</vt:lpstr>
      <vt:lpstr>Παρουσίαση του PowerPoint</vt:lpstr>
      <vt:lpstr> </vt:lpstr>
      <vt:lpstr>Παρουσίαση του PowerPoint</vt:lpstr>
      <vt:lpstr>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</vt:lpstr>
      <vt:lpstr> </vt:lpstr>
      <vt:lpstr>Παρουσίαση του PowerPoint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πολιτικό μέλλον της Λιβύης στη μετά-Καντάφι εποχή</dc:title>
  <dc:creator>vangelis</dc:creator>
  <cp:lastModifiedBy>ILIAS</cp:lastModifiedBy>
  <cp:revision>113</cp:revision>
  <dcterms:created xsi:type="dcterms:W3CDTF">2015-04-01T16:22:10Z</dcterms:created>
  <dcterms:modified xsi:type="dcterms:W3CDTF">2023-06-30T10:33:37Z</dcterms:modified>
</cp:coreProperties>
</file>