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73" r:id="rId4"/>
    <p:sldId id="275" r:id="rId5"/>
    <p:sldId id="274" r:id="rId6"/>
    <p:sldId id="276" r:id="rId7"/>
    <p:sldId id="277" r:id="rId8"/>
    <p:sldId id="260" r:id="rId9"/>
    <p:sldId id="269" r:id="rId10"/>
    <p:sldId id="279" r:id="rId11"/>
    <p:sldId id="271" r:id="rId12"/>
    <p:sldId id="270" r:id="rId13"/>
    <p:sldId id="272" r:id="rId14"/>
    <p:sldId id="263" r:id="rId15"/>
    <p:sldId id="264" r:id="rId16"/>
    <p:sldId id="265" r:id="rId17"/>
    <p:sldId id="282" r:id="rId18"/>
    <p:sldId id="266" r:id="rId19"/>
    <p:sldId id="283" r:id="rId20"/>
    <p:sldId id="281" r:id="rId21"/>
    <p:sldId id="267" r:id="rId22"/>
    <p:sldId id="284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esa Ward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32839-E3F5-4A4A-B2C4-6ED76D9E0649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C5093-D112-4643-85B7-85286DB98C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4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eues_Museum" TargetMode="External"/><Relationship Id="rId3" Type="http://schemas.openxmlformats.org/officeDocument/2006/relationships/hyperlink" Target="https://en.wikipedia.org/wiki/Great_Royal_Wife" TargetMode="External"/><Relationship Id="rId7" Type="http://schemas.openxmlformats.org/officeDocument/2006/relationships/hyperlink" Target="https://en.wikipedia.org/wiki/Ancient_Egyp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Tutankhamun" TargetMode="External"/><Relationship Id="rId5" Type="http://schemas.openxmlformats.org/officeDocument/2006/relationships/hyperlink" Target="https://en.wikipedia.org/wiki/Aten" TargetMode="External"/><Relationship Id="rId4" Type="http://schemas.openxmlformats.org/officeDocument/2006/relationships/hyperlink" Target="https://en.wikipedia.org/wiki/Akhenaten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ient.eu/herodotu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ncient.eu/Nebuchadnezzar_II/" TargetMode="External"/><Relationship Id="rId4" Type="http://schemas.openxmlformats.org/officeDocument/2006/relationships/hyperlink" Target="https://www.ancient.eu/Seven_Wonders/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dia" TargetMode="External"/><Relationship Id="rId13" Type="http://schemas.openxmlformats.org/officeDocument/2006/relationships/hyperlink" Target="https://en.wikipedia.org/wiki/Anatolia" TargetMode="External"/><Relationship Id="rId18" Type="http://schemas.openxmlformats.org/officeDocument/2006/relationships/hyperlink" Target="https://en.wikipedia.org/wiki/Indus_River" TargetMode="External"/><Relationship Id="rId26" Type="http://schemas.openxmlformats.org/officeDocument/2006/relationships/hyperlink" Target="https://en.wikipedia.org/wiki/Syncretism" TargetMode="External"/><Relationship Id="rId3" Type="http://schemas.openxmlformats.org/officeDocument/2006/relationships/hyperlink" Target="https://en.wikipedia.org/wiki/Pella" TargetMode="External"/><Relationship Id="rId21" Type="http://schemas.openxmlformats.org/officeDocument/2006/relationships/hyperlink" Target="https://en.wikipedia.org/wiki/Arabian_Peninsula" TargetMode="External"/><Relationship Id="rId34" Type="http://schemas.openxmlformats.org/officeDocument/2006/relationships/hyperlink" Target="https://en.wikipedia.org/wiki/Pontic_Greeks" TargetMode="External"/><Relationship Id="rId7" Type="http://schemas.openxmlformats.org/officeDocument/2006/relationships/hyperlink" Target="https://en.wikipedia.org/wiki/Greece" TargetMode="External"/><Relationship Id="rId12" Type="http://schemas.openxmlformats.org/officeDocument/2006/relationships/hyperlink" Target="https://en.wikipedia.org/wiki/Wars_of_Alexander_the_Great" TargetMode="External"/><Relationship Id="rId17" Type="http://schemas.openxmlformats.org/officeDocument/2006/relationships/hyperlink" Target="https://en.wikipedia.org/wiki/Adriatic_Sea" TargetMode="External"/><Relationship Id="rId25" Type="http://schemas.openxmlformats.org/officeDocument/2006/relationships/hyperlink" Target="https://en.wikipedia.org/wiki/Cultural_diffusion" TargetMode="External"/><Relationship Id="rId33" Type="http://schemas.openxmlformats.org/officeDocument/2006/relationships/hyperlink" Target="https://en.wikipedia.org/wiki/Cappadocian_Greeks" TargetMode="External"/><Relationship Id="rId2" Type="http://schemas.openxmlformats.org/officeDocument/2006/relationships/slide" Target="../slides/slide10.xml"/><Relationship Id="rId16" Type="http://schemas.openxmlformats.org/officeDocument/2006/relationships/hyperlink" Target="https://en.wikipedia.org/wiki/Darius_III" TargetMode="External"/><Relationship Id="rId20" Type="http://schemas.openxmlformats.org/officeDocument/2006/relationships/hyperlink" Target="https://en.wikipedia.org/wiki/Babylon" TargetMode="External"/><Relationship Id="rId29" Type="http://schemas.openxmlformats.org/officeDocument/2006/relationships/hyperlink" Target="https://en.wikipedia.org/wiki/Alexandri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ist_of_largest_empires" TargetMode="External"/><Relationship Id="rId11" Type="http://schemas.openxmlformats.org/officeDocument/2006/relationships/hyperlink" Target="https://en.wikipedia.org/wiki/Achaemenid_Empire" TargetMode="External"/><Relationship Id="rId24" Type="http://schemas.openxmlformats.org/officeDocument/2006/relationships/hyperlink" Target="https://en.wikipedia.org/wiki/Diadochi" TargetMode="External"/><Relationship Id="rId32" Type="http://schemas.openxmlformats.org/officeDocument/2006/relationships/hyperlink" Target="https://en.wikipedia.org/wiki/Byzantine_Empire" TargetMode="External"/><Relationship Id="rId5" Type="http://schemas.openxmlformats.org/officeDocument/2006/relationships/hyperlink" Target="https://en.wikipedia.org/wiki/Military_campaign" TargetMode="External"/><Relationship Id="rId15" Type="http://schemas.openxmlformats.org/officeDocument/2006/relationships/hyperlink" Target="https://en.wikipedia.org/wiki/Battle_of_Gaugamela" TargetMode="External"/><Relationship Id="rId23" Type="http://schemas.openxmlformats.org/officeDocument/2006/relationships/hyperlink" Target="https://en.wikipedia.org/wiki/Wars_of_the_Diadochi" TargetMode="External"/><Relationship Id="rId28" Type="http://schemas.openxmlformats.org/officeDocument/2006/relationships/hyperlink" Target="https://en.wikipedia.org/wiki/Alexandria_(disambiguation)#Founded_or_renamed_by_Alexander_the_Great" TargetMode="External"/><Relationship Id="rId36" Type="http://schemas.openxmlformats.org/officeDocument/2006/relationships/hyperlink" Target="https://en.wikipedia.org/wiki/Military_academy" TargetMode="External"/><Relationship Id="rId10" Type="http://schemas.openxmlformats.org/officeDocument/2006/relationships/hyperlink" Target="https://en.wikipedia.org/wiki/League_of_Corinth" TargetMode="External"/><Relationship Id="rId19" Type="http://schemas.openxmlformats.org/officeDocument/2006/relationships/hyperlink" Target="https://en.wikipedia.org/wiki/Indian_campaign_of_Alexander_the_Great" TargetMode="External"/><Relationship Id="rId31" Type="http://schemas.openxmlformats.org/officeDocument/2006/relationships/hyperlink" Target="https://en.wikipedia.org/wiki/Hellenistic_civilization" TargetMode="External"/><Relationship Id="rId4" Type="http://schemas.openxmlformats.org/officeDocument/2006/relationships/hyperlink" Target="https://en.wikipedia.org/wiki/Philip_II_of_Macedon" TargetMode="External"/><Relationship Id="rId9" Type="http://schemas.openxmlformats.org/officeDocument/2006/relationships/hyperlink" Target="https://en.wikipedia.org/wiki/Aristotle" TargetMode="External"/><Relationship Id="rId14" Type="http://schemas.openxmlformats.org/officeDocument/2006/relationships/hyperlink" Target="https://en.wikipedia.org/wiki/Battle_of_Issus" TargetMode="External"/><Relationship Id="rId22" Type="http://schemas.openxmlformats.org/officeDocument/2006/relationships/hyperlink" Target="https://en.wikipedia.org/wiki/Death_of_Alexander_the_Great" TargetMode="External"/><Relationship Id="rId27" Type="http://schemas.openxmlformats.org/officeDocument/2006/relationships/hyperlink" Target="https://en.wikipedia.org/wiki/Greco-Buddhism" TargetMode="External"/><Relationship Id="rId30" Type="http://schemas.openxmlformats.org/officeDocument/2006/relationships/hyperlink" Target="https://en.wikipedia.org/wiki/Culture_of_Greece" TargetMode="External"/><Relationship Id="rId35" Type="http://schemas.openxmlformats.org/officeDocument/2006/relationships/hyperlink" Target="https://en.wikipedia.org/wiki/Achilles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dictionary/english/leading" TargetMode="External"/><Relationship Id="rId3" Type="http://schemas.openxmlformats.org/officeDocument/2006/relationships/hyperlink" Target="https://www.britannica.com/biography/Julius-Caesar-Roman-ruler" TargetMode="External"/><Relationship Id="rId7" Type="http://schemas.openxmlformats.org/officeDocument/2006/relationships/hyperlink" Target="https://dictionary.cambridge.org/dictionary/english/mysterious" TargetMode="External"/><Relationship Id="rId12" Type="http://schemas.openxmlformats.org/officeDocument/2006/relationships/hyperlink" Target="https://dictionary.cambridge.org/dictionary/english/destructio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dictionary/english/attractive" TargetMode="External"/><Relationship Id="rId11" Type="http://schemas.openxmlformats.org/officeDocument/2006/relationships/hyperlink" Target="https://dictionary.cambridge.org/dictionary/english/their" TargetMode="External"/><Relationship Id="rId5" Type="http://schemas.openxmlformats.org/officeDocument/2006/relationships/hyperlink" Target="https://www.britannica.com/biography/Augustus-Roman-emperor" TargetMode="External"/><Relationship Id="rId10" Type="http://schemas.openxmlformats.org/officeDocument/2006/relationships/hyperlink" Target="https://dictionary.cambridge.org/dictionary/english/cause" TargetMode="External"/><Relationship Id="rId4" Type="http://schemas.openxmlformats.org/officeDocument/2006/relationships/hyperlink" Target="https://www.britannica.com/biography/Mark-Antony-Roman-triumvir" TargetMode="External"/><Relationship Id="rId9" Type="http://schemas.openxmlformats.org/officeDocument/2006/relationships/hyperlink" Target="https://dictionary.cambridge.org/dictionary/english/danger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5093-D112-4643-85B7-85286DB98CB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6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</a:rPr>
              <a:t>An Egyptian queen and the </a:t>
            </a:r>
            <a:r>
              <a:rPr lang="en-US" b="1" dirty="0">
                <a:effectLst/>
                <a:hlinkClick r:id="rId3" tooltip="Great Royal Wife"/>
              </a:rPr>
              <a:t>Great Royal Wife</a:t>
            </a:r>
            <a:r>
              <a:rPr lang="en-US" b="1" dirty="0">
                <a:effectLst/>
              </a:rPr>
              <a:t> </a:t>
            </a:r>
            <a:r>
              <a:rPr lang="en-US" dirty="0">
                <a:effectLst/>
              </a:rPr>
              <a:t>of Pharaoh </a:t>
            </a:r>
            <a:r>
              <a:rPr lang="en-US" b="1" dirty="0">
                <a:effectLst/>
                <a:hlinkClick r:id="rId4" tooltip="Akhenaten"/>
              </a:rPr>
              <a:t>Akhenaten</a:t>
            </a:r>
            <a:r>
              <a:rPr lang="en-US" dirty="0">
                <a:effectLst/>
              </a:rPr>
              <a:t>. Both known for </a:t>
            </a:r>
            <a:r>
              <a:rPr lang="en-US" b="1" dirty="0">
                <a:effectLst/>
              </a:rPr>
              <a:t>they worshiped one god only, </a:t>
            </a:r>
            <a:r>
              <a:rPr lang="en-US" b="1" dirty="0">
                <a:effectLst/>
                <a:hlinkClick r:id="rId5" tooltip="Aten"/>
              </a:rPr>
              <a:t>Aten</a:t>
            </a:r>
            <a:r>
              <a:rPr lang="en-US" dirty="0">
                <a:effectLst/>
              </a:rPr>
              <a:t>, or the </a:t>
            </a:r>
            <a:r>
              <a:rPr lang="en-US" b="1" dirty="0">
                <a:effectLst/>
              </a:rPr>
              <a:t>sun disc</a:t>
            </a:r>
            <a:r>
              <a:rPr lang="en-US" dirty="0">
                <a:effectLst/>
              </a:rPr>
              <a:t>. With her husband, </a:t>
            </a:r>
            <a:r>
              <a:rPr lang="en-US" b="1" dirty="0">
                <a:effectLst/>
              </a:rPr>
              <a:t>she reigned at the wealthiest period of Ancient Egyptian history</a:t>
            </a:r>
            <a:r>
              <a:rPr lang="en-US" dirty="0">
                <a:effectLst/>
              </a:rPr>
              <a:t>. Succeeded</a:t>
            </a:r>
            <a:r>
              <a:rPr lang="en-US" baseline="0" dirty="0">
                <a:effectLst/>
              </a:rPr>
              <a:t> by </a:t>
            </a:r>
            <a:r>
              <a:rPr lang="en-US" b="1" dirty="0">
                <a:effectLst/>
                <a:hlinkClick r:id="rId6" tooltip="Tutankhamun"/>
              </a:rPr>
              <a:t>Tutankhamun</a:t>
            </a:r>
            <a:r>
              <a:rPr lang="en-US" dirty="0">
                <a:effectLst/>
              </a:rPr>
              <a:t>. Nefertiti had many titles: </a:t>
            </a:r>
            <a:r>
              <a:rPr lang="en-US" b="1" dirty="0">
                <a:effectLst/>
              </a:rPr>
              <a:t>Hereditary Princess</a:t>
            </a:r>
            <a:r>
              <a:rPr lang="en-US" dirty="0">
                <a:effectLst/>
              </a:rPr>
              <a:t>;  </a:t>
            </a:r>
            <a:r>
              <a:rPr lang="en-US" b="1" dirty="0">
                <a:effectLst/>
              </a:rPr>
              <a:t>Lady of Grace</a:t>
            </a:r>
            <a:r>
              <a:rPr lang="en-US" dirty="0">
                <a:effectLst/>
              </a:rPr>
              <a:t>,  </a:t>
            </a:r>
            <a:r>
              <a:rPr lang="en-US" b="1" dirty="0">
                <a:effectLst/>
              </a:rPr>
              <a:t>Sweet of Love</a:t>
            </a:r>
            <a:r>
              <a:rPr lang="en-US" dirty="0">
                <a:effectLst/>
              </a:rPr>
              <a:t>;  </a:t>
            </a:r>
            <a:r>
              <a:rPr lang="en-US" b="1" dirty="0">
                <a:effectLst/>
              </a:rPr>
              <a:t>Lady of The Two Lands</a:t>
            </a:r>
            <a:r>
              <a:rPr lang="en-US" dirty="0">
                <a:effectLst/>
              </a:rPr>
              <a:t>;  </a:t>
            </a:r>
            <a:r>
              <a:rPr lang="en-US" b="1" dirty="0">
                <a:effectLst/>
              </a:rPr>
              <a:t>Lady of all Women;  Mistress of Upper and Lower Egypt</a:t>
            </a:r>
            <a:r>
              <a:rPr lang="en-US" dirty="0">
                <a:effectLst/>
              </a:rPr>
              <a:t>, etc. She was made famous by her </a:t>
            </a:r>
            <a:r>
              <a:rPr lang="en-US" b="1" dirty="0"/>
              <a:t>painted</a:t>
            </a:r>
            <a:r>
              <a:rPr lang="en-US" dirty="0"/>
              <a:t> </a:t>
            </a:r>
            <a:r>
              <a:rPr lang="en-US" b="1" dirty="0"/>
              <a:t>stone bust</a:t>
            </a:r>
            <a:r>
              <a:rPr lang="en-US" dirty="0"/>
              <a:t>, or </a:t>
            </a:r>
            <a:r>
              <a:rPr lang="en-US" b="1" dirty="0"/>
              <a:t>statue </a:t>
            </a:r>
            <a:r>
              <a:rPr lang="en-US" dirty="0"/>
              <a:t>of the queen's head - </a:t>
            </a:r>
            <a:r>
              <a:rPr lang="en-US" dirty="0">
                <a:effectLst/>
              </a:rPr>
              <a:t>one of the most copied works of </a:t>
            </a:r>
            <a:r>
              <a:rPr lang="en-US" dirty="0">
                <a:effectLst/>
                <a:hlinkClick r:id="rId7" tooltip="Ancient Egypt"/>
              </a:rPr>
              <a:t>ancient Egypt</a:t>
            </a:r>
            <a:r>
              <a:rPr lang="en-US" dirty="0">
                <a:effectLst/>
              </a:rPr>
              <a:t>.  Discovered</a:t>
            </a:r>
            <a:r>
              <a:rPr lang="en-US" baseline="0" dirty="0">
                <a:effectLst/>
              </a:rPr>
              <a:t> 1912 </a:t>
            </a:r>
            <a:r>
              <a:rPr lang="en-US" dirty="0"/>
              <a:t>by </a:t>
            </a:r>
            <a:r>
              <a:rPr lang="en-US" i="1" dirty="0"/>
              <a:t>Ludwig </a:t>
            </a:r>
            <a:r>
              <a:rPr lang="en-US" i="1" dirty="0" err="1"/>
              <a:t>Borchardt</a:t>
            </a:r>
            <a:r>
              <a:rPr lang="en-US" i="1" dirty="0"/>
              <a:t>,  </a:t>
            </a:r>
            <a:r>
              <a:rPr lang="en-US" dirty="0">
                <a:effectLst/>
              </a:rPr>
              <a:t>now in </a:t>
            </a:r>
            <a:r>
              <a:rPr lang="en-US" dirty="0">
                <a:effectLst/>
                <a:hlinkClick r:id="rId8" tooltip="Neues Museum"/>
              </a:rPr>
              <a:t>Berlin's </a:t>
            </a:r>
            <a:r>
              <a:rPr lang="en-US" dirty="0" err="1">
                <a:effectLst/>
                <a:hlinkClick r:id="rId8" tooltip="Neues Museum"/>
              </a:rPr>
              <a:t>Neues</a:t>
            </a:r>
            <a:r>
              <a:rPr lang="en-US" dirty="0">
                <a:effectLst/>
                <a:hlinkClick r:id="rId8" tooltip="Neues Museum"/>
              </a:rPr>
              <a:t> Museum</a:t>
            </a:r>
            <a:r>
              <a:rPr lang="en-US" dirty="0">
                <a:effectLst/>
              </a:rPr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5093-D112-4643-85B7-85286DB98CB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6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Hanging Gardens of Babylon </a:t>
            </a:r>
            <a:r>
              <a:rPr lang="en-US" dirty="0"/>
              <a:t>evoke a </a:t>
            </a:r>
            <a:r>
              <a:rPr lang="en-US" b="1" dirty="0"/>
              <a:t>romantic picture </a:t>
            </a:r>
            <a:r>
              <a:rPr lang="en-US" dirty="0"/>
              <a:t>of </a:t>
            </a:r>
            <a:r>
              <a:rPr lang="en-US" b="1" dirty="0"/>
              <a:t>lush greenery </a:t>
            </a:r>
            <a:r>
              <a:rPr lang="en-US" dirty="0"/>
              <a:t>and </a:t>
            </a:r>
            <a:r>
              <a:rPr lang="en-US" b="1" dirty="0"/>
              <a:t>colorful flowers </a:t>
            </a:r>
            <a:r>
              <a:rPr lang="en-US" dirty="0"/>
              <a:t>cascading </a:t>
            </a:r>
            <a:r>
              <a:rPr lang="en-US" b="1" dirty="0"/>
              <a:t>from the sky</a:t>
            </a:r>
            <a:r>
              <a:rPr lang="en-US" dirty="0"/>
              <a:t>. The </a:t>
            </a:r>
            <a:r>
              <a:rPr lang="en-US" b="1" dirty="0"/>
              <a:t>grandeur </a:t>
            </a:r>
            <a:r>
              <a:rPr lang="en-US" dirty="0"/>
              <a:t>of their sight must have been </a:t>
            </a:r>
            <a:r>
              <a:rPr lang="en-US" b="1" dirty="0"/>
              <a:t>awe-inspiring</a:t>
            </a:r>
            <a:r>
              <a:rPr lang="en-US" dirty="0"/>
              <a:t>, which is why </a:t>
            </a:r>
            <a:r>
              <a:rPr lang="en-US" b="1" dirty="0">
                <a:hlinkClick r:id="rId3"/>
              </a:rPr>
              <a:t>Herodotus</a:t>
            </a:r>
            <a:r>
              <a:rPr lang="en-US" b="1" dirty="0"/>
              <a:t> </a:t>
            </a:r>
            <a:r>
              <a:rPr lang="en-US" dirty="0"/>
              <a:t>would have considered them one of his </a:t>
            </a:r>
            <a:r>
              <a:rPr lang="en-US" b="1" dirty="0">
                <a:hlinkClick r:id="rId4"/>
              </a:rPr>
              <a:t>Seven Wonders</a:t>
            </a:r>
            <a:r>
              <a:rPr lang="en-US" b="1" dirty="0"/>
              <a:t> </a:t>
            </a:r>
            <a:r>
              <a:rPr lang="en-US" dirty="0"/>
              <a:t>of the Ancient World. </a:t>
            </a:r>
            <a:r>
              <a:rPr lang="en-US" b="1" dirty="0" err="1"/>
              <a:t>Berossus</a:t>
            </a:r>
            <a:r>
              <a:rPr lang="en-US" dirty="0"/>
              <a:t>, a </a:t>
            </a:r>
            <a:r>
              <a:rPr lang="en-US" i="1" dirty="0" err="1"/>
              <a:t>Chaldaean</a:t>
            </a:r>
            <a:r>
              <a:rPr lang="en-US" dirty="0"/>
              <a:t> priest (c.  280 BC), describes the gardens and attributes them to the </a:t>
            </a:r>
            <a:r>
              <a:rPr lang="en-US" b="1" dirty="0"/>
              <a:t>great Babylonian king </a:t>
            </a:r>
            <a:r>
              <a:rPr lang="en-US" b="0" dirty="0">
                <a:hlinkClick r:id="rId5"/>
              </a:rPr>
              <a:t>Nebuchadnezzar II</a:t>
            </a:r>
            <a:r>
              <a:rPr lang="en-US" b="0" dirty="0"/>
              <a:t> (</a:t>
            </a:r>
            <a:r>
              <a:rPr lang="en-US" b="1" dirty="0" err="1">
                <a:effectLst/>
              </a:rPr>
              <a:t>Nabucodonosor</a:t>
            </a:r>
            <a:r>
              <a:rPr lang="en-US" b="0" dirty="0">
                <a:effectLst/>
              </a:rPr>
              <a:t>).</a:t>
            </a:r>
            <a:r>
              <a:rPr lang="en-US" b="1" dirty="0">
                <a:effectLst/>
              </a:rPr>
              <a:t> </a:t>
            </a:r>
            <a:r>
              <a:rPr lang="en-US" dirty="0"/>
              <a:t>He had the Hanging Gardens built around 600 BC </a:t>
            </a:r>
            <a:r>
              <a:rPr lang="en-US" b="1" dirty="0"/>
              <a:t>for his wife </a:t>
            </a:r>
            <a:r>
              <a:rPr lang="en-US" b="1" dirty="0" err="1"/>
              <a:t>Amytis</a:t>
            </a:r>
            <a:r>
              <a:rPr lang="en-US" dirty="0"/>
              <a:t>. The Hanging Gardens </a:t>
            </a:r>
            <a:r>
              <a:rPr lang="en-US" b="1" dirty="0"/>
              <a:t>did not actually hang </a:t>
            </a:r>
            <a:r>
              <a:rPr lang="en-US" dirty="0"/>
              <a:t>at all. They were made up of </a:t>
            </a:r>
            <a:r>
              <a:rPr lang="en-US" b="1" dirty="0"/>
              <a:t>a simulated mountain </a:t>
            </a:r>
            <a:r>
              <a:rPr lang="en-US" dirty="0"/>
              <a:t>with </a:t>
            </a:r>
            <a:r>
              <a:rPr lang="en-US" b="1" dirty="0"/>
              <a:t>rooftop gardens</a:t>
            </a:r>
            <a:r>
              <a:rPr lang="en-US" dirty="0"/>
              <a:t>. They would have likely </a:t>
            </a:r>
            <a:r>
              <a:rPr lang="en-US" b="1" dirty="0"/>
              <a:t>been multi-level terraces </a:t>
            </a:r>
            <a:r>
              <a:rPr lang="en-US" dirty="0"/>
              <a:t>supported by </a:t>
            </a:r>
            <a:r>
              <a:rPr lang="en-US" b="1" dirty="0"/>
              <a:t>baked brick columns</a:t>
            </a:r>
            <a:r>
              <a:rPr lang="en-US" dirty="0"/>
              <a:t>. These columns would have been filled with </a:t>
            </a:r>
            <a:r>
              <a:rPr lang="en-US" b="1" dirty="0"/>
              <a:t>dirt</a:t>
            </a:r>
            <a:r>
              <a:rPr lang="en-US" dirty="0"/>
              <a:t> to </a:t>
            </a:r>
            <a:r>
              <a:rPr lang="en-US" b="1" dirty="0"/>
              <a:t>allow large plantings </a:t>
            </a:r>
            <a:r>
              <a:rPr lang="en-US" dirty="0"/>
              <a:t>&amp; </a:t>
            </a:r>
            <a:r>
              <a:rPr lang="en-US" b="1" dirty="0"/>
              <a:t>trees</a:t>
            </a:r>
            <a:r>
              <a:rPr lang="en-US" dirty="0"/>
              <a:t> </a:t>
            </a:r>
            <a:r>
              <a:rPr lang="en-US" b="1" dirty="0"/>
              <a:t>to root </a:t>
            </a:r>
            <a:r>
              <a:rPr lang="en-US" b="0" dirty="0"/>
              <a:t>&amp; </a:t>
            </a:r>
            <a:r>
              <a:rPr lang="en-US" b="1" dirty="0"/>
              <a:t>grow</a:t>
            </a:r>
            <a:r>
              <a:rPr lang="en-US" dirty="0"/>
              <a:t>. The effect of </a:t>
            </a:r>
            <a:r>
              <a:rPr lang="en-US" b="1" dirty="0"/>
              <a:t>the plants hanging down over the years </a:t>
            </a:r>
            <a:r>
              <a:rPr lang="en-US" dirty="0"/>
              <a:t>gave the effect of </a:t>
            </a:r>
            <a:r>
              <a:rPr lang="en-US" b="1" dirty="0"/>
              <a:t>a lush mountain landscape</a:t>
            </a:r>
            <a:r>
              <a:rPr lang="en-US" dirty="0"/>
              <a:t>, seemingly </a:t>
            </a:r>
            <a:r>
              <a:rPr lang="en-US" b="1" dirty="0"/>
              <a:t>hanging in mid-air</a:t>
            </a:r>
            <a:r>
              <a:rPr lang="en-US" dirty="0"/>
              <a:t>. It would have been </a:t>
            </a:r>
            <a:r>
              <a:rPr lang="en-US" b="1" dirty="0"/>
              <a:t>spectacular to behold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5093-D112-4643-85B7-85286DB98C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1" dirty="0"/>
              <a:t>Alexander III, the Great.</a:t>
            </a:r>
            <a:r>
              <a:rPr lang="en-US" b="1" baseline="0" dirty="0"/>
              <a:t> King of Macedon. B</a:t>
            </a:r>
            <a:r>
              <a:rPr lang="en-US" b="1" dirty="0">
                <a:effectLst/>
              </a:rPr>
              <a:t>orn in </a:t>
            </a:r>
            <a:r>
              <a:rPr lang="en-US" b="1" dirty="0">
                <a:effectLst/>
                <a:hlinkClick r:id="rId3" tooltip="Pella"/>
              </a:rPr>
              <a:t>Pella</a:t>
            </a:r>
            <a:r>
              <a:rPr lang="en-US" b="1" dirty="0">
                <a:effectLst/>
              </a:rPr>
              <a:t> in 356 BC, succeeded his father </a:t>
            </a:r>
            <a:r>
              <a:rPr lang="en-US" b="1" dirty="0">
                <a:effectLst/>
                <a:hlinkClick r:id="rId4" tooltip="Philip II of Macedon"/>
              </a:rPr>
              <a:t>Philip II</a:t>
            </a:r>
            <a:r>
              <a:rPr lang="en-US" b="1" dirty="0">
                <a:effectLst/>
              </a:rPr>
              <a:t> to the throne at the age of 20. He spent most of his ruling years on an unprecedented </a:t>
            </a:r>
            <a:r>
              <a:rPr lang="en-US" b="1" dirty="0">
                <a:effectLst/>
                <a:hlinkClick r:id="rId5" tooltip="Military campaign"/>
              </a:rPr>
              <a:t>military campaign</a:t>
            </a:r>
            <a:r>
              <a:rPr lang="en-US" b="1" dirty="0">
                <a:effectLst/>
              </a:rPr>
              <a:t> through Asia and North-East Africa; created one of the </a:t>
            </a:r>
            <a:r>
              <a:rPr lang="en-US" b="1" dirty="0">
                <a:effectLst/>
                <a:hlinkClick r:id="rId6" tooltip="List of largest empires"/>
              </a:rPr>
              <a:t>largest empires</a:t>
            </a:r>
            <a:r>
              <a:rPr lang="en-US" b="1" dirty="0">
                <a:effectLst/>
              </a:rPr>
              <a:t> of the ancient world by the age of 30, stretching from </a:t>
            </a:r>
            <a:r>
              <a:rPr lang="en-US" b="1" dirty="0">
                <a:effectLst/>
                <a:hlinkClick r:id="rId7" tooltip="Greece"/>
              </a:rPr>
              <a:t>Greece</a:t>
            </a:r>
            <a:r>
              <a:rPr lang="en-US" b="1" dirty="0">
                <a:effectLst/>
              </a:rPr>
              <a:t> to NW </a:t>
            </a:r>
            <a:r>
              <a:rPr lang="en-US" b="1" dirty="0">
                <a:effectLst/>
                <a:hlinkClick r:id="rId8" tooltip="India"/>
              </a:rPr>
              <a:t>India</a:t>
            </a:r>
            <a:r>
              <a:rPr lang="en-US" b="1" dirty="0">
                <a:effectLst/>
              </a:rPr>
              <a:t>. He was </a:t>
            </a:r>
            <a:r>
              <a:rPr lang="en-US" b="1" u="sng" dirty="0">
                <a:effectLst/>
              </a:rPr>
              <a:t>undefeated in battle </a:t>
            </a:r>
            <a:r>
              <a:rPr lang="en-US" b="1" dirty="0">
                <a:effectLst/>
              </a:rPr>
              <a:t>and is widely considered one of history's </a:t>
            </a:r>
            <a:r>
              <a:rPr lang="en-US" b="1" u="sng" dirty="0">
                <a:effectLst/>
              </a:rPr>
              <a:t>greatest military commanders</a:t>
            </a:r>
            <a:r>
              <a:rPr lang="en-US" b="1" dirty="0">
                <a:effectLst/>
              </a:rPr>
              <a:t>.</a:t>
            </a:r>
          </a:p>
          <a:p>
            <a:pPr rtl="0"/>
            <a:r>
              <a:rPr lang="en-US" b="1" dirty="0">
                <a:effectLst/>
              </a:rPr>
              <a:t>During his youth, Alexander was tutored by </a:t>
            </a:r>
            <a:r>
              <a:rPr lang="en-US" b="1" dirty="0">
                <a:effectLst/>
                <a:hlinkClick r:id="rId9" tooltip="Aristotle"/>
              </a:rPr>
              <a:t>Aristotle</a:t>
            </a:r>
            <a:r>
              <a:rPr lang="en-US" b="1" dirty="0">
                <a:effectLst/>
              </a:rPr>
              <a:t>.  When he succeeded Philipp, Alexander was awarded the </a:t>
            </a:r>
            <a:r>
              <a:rPr lang="en-US" b="1" dirty="0">
                <a:effectLst/>
                <a:hlinkClick r:id="rId10" tooltip="League of Corinth"/>
              </a:rPr>
              <a:t>generalship of Greece</a:t>
            </a:r>
            <a:r>
              <a:rPr lang="en-US" b="1" dirty="0">
                <a:effectLst/>
              </a:rPr>
              <a:t> and used this authority to launch his father's </a:t>
            </a:r>
            <a:r>
              <a:rPr lang="en-US" b="1" dirty="0" err="1">
                <a:effectLst/>
              </a:rPr>
              <a:t>pan-Hellenic</a:t>
            </a:r>
            <a:r>
              <a:rPr lang="en-US" b="1" dirty="0">
                <a:effectLst/>
              </a:rPr>
              <a:t> project to lead the Greeks in the conquest of Persia.  In 334 BC, he invaded the </a:t>
            </a:r>
            <a:r>
              <a:rPr lang="en-US" b="1" dirty="0" err="1">
                <a:effectLst/>
                <a:hlinkClick r:id="rId11" tooltip="Achaemenid Empire"/>
              </a:rPr>
              <a:t>Achaemenid</a:t>
            </a:r>
            <a:r>
              <a:rPr lang="en-US" b="1" dirty="0">
                <a:effectLst/>
                <a:hlinkClick r:id="rId11" tooltip="Achaemenid Empire"/>
              </a:rPr>
              <a:t> Empire</a:t>
            </a:r>
            <a:r>
              <a:rPr lang="en-US" b="1" dirty="0">
                <a:effectLst/>
              </a:rPr>
              <a:t> (Persian Empire) and began a </a:t>
            </a:r>
            <a:r>
              <a:rPr lang="en-US" b="1" dirty="0">
                <a:effectLst/>
                <a:hlinkClick r:id="rId12" tooltip="Wars of Alexander the Great"/>
              </a:rPr>
              <a:t>series of campaigns</a:t>
            </a:r>
            <a:r>
              <a:rPr lang="en-US" b="1" dirty="0">
                <a:effectLst/>
              </a:rPr>
              <a:t> that lasted ten years. Following the conquest of </a:t>
            </a:r>
            <a:r>
              <a:rPr lang="en-US" b="1" dirty="0">
                <a:effectLst/>
                <a:hlinkClick r:id="rId13" tooltip="Anatolia"/>
              </a:rPr>
              <a:t>Asia Minor (Anatolia</a:t>
            </a:r>
            <a:r>
              <a:rPr lang="en-US" b="1" dirty="0">
                <a:effectLst/>
              </a:rPr>
              <a:t>, he broke the power of Persia in a series of decisive battles, most notably the battles of </a:t>
            </a:r>
            <a:r>
              <a:rPr lang="en-US" b="1" dirty="0">
                <a:effectLst/>
                <a:hlinkClick r:id="rId14" tooltip="Battle of Issus"/>
              </a:rPr>
              <a:t>Issus</a:t>
            </a:r>
            <a:r>
              <a:rPr lang="en-US" b="1" dirty="0">
                <a:effectLst/>
              </a:rPr>
              <a:t> and </a:t>
            </a:r>
            <a:r>
              <a:rPr lang="en-US" b="1" dirty="0">
                <a:effectLst/>
                <a:hlinkClick r:id="rId15" tooltip="Battle of Gaugamela"/>
              </a:rPr>
              <a:t>Gaugamela</a:t>
            </a:r>
            <a:r>
              <a:rPr lang="en-US" b="1" dirty="0">
                <a:effectLst/>
              </a:rPr>
              <a:t> (</a:t>
            </a:r>
            <a:r>
              <a:rPr lang="en-US" b="1" i="1" dirty="0">
                <a:effectLst/>
              </a:rPr>
              <a:t>Erbil</a:t>
            </a:r>
            <a:r>
              <a:rPr lang="en-US" b="1" dirty="0">
                <a:effectLst/>
              </a:rPr>
              <a:t>). He overthrew </a:t>
            </a:r>
            <a:r>
              <a:rPr lang="en-US" b="1" dirty="0">
                <a:effectLst/>
                <a:hlinkClick r:id="rId16" tooltip="Darius III"/>
              </a:rPr>
              <a:t>Darius III</a:t>
            </a:r>
            <a:r>
              <a:rPr lang="en-US" b="1" dirty="0">
                <a:effectLst/>
              </a:rPr>
              <a:t> and conquered the </a:t>
            </a:r>
            <a:r>
              <a:rPr lang="en-US" b="1" i="1" dirty="0" err="1">
                <a:effectLst/>
              </a:rPr>
              <a:t>Achaemenid</a:t>
            </a:r>
            <a:r>
              <a:rPr lang="en-US" b="1" i="1" dirty="0">
                <a:effectLst/>
              </a:rPr>
              <a:t> Empire </a:t>
            </a:r>
            <a:r>
              <a:rPr lang="en-US" b="1" dirty="0">
                <a:effectLst/>
              </a:rPr>
              <a:t>in its entirety. At that point, his empire stretched from the </a:t>
            </a:r>
            <a:r>
              <a:rPr lang="en-US" b="1" dirty="0">
                <a:effectLst/>
                <a:hlinkClick r:id="rId17" tooltip="Adriatic Sea"/>
              </a:rPr>
              <a:t>Adriatic Sea</a:t>
            </a:r>
            <a:r>
              <a:rPr lang="en-US" b="1" dirty="0">
                <a:effectLst/>
              </a:rPr>
              <a:t> to the </a:t>
            </a:r>
            <a:r>
              <a:rPr lang="en-US" b="1" dirty="0">
                <a:effectLst/>
                <a:hlinkClick r:id="rId18" tooltip="Indus River"/>
              </a:rPr>
              <a:t>Indus River</a:t>
            </a:r>
            <a:r>
              <a:rPr lang="en-US" b="1" dirty="0">
                <a:effectLst/>
              </a:rPr>
              <a:t>.</a:t>
            </a:r>
          </a:p>
          <a:p>
            <a:pPr rtl="0"/>
            <a:r>
              <a:rPr lang="en-US" b="1" dirty="0">
                <a:effectLst/>
              </a:rPr>
              <a:t>He endeavored to reach the </a:t>
            </a:r>
            <a:r>
              <a:rPr lang="en-US" b="1" u="sng" dirty="0">
                <a:effectLst/>
              </a:rPr>
              <a:t>ends of the world &amp; the Great Outer Sea</a:t>
            </a:r>
            <a:r>
              <a:rPr lang="en-US" b="1" u="none" dirty="0">
                <a:effectLst/>
              </a:rPr>
              <a:t> and</a:t>
            </a:r>
            <a:r>
              <a:rPr lang="en-US" b="1" u="none" baseline="0" dirty="0">
                <a:effectLst/>
              </a:rPr>
              <a:t> </a:t>
            </a:r>
            <a:r>
              <a:rPr lang="en-US" b="1" dirty="0">
                <a:effectLst/>
                <a:hlinkClick r:id="rId19" tooltip="Indian campaign of Alexander the Great"/>
              </a:rPr>
              <a:t>invaded India</a:t>
            </a:r>
            <a:r>
              <a:rPr lang="en-US" b="1" dirty="0">
                <a:effectLst/>
              </a:rPr>
              <a:t> BUT eventually turned back </a:t>
            </a:r>
            <a:r>
              <a:rPr lang="en-US" b="1" i="1" dirty="0">
                <a:effectLst/>
              </a:rPr>
              <a:t>at the demand of his homesick troops</a:t>
            </a:r>
            <a:r>
              <a:rPr lang="en-US" b="1" dirty="0">
                <a:effectLst/>
              </a:rPr>
              <a:t>. Died in </a:t>
            </a:r>
            <a:r>
              <a:rPr lang="en-US" b="1" dirty="0">
                <a:effectLst/>
                <a:hlinkClick r:id="rId20" tooltip="Babylon"/>
              </a:rPr>
              <a:t>Babylon</a:t>
            </a:r>
            <a:r>
              <a:rPr lang="en-US" b="1" dirty="0">
                <a:effectLst/>
              </a:rPr>
              <a:t> 323 BC - without executing a series of planned campaigns that would have begun with an invasion of </a:t>
            </a:r>
            <a:r>
              <a:rPr lang="en-US" b="1" dirty="0">
                <a:effectLst/>
                <a:hlinkClick r:id="rId21" tooltip="Arabian Peninsula"/>
              </a:rPr>
              <a:t>Arabia</a:t>
            </a:r>
            <a:r>
              <a:rPr lang="en-US" b="1" dirty="0">
                <a:effectLst/>
              </a:rPr>
              <a:t>. In the years following </a:t>
            </a:r>
            <a:r>
              <a:rPr lang="en-US" b="1" dirty="0">
                <a:effectLst/>
                <a:hlinkClick r:id="rId22" tooltip="Death of Alexander the Great"/>
              </a:rPr>
              <a:t>his death</a:t>
            </a:r>
            <a:r>
              <a:rPr lang="en-US" b="1" dirty="0">
                <a:effectLst/>
              </a:rPr>
              <a:t>, a </a:t>
            </a:r>
            <a:r>
              <a:rPr lang="en-US" b="1" dirty="0">
                <a:effectLst/>
                <a:hlinkClick r:id="rId23" tooltip="Wars of the Diadochi"/>
              </a:rPr>
              <a:t>series of civil wars</a:t>
            </a:r>
            <a:r>
              <a:rPr lang="en-US" b="1" dirty="0">
                <a:effectLst/>
              </a:rPr>
              <a:t> tore his empire apart, resulting in the establishment of several kingdoms ruled by the </a:t>
            </a:r>
            <a:r>
              <a:rPr lang="en-US" b="1" i="1" dirty="0">
                <a:effectLst/>
              </a:rPr>
              <a:t>Epigones</a:t>
            </a:r>
            <a:r>
              <a:rPr lang="en-US" b="1" dirty="0">
                <a:effectLst/>
              </a:rPr>
              <a:t> or </a:t>
            </a:r>
            <a:r>
              <a:rPr lang="en-US" b="1" dirty="0">
                <a:effectLst/>
                <a:hlinkClick r:id="rId24" tooltip="Diadochi"/>
              </a:rPr>
              <a:t>Diadochi</a:t>
            </a:r>
            <a:r>
              <a:rPr lang="en-US" b="1" dirty="0">
                <a:effectLst/>
              </a:rPr>
              <a:t>, Alexander's surviving generals and heirs.</a:t>
            </a:r>
          </a:p>
          <a:p>
            <a:pPr rtl="0"/>
            <a:r>
              <a:rPr lang="en-US" b="1" dirty="0">
                <a:effectLst/>
              </a:rPr>
              <a:t>Alexander's legacy includes the </a:t>
            </a:r>
            <a:r>
              <a:rPr lang="en-US" b="1" dirty="0">
                <a:effectLst/>
                <a:hlinkClick r:id="rId25" tooltip="Cultural diffusion"/>
              </a:rPr>
              <a:t>cultural diffusion</a:t>
            </a:r>
            <a:r>
              <a:rPr lang="en-US" b="1" dirty="0">
                <a:effectLst/>
              </a:rPr>
              <a:t> &amp; </a:t>
            </a:r>
            <a:r>
              <a:rPr lang="en-US" b="1" dirty="0">
                <a:effectLst/>
                <a:hlinkClick r:id="rId26" tooltip="Syncretism"/>
              </a:rPr>
              <a:t>syncretism</a:t>
            </a:r>
            <a:r>
              <a:rPr lang="en-US" b="1" dirty="0">
                <a:effectLst/>
              </a:rPr>
              <a:t> which his conquests engendered, such as </a:t>
            </a:r>
            <a:r>
              <a:rPr lang="en-US" b="1" dirty="0">
                <a:effectLst/>
                <a:hlinkClick r:id="rId27" tooltip="Greco-Buddhism"/>
              </a:rPr>
              <a:t>Greco-Buddhism</a:t>
            </a:r>
            <a:r>
              <a:rPr lang="en-US" b="1" dirty="0">
                <a:effectLst/>
              </a:rPr>
              <a:t>. He founded </a:t>
            </a:r>
            <a:r>
              <a:rPr lang="en-US" b="1" dirty="0">
                <a:effectLst/>
                <a:hlinkClick r:id="rId28" tooltip="Alexandria (disambiguation)"/>
              </a:rPr>
              <a:t>20 cities that bore his name</a:t>
            </a:r>
            <a:r>
              <a:rPr lang="en-US" b="1" dirty="0">
                <a:effectLst/>
              </a:rPr>
              <a:t>, most notably </a:t>
            </a:r>
            <a:r>
              <a:rPr lang="en-US" b="1" dirty="0">
                <a:effectLst/>
                <a:hlinkClick r:id="rId29" tooltip="Alexandria"/>
              </a:rPr>
              <a:t>Alexandria</a:t>
            </a:r>
            <a:r>
              <a:rPr lang="en-US" b="1" dirty="0">
                <a:effectLst/>
              </a:rPr>
              <a:t>/Egypt. Settlement of Greek colonists and the resulting spread of </a:t>
            </a:r>
            <a:r>
              <a:rPr lang="en-US" b="1" dirty="0">
                <a:effectLst/>
                <a:hlinkClick r:id="rId30" tooltip="Culture of Greece"/>
              </a:rPr>
              <a:t>Greek culture</a:t>
            </a:r>
            <a:r>
              <a:rPr lang="en-US" b="1" dirty="0">
                <a:effectLst/>
              </a:rPr>
              <a:t> in the east resulted in a new </a:t>
            </a:r>
            <a:r>
              <a:rPr lang="en-US" b="1" dirty="0">
                <a:effectLst/>
                <a:hlinkClick r:id="rId31" tooltip="Hellenistic civilization"/>
              </a:rPr>
              <a:t>Hellenistic civilization</a:t>
            </a:r>
            <a:r>
              <a:rPr lang="en-US" b="1" dirty="0">
                <a:effectLst/>
              </a:rPr>
              <a:t>, aspects of which were still evident in the </a:t>
            </a:r>
            <a:r>
              <a:rPr lang="en-US" b="1" dirty="0">
                <a:effectLst/>
                <a:hlinkClick r:id="rId32" tooltip="Byzantine Empire"/>
              </a:rPr>
              <a:t>Byzantine Empire</a:t>
            </a:r>
            <a:r>
              <a:rPr lang="en-US" b="1" dirty="0">
                <a:effectLst/>
              </a:rPr>
              <a:t> in 15th c. and the presence of </a:t>
            </a:r>
            <a:r>
              <a:rPr lang="en-US" b="1" dirty="0">
                <a:effectLst/>
                <a:hlinkClick r:id="rId33" tooltip="Cappadocian Greeks"/>
              </a:rPr>
              <a:t>Greek speakers in central</a:t>
            </a:r>
            <a:r>
              <a:rPr lang="en-US" b="1" dirty="0">
                <a:effectLst/>
              </a:rPr>
              <a:t> &amp; </a:t>
            </a:r>
            <a:r>
              <a:rPr lang="en-US" b="1" dirty="0">
                <a:effectLst/>
                <a:hlinkClick r:id="rId34" tooltip="Pontic Greeks"/>
              </a:rPr>
              <a:t>eastern Anatolia</a:t>
            </a:r>
            <a:r>
              <a:rPr lang="en-US" b="1" dirty="0">
                <a:effectLst/>
              </a:rPr>
              <a:t> until the 1920s. Alexander became legendary as a classical hero in the mold of </a:t>
            </a:r>
            <a:r>
              <a:rPr lang="en-US" b="1" dirty="0">
                <a:effectLst/>
                <a:hlinkClick r:id="rId35" tooltip="Achilles"/>
              </a:rPr>
              <a:t>Achilles</a:t>
            </a:r>
            <a:r>
              <a:rPr lang="en-US" b="1" dirty="0">
                <a:effectLst/>
              </a:rPr>
              <a:t>, and he features prominently in the history and mythic traditions of both Greek and non-Greek cultures. He became the measure against which military leaders compared themselves; </a:t>
            </a:r>
            <a:r>
              <a:rPr lang="en-US" b="1" dirty="0">
                <a:effectLst/>
                <a:hlinkClick r:id="rId36" tooltip="Military academy"/>
              </a:rPr>
              <a:t>military academies</a:t>
            </a:r>
            <a:r>
              <a:rPr lang="en-US" b="1" dirty="0">
                <a:effectLst/>
              </a:rPr>
              <a:t> throughout the world still teach his tactics. He is often ranked among the most influential people in history.</a:t>
            </a:r>
            <a:r>
              <a:rPr lang="en-US" b="1" baseline="30000" dirty="0">
                <a:effectLst/>
              </a:rPr>
              <a:t> </a:t>
            </a:r>
            <a:r>
              <a:rPr lang="en-US" b="1" baseline="0" dirty="0"/>
              <a:t>He created the first ecumenical empire in history.</a:t>
            </a:r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5093-D112-4643-85B7-85286DB98CB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80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Cleopatra</a:t>
            </a:r>
            <a:r>
              <a:rPr lang="en-US" dirty="0"/>
              <a:t> (Greek: “</a:t>
            </a:r>
            <a:r>
              <a:rPr lang="en-US" b="1" dirty="0"/>
              <a:t>Famous in Her Father</a:t>
            </a:r>
            <a:r>
              <a:rPr lang="en-US" dirty="0"/>
              <a:t>”), famous in history &amp; drama as </a:t>
            </a:r>
            <a:r>
              <a:rPr lang="en-US" b="1" dirty="0"/>
              <a:t>the lover of </a:t>
            </a:r>
            <a:r>
              <a:rPr lang="en-US" b="1" dirty="0">
                <a:hlinkClick r:id="rId3"/>
              </a:rPr>
              <a:t>Julius Caesar</a:t>
            </a:r>
            <a:r>
              <a:rPr lang="en-US" b="1" dirty="0"/>
              <a:t> </a:t>
            </a:r>
            <a:r>
              <a:rPr lang="en-US" dirty="0"/>
              <a:t>and later </a:t>
            </a:r>
            <a:r>
              <a:rPr lang="en-US" b="1" dirty="0"/>
              <a:t>the wife of </a:t>
            </a:r>
            <a:r>
              <a:rPr lang="en-US" b="1" dirty="0">
                <a:hlinkClick r:id="rId4"/>
              </a:rPr>
              <a:t>Mark Antony</a:t>
            </a:r>
            <a:r>
              <a:rPr lang="en-US" dirty="0"/>
              <a:t>.  </a:t>
            </a:r>
            <a:r>
              <a:rPr lang="en-US" b="1" dirty="0"/>
              <a:t>After</a:t>
            </a:r>
            <a:r>
              <a:rPr lang="en-US" dirty="0"/>
              <a:t> </a:t>
            </a:r>
            <a:r>
              <a:rPr lang="en-US" b="1" dirty="0"/>
              <a:t>the Roman armies of Octavian </a:t>
            </a:r>
            <a:r>
              <a:rPr lang="en-US" dirty="0"/>
              <a:t>(future </a:t>
            </a:r>
            <a:r>
              <a:rPr lang="en-US" b="1" dirty="0"/>
              <a:t>emperor </a:t>
            </a:r>
            <a:r>
              <a:rPr lang="en-US" b="1" dirty="0">
                <a:hlinkClick r:id="rId5"/>
              </a:rPr>
              <a:t>Augustus</a:t>
            </a:r>
            <a:r>
              <a:rPr lang="en-US" dirty="0"/>
              <a:t>) </a:t>
            </a:r>
            <a:r>
              <a:rPr lang="en-US" b="1" dirty="0"/>
              <a:t>defeated their combined forces, Antony and Cleopatra committed suicide </a:t>
            </a:r>
            <a:r>
              <a:rPr lang="en-US" b="0" dirty="0"/>
              <a:t>and</a:t>
            </a:r>
            <a:r>
              <a:rPr lang="en-US" b="1" dirty="0"/>
              <a:t> Egypt fell under Roman domination</a:t>
            </a:r>
            <a:r>
              <a:rPr lang="en-US" dirty="0"/>
              <a:t>. </a:t>
            </a:r>
            <a:r>
              <a:rPr lang="en-US" b="1" dirty="0"/>
              <a:t>Cleopatra represented</a:t>
            </a:r>
            <a:r>
              <a:rPr lang="en-US" dirty="0"/>
              <a:t>, as did </a:t>
            </a:r>
            <a:r>
              <a:rPr lang="en-US" b="1" dirty="0"/>
              <a:t>no other woman </a:t>
            </a:r>
            <a:r>
              <a:rPr lang="en-US" dirty="0"/>
              <a:t>of antiquity, the </a:t>
            </a:r>
            <a:r>
              <a:rPr lang="en-US" b="1" dirty="0"/>
              <a:t>prototype</a:t>
            </a:r>
            <a:r>
              <a:rPr lang="en-US" dirty="0"/>
              <a:t> of </a:t>
            </a:r>
            <a:r>
              <a:rPr lang="en-US" b="1" dirty="0"/>
              <a:t>the </a:t>
            </a:r>
            <a:r>
              <a:rPr lang="en-US" b="1" i="1" dirty="0"/>
              <a:t>femme fatale.</a:t>
            </a:r>
            <a:r>
              <a:rPr lang="en-US" b="1" dirty="0"/>
              <a:t> </a:t>
            </a:r>
            <a:r>
              <a:rPr lang="en-US" b="1" dirty="0">
                <a:solidFill>
                  <a:srgbClr val="002060"/>
                </a:solidFill>
              </a:rPr>
              <a:t>(a woman who is very </a:t>
            </a:r>
            <a:r>
              <a:rPr lang="en-US" b="1" dirty="0">
                <a:solidFill>
                  <a:srgbClr val="002060"/>
                </a:solidFill>
                <a:hlinkClick r:id="rId6" tooltip="attractive"/>
              </a:rPr>
              <a:t>attractive</a:t>
            </a:r>
            <a:r>
              <a:rPr lang="en-US" b="1" dirty="0">
                <a:solidFill>
                  <a:srgbClr val="002060"/>
                </a:solidFill>
              </a:rPr>
              <a:t> in a </a:t>
            </a:r>
            <a:r>
              <a:rPr lang="en-US" b="1" dirty="0">
                <a:solidFill>
                  <a:srgbClr val="002060"/>
                </a:solidFill>
                <a:hlinkClick r:id="rId7" tooltip="mysterious"/>
              </a:rPr>
              <a:t>mysterious</a:t>
            </a:r>
            <a:r>
              <a:rPr lang="en-US" b="1" dirty="0">
                <a:solidFill>
                  <a:srgbClr val="002060"/>
                </a:solidFill>
              </a:rPr>
              <a:t> way, usually </a:t>
            </a:r>
            <a:r>
              <a:rPr lang="en-US" b="1" dirty="0">
                <a:solidFill>
                  <a:srgbClr val="002060"/>
                </a:solidFill>
                <a:hlinkClick r:id="rId8" tooltip="leading"/>
              </a:rPr>
              <a:t>leading</a:t>
            </a:r>
            <a:r>
              <a:rPr lang="en-US" b="1" dirty="0">
                <a:solidFill>
                  <a:srgbClr val="002060"/>
                </a:solidFill>
              </a:rPr>
              <a:t> men into </a:t>
            </a:r>
            <a:r>
              <a:rPr lang="en-US" b="1" dirty="0">
                <a:solidFill>
                  <a:srgbClr val="002060"/>
                </a:solidFill>
                <a:hlinkClick r:id="rId9" tooltip="danger"/>
              </a:rPr>
              <a:t>danger</a:t>
            </a:r>
            <a:r>
              <a:rPr lang="en-US" b="1" dirty="0">
                <a:solidFill>
                  <a:srgbClr val="002060"/>
                </a:solidFill>
              </a:rPr>
              <a:t> or </a:t>
            </a:r>
            <a:r>
              <a:rPr lang="en-US" b="1" dirty="0">
                <a:solidFill>
                  <a:srgbClr val="002060"/>
                </a:solidFill>
                <a:hlinkClick r:id="rId10" tooltip="causing"/>
              </a:rPr>
              <a:t>causing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  <a:hlinkClick r:id="rId11" tooltip="their"/>
              </a:rPr>
              <a:t>their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  <a:hlinkClick r:id="rId12" tooltip="destruction"/>
              </a:rPr>
              <a:t>destruction</a:t>
            </a:r>
            <a:r>
              <a:rPr lang="en-US" b="1" dirty="0">
                <a:solidFill>
                  <a:srgbClr val="002060"/>
                </a:solidFill>
              </a:rPr>
              <a:t>)</a:t>
            </a:r>
            <a:endParaRPr lang="el-GR" b="1" i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5093-D112-4643-85B7-85286DB98CB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6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916D-2EDE-2F4A-8383-AAC58AA2A47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94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7736-1624-4341-8D9C-757D8A535701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9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98DF-C5C1-4AA8-BE6C-BBFFDAD7CEE4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5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BED2-5986-45A5-9E53-3AF159C0AF8D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4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BC1F-5361-4060-BFDA-3546EAA552EB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8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6648-0093-418C-8087-475770013C9C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E430-D0A8-4CCD-982A-EB069B7BEC11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6234-8C4A-4775-927B-6204C298F638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5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6DF8-DAA2-4213-9A49-FF8871298587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A488-F859-414F-B542-184CDD8C58B8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479C9-EDEE-477E-87D1-B83007557B2A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0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59F78-2B98-4987-A9C8-C90E2759279A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4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78487-D2C8-4D34-B731-A71835F4CDC3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42844-05EB-5642-8D71-33D44D609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hyperlink" Target="https://diydilettante.files.wordpress.com/2012/03/headside.jpg" TargetMode="External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source=images&amp;cd=&amp;cad=rja&amp;uact=8&amp;ved=2ahUKEwiG26Pn9PjaAhWDqaQKHR44D9kQjRx6BAgBEAU&amp;url=https://www.gettyimages.com/detail/news-photo/reconstruction-of-the-ishtar-gate-in-ancient-babylon-news-photo/475598295&amp;psig=AOvVaw1rqPiYntMKOBxUowcFdEsk&amp;ust=152596500399769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20" y="554389"/>
            <a:ext cx="8797159" cy="32602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opperplate Gothic Bold" panose="020E0705020206020404" pitchFamily="34" charset="0"/>
              </a:rPr>
              <a:t/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GEOPOLITICS </a:t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OF THE MIDDLE EAST </a:t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AND TURKEY</a:t>
            </a:r>
            <a:r>
              <a:rPr lang="en-US" sz="4000" dirty="0">
                <a:latin typeface="Copperplate Gothic Bold" panose="020E0705020206020404" pitchFamily="34" charset="0"/>
              </a:rPr>
              <a:t/>
            </a:r>
            <a:br>
              <a:rPr lang="en-US" sz="4000" dirty="0">
                <a:latin typeface="Copperplate Gothic Bold" panose="020E0705020206020404" pitchFamily="34" charset="0"/>
              </a:rPr>
            </a:br>
            <a:endParaRPr lang="en-US" sz="4000" dirty="0">
              <a:latin typeface="Copperplate Gothic Bold" panose="020E07050202060204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4663"/>
            <a:ext cx="9144000" cy="2838385"/>
          </a:xfrm>
        </p:spPr>
        <p:txBody>
          <a:bodyPr>
            <a:normAutofit fontScale="92500" lnSpcReduction="20000"/>
          </a:bodyPr>
          <a:lstStyle/>
          <a:p>
            <a:endParaRPr lang="en-US" sz="2400" b="1" dirty="0">
              <a:solidFill>
                <a:schemeClr val="tx1"/>
              </a:solidFill>
              <a:latin typeface="Bookman Old Style" panose="02050604050505020204" pitchFamily="18" charset="0"/>
              <a:cs typeface="Franklin Gothic Book"/>
            </a:endParaRPr>
          </a:p>
          <a:p>
            <a:endParaRPr lang="en-US" sz="2400" b="1" dirty="0">
              <a:solidFill>
                <a:schemeClr val="tx1"/>
              </a:solidFill>
              <a:latin typeface="Bookman Old Style" panose="02050604050505020204" pitchFamily="18" charset="0"/>
              <a:cs typeface="Franklin Gothic Book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Franklin Gothic Book"/>
              </a:rPr>
              <a:t>Dr. ILIAS ILIOPOULOS</a:t>
            </a:r>
          </a:p>
          <a:p>
            <a:pPr>
              <a:lnSpc>
                <a:spcPct val="110000"/>
              </a:lnSpc>
            </a:pPr>
            <a:r>
              <a:rPr lang="en-US" sz="22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Dr</a:t>
            </a: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Segoe UI Semibold" panose="020B0702040204020203" pitchFamily="34" charset="0"/>
              </a:rPr>
              <a:t>phil</a:t>
            </a: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, Ludwig-Maximilian University of Munich 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Ass. Prof., National University of Athens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Former Professor, Hellenic Naval War College 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and American College of Greece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  </a:t>
            </a:r>
            <a:endParaRPr lang="el-GR" sz="2000" dirty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Bookman Old Style" panose="02050604050505020204" pitchFamily="18" charset="0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029" y="18505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2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256524"/>
            <a:ext cx="4103725" cy="2237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6" y="2760617"/>
            <a:ext cx="8525438" cy="4060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3" y="214478"/>
            <a:ext cx="4541520" cy="23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3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5" y="1219200"/>
            <a:ext cx="8954547" cy="5502275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4288"/>
            <a:ext cx="9144000" cy="1230312"/>
          </a:xfrm>
        </p:spPr>
        <p:txBody>
          <a:bodyPr>
            <a:normAutofit/>
          </a:bodyPr>
          <a:lstStyle/>
          <a:p>
            <a:r>
              <a:rPr lang="en-US" sz="3200" b="1" dirty="0"/>
              <a:t>Hellenistic World (331-31 BC)</a:t>
            </a:r>
          </a:p>
        </p:txBody>
      </p:sp>
    </p:spTree>
    <p:extLst>
      <p:ext uri="{BB962C8B-B14F-4D97-AF65-F5344CB8AC3E}">
        <p14:creationId xmlns:p14="http://schemas.microsoft.com/office/powerpoint/2010/main" val="904797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148" name="Picture 4" descr="https://diydilettante.files.wordpress.com/2012/03/headside.jpg?w=5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04503"/>
            <a:ext cx="1317997" cy="20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50" y="104503"/>
            <a:ext cx="2185850" cy="2253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248"/>
            <a:ext cx="4214949" cy="4238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76" y="2619249"/>
            <a:ext cx="4820323" cy="4238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83" y="104504"/>
            <a:ext cx="5112372" cy="16533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1" y="2851430"/>
            <a:ext cx="1339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Alexandria, </a:t>
            </a:r>
          </a:p>
          <a:p>
            <a:r>
              <a:rPr lang="en-US" b="1" dirty="0">
                <a:solidFill>
                  <a:srgbClr val="002060"/>
                </a:solidFill>
              </a:rPr>
              <a:t>Lighthouse. 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9319" y="6420406"/>
            <a:ext cx="2577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Alexandria, Library. 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9768" y="1834609"/>
            <a:ext cx="5618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Cleopatra VII  (70/69 BC – 30 BC), last queen of the (Greek-Macedonian) </a:t>
            </a:r>
            <a:r>
              <a:rPr lang="en-US" sz="2000" b="1" i="1" dirty="0">
                <a:latin typeface="+mj-lt"/>
              </a:rPr>
              <a:t>Ptolemaic Kingdom of Egypt</a:t>
            </a:r>
            <a:r>
              <a:rPr lang="en-US" sz="2000" dirty="0">
                <a:latin typeface="+mj-lt"/>
              </a:rPr>
              <a:t>.</a:t>
            </a:r>
            <a:endParaRPr lang="el-G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778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" y="1254033"/>
            <a:ext cx="8987541" cy="5467442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67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Roman Empire (27 BC – 395 AD)</a:t>
            </a:r>
          </a:p>
        </p:txBody>
      </p:sp>
    </p:spTree>
    <p:extLst>
      <p:ext uri="{BB962C8B-B14F-4D97-AF65-F5344CB8AC3E}">
        <p14:creationId xmlns:p14="http://schemas.microsoft.com/office/powerpoint/2010/main" val="165064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byz emp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321"/>
            <a:ext cx="9144000" cy="582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310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l-GR" sz="3200" b="1" dirty="0"/>
              <a:t>Map of Byzantine Empire under Justinian (</a:t>
            </a:r>
            <a:r>
              <a:rPr lang="en-US" altLang="el-GR" sz="3200" b="1" dirty="0" smtClean="0"/>
              <a:t>527–565 AD)</a:t>
            </a:r>
            <a:endParaRPr lang="en-US" alt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140066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" y="1402080"/>
            <a:ext cx="8897628" cy="5319395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06286"/>
          </a:xfrm>
        </p:spPr>
        <p:txBody>
          <a:bodyPr>
            <a:noAutofit/>
          </a:bodyPr>
          <a:lstStyle/>
          <a:p>
            <a:r>
              <a:rPr lang="en-US" sz="3200" b="1" dirty="0"/>
              <a:t>Pre-Islamic Arabia: </a:t>
            </a:r>
            <a:br>
              <a:rPr lang="en-US" sz="3200" b="1" dirty="0"/>
            </a:br>
            <a:r>
              <a:rPr lang="en-US" sz="3200" b="1" dirty="0"/>
              <a:t>Between the Great Powers of that Era</a:t>
            </a:r>
          </a:p>
        </p:txBody>
      </p:sp>
    </p:spTree>
    <p:extLst>
      <p:ext uri="{BB962C8B-B14F-4D97-AF65-F5344CB8AC3E}">
        <p14:creationId xmlns:p14="http://schemas.microsoft.com/office/powerpoint/2010/main" val="2622381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917213"/>
            <a:ext cx="9144000" cy="59407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</a:t>
            </a:r>
            <a:r>
              <a:rPr lang="en-US" sz="2400" b="1" dirty="0"/>
              <a:t>Arabian Peninsula </a:t>
            </a:r>
            <a:r>
              <a:rPr lang="en-US" sz="2400" dirty="0"/>
              <a:t>of the early </a:t>
            </a:r>
            <a:r>
              <a:rPr lang="en-US" sz="2400" b="1" dirty="0"/>
              <a:t>7</a:t>
            </a:r>
            <a:r>
              <a:rPr lang="en-US" sz="2400" baseline="30000" dirty="0"/>
              <a:t>th</a:t>
            </a:r>
            <a:r>
              <a:rPr lang="en-US" sz="2400" dirty="0"/>
              <a:t> century [A.D.] </a:t>
            </a:r>
            <a:r>
              <a:rPr lang="en-US" sz="2400" b="1" dirty="0"/>
              <a:t>lacked</a:t>
            </a:r>
            <a:r>
              <a:rPr lang="en-US" sz="2400" dirty="0"/>
              <a:t>                            any </a:t>
            </a:r>
            <a:r>
              <a:rPr lang="en-US" sz="2400" b="1" dirty="0"/>
              <a:t>central organizing authority.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Tribes</a:t>
            </a:r>
            <a:r>
              <a:rPr lang="en-US" sz="2400" dirty="0"/>
              <a:t> were the largest </a:t>
            </a:r>
            <a:r>
              <a:rPr lang="en-US" sz="2400" b="1" dirty="0"/>
              <a:t>units</a:t>
            </a:r>
            <a:r>
              <a:rPr lang="en-US" sz="2400" dirty="0"/>
              <a:t> of social and political organization.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Family, clan, tribe, confederation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Virtues of </a:t>
            </a:r>
            <a:r>
              <a:rPr lang="en-US" sz="2400" b="1" dirty="0"/>
              <a:t>tribal solidarity</a:t>
            </a:r>
            <a:r>
              <a:rPr lang="en-US" sz="2400" dirty="0"/>
              <a:t>: bravery, loyalty, honor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Arabic poetry </a:t>
            </a:r>
            <a:r>
              <a:rPr lang="en-US" sz="2400" b="1" i="1" dirty="0" err="1"/>
              <a:t>qasidah</a:t>
            </a:r>
            <a:r>
              <a:rPr lang="en-US" sz="2400" dirty="0"/>
              <a:t> facilitated the </a:t>
            </a:r>
            <a:r>
              <a:rPr lang="en-US" sz="2400" b="1" dirty="0"/>
              <a:t>spread of Islam                             </a:t>
            </a:r>
            <a:r>
              <a:rPr lang="en-US" sz="2400" dirty="0"/>
              <a:t>(a </a:t>
            </a:r>
            <a:r>
              <a:rPr lang="en-US" sz="2400" b="1" dirty="0"/>
              <a:t>common language </a:t>
            </a:r>
            <a:r>
              <a:rPr lang="en-US" sz="2400" dirty="0"/>
              <a:t>understood in the peninsula)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Polytheism</a:t>
            </a:r>
            <a:r>
              <a:rPr lang="en-US" sz="2400" dirty="0"/>
              <a:t> in Arabia reflected tribal realities.</a:t>
            </a:r>
          </a:p>
          <a:p>
            <a:pPr lvl="1">
              <a:lnSpc>
                <a:spcPct val="150000"/>
              </a:lnSpc>
            </a:pPr>
            <a:r>
              <a:rPr lang="en-US" sz="2400" b="1" i="1" dirty="0"/>
              <a:t>Ka`ba</a:t>
            </a:r>
            <a:r>
              <a:rPr lang="en-US" sz="2400" dirty="0"/>
              <a:t>: central shrine 360 idols of tribal deities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046" y="13381"/>
            <a:ext cx="8860972" cy="883602"/>
          </a:xfrm>
        </p:spPr>
        <p:txBody>
          <a:bodyPr>
            <a:normAutofit/>
          </a:bodyPr>
          <a:lstStyle/>
          <a:p>
            <a:r>
              <a:rPr lang="en-US" sz="3200" b="1" dirty="0"/>
              <a:t>Pre-Islamic Arabia: The Society</a:t>
            </a:r>
          </a:p>
        </p:txBody>
      </p:sp>
    </p:spTree>
    <p:extLst>
      <p:ext uri="{BB962C8B-B14F-4D97-AF65-F5344CB8AC3E}">
        <p14:creationId xmlns:p14="http://schemas.microsoft.com/office/powerpoint/2010/main" val="88912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0" y="1260566"/>
            <a:ext cx="9144000" cy="55974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Arabia </a:t>
            </a:r>
            <a:r>
              <a:rPr lang="en-US" dirty="0"/>
              <a:t>− </a:t>
            </a:r>
            <a:r>
              <a:rPr lang="en-US" b="1" dirty="0"/>
              <a:t>commercial transit route </a:t>
            </a:r>
            <a:r>
              <a:rPr lang="en-US" dirty="0"/>
              <a:t>between                                            the </a:t>
            </a:r>
            <a:r>
              <a:rPr lang="en-US" b="1" i="1" dirty="0"/>
              <a:t>Middle Eastern  </a:t>
            </a:r>
            <a:r>
              <a:rPr lang="en-US" b="1" dirty="0"/>
              <a:t>empires</a:t>
            </a:r>
            <a:r>
              <a:rPr lang="en-US" dirty="0"/>
              <a:t> (</a:t>
            </a:r>
            <a:r>
              <a:rPr lang="en-US" b="1" i="1" dirty="0"/>
              <a:t>Eastern Roman </a:t>
            </a:r>
            <a:r>
              <a:rPr lang="en-US" dirty="0"/>
              <a:t>/ </a:t>
            </a:r>
            <a:r>
              <a:rPr lang="en-US" b="1" i="1" dirty="0"/>
              <a:t>Byzantine </a:t>
            </a:r>
            <a:r>
              <a:rPr lang="en-US" dirty="0"/>
              <a:t>and </a:t>
            </a:r>
            <a:r>
              <a:rPr lang="en-US" b="1" i="1" dirty="0"/>
              <a:t>Persian / Sasanian Empires</a:t>
            </a:r>
            <a:r>
              <a:rPr lang="en-US" dirty="0"/>
              <a:t>)  and </a:t>
            </a:r>
            <a:r>
              <a:rPr lang="en-US" b="1" dirty="0"/>
              <a:t>Yemen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North-south caravan trade </a:t>
            </a:r>
            <a:r>
              <a:rPr lang="en-US" dirty="0"/>
              <a:t>through the </a:t>
            </a:r>
            <a:r>
              <a:rPr lang="en-US" b="1" i="1" dirty="0"/>
              <a:t>Hijaz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Mecca</a:t>
            </a:r>
            <a:r>
              <a:rPr lang="en-US" i="1" dirty="0"/>
              <a:t>:</a:t>
            </a:r>
            <a:r>
              <a:rPr lang="en-US" dirty="0"/>
              <a:t> the </a:t>
            </a:r>
            <a:r>
              <a:rPr lang="en-US" b="1" dirty="0"/>
              <a:t>commercial center </a:t>
            </a:r>
            <a:r>
              <a:rPr lang="en-US" dirty="0"/>
              <a:t>of the peninsula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(leading </a:t>
            </a:r>
            <a:r>
              <a:rPr lang="en-US" b="1" dirty="0"/>
              <a:t>clans</a:t>
            </a:r>
            <a:r>
              <a:rPr lang="en-US" dirty="0"/>
              <a:t> of the </a:t>
            </a:r>
            <a:r>
              <a:rPr lang="en-US" b="1" i="1" dirty="0"/>
              <a:t>Quraysh</a:t>
            </a:r>
            <a:r>
              <a:rPr lang="en-US" dirty="0"/>
              <a:t> </a:t>
            </a:r>
            <a:r>
              <a:rPr lang="en-US"/>
              <a:t>tribe).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Regional Importance of Arabia</a:t>
            </a:r>
          </a:p>
        </p:txBody>
      </p:sp>
    </p:spTree>
    <p:extLst>
      <p:ext uri="{BB962C8B-B14F-4D97-AF65-F5344CB8AC3E}">
        <p14:creationId xmlns:p14="http://schemas.microsoft.com/office/powerpoint/2010/main" val="3677186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141472"/>
            <a:ext cx="7611291" cy="73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9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7576"/>
          </a:xfrm>
        </p:spPr>
        <p:txBody>
          <a:bodyPr>
            <a:noAutofit/>
          </a:bodyPr>
          <a:lstStyle/>
          <a:p>
            <a:r>
              <a:rPr lang="en-US" sz="3200" b="1" dirty="0"/>
              <a:t>Pre-Islamic Arabia: </a:t>
            </a:r>
            <a:br>
              <a:rPr lang="en-US" sz="3200" b="1" dirty="0"/>
            </a:br>
            <a:r>
              <a:rPr lang="en-US" sz="3200" b="1" i="1" dirty="0"/>
              <a:t>Byzantium</a:t>
            </a:r>
            <a:r>
              <a:rPr lang="en-US" sz="3200" b="1" dirty="0"/>
              <a:t> vs </a:t>
            </a:r>
            <a:r>
              <a:rPr lang="en-US" sz="3200" b="1" i="1" dirty="0"/>
              <a:t>Persia</a:t>
            </a:r>
            <a:r>
              <a:rPr lang="en-US" sz="3200" b="1" dirty="0"/>
              <a:t> (the Sasanians) </a:t>
            </a:r>
            <a:r>
              <a:rPr lang="en-US" sz="3200" b="1" dirty="0" smtClean="0"/>
              <a:t>540-629 AD</a:t>
            </a:r>
            <a:endParaRPr lang="en-US" sz="3200" b="1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3690" y="1378502"/>
            <a:ext cx="5168973" cy="54794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i="1" dirty="0"/>
          </a:p>
          <a:p>
            <a:r>
              <a:rPr lang="en-US" b="1" i="1" dirty="0"/>
              <a:t>Byzantine (Eastern </a:t>
            </a:r>
            <a:r>
              <a:rPr lang="en-US" b="1" i="1" dirty="0" smtClean="0"/>
              <a:t>Roman, Greek-Christian) </a:t>
            </a:r>
            <a:r>
              <a:rPr lang="en-US" b="1" i="1" dirty="0"/>
              <a:t>Empire </a:t>
            </a:r>
            <a:endParaRPr lang="en-US" b="1" i="1" dirty="0" smtClean="0"/>
          </a:p>
          <a:p>
            <a:pPr marL="0" indent="0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 </a:t>
            </a:r>
            <a:r>
              <a:rPr lang="en-US" dirty="0" smtClean="0"/>
              <a:t>(330 AD –1453 AD):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/>
              <a:t>Greek culture-language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/>
              <a:t>Roman administration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/>
              <a:t>Greek-Orthodox Christianity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/>
              <a:t>Professional Army</a:t>
            </a: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503"/>
            <a:ext cx="3866606" cy="5479498"/>
          </a:xfrm>
        </p:spPr>
      </p:pic>
    </p:spTree>
    <p:extLst>
      <p:ext uri="{BB962C8B-B14F-4D97-AF65-F5344CB8AC3E}">
        <p14:creationId xmlns:p14="http://schemas.microsoft.com/office/powerpoint/2010/main" val="4273368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9337" y="0"/>
            <a:ext cx="8874034" cy="365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Copperplate Gothic Bold" panose="020E0705020206020404" pitchFamily="34" charset="0"/>
              </a:rPr>
              <a:t/>
            </a:r>
            <a:br>
              <a:rPr lang="en-US" sz="4000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The Development of </a:t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Islamic Civilization </a:t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to the Eighteenth Century 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9338" y="3962401"/>
            <a:ext cx="8874034" cy="276932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Chapter </a:t>
            </a:r>
            <a:r>
              <a:rPr lang="en-US" b="1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1-a</a:t>
            </a:r>
            <a:r>
              <a:rPr lang="en-US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:</a:t>
            </a:r>
            <a:endParaRPr lang="en-US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The Rise and Expansion of Islam</a:t>
            </a:r>
            <a:r>
              <a:rPr lang="en-US" sz="36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:</a:t>
            </a:r>
          </a:p>
          <a:p>
            <a:r>
              <a:rPr lang="en-US" sz="3600" b="1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The Pre-Islamic </a:t>
            </a:r>
            <a:r>
              <a:rPr lang="en-US" sz="3600" b="1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Middle East</a:t>
            </a:r>
            <a:endParaRPr lang="en-US" sz="3600" b="1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271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7576"/>
          </a:xfrm>
        </p:spPr>
        <p:txBody>
          <a:bodyPr>
            <a:noAutofit/>
          </a:bodyPr>
          <a:lstStyle/>
          <a:p>
            <a:r>
              <a:rPr lang="en-US" sz="3200" b="1" dirty="0"/>
              <a:t>Pre-Islamic Arabia: </a:t>
            </a:r>
            <a:br>
              <a:rPr lang="en-US" sz="3200" b="1" dirty="0"/>
            </a:br>
            <a:r>
              <a:rPr lang="en-US" sz="3200" b="1" dirty="0"/>
              <a:t>Byzantium vs Persia (the Sasanians) 540-629 AD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4294967295"/>
          </p:nvPr>
        </p:nvSpPr>
        <p:spPr>
          <a:xfrm>
            <a:off x="1" y="1378502"/>
            <a:ext cx="9122664" cy="547949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Sasanian Empire </a:t>
            </a:r>
            <a:r>
              <a:rPr lang="en-US" dirty="0"/>
              <a:t>(234-634 AD):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Heir of the </a:t>
            </a:r>
            <a:r>
              <a:rPr lang="en-US" b="1" i="1" dirty="0" err="1"/>
              <a:t>Achaemenides</a:t>
            </a:r>
            <a:endParaRPr lang="en-US" b="1" i="1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i="1" dirty="0" err="1"/>
              <a:t>Shahanshah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i="1" dirty="0"/>
              <a:t>King of Kings</a:t>
            </a:r>
            <a:r>
              <a:rPr lang="en-US" dirty="0"/>
              <a:t>) at </a:t>
            </a:r>
            <a:r>
              <a:rPr lang="en-US" b="1" i="1" dirty="0"/>
              <a:t>Ctesiphon</a:t>
            </a:r>
            <a:r>
              <a:rPr lang="en-US" dirty="0"/>
              <a:t> (near </a:t>
            </a:r>
            <a:r>
              <a:rPr lang="en-US" i="1" dirty="0"/>
              <a:t>Baghdad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Advanced </a:t>
            </a:r>
            <a:r>
              <a:rPr lang="en-US" b="1" dirty="0"/>
              <a:t>bureaucracy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Religion: </a:t>
            </a:r>
            <a:r>
              <a:rPr lang="en-US" b="1" dirty="0"/>
              <a:t>Zoroastrianism</a:t>
            </a:r>
            <a:r>
              <a:rPr lang="en-US" dirty="0"/>
              <a:t>                                                                       (no strong affiliation with the people)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Professional Army</a:t>
            </a:r>
          </a:p>
        </p:txBody>
      </p:sp>
    </p:spTree>
    <p:extLst>
      <p:ext uri="{BB962C8B-B14F-4D97-AF65-F5344CB8AC3E}">
        <p14:creationId xmlns:p14="http://schemas.microsoft.com/office/powerpoint/2010/main" val="3686959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1297577"/>
            <a:ext cx="8933690" cy="5423899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7576"/>
          </a:xfrm>
        </p:spPr>
        <p:txBody>
          <a:bodyPr>
            <a:noAutofit/>
          </a:bodyPr>
          <a:lstStyle/>
          <a:p>
            <a:r>
              <a:rPr lang="en-US" sz="3200" b="1" dirty="0"/>
              <a:t>Pre-Islami</a:t>
            </a:r>
            <a:r>
              <a:rPr lang="en-US" sz="3600" b="1" dirty="0"/>
              <a:t>c Arabia: </a:t>
            </a:r>
            <a:r>
              <a:rPr lang="en-US" sz="3200" b="1" dirty="0" smtClean="0"/>
              <a:t>Byzantine Empire vs Persian (Sasanian) Empire 540–629 AD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62973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0798"/>
            <a:ext cx="9144000" cy="1197112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b="1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cs typeface="Calibri"/>
              </a:rPr>
              <a:t>Formative Islam </a:t>
            </a:r>
            <a:r>
              <a:rPr lang="en-US" dirty="0">
                <a:cs typeface="Calibri"/>
              </a:rPr>
              <a:t>would be influenced 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cs typeface="Calibri"/>
              </a:rPr>
              <a:t>by the </a:t>
            </a:r>
            <a:r>
              <a:rPr lang="en-US" sz="3200" b="1" dirty="0">
                <a:cs typeface="Calibri"/>
              </a:rPr>
              <a:t>Greek</a:t>
            </a:r>
            <a:r>
              <a:rPr lang="en-US" sz="3200" dirty="0">
                <a:cs typeface="Calibri"/>
              </a:rPr>
              <a:t> legacy of </a:t>
            </a:r>
            <a:r>
              <a:rPr lang="en-US" sz="3200" b="1" i="1" dirty="0">
                <a:cs typeface="Calibri"/>
              </a:rPr>
              <a:t>Byzantium</a:t>
            </a:r>
            <a:r>
              <a:rPr lang="en-US" sz="3200" dirty="0">
                <a:cs typeface="Calibri"/>
              </a:rPr>
              <a:t>,                      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cs typeface="Calibri"/>
              </a:rPr>
              <a:t>by the </a:t>
            </a:r>
            <a:r>
              <a:rPr lang="en-US" sz="3200" b="1" dirty="0">
                <a:cs typeface="Calibri"/>
              </a:rPr>
              <a:t>bureaucratic</a:t>
            </a:r>
            <a:r>
              <a:rPr lang="en-US" sz="3200" dirty="0">
                <a:cs typeface="Calibri"/>
              </a:rPr>
              <a:t> tradition of </a:t>
            </a:r>
            <a:r>
              <a:rPr lang="en-US" sz="3200" b="1" i="1" dirty="0">
                <a:cs typeface="Calibri"/>
              </a:rPr>
              <a:t>Iran</a:t>
            </a:r>
            <a:r>
              <a:rPr lang="en-US" sz="3200" dirty="0">
                <a:cs typeface="Calibri"/>
              </a:rPr>
              <a:t>, 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cs typeface="Calibri"/>
              </a:rPr>
              <a:t>and by </a:t>
            </a:r>
            <a:r>
              <a:rPr lang="en-US" sz="3200" b="1" dirty="0">
                <a:cs typeface="Calibri"/>
              </a:rPr>
              <a:t>the concepts of empire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	that  had been developed in the courts of 		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>
                <a:cs typeface="Calibri"/>
              </a:rPr>
              <a:t>		Constantinople</a:t>
            </a:r>
            <a:r>
              <a:rPr lang="en-US" dirty="0">
                <a:cs typeface="Calibri"/>
              </a:rPr>
              <a:t>  and  </a:t>
            </a:r>
            <a:r>
              <a:rPr lang="en-US" b="1" i="1" dirty="0">
                <a:cs typeface="Calibri"/>
              </a:rPr>
              <a:t>Ctesiphon</a:t>
            </a:r>
            <a:r>
              <a:rPr lang="en-US" dirty="0">
                <a:cs typeface="Calibri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53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5155473" cy="6858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cs typeface="Calibri"/>
              </a:rPr>
              <a:t>Islam</a:t>
            </a:r>
            <a:r>
              <a:rPr lang="en-US" dirty="0">
                <a:cs typeface="Calibri"/>
              </a:rPr>
              <a:t> must be understood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(in historical &amp; cultural terms)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  as a product of the societies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       into which it spread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    as well as of the society             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     in which it originated.</a:t>
            </a:r>
          </a:p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05" y="296725"/>
            <a:ext cx="3955869" cy="60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cs typeface="Calibri"/>
              </a:rPr>
              <a:t>3500 BC </a:t>
            </a:r>
            <a:r>
              <a:rPr lang="en-US" sz="2800" dirty="0">
                <a:cs typeface="Calibri"/>
              </a:rPr>
              <a:t>(</a:t>
            </a:r>
            <a:r>
              <a:rPr lang="en-US" sz="2800" i="1" dirty="0">
                <a:cs typeface="Calibri"/>
              </a:rPr>
              <a:t>Neolithic era</a:t>
            </a:r>
            <a:r>
              <a:rPr lang="en-US" sz="2800" dirty="0">
                <a:cs typeface="Calibri"/>
              </a:rPr>
              <a:t>): City-states appeared in </a:t>
            </a:r>
            <a:r>
              <a:rPr lang="en-US" sz="2800" b="1" dirty="0">
                <a:cs typeface="Calibri"/>
              </a:rPr>
              <a:t>Mesopotamia</a:t>
            </a:r>
            <a:r>
              <a:rPr lang="en-US" sz="2800" dirty="0">
                <a:cs typeface="Calibri"/>
              </a:rPr>
              <a:t>  (</a:t>
            </a:r>
            <a:r>
              <a:rPr lang="en-US" sz="2800" dirty="0"/>
              <a:t>Greek word meaning “</a:t>
            </a:r>
            <a:r>
              <a:rPr lang="en-US" sz="2800" i="1" dirty="0"/>
              <a:t>between rivers</a:t>
            </a:r>
            <a:r>
              <a:rPr lang="en-US" sz="2800" dirty="0"/>
              <a:t>,” referring to the land between the </a:t>
            </a:r>
            <a:r>
              <a:rPr lang="en-US" sz="2800" b="1" dirty="0"/>
              <a:t>Tigris</a:t>
            </a:r>
            <a:r>
              <a:rPr lang="en-US" sz="2800" dirty="0"/>
              <a:t> &amp; </a:t>
            </a:r>
            <a:r>
              <a:rPr lang="en-US" sz="2800" b="1" dirty="0"/>
              <a:t>Euphrates</a:t>
            </a:r>
            <a:r>
              <a:rPr lang="en-US" sz="2800" dirty="0"/>
              <a:t> rivers;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Broadly defined, it includes most of modern </a:t>
            </a:r>
            <a:r>
              <a:rPr lang="en-US" sz="2800" b="1" dirty="0"/>
              <a:t>Iraq</a:t>
            </a:r>
            <a:r>
              <a:rPr lang="en-US" sz="2800" dirty="0"/>
              <a:t>,                                 eastern </a:t>
            </a:r>
            <a:r>
              <a:rPr lang="en-US" sz="2800" b="1" dirty="0"/>
              <a:t>Syria</a:t>
            </a:r>
            <a:r>
              <a:rPr lang="en-US" sz="2800" dirty="0"/>
              <a:t>, and southeastern </a:t>
            </a:r>
            <a:r>
              <a:rPr lang="en-US" sz="2800" b="1" dirty="0"/>
              <a:t>Turkey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cs typeface="Calibri"/>
              </a:rPr>
              <a:t>Alphabets, governing institutions, religious ritual developed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cs typeface="Calibri"/>
              </a:rPr>
              <a:t>From 2400 BC onwards:</a:t>
            </a:r>
            <a:r>
              <a:rPr lang="en-US" sz="2800" dirty="0">
                <a:cs typeface="Calibri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Emergence of  regional </a:t>
            </a:r>
            <a:r>
              <a:rPr lang="en-US" sz="2800" b="1" dirty="0">
                <a:cs typeface="Calibri"/>
              </a:rPr>
              <a:t>empires</a:t>
            </a:r>
            <a:r>
              <a:rPr lang="en-US" sz="2800" dirty="0">
                <a:cs typeface="Calibri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	(</a:t>
            </a:r>
            <a:r>
              <a:rPr lang="en-US" b="1" dirty="0">
                <a:cs typeface="Calibri"/>
              </a:rPr>
              <a:t>Egyptian</a:t>
            </a:r>
            <a:r>
              <a:rPr lang="en-US" dirty="0">
                <a:cs typeface="Calibri"/>
              </a:rPr>
              <a:t>/</a:t>
            </a:r>
            <a:r>
              <a:rPr lang="en-US" b="1" dirty="0">
                <a:cs typeface="Calibri"/>
              </a:rPr>
              <a:t>Sumerian</a:t>
            </a:r>
            <a:r>
              <a:rPr lang="en-US" dirty="0">
                <a:cs typeface="Calibri"/>
              </a:rPr>
              <a:t>/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cs typeface="Calibri"/>
              </a:rPr>
              <a:t>    	Akkadian</a:t>
            </a:r>
            <a:r>
              <a:rPr lang="en-US" dirty="0">
                <a:cs typeface="Calibri"/>
              </a:rPr>
              <a:t>/</a:t>
            </a:r>
            <a:r>
              <a:rPr lang="en-US" b="1" dirty="0">
                <a:cs typeface="Calibri"/>
              </a:rPr>
              <a:t>Assyrian</a:t>
            </a:r>
            <a:r>
              <a:rPr lang="en-US" dirty="0">
                <a:cs typeface="Calibri"/>
              </a:rPr>
              <a:t>/</a:t>
            </a:r>
            <a:r>
              <a:rPr lang="en-US" b="1" dirty="0">
                <a:cs typeface="Calibri"/>
              </a:rPr>
              <a:t>Hittite</a:t>
            </a:r>
            <a:r>
              <a:rPr lang="en-US" dirty="0">
                <a:cs typeface="Calibri"/>
              </a:rPr>
              <a:t>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63" y="4214949"/>
            <a:ext cx="4280338" cy="2643051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00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" y="0"/>
            <a:ext cx="9143999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cs typeface="Calibri"/>
              </a:rPr>
              <a:t>Imperial consolidation </a:t>
            </a:r>
            <a:r>
              <a:rPr lang="en-US" dirty="0">
                <a:cs typeface="Calibri"/>
              </a:rPr>
              <a:t>led, later on, to </a:t>
            </a:r>
            <a:r>
              <a:rPr lang="en-US" b="1" dirty="0">
                <a:cs typeface="Calibri"/>
              </a:rPr>
              <a:t>religious consolidation                                   </a:t>
            </a:r>
            <a:r>
              <a:rPr lang="en-US" dirty="0">
                <a:cs typeface="Calibri"/>
              </a:rPr>
              <a:t>which led to the </a:t>
            </a:r>
            <a:r>
              <a:rPr lang="en-US" b="1" dirty="0">
                <a:cs typeface="Calibri"/>
              </a:rPr>
              <a:t>emergence of Monotheism:</a:t>
            </a:r>
            <a:endParaRPr lang="en-US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i="1" dirty="0">
                <a:cs typeface="Calibri"/>
              </a:rPr>
              <a:t>Zoroastrianism</a:t>
            </a:r>
            <a:r>
              <a:rPr lang="en-US" dirty="0">
                <a:cs typeface="Calibri"/>
              </a:rPr>
              <a:t> (</a:t>
            </a:r>
            <a:r>
              <a:rPr lang="en-US" i="1" dirty="0">
                <a:cs typeface="Calibri"/>
              </a:rPr>
              <a:t>Zoroaster/</a:t>
            </a:r>
            <a:r>
              <a:rPr lang="en-US" i="1" dirty="0"/>
              <a:t>Zarathustra</a:t>
            </a:r>
            <a:r>
              <a:rPr lang="en-US" dirty="0">
                <a:cs typeface="Calibri"/>
              </a:rPr>
              <a:t>; </a:t>
            </a:r>
            <a:r>
              <a:rPr lang="en-US" b="1" dirty="0">
                <a:cs typeface="Calibri"/>
              </a:rPr>
              <a:t>dualistic</a:t>
            </a:r>
            <a:r>
              <a:rPr lang="en-US" dirty="0">
                <a:cs typeface="Calibri"/>
              </a:rPr>
              <a:t> cosmology;                     eternal </a:t>
            </a:r>
            <a:r>
              <a:rPr lang="en-US" b="1" dirty="0">
                <a:cs typeface="Calibri"/>
              </a:rPr>
              <a:t>struggle</a:t>
            </a:r>
            <a:r>
              <a:rPr lang="en-US" dirty="0">
                <a:cs typeface="Calibri"/>
              </a:rPr>
              <a:t> between the forces of </a:t>
            </a:r>
            <a:r>
              <a:rPr lang="en-US" b="1" dirty="0">
                <a:cs typeface="Calibri"/>
              </a:rPr>
              <a:t>Good</a:t>
            </a:r>
            <a:r>
              <a:rPr lang="en-US" dirty="0">
                <a:cs typeface="Calibri"/>
              </a:rPr>
              <a:t> and </a:t>
            </a:r>
            <a:r>
              <a:rPr lang="en-US" b="1" dirty="0">
                <a:cs typeface="Calibri"/>
              </a:rPr>
              <a:t>Evil</a:t>
            </a:r>
            <a:r>
              <a:rPr lang="en-US" dirty="0">
                <a:cs typeface="Calibri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i="1" dirty="0">
                <a:cs typeface="Calibri"/>
              </a:rPr>
              <a:t>Judaism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i="1" dirty="0">
                <a:cs typeface="Calibri"/>
              </a:rPr>
              <a:t>Christianity </a:t>
            </a:r>
            <a:r>
              <a:rPr lang="en-US" b="1" dirty="0">
                <a:cs typeface="Calibri"/>
              </a:rPr>
              <a:t> –  </a:t>
            </a:r>
            <a:r>
              <a:rPr lang="en-US" dirty="0">
                <a:cs typeface="Calibri"/>
              </a:rPr>
              <a:t>Would suffer a  </a:t>
            </a:r>
            <a:r>
              <a:rPr lang="en-US" b="1" i="1" dirty="0">
                <a:cs typeface="Calibri"/>
              </a:rPr>
              <a:t>split  </a:t>
            </a:r>
            <a:r>
              <a:rPr lang="en-US" dirty="0">
                <a:cs typeface="Calibri"/>
              </a:rPr>
              <a:t>in Near &amp; Middle East: </a:t>
            </a:r>
          </a:p>
          <a:p>
            <a:pPr>
              <a:lnSpc>
                <a:spcPct val="17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cs typeface="Calibri"/>
              </a:rPr>
              <a:t>Division</a:t>
            </a:r>
            <a:r>
              <a:rPr lang="en-US" dirty="0">
                <a:cs typeface="Calibri"/>
              </a:rPr>
              <a:t> on the </a:t>
            </a:r>
            <a:r>
              <a:rPr lang="en-US" b="1" dirty="0">
                <a:cs typeface="Calibri"/>
              </a:rPr>
              <a:t>nature</a:t>
            </a:r>
            <a:r>
              <a:rPr lang="en-US" dirty="0">
                <a:cs typeface="Calibri"/>
              </a:rPr>
              <a:t> (</a:t>
            </a:r>
            <a:r>
              <a:rPr lang="en-US" b="1" dirty="0">
                <a:cs typeface="Calibri"/>
              </a:rPr>
              <a:t>divine</a:t>
            </a:r>
            <a:r>
              <a:rPr lang="en-US" dirty="0">
                <a:cs typeface="Calibri"/>
              </a:rPr>
              <a:t> </a:t>
            </a:r>
            <a:r>
              <a:rPr lang="en-US" i="1" dirty="0">
                <a:cs typeface="Calibri"/>
              </a:rPr>
              <a:t>and/or </a:t>
            </a:r>
            <a:r>
              <a:rPr lang="en-US" b="1" dirty="0">
                <a:cs typeface="Calibri"/>
              </a:rPr>
              <a:t>human</a:t>
            </a:r>
            <a:r>
              <a:rPr lang="en-US" dirty="0">
                <a:cs typeface="Calibri"/>
              </a:rPr>
              <a:t>?) of </a:t>
            </a:r>
            <a:r>
              <a:rPr lang="en-US" b="1" i="1" dirty="0">
                <a:cs typeface="Calibri"/>
              </a:rPr>
              <a:t>Jesus Christ</a:t>
            </a:r>
          </a:p>
          <a:p>
            <a:pPr>
              <a:lnSpc>
                <a:spcPct val="170000"/>
              </a:lnSpc>
              <a:buFont typeface="Courier New" panose="02070309020205020404" pitchFamily="49" charset="0"/>
              <a:buChar char="o"/>
            </a:pPr>
            <a:r>
              <a:rPr lang="en-US" i="1" dirty="0">
                <a:cs typeface="Calibri"/>
              </a:rPr>
              <a:t>Council of Chalcedon </a:t>
            </a:r>
            <a:r>
              <a:rPr lang="en-US" dirty="0">
                <a:cs typeface="Calibri"/>
              </a:rPr>
              <a:t>(451 AD): </a:t>
            </a:r>
            <a:r>
              <a:rPr lang="en-US" i="1" dirty="0">
                <a:cs typeface="Calibri"/>
              </a:rPr>
              <a:t>Both</a:t>
            </a:r>
            <a:r>
              <a:rPr lang="en-US" dirty="0">
                <a:cs typeface="Calibri"/>
              </a:rPr>
              <a:t> natures </a:t>
            </a:r>
          </a:p>
          <a:p>
            <a:pPr>
              <a:lnSpc>
                <a:spcPct val="170000"/>
              </a:lnSpc>
              <a:buFont typeface="Courier New" panose="02070309020205020404" pitchFamily="49" charset="0"/>
              <a:buChar char="o"/>
            </a:pPr>
            <a:r>
              <a:rPr lang="en-US" b="1" i="1" dirty="0" err="1">
                <a:cs typeface="Calibri"/>
              </a:rPr>
              <a:t>Monophysites</a:t>
            </a:r>
            <a:r>
              <a:rPr lang="en-US" dirty="0">
                <a:cs typeface="Calibri"/>
              </a:rPr>
              <a:t> (one nature): </a:t>
            </a:r>
            <a:r>
              <a:rPr lang="en-US" b="1" dirty="0">
                <a:cs typeface="Calibri"/>
              </a:rPr>
              <a:t>Coptic Church </a:t>
            </a:r>
            <a:r>
              <a:rPr lang="en-US" dirty="0">
                <a:cs typeface="Calibri"/>
              </a:rPr>
              <a:t>/ </a:t>
            </a:r>
            <a:r>
              <a:rPr lang="en-US" b="1" dirty="0">
                <a:cs typeface="Calibri"/>
              </a:rPr>
              <a:t>Armenian Church</a:t>
            </a:r>
          </a:p>
          <a:p>
            <a:pPr>
              <a:lnSpc>
                <a:spcPct val="17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cs typeface="Calibri"/>
              </a:rPr>
              <a:t>Serious division </a:t>
            </a:r>
            <a:r>
              <a:rPr lang="en-US" dirty="0">
                <a:cs typeface="Calibri"/>
              </a:rPr>
              <a:t>which </a:t>
            </a:r>
            <a:r>
              <a:rPr lang="en-US" b="1" dirty="0">
                <a:cs typeface="Calibri"/>
              </a:rPr>
              <a:t>Islam</a:t>
            </a:r>
            <a:r>
              <a:rPr lang="en-US" dirty="0">
                <a:cs typeface="Calibri"/>
              </a:rPr>
              <a:t> would </a:t>
            </a:r>
            <a:r>
              <a:rPr lang="en-US" b="1" dirty="0">
                <a:cs typeface="Calibri"/>
              </a:rPr>
              <a:t>take advantage of</a:t>
            </a:r>
            <a:r>
              <a:rPr lang="en-US" dirty="0">
                <a:cs typeface="Calibri"/>
              </a:rPr>
              <a:t>:  It would </a:t>
            </a:r>
            <a:r>
              <a:rPr lang="en-US" b="1" dirty="0">
                <a:cs typeface="Calibri"/>
              </a:rPr>
              <a:t>unify </a:t>
            </a:r>
            <a:r>
              <a:rPr lang="en-US" b="1" dirty="0" err="1">
                <a:cs typeface="Calibri"/>
              </a:rPr>
              <a:t>Graeco</a:t>
            </a:r>
            <a:r>
              <a:rPr lang="en-US" b="1" dirty="0">
                <a:cs typeface="Calibri"/>
              </a:rPr>
              <a:t>-Christian</a:t>
            </a:r>
            <a:r>
              <a:rPr lang="en-US" dirty="0">
                <a:cs typeface="Calibri"/>
              </a:rPr>
              <a:t> territories with </a:t>
            </a:r>
            <a:r>
              <a:rPr lang="en-US" b="1" dirty="0">
                <a:cs typeface="Calibri"/>
              </a:rPr>
              <a:t>Iranian-Zoroastrian</a:t>
            </a:r>
            <a:r>
              <a:rPr lang="en-US" dirty="0">
                <a:cs typeface="Calibri"/>
              </a:rPr>
              <a:t> lands                             creating new civilization, accumulating practices that had preceded it</a:t>
            </a:r>
          </a:p>
        </p:txBody>
      </p:sp>
    </p:spTree>
    <p:extLst>
      <p:ext uri="{BB962C8B-B14F-4D97-AF65-F5344CB8AC3E}">
        <p14:creationId xmlns:p14="http://schemas.microsoft.com/office/powerpoint/2010/main" val="267041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1402080"/>
            <a:ext cx="5791200" cy="531939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4672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Ancient Egypt &amp; Mesopotamia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0868" y="1434626"/>
            <a:ext cx="32831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latin typeface="+mj-lt"/>
              </a:rPr>
              <a:t>Egyptian civilization </a:t>
            </a:r>
            <a:r>
              <a:rPr lang="en-US" sz="2400" dirty="0">
                <a:latin typeface="+mj-lt"/>
              </a:rPr>
              <a:t>	emerged around 			</a:t>
            </a:r>
            <a:r>
              <a:rPr lang="en-US" sz="2400" b="1" dirty="0">
                <a:latin typeface="+mj-lt"/>
              </a:rPr>
              <a:t>3150 BC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</a:rPr>
              <a:t>	with the </a:t>
            </a:r>
            <a:r>
              <a:rPr lang="en-US" sz="2400" b="1" dirty="0">
                <a:latin typeface="+mj-lt"/>
              </a:rPr>
              <a:t>political  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j-lt"/>
              </a:rPr>
              <a:t>    unification </a:t>
            </a:r>
            <a:r>
              <a:rPr lang="en-US" sz="2400" dirty="0">
                <a:latin typeface="+mj-lt"/>
              </a:rPr>
              <a:t>of </a:t>
            </a:r>
            <a:r>
              <a:rPr lang="en-US" sz="2400" b="1" dirty="0">
                <a:latin typeface="+mj-lt"/>
              </a:rPr>
              <a:t>Upper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</a:rPr>
              <a:t>       and</a:t>
            </a:r>
            <a:r>
              <a:rPr lang="en-US" sz="2400" b="1" dirty="0">
                <a:latin typeface="+mj-lt"/>
              </a:rPr>
              <a:t> Lower Egypt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</a:rPr>
              <a:t> under the first </a:t>
            </a:r>
            <a:r>
              <a:rPr lang="en-US" sz="2400" b="1" i="1" dirty="0">
                <a:latin typeface="+mj-lt"/>
              </a:rPr>
              <a:t>Pharaoh</a:t>
            </a:r>
            <a:r>
              <a:rPr lang="en-US" sz="2400" dirty="0">
                <a:latin typeface="+mj-lt"/>
              </a:rPr>
              <a:t>.</a:t>
            </a:r>
            <a:endParaRPr lang="el-G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66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8" y="1227909"/>
            <a:ext cx="8325394" cy="5459799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2089"/>
            <a:ext cx="9104811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Ancient Egypt &amp; Mesopotamia</a:t>
            </a:r>
          </a:p>
        </p:txBody>
      </p:sp>
    </p:spTree>
    <p:extLst>
      <p:ext uri="{BB962C8B-B14F-4D97-AF65-F5344CB8AC3E}">
        <p14:creationId xmlns:p14="http://schemas.microsoft.com/office/powerpoint/2010/main" val="344893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3" y="3317966"/>
            <a:ext cx="5595570" cy="340350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1384663"/>
            <a:ext cx="3106741" cy="5298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3" y="104504"/>
            <a:ext cx="5595570" cy="301316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878286" y="141515"/>
            <a:ext cx="3106741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Egypt</a:t>
            </a:r>
            <a:r>
              <a:rPr lang="en-US" sz="3600" b="1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0531" y="6314225"/>
            <a:ext cx="5023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R.: </a:t>
            </a:r>
            <a:r>
              <a:rPr lang="en-US" b="1" dirty="0"/>
              <a:t>Nefertiti</a:t>
            </a:r>
            <a:r>
              <a:rPr lang="en-US" dirty="0"/>
              <a:t> (</a:t>
            </a:r>
            <a:r>
              <a:rPr lang="en-US" i="1" dirty="0" err="1"/>
              <a:t>Neferneferuaten</a:t>
            </a:r>
            <a:r>
              <a:rPr lang="en-US" dirty="0"/>
              <a:t>) c. 1370 – 1330 BC)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089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 descr="Αποτέλεσμα εικόνας για ancient babylon  imag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74" y="3074126"/>
            <a:ext cx="4147046" cy="36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0" y="3074126"/>
            <a:ext cx="4608196" cy="3708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0" y="104503"/>
            <a:ext cx="8881170" cy="284851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849" y="22089"/>
            <a:ext cx="2753271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Babylon</a:t>
            </a: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588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65089"/>
            <a:ext cx="8919476" cy="5556385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2089"/>
            <a:ext cx="9143999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Persian (</a:t>
            </a:r>
            <a:r>
              <a:rPr lang="en-US" sz="3200" b="1" i="1" dirty="0" err="1"/>
              <a:t>Achaemenid</a:t>
            </a:r>
            <a:r>
              <a:rPr lang="en-US" sz="3200" b="1" dirty="0"/>
              <a:t>) Empire (550 – 331 BC)</a:t>
            </a:r>
          </a:p>
        </p:txBody>
      </p:sp>
    </p:spTree>
    <p:extLst>
      <p:ext uri="{BB962C8B-B14F-4D97-AF65-F5344CB8AC3E}">
        <p14:creationId xmlns:p14="http://schemas.microsoft.com/office/powerpoint/2010/main" val="993825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1461</Words>
  <Application>Microsoft Office PowerPoint</Application>
  <PresentationFormat>Προβολή στην οθόνη (4:3)</PresentationFormat>
  <Paragraphs>125</Paragraphs>
  <Slides>23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32" baseType="lpstr">
      <vt:lpstr>Arial</vt:lpstr>
      <vt:lpstr>Bookman Old Style</vt:lpstr>
      <vt:lpstr>Calibri</vt:lpstr>
      <vt:lpstr>Copperplate Gothic Bold</vt:lpstr>
      <vt:lpstr>Courier New</vt:lpstr>
      <vt:lpstr>Franklin Gothic Book</vt:lpstr>
      <vt:lpstr>Segoe UI Semibold</vt:lpstr>
      <vt:lpstr>Wingdings</vt:lpstr>
      <vt:lpstr>Office Theme</vt:lpstr>
      <vt:lpstr> GEOPOLITICS  OF THE MIDDLE EAST  AND TURKEY </vt:lpstr>
      <vt:lpstr> The Development of  Islamic Civilization  to the Eighteenth Century  </vt:lpstr>
      <vt:lpstr>Παρουσίαση του PowerPoint</vt:lpstr>
      <vt:lpstr>Παρουσίαση του PowerPoint</vt:lpstr>
      <vt:lpstr>Ancient Egypt &amp; Mesopotamia</vt:lpstr>
      <vt:lpstr>Ancient Egypt &amp; Mesopotamia</vt:lpstr>
      <vt:lpstr>Egypt </vt:lpstr>
      <vt:lpstr>Babylon </vt:lpstr>
      <vt:lpstr>Persian (Achaemenid) Empire (550 – 331 BC)</vt:lpstr>
      <vt:lpstr>Παρουσίαση του PowerPoint</vt:lpstr>
      <vt:lpstr>Hellenistic World (331-31 BC)</vt:lpstr>
      <vt:lpstr>Παρουσίαση του PowerPoint</vt:lpstr>
      <vt:lpstr>Roman Empire (27 BC – 395 AD)</vt:lpstr>
      <vt:lpstr>Map of Byzantine Empire under Justinian (527–565 AD)</vt:lpstr>
      <vt:lpstr>Pre-Islamic Arabia:  Between the Great Powers of that Era</vt:lpstr>
      <vt:lpstr>Pre-Islamic Arabia: The Society</vt:lpstr>
      <vt:lpstr>Regional Importance of Arabia</vt:lpstr>
      <vt:lpstr>Παρουσίαση του PowerPoint</vt:lpstr>
      <vt:lpstr>Pre-Islamic Arabia:  Byzantium vs Persia (the Sasanians) 540-629 AD</vt:lpstr>
      <vt:lpstr>Pre-Islamic Arabia:  Byzantium vs Persia (the Sasanians) 540-629 AD</vt:lpstr>
      <vt:lpstr>Pre-Islamic Arabia: Byzantine Empire vs Persian (Sasanian) Empire 540–629 AD</vt:lpstr>
      <vt:lpstr> </vt:lpstr>
      <vt:lpstr>Παρουσίαση του PowerPoint</vt:lpstr>
    </vt:vector>
  </TitlesOfParts>
  <Company>TEMPLE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History of the Modern Middle East 5th edition</dc:title>
  <dc:creator>Caroline Tynan</dc:creator>
  <cp:lastModifiedBy>ILIAS</cp:lastModifiedBy>
  <cp:revision>103</cp:revision>
  <dcterms:created xsi:type="dcterms:W3CDTF">2016-05-01T22:57:43Z</dcterms:created>
  <dcterms:modified xsi:type="dcterms:W3CDTF">2023-05-02T12:54:37Z</dcterms:modified>
</cp:coreProperties>
</file>