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79" r:id="rId2"/>
    <p:sldId id="291" r:id="rId3"/>
    <p:sldId id="257" r:id="rId4"/>
    <p:sldId id="258" r:id="rId5"/>
    <p:sldId id="280" r:id="rId6"/>
    <p:sldId id="259" r:id="rId7"/>
    <p:sldId id="281" r:id="rId8"/>
    <p:sldId id="282" r:id="rId9"/>
    <p:sldId id="260" r:id="rId10"/>
    <p:sldId id="283" r:id="rId11"/>
    <p:sldId id="261" r:id="rId12"/>
    <p:sldId id="273" r:id="rId13"/>
    <p:sldId id="262" r:id="rId14"/>
    <p:sldId id="263" r:id="rId15"/>
    <p:sldId id="284" r:id="rId16"/>
    <p:sldId id="277" r:id="rId17"/>
    <p:sldId id="264" r:id="rId18"/>
    <p:sldId id="285" r:id="rId19"/>
    <p:sldId id="265" r:id="rId20"/>
    <p:sldId id="266" r:id="rId21"/>
    <p:sldId id="278" r:id="rId22"/>
    <p:sldId id="267" r:id="rId23"/>
    <p:sldId id="268" r:id="rId24"/>
    <p:sldId id="269" r:id="rId25"/>
    <p:sldId id="275" r:id="rId26"/>
    <p:sldId id="270" r:id="rId27"/>
    <p:sldId id="289" r:id="rId28"/>
    <p:sldId id="290" r:id="rId29"/>
    <p:sldId id="271" r:id="rId30"/>
    <p:sldId id="276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eresa Wa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8032-3311-6145-99B4-750E22D17DD0}" type="datetimeFigureOut">
              <a:rPr lang="en-US" smtClean="0"/>
              <a:pPr/>
              <a:t>6/2/2024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FAB7-87FD-FF4B-A165-6AF3774C8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72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8032-3311-6145-99B4-750E22D17DD0}" type="datetimeFigureOut">
              <a:rPr lang="en-US" smtClean="0"/>
              <a:pPr/>
              <a:t>6/2/2024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FAB7-87FD-FF4B-A165-6AF3774C8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090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8032-3311-6145-99B4-750E22D17DD0}" type="datetimeFigureOut">
              <a:rPr lang="en-US" smtClean="0"/>
              <a:pPr/>
              <a:t>6/2/2024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FAB7-87FD-FF4B-A165-6AF3774C8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554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8032-3311-6145-99B4-750E22D17DD0}" type="datetimeFigureOut">
              <a:rPr lang="en-US" smtClean="0"/>
              <a:pPr/>
              <a:t>6/2/2024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FAB7-87FD-FF4B-A165-6AF3774C8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67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8032-3311-6145-99B4-750E22D17DD0}" type="datetimeFigureOut">
              <a:rPr lang="en-US" smtClean="0"/>
              <a:pPr/>
              <a:t>6/2/2024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FAB7-87FD-FF4B-A165-6AF3774C8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596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8032-3311-6145-99B4-750E22D17DD0}" type="datetimeFigureOut">
              <a:rPr lang="en-US" smtClean="0"/>
              <a:pPr/>
              <a:t>6/2/2024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FAB7-87FD-FF4B-A165-6AF3774C8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272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8032-3311-6145-99B4-750E22D17DD0}" type="datetimeFigureOut">
              <a:rPr lang="en-US" smtClean="0"/>
              <a:pPr/>
              <a:t>6/2/2024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FAB7-87FD-FF4B-A165-6AF3774C8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324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8032-3311-6145-99B4-750E22D17DD0}" type="datetimeFigureOut">
              <a:rPr lang="en-US" smtClean="0"/>
              <a:pPr/>
              <a:t>6/2/2024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FAB7-87FD-FF4B-A165-6AF3774C8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6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8032-3311-6145-99B4-750E22D17DD0}" type="datetimeFigureOut">
              <a:rPr lang="en-US" smtClean="0"/>
              <a:pPr/>
              <a:t>6/2/2024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FAB7-87FD-FF4B-A165-6AF3774C8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073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8032-3311-6145-99B4-750E22D17DD0}" type="datetimeFigureOut">
              <a:rPr lang="en-US" smtClean="0"/>
              <a:pPr/>
              <a:t>6/2/2024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FAB7-87FD-FF4B-A165-6AF3774C8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810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C8032-3311-6145-99B4-750E22D17DD0}" type="datetimeFigureOut">
              <a:rPr lang="en-US" smtClean="0"/>
              <a:pPr/>
              <a:t>6/2/2024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CEFAB7-87FD-FF4B-A165-6AF3774C8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2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C8032-3311-6145-99B4-750E22D17DD0}" type="datetimeFigureOut">
              <a:rPr lang="en-US" smtClean="0"/>
              <a:pPr/>
              <a:t>6/2/2024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EFAB7-87FD-FF4B-A165-6AF3774C87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309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7051" y="434703"/>
            <a:ext cx="8484325" cy="623905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500" b="1" dirty="0" smtClean="0">
                <a:latin typeface="Arial Black" panose="020B0A04020102020204" pitchFamily="34" charset="0"/>
              </a:rPr>
              <a:t>GEOPOLITICS OF TURKEY AND THE MIDDLE EAST</a:t>
            </a:r>
            <a:br>
              <a:rPr lang="en-US" sz="3500" b="1" dirty="0" smtClean="0">
                <a:latin typeface="Arial Black" panose="020B0A04020102020204" pitchFamily="34" charset="0"/>
              </a:rPr>
            </a:br>
            <a:r>
              <a:rPr lang="en-US" sz="3500" b="1" dirty="0"/>
              <a:t/>
            </a:r>
            <a:br>
              <a:rPr lang="en-US" sz="3500" b="1" dirty="0"/>
            </a:br>
            <a:r>
              <a:rPr lang="en-US" sz="2400" b="1" dirty="0" smtClean="0"/>
              <a:t>Prof. </a:t>
            </a:r>
            <a:r>
              <a:rPr lang="en-US" sz="2400" b="1" dirty="0"/>
              <a:t>D</a:t>
            </a:r>
            <a:r>
              <a:rPr lang="en-US" sz="2400" b="1" dirty="0" smtClean="0"/>
              <a:t>r. ILIAS ILIOPOULOS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283029" y="185057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792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260131"/>
            <a:ext cx="5364480" cy="601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/>
              <a:t>The </a:t>
            </a:r>
            <a:r>
              <a:rPr lang="en-US" sz="3200" b="1" dirty="0">
                <a:solidFill>
                  <a:schemeClr val="bg1"/>
                </a:solidFill>
              </a:rPr>
              <a:t>insoluble </a:t>
            </a:r>
            <a:r>
              <a:rPr lang="en-US" sz="3200" b="1" u="sng" dirty="0">
                <a:solidFill>
                  <a:schemeClr val="bg1"/>
                </a:solidFill>
              </a:rPr>
              <a:t>contradiction</a:t>
            </a:r>
            <a:r>
              <a:rPr lang="en-US" sz="3200" b="1" dirty="0">
                <a:solidFill>
                  <a:schemeClr val="bg1"/>
                </a:solidFill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</a:rPr>
              <a:t>                   </a:t>
            </a:r>
            <a:r>
              <a:rPr lang="en-US" sz="3200" dirty="0" smtClean="0"/>
              <a:t>in </a:t>
            </a:r>
            <a:r>
              <a:rPr lang="en-US" sz="3200" dirty="0"/>
              <a:t>the </a:t>
            </a:r>
            <a:r>
              <a:rPr lang="en-US" sz="3200" b="1" dirty="0">
                <a:solidFill>
                  <a:schemeClr val="bg1"/>
                </a:solidFill>
              </a:rPr>
              <a:t>Balfour Declaration</a:t>
            </a:r>
            <a:r>
              <a:rPr lang="en-US" sz="3200" dirty="0">
                <a:solidFill>
                  <a:schemeClr val="bg1"/>
                </a:solidFill>
              </a:rPr>
              <a:t>: </a:t>
            </a:r>
            <a:r>
              <a:rPr lang="en-US" sz="3200" b="1" dirty="0"/>
              <a:t>How</a:t>
            </a:r>
            <a:r>
              <a:rPr lang="en-US" sz="3200" dirty="0"/>
              <a:t> could Britain facilitate </a:t>
            </a:r>
            <a:r>
              <a:rPr lang="en-US" sz="3200" dirty="0" smtClean="0"/>
              <a:t>                the </a:t>
            </a:r>
            <a:r>
              <a:rPr lang="en-US" sz="3200" b="1" dirty="0">
                <a:solidFill>
                  <a:schemeClr val="bg1"/>
                </a:solidFill>
              </a:rPr>
              <a:t>establishment of </a:t>
            </a:r>
            <a:r>
              <a:rPr lang="en-US" sz="3200" b="1" dirty="0" smtClean="0">
                <a:solidFill>
                  <a:schemeClr val="bg1"/>
                </a:solidFill>
              </a:rPr>
              <a:t>                                    a </a:t>
            </a:r>
            <a:r>
              <a:rPr lang="en-US" sz="3200" b="1" dirty="0">
                <a:solidFill>
                  <a:schemeClr val="bg1"/>
                </a:solidFill>
              </a:rPr>
              <a:t>Jewish national home </a:t>
            </a:r>
            <a:r>
              <a:rPr lang="en-US" sz="3200" b="1" dirty="0" smtClean="0">
                <a:solidFill>
                  <a:schemeClr val="bg1"/>
                </a:solidFill>
              </a:rPr>
              <a:t>                                        </a:t>
            </a:r>
            <a:r>
              <a:rPr lang="en-US" sz="3200" dirty="0" smtClean="0"/>
              <a:t>while </a:t>
            </a:r>
            <a:r>
              <a:rPr lang="en-US" sz="3200" b="1" dirty="0">
                <a:solidFill>
                  <a:schemeClr val="bg1"/>
                </a:solidFill>
              </a:rPr>
              <a:t>ensuring that </a:t>
            </a:r>
            <a:r>
              <a:rPr lang="en-US" sz="3200" b="1" dirty="0" smtClean="0">
                <a:solidFill>
                  <a:schemeClr val="bg1"/>
                </a:solidFill>
              </a:rPr>
              <a:t>                                  the </a:t>
            </a:r>
            <a:r>
              <a:rPr lang="en-US" sz="3200" b="1" dirty="0">
                <a:solidFill>
                  <a:schemeClr val="bg1"/>
                </a:solidFill>
              </a:rPr>
              <a:t>rights of the Arab majority </a:t>
            </a:r>
            <a:r>
              <a:rPr lang="en-US" sz="3200" dirty="0"/>
              <a:t>would not be threatened?</a:t>
            </a:r>
          </a:p>
        </p:txBody>
      </p:sp>
      <p:pic>
        <p:nvPicPr>
          <p:cNvPr id="7" name="5 - Θέση περιεχομένου" descr="Balfour_declaration_unmarked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364480" y="961697"/>
            <a:ext cx="3657598" cy="577769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0" y="1023257"/>
            <a:ext cx="9143999" cy="583474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bg1"/>
                </a:solidFill>
              </a:rPr>
              <a:t>High Commissioner Sir Herbert Samuel </a:t>
            </a:r>
            <a:r>
              <a:rPr lang="en-US" dirty="0" smtClean="0"/>
              <a:t>(Jewish) believed that </a:t>
            </a:r>
            <a:r>
              <a:rPr lang="en-US" dirty="0" smtClean="0">
                <a:solidFill>
                  <a:schemeClr val="bg1"/>
                </a:solidFill>
              </a:rPr>
              <a:t>without Arab political participation</a:t>
            </a:r>
            <a:r>
              <a:rPr lang="en-US" dirty="0" smtClean="0"/>
              <a:t>, the </a:t>
            </a:r>
            <a:r>
              <a:rPr lang="en-US" dirty="0" smtClean="0">
                <a:solidFill>
                  <a:schemeClr val="bg1"/>
                </a:solidFill>
              </a:rPr>
              <a:t>mandate</a:t>
            </a:r>
            <a:r>
              <a:rPr lang="en-US" dirty="0" smtClean="0"/>
              <a:t> would be </a:t>
            </a:r>
            <a:r>
              <a:rPr lang="en-US" dirty="0" smtClean="0">
                <a:solidFill>
                  <a:schemeClr val="bg1"/>
                </a:solidFill>
              </a:rPr>
              <a:t>unworkable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bg1"/>
                </a:solidFill>
              </a:rPr>
              <a:t>White Paper</a:t>
            </a:r>
            <a:r>
              <a:rPr lang="en-US" dirty="0" smtClean="0">
                <a:solidFill>
                  <a:schemeClr val="bg1"/>
                </a:solidFill>
              </a:rPr>
              <a:t> 1922: </a:t>
            </a:r>
            <a:r>
              <a:rPr lang="en-US" dirty="0" smtClean="0"/>
              <a:t>Balancing between </a:t>
            </a:r>
            <a:r>
              <a:rPr lang="en-US" dirty="0" smtClean="0">
                <a:solidFill>
                  <a:schemeClr val="bg1"/>
                </a:solidFill>
              </a:rPr>
              <a:t>Jews</a:t>
            </a:r>
            <a:r>
              <a:rPr lang="en-US" dirty="0" smtClean="0"/>
              <a:t> &amp; </a:t>
            </a:r>
            <a:r>
              <a:rPr lang="en-US" dirty="0" smtClean="0">
                <a:solidFill>
                  <a:schemeClr val="bg1"/>
                </a:solidFill>
              </a:rPr>
              <a:t>Arabs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Jews</a:t>
            </a:r>
            <a:r>
              <a:rPr lang="en-US" dirty="0" smtClean="0"/>
              <a:t> have </a:t>
            </a:r>
            <a:r>
              <a:rPr lang="en-US" b="1" dirty="0" smtClean="0"/>
              <a:t>the right to be</a:t>
            </a:r>
            <a:r>
              <a:rPr lang="en-US" dirty="0" smtClean="0"/>
              <a:t> in </a:t>
            </a:r>
            <a:r>
              <a:rPr lang="en-US" b="1" dirty="0" smtClean="0"/>
              <a:t>Palestine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31817"/>
          </a:xfrm>
        </p:spPr>
        <p:txBody>
          <a:bodyPr>
            <a:normAutofit/>
          </a:bodyPr>
          <a:lstStyle/>
          <a:p>
            <a:r>
              <a:rPr lang="en-US" sz="4000" b="1" dirty="0"/>
              <a:t>The Palestinian Mandate</a:t>
            </a:r>
          </a:p>
        </p:txBody>
      </p:sp>
    </p:spTree>
    <p:extLst>
      <p:ext uri="{BB962C8B-B14F-4D97-AF65-F5344CB8AC3E}">
        <p14:creationId xmlns:p14="http://schemas.microsoft.com/office/powerpoint/2010/main" val="308937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0" y="1023257"/>
            <a:ext cx="9143999" cy="583474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b="1" dirty="0" smtClean="0"/>
              <a:t>Constitution, 1922: </a:t>
            </a:r>
            <a:r>
              <a:rPr lang="en-US" dirty="0" smtClean="0"/>
              <a:t>Proposed </a:t>
            </a:r>
            <a:r>
              <a:rPr lang="en-US" dirty="0" smtClean="0">
                <a:solidFill>
                  <a:schemeClr val="bg1"/>
                </a:solidFill>
              </a:rPr>
              <a:t>unitary representation </a:t>
            </a:r>
            <a:r>
              <a:rPr lang="en-US" dirty="0" smtClean="0"/>
              <a:t>in a </a:t>
            </a:r>
            <a:r>
              <a:rPr lang="en-US" dirty="0" smtClean="0">
                <a:solidFill>
                  <a:schemeClr val="bg1"/>
                </a:solidFill>
              </a:rPr>
              <a:t>legislative council                                 </a:t>
            </a:r>
            <a:r>
              <a:rPr lang="en-US" dirty="0" smtClean="0"/>
              <a:t>composed of elected </a:t>
            </a:r>
            <a:r>
              <a:rPr lang="en-US" dirty="0" smtClean="0">
                <a:solidFill>
                  <a:schemeClr val="bg1"/>
                </a:solidFill>
              </a:rPr>
              <a:t>Muslim, Christian,                                  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bg1"/>
                </a:solidFill>
              </a:rPr>
              <a:t>Jewish</a:t>
            </a:r>
            <a:r>
              <a:rPr lang="en-US" dirty="0" smtClean="0"/>
              <a:t> representatives 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Arab leaders rejected the plan, </a:t>
            </a:r>
            <a:r>
              <a:rPr lang="en-US" dirty="0" smtClean="0"/>
              <a:t>                                                   unable </a:t>
            </a:r>
            <a:r>
              <a:rPr lang="en-US" dirty="0"/>
              <a:t>to compromise on annulling </a:t>
            </a:r>
            <a:r>
              <a:rPr lang="en-US" dirty="0" smtClean="0"/>
              <a:t>                                             the </a:t>
            </a:r>
            <a:r>
              <a:rPr lang="en-US" dirty="0"/>
              <a:t>Balfour Declaration</a:t>
            </a:r>
          </a:p>
          <a:p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31817"/>
          </a:xfrm>
        </p:spPr>
        <p:txBody>
          <a:bodyPr>
            <a:normAutofit/>
          </a:bodyPr>
          <a:lstStyle/>
          <a:p>
            <a:r>
              <a:rPr lang="en-US" sz="4000" b="1" dirty="0"/>
              <a:t>The Palestinian Mandate</a:t>
            </a:r>
          </a:p>
        </p:txBody>
      </p:sp>
    </p:spTree>
    <p:extLst>
      <p:ext uri="{BB962C8B-B14F-4D97-AF65-F5344CB8AC3E}">
        <p14:creationId xmlns:p14="http://schemas.microsoft.com/office/powerpoint/2010/main" val="354124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37912"/>
            <a:ext cx="9144000" cy="583474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Without </a:t>
            </a:r>
            <a:r>
              <a:rPr lang="en-US" dirty="0"/>
              <a:t>institutions representing the population </a:t>
            </a:r>
            <a:r>
              <a:rPr lang="en-US" dirty="0" smtClean="0"/>
              <a:t>              </a:t>
            </a:r>
            <a:r>
              <a:rPr lang="en-US" i="1" dirty="0" smtClean="0"/>
              <a:t>as </a:t>
            </a:r>
            <a:r>
              <a:rPr lang="en-US" i="1" dirty="0"/>
              <a:t>a whole</a:t>
            </a:r>
            <a:r>
              <a:rPr lang="en-US" dirty="0"/>
              <a:t>, the </a:t>
            </a:r>
            <a:r>
              <a:rPr lang="en-US" dirty="0">
                <a:solidFill>
                  <a:schemeClr val="bg1"/>
                </a:solidFill>
              </a:rPr>
              <a:t>Arab </a:t>
            </a:r>
            <a:r>
              <a:rPr lang="en-US" dirty="0"/>
              <a:t>and </a:t>
            </a:r>
            <a:r>
              <a:rPr lang="en-US" dirty="0">
                <a:solidFill>
                  <a:schemeClr val="bg1"/>
                </a:solidFill>
              </a:rPr>
              <a:t>Jewish </a:t>
            </a:r>
            <a:r>
              <a:rPr lang="en-US" dirty="0"/>
              <a:t>communities became </a:t>
            </a:r>
            <a:r>
              <a:rPr lang="en-US" dirty="0">
                <a:solidFill>
                  <a:schemeClr val="bg1"/>
                </a:solidFill>
              </a:rPr>
              <a:t>increasingly hostile to one </a:t>
            </a:r>
            <a:r>
              <a:rPr lang="en-US" dirty="0" smtClean="0">
                <a:solidFill>
                  <a:schemeClr val="bg1"/>
                </a:solidFill>
              </a:rPr>
              <a:t>another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sz="3200" dirty="0" smtClean="0"/>
              <a:t>Palestine </a:t>
            </a:r>
            <a:r>
              <a:rPr lang="en-US" sz="3200" dirty="0" smtClean="0">
                <a:solidFill>
                  <a:schemeClr val="bg1"/>
                </a:solidFill>
              </a:rPr>
              <a:t>governed by High Commissioner </a:t>
            </a:r>
            <a:r>
              <a:rPr lang="en-US" sz="3200" dirty="0" smtClean="0"/>
              <a:t>alone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8893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map13-1-49800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3" t="2614" r="4913" b="1961"/>
          <a:stretch/>
        </p:blipFill>
        <p:spPr>
          <a:xfrm>
            <a:off x="323801" y="117403"/>
            <a:ext cx="4444141" cy="6685543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96967" y="370491"/>
            <a:ext cx="3615765" cy="416209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The Boundaries of the Palestine Mandate, 1923-1948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892186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0" y="1024759"/>
            <a:ext cx="9144001" cy="583324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dirty="0" smtClean="0"/>
              <a:t>At the 3</a:t>
            </a:r>
            <a:r>
              <a:rPr lang="en-US" baseline="30000" dirty="0" smtClean="0"/>
              <a:t>rd</a:t>
            </a:r>
            <a:r>
              <a:rPr lang="en-US" dirty="0" smtClean="0"/>
              <a:t> annual meeting of the </a:t>
            </a:r>
            <a:r>
              <a:rPr lang="en-US" b="1" dirty="0" smtClean="0"/>
              <a:t>Palestinian Arab Congress</a:t>
            </a:r>
            <a:r>
              <a:rPr lang="en-US" dirty="0" smtClean="0"/>
              <a:t>, the </a:t>
            </a:r>
            <a:r>
              <a:rPr lang="en-US" b="1" dirty="0" smtClean="0"/>
              <a:t>Arab Executive </a:t>
            </a:r>
            <a:r>
              <a:rPr lang="en-US" dirty="0" smtClean="0"/>
              <a:t>was established (1920). It claimed to </a:t>
            </a:r>
            <a:r>
              <a:rPr lang="en-US" dirty="0" smtClean="0">
                <a:solidFill>
                  <a:schemeClr val="bg1"/>
                </a:solidFill>
              </a:rPr>
              <a:t>represent all Palestinians</a:t>
            </a:r>
            <a:r>
              <a:rPr lang="en-US" dirty="0" smtClean="0"/>
              <a:t>, but: 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It was </a:t>
            </a:r>
            <a:r>
              <a:rPr lang="en-US" dirty="0" smtClean="0">
                <a:solidFill>
                  <a:schemeClr val="bg1"/>
                </a:solidFill>
              </a:rPr>
              <a:t>not an authoritative body </a:t>
            </a:r>
            <a:r>
              <a:rPr lang="en-US" dirty="0" smtClean="0"/>
              <a:t>and it </a:t>
            </a:r>
            <a:r>
              <a:rPr lang="en-US" dirty="0" smtClean="0">
                <a:solidFill>
                  <a:schemeClr val="bg1"/>
                </a:solidFill>
              </a:rPr>
              <a:t>lacked structure</a:t>
            </a:r>
            <a:r>
              <a:rPr lang="en-US" dirty="0" smtClean="0"/>
              <a:t>. </a:t>
            </a:r>
          </a:p>
          <a:p>
            <a:pPr lvl="1">
              <a:lnSpc>
                <a:spcPct val="150000"/>
              </a:lnSpc>
            </a:pPr>
            <a:r>
              <a:rPr lang="en-US" dirty="0" smtClean="0">
                <a:solidFill>
                  <a:schemeClr val="bg1"/>
                </a:solidFill>
              </a:rPr>
              <a:t>The British refused to acknowledge its legitimacy.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/>
                </a:solidFill>
              </a:rPr>
              <a:t>The Arab Executive failed to secure mass support                  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bg1"/>
                </a:solidFill>
              </a:rPr>
              <a:t>formal access </a:t>
            </a:r>
            <a:r>
              <a:rPr lang="en-US" dirty="0" smtClean="0"/>
              <a:t>to the </a:t>
            </a:r>
            <a:r>
              <a:rPr lang="en-US" dirty="0" smtClean="0">
                <a:solidFill>
                  <a:schemeClr val="bg1"/>
                </a:solidFill>
              </a:rPr>
              <a:t>High Commissioner’s office. </a:t>
            </a:r>
            <a:r>
              <a:rPr lang="en-US" dirty="0" smtClean="0"/>
              <a:t>                        It fell apart in 1934. 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81980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/>
              <a:t>The Palestinian </a:t>
            </a:r>
            <a:r>
              <a:rPr lang="en-US" sz="2800" b="1" dirty="0"/>
              <a:t>Arab Community: </a:t>
            </a:r>
            <a:r>
              <a:rPr lang="en-US" sz="2800" b="1" dirty="0" smtClean="0"/>
              <a:t>Leadership &amp; </a:t>
            </a:r>
            <a:r>
              <a:rPr lang="en-US" sz="2800" b="1" dirty="0"/>
              <a:t>Institutions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 txBox="1">
            <a:spLocks/>
          </p:cNvSpPr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chemeClr val="bg1"/>
                </a:solidFill>
              </a:rPr>
              <a:t>Supreme Muslim Council </a:t>
            </a:r>
            <a:r>
              <a:rPr lang="en-US" dirty="0" smtClean="0">
                <a:solidFill>
                  <a:schemeClr val="bg1"/>
                </a:solidFill>
              </a:rPr>
              <a:t>(1921):</a:t>
            </a:r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The authority of </a:t>
            </a:r>
            <a:r>
              <a:rPr lang="en-US" sz="3200" b="1" dirty="0" smtClean="0">
                <a:solidFill>
                  <a:schemeClr val="bg1"/>
                </a:solidFill>
              </a:rPr>
              <a:t>Hajj Amin al-</a:t>
            </a:r>
            <a:r>
              <a:rPr lang="en-US" sz="3200" b="1" dirty="0" err="1" smtClean="0">
                <a:solidFill>
                  <a:schemeClr val="bg1"/>
                </a:solidFill>
              </a:rPr>
              <a:t>Husayni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(1895-1974), </a:t>
            </a:r>
            <a:r>
              <a:rPr lang="en-US" sz="3200" i="1" dirty="0" smtClean="0">
                <a:solidFill>
                  <a:schemeClr val="bg1"/>
                </a:solidFill>
              </a:rPr>
              <a:t>mufti of Jerusalem</a:t>
            </a:r>
            <a:r>
              <a:rPr lang="en-US" sz="3200" dirty="0" smtClean="0"/>
              <a:t>, expanded with its creation.</a:t>
            </a:r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The </a:t>
            </a:r>
            <a:r>
              <a:rPr lang="en-US" sz="3200" i="1" dirty="0" smtClean="0">
                <a:solidFill>
                  <a:schemeClr val="bg1"/>
                </a:solidFill>
              </a:rPr>
              <a:t>mufti </a:t>
            </a:r>
            <a:r>
              <a:rPr lang="en-US" sz="3200" dirty="0" smtClean="0"/>
              <a:t>at first urged </a:t>
            </a:r>
            <a:r>
              <a:rPr lang="en-US" sz="3200" dirty="0" smtClean="0">
                <a:solidFill>
                  <a:schemeClr val="bg1"/>
                </a:solidFill>
              </a:rPr>
              <a:t>restraint </a:t>
            </a:r>
            <a:r>
              <a:rPr lang="en-US" sz="3200" dirty="0" smtClean="0"/>
              <a:t>and demonstrated a willingness to </a:t>
            </a:r>
            <a:r>
              <a:rPr lang="en-US" sz="3200" dirty="0" smtClean="0">
                <a:solidFill>
                  <a:schemeClr val="bg1"/>
                </a:solidFill>
              </a:rPr>
              <a:t>cooperate with the British                                 </a:t>
            </a:r>
            <a:r>
              <a:rPr lang="en-US" sz="3200" dirty="0" smtClean="0"/>
              <a:t>in seeking a </a:t>
            </a:r>
            <a:r>
              <a:rPr lang="en-US" sz="3200" dirty="0" smtClean="0">
                <a:solidFill>
                  <a:schemeClr val="bg1"/>
                </a:solidFill>
              </a:rPr>
              <a:t>negotiated solution </a:t>
            </a:r>
            <a:r>
              <a:rPr lang="en-US" sz="3200" dirty="0" smtClean="0"/>
              <a:t>to the question of </a:t>
            </a:r>
            <a:r>
              <a:rPr lang="en-US" sz="3200" b="1" dirty="0" smtClean="0">
                <a:solidFill>
                  <a:schemeClr val="bg1"/>
                </a:solidFill>
              </a:rPr>
              <a:t>Jewish immigration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34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solidFill>
                  <a:schemeClr val="bg1"/>
                </a:solidFill>
              </a:rPr>
              <a:t>Zionist</a:t>
            </a:r>
            <a:r>
              <a:rPr lang="en-US" dirty="0"/>
              <a:t> organizations </a:t>
            </a:r>
            <a:r>
              <a:rPr lang="en-US" dirty="0" smtClean="0">
                <a:solidFill>
                  <a:schemeClr val="bg1"/>
                </a:solidFill>
              </a:rPr>
              <a:t>more </a:t>
            </a:r>
            <a:r>
              <a:rPr lang="en-US" dirty="0">
                <a:solidFill>
                  <a:schemeClr val="bg1"/>
                </a:solidFill>
              </a:rPr>
              <a:t>extensive than those of </a:t>
            </a:r>
            <a:r>
              <a:rPr lang="en-US" dirty="0" smtClean="0">
                <a:solidFill>
                  <a:schemeClr val="bg1"/>
                </a:solidFill>
              </a:rPr>
              <a:t>the Arabs</a:t>
            </a:r>
            <a:r>
              <a:rPr lang="en-US" dirty="0" smtClean="0"/>
              <a:t>, reflecting </a:t>
            </a:r>
            <a:r>
              <a:rPr lang="en-US" dirty="0"/>
              <a:t>the differences in </a:t>
            </a:r>
            <a:r>
              <a:rPr lang="en-US" dirty="0" smtClean="0"/>
              <a:t>resources.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b="1" dirty="0">
                <a:solidFill>
                  <a:schemeClr val="bg1"/>
                </a:solidFill>
              </a:rPr>
              <a:t>Jewish Agency </a:t>
            </a:r>
            <a:r>
              <a:rPr lang="en-US" dirty="0">
                <a:solidFill>
                  <a:schemeClr val="bg1"/>
                </a:solidFill>
              </a:rPr>
              <a:t>(1929</a:t>
            </a:r>
            <a:r>
              <a:rPr lang="en-US" dirty="0" smtClean="0">
                <a:solidFill>
                  <a:schemeClr val="bg1"/>
                </a:solidFill>
              </a:rPr>
              <a:t>):</a:t>
            </a:r>
            <a:r>
              <a:rPr lang="en-US" dirty="0" smtClean="0"/>
              <a:t> </a:t>
            </a:r>
            <a:r>
              <a:rPr lang="en-US" dirty="0"/>
              <a:t>the </a:t>
            </a:r>
            <a:r>
              <a:rPr lang="en-US" i="1" dirty="0" smtClean="0"/>
              <a:t>quasi-government</a:t>
            </a:r>
            <a:r>
              <a:rPr lang="en-US" dirty="0" smtClean="0"/>
              <a:t> (developing services)  </a:t>
            </a:r>
            <a:r>
              <a:rPr lang="en-US" dirty="0"/>
              <a:t>of the Jewish </a:t>
            </a:r>
            <a:r>
              <a:rPr lang="en-US" dirty="0" smtClean="0"/>
              <a:t>community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dirty="0" smtClean="0">
                <a:solidFill>
                  <a:schemeClr val="bg1"/>
                </a:solidFill>
              </a:rPr>
              <a:t>Federation of Jewish Labor</a:t>
            </a:r>
            <a:r>
              <a:rPr lang="en-US" dirty="0" smtClean="0"/>
              <a:t>, </a:t>
            </a:r>
            <a:r>
              <a:rPr lang="en-US" i="1" dirty="0" err="1" smtClean="0">
                <a:solidFill>
                  <a:srgbClr val="FFFF00"/>
                </a:solidFill>
              </a:rPr>
              <a:t>Histadrut</a:t>
            </a:r>
            <a:r>
              <a:rPr lang="en-US" i="1" dirty="0" smtClean="0">
                <a:solidFill>
                  <a:srgbClr val="FFFF00"/>
                </a:solidFill>
              </a:rPr>
              <a:t>, </a:t>
            </a:r>
            <a:r>
              <a:rPr lang="en-US" dirty="0" smtClean="0"/>
              <a:t>represented labor unions and gradually expanded to exercise influence over ideology and politics of </a:t>
            </a:r>
            <a:r>
              <a:rPr lang="en-US" i="1" dirty="0" err="1" smtClean="0">
                <a:solidFill>
                  <a:srgbClr val="FFFF00"/>
                </a:solidFill>
              </a:rPr>
              <a:t>Yishuv</a:t>
            </a:r>
            <a:r>
              <a:rPr lang="en-US" i="1" dirty="0" smtClean="0">
                <a:solidFill>
                  <a:srgbClr val="FFFF00"/>
                </a:solidFill>
              </a:rPr>
              <a:t> </a:t>
            </a:r>
            <a:r>
              <a:rPr lang="en-US" dirty="0" smtClean="0"/>
              <a:t>(Jewish community in Palestine </a:t>
            </a:r>
            <a:r>
              <a:rPr lang="en-US" i="1" dirty="0" smtClean="0"/>
              <a:t>before</a:t>
            </a:r>
            <a:r>
              <a:rPr lang="en-US" dirty="0" smtClean="0"/>
              <a:t> 1948)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7407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3999" cy="68580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/>
              <a:t>The </a:t>
            </a:r>
            <a:r>
              <a:rPr lang="en-US" sz="3200" i="1" dirty="0" smtClean="0"/>
              <a:t>Federation of Jewish Labor</a:t>
            </a:r>
            <a:r>
              <a:rPr lang="en-US" sz="3200" dirty="0" smtClean="0"/>
              <a:t>, </a:t>
            </a:r>
            <a:r>
              <a:rPr lang="en-US" sz="3200" b="1" dirty="0" err="1" smtClean="0"/>
              <a:t>Histadrut</a:t>
            </a:r>
            <a:r>
              <a:rPr lang="en-US" sz="3200" dirty="0" smtClean="0"/>
              <a:t>: </a:t>
            </a:r>
            <a:endParaRPr lang="en-US" sz="3200" b="1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3200" dirty="0" smtClean="0"/>
              <a:t> Control over </a:t>
            </a:r>
            <a:r>
              <a:rPr lang="en-US" sz="3200" dirty="0" err="1" smtClean="0">
                <a:solidFill>
                  <a:schemeClr val="bg1"/>
                </a:solidFill>
              </a:rPr>
              <a:t>Haganah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(1920)</a:t>
            </a:r>
            <a:r>
              <a:rPr lang="en-US" sz="3200" dirty="0" smtClean="0"/>
              <a:t> [</a:t>
            </a:r>
            <a:r>
              <a:rPr lang="en-US" sz="3200" b="1" dirty="0" smtClean="0"/>
              <a:t>Jewish defense force</a:t>
            </a:r>
            <a:r>
              <a:rPr lang="en-US" sz="3200" dirty="0" smtClean="0"/>
              <a:t>]</a:t>
            </a:r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Acted as </a:t>
            </a:r>
            <a:r>
              <a:rPr lang="en-US" sz="3200" b="1" dirty="0" smtClean="0"/>
              <a:t>trade union                                                                  </a:t>
            </a:r>
            <a:r>
              <a:rPr lang="en-US" sz="3200" dirty="0" smtClean="0"/>
              <a:t>and </a:t>
            </a:r>
            <a:r>
              <a:rPr lang="en-US" sz="3200" b="1" dirty="0" smtClean="0"/>
              <a:t>largest employer </a:t>
            </a:r>
            <a:r>
              <a:rPr lang="en-US" sz="3200" dirty="0" smtClean="0"/>
              <a:t>in the </a:t>
            </a:r>
            <a:r>
              <a:rPr lang="en-US" sz="3200" i="1" dirty="0" smtClean="0">
                <a:solidFill>
                  <a:schemeClr val="bg1"/>
                </a:solidFill>
              </a:rPr>
              <a:t>Mandate</a:t>
            </a:r>
            <a:endParaRPr lang="en-US" sz="3200" i="1" dirty="0">
              <a:solidFill>
                <a:schemeClr val="bg1"/>
              </a:solidFill>
            </a:endParaRPr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In </a:t>
            </a:r>
            <a:r>
              <a:rPr lang="en-US" sz="3200" dirty="0"/>
              <a:t>1930, </a:t>
            </a:r>
            <a:r>
              <a:rPr lang="en-US" sz="3200" b="1" dirty="0" smtClean="0"/>
              <a:t>two</a:t>
            </a:r>
            <a:r>
              <a:rPr lang="en-US" sz="3200" dirty="0" smtClean="0"/>
              <a:t> </a:t>
            </a:r>
            <a:r>
              <a:rPr lang="en-US" sz="3200" dirty="0"/>
              <a:t>labor </a:t>
            </a:r>
            <a:r>
              <a:rPr lang="en-US" sz="3200" dirty="0" smtClean="0"/>
              <a:t>groups merged </a:t>
            </a:r>
            <a:r>
              <a:rPr lang="en-US" sz="3200" dirty="0"/>
              <a:t>to form </a:t>
            </a:r>
            <a:r>
              <a:rPr lang="en-US" sz="3200" dirty="0" smtClean="0"/>
              <a:t>                           the </a:t>
            </a:r>
            <a:r>
              <a:rPr lang="en-US" sz="3200" dirty="0" err="1">
                <a:solidFill>
                  <a:schemeClr val="bg1"/>
                </a:solidFill>
              </a:rPr>
              <a:t>Mapai</a:t>
            </a:r>
            <a:r>
              <a:rPr lang="en-US" sz="3200" dirty="0">
                <a:solidFill>
                  <a:schemeClr val="bg1"/>
                </a:solidFill>
              </a:rPr>
              <a:t> Party</a:t>
            </a:r>
            <a:r>
              <a:rPr lang="en-US" sz="3200" dirty="0"/>
              <a:t>, </a:t>
            </a:r>
            <a:r>
              <a:rPr lang="en-US" sz="3200" dirty="0" smtClean="0"/>
              <a:t>which </a:t>
            </a:r>
            <a:r>
              <a:rPr lang="en-US" sz="3200" b="1" dirty="0"/>
              <a:t>dominated</a:t>
            </a:r>
            <a:r>
              <a:rPr lang="en-US" sz="3200" dirty="0"/>
              <a:t> </a:t>
            </a:r>
            <a:r>
              <a:rPr lang="en-US" sz="3200" dirty="0" smtClean="0"/>
              <a:t>political </a:t>
            </a:r>
            <a:r>
              <a:rPr lang="en-US" sz="3200" dirty="0"/>
              <a:t>life of the </a:t>
            </a:r>
            <a:r>
              <a:rPr lang="en-US" sz="3200" dirty="0" err="1">
                <a:solidFill>
                  <a:schemeClr val="bg1"/>
                </a:solidFill>
              </a:rPr>
              <a:t>Yishuv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/>
              <a:t>and the state of Israel until </a:t>
            </a:r>
            <a:r>
              <a:rPr lang="en-US" sz="3200" dirty="0" smtClean="0"/>
              <a:t>1977.</a:t>
            </a:r>
          </a:p>
          <a:p>
            <a:pPr>
              <a:lnSpc>
                <a:spcPct val="150000"/>
              </a:lnSpc>
            </a:pPr>
            <a:r>
              <a:rPr lang="en-US" sz="3200" dirty="0" smtClean="0">
                <a:solidFill>
                  <a:schemeClr val="bg1"/>
                </a:solidFill>
              </a:rPr>
              <a:t>Kibbutz: </a:t>
            </a:r>
            <a:r>
              <a:rPr lang="en-US" sz="3200" dirty="0" smtClean="0"/>
              <a:t>Collective agricultural settlements.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8 - Θέση εικόνας" descr="PikiWiki_Israel_10_8e21a3d5fd8f5022e61517a641db6fa1.JPG"/>
          <p:cNvPicPr>
            <a:picLocks noChangeAspect="1"/>
          </p:cNvPicPr>
          <p:nvPr/>
        </p:nvPicPr>
        <p:blipFill>
          <a:blip r:embed="rId2"/>
          <a:srcRect t="25000" b="25000"/>
          <a:stretch>
            <a:fillRect/>
          </a:stretch>
        </p:blipFill>
        <p:spPr>
          <a:xfrm>
            <a:off x="627017" y="435428"/>
            <a:ext cx="7977052" cy="4876799"/>
          </a:xfrm>
          <a:prstGeom prst="rect">
            <a:avLst/>
          </a:prstGeom>
        </p:spPr>
      </p:pic>
      <p:sp>
        <p:nvSpPr>
          <p:cNvPr id="11" name="1 - Τίτλος"/>
          <p:cNvSpPr>
            <a:spLocks noGrp="1"/>
          </p:cNvSpPr>
          <p:nvPr>
            <p:ph type="title"/>
          </p:nvPr>
        </p:nvSpPr>
        <p:spPr>
          <a:xfrm>
            <a:off x="278674" y="5242560"/>
            <a:ext cx="8595359" cy="1506582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Haganah</a:t>
            </a:r>
            <a:r>
              <a:rPr lang="en-US" sz="3200" b="1" dirty="0" smtClean="0"/>
              <a:t> fighters guarding </a:t>
            </a:r>
            <a:r>
              <a:rPr lang="en-US" sz="3200" b="1" dirty="0" err="1" smtClean="0"/>
              <a:t>Migdal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Tzedek</a:t>
            </a:r>
            <a:r>
              <a:rPr lang="en-US" sz="3200" b="1" dirty="0" smtClean="0"/>
              <a:t>, 1936</a:t>
            </a:r>
            <a:endParaRPr lang="el-GR" sz="3200" b="1" dirty="0"/>
          </a:p>
        </p:txBody>
      </p:sp>
    </p:spTree>
    <p:extLst>
      <p:ext uri="{BB962C8B-B14F-4D97-AF65-F5344CB8AC3E}">
        <p14:creationId xmlns:p14="http://schemas.microsoft.com/office/powerpoint/2010/main" val="220184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4"/>
          <p:cNvSpPr txBox="1">
            <a:spLocks/>
          </p:cNvSpPr>
          <p:nvPr/>
        </p:nvSpPr>
        <p:spPr>
          <a:xfrm>
            <a:off x="455023" y="928048"/>
            <a:ext cx="8133805" cy="566434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4400" b="1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en-US" sz="4400" b="1" dirty="0">
                <a:solidFill>
                  <a:srgbClr val="000000"/>
                </a:solidFill>
              </a:rPr>
              <a:t>	</a:t>
            </a:r>
            <a:r>
              <a:rPr lang="en-US" sz="4400" b="1" dirty="0" smtClean="0">
                <a:solidFill>
                  <a:srgbClr val="000000"/>
                </a:solidFill>
              </a:rPr>
              <a:t>	The Palestine Mandate </a:t>
            </a:r>
          </a:p>
          <a:p>
            <a:pPr marL="0" indent="0">
              <a:buNone/>
            </a:pPr>
            <a:r>
              <a:rPr lang="en-US" sz="4400" b="1" dirty="0" smtClean="0">
                <a:solidFill>
                  <a:srgbClr val="000000"/>
                </a:solidFill>
              </a:rPr>
              <a:t>and the Birth of the State of Israel</a:t>
            </a:r>
            <a:endParaRPr lang="en-US" sz="4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3388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969579"/>
            <a:ext cx="9144000" cy="5888421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1920</a:t>
            </a:r>
            <a:r>
              <a:rPr lang="en-US" dirty="0" smtClean="0"/>
              <a:t>: The </a:t>
            </a:r>
            <a:r>
              <a:rPr lang="en-US" b="1" dirty="0" smtClean="0"/>
              <a:t>World </a:t>
            </a:r>
            <a:r>
              <a:rPr lang="en-US" b="1" dirty="0"/>
              <a:t>Zionist Organization </a:t>
            </a:r>
            <a:r>
              <a:rPr lang="en-US" dirty="0"/>
              <a:t>transferred </a:t>
            </a:r>
            <a:r>
              <a:rPr lang="en-US" dirty="0" smtClean="0"/>
              <a:t>                       its </a:t>
            </a:r>
            <a:r>
              <a:rPr lang="en-US" dirty="0"/>
              <a:t>headquarters to London </a:t>
            </a:r>
            <a:r>
              <a:rPr lang="en-US" dirty="0" smtClean="0"/>
              <a:t>                                                                  and </a:t>
            </a:r>
            <a:r>
              <a:rPr lang="en-US" dirty="0"/>
              <a:t>made </a:t>
            </a:r>
            <a:r>
              <a:rPr lang="en-US" b="1" dirty="0"/>
              <a:t>Chaim Weizmann (1874-1952) </a:t>
            </a:r>
            <a:r>
              <a:rPr lang="en-US" dirty="0"/>
              <a:t>president 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He was able </a:t>
            </a:r>
            <a:r>
              <a:rPr lang="en-US" b="1" dirty="0"/>
              <a:t>to interfere quickly </a:t>
            </a:r>
            <a:r>
              <a:rPr lang="en-US" dirty="0"/>
              <a:t>when </a:t>
            </a:r>
            <a:r>
              <a:rPr lang="en-US" dirty="0">
                <a:solidFill>
                  <a:schemeClr val="bg1"/>
                </a:solidFill>
              </a:rPr>
              <a:t>British policy </a:t>
            </a:r>
            <a:r>
              <a:rPr lang="en-US" dirty="0" smtClean="0">
                <a:solidFill>
                  <a:schemeClr val="bg1"/>
                </a:solidFill>
              </a:rPr>
              <a:t>                       towards </a:t>
            </a:r>
            <a:r>
              <a:rPr lang="en-US" dirty="0">
                <a:solidFill>
                  <a:schemeClr val="bg1"/>
                </a:solidFill>
              </a:rPr>
              <a:t>Palestine </a:t>
            </a:r>
            <a:r>
              <a:rPr lang="en-US" b="1" dirty="0"/>
              <a:t>veered from what he </a:t>
            </a:r>
            <a:r>
              <a:rPr lang="en-US" b="1" dirty="0" smtClean="0"/>
              <a:t>wanted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Zionist </a:t>
            </a:r>
            <a:r>
              <a:rPr lang="en-US" b="1" dirty="0"/>
              <a:t>Organization of America </a:t>
            </a:r>
            <a:r>
              <a:rPr lang="en-US" dirty="0"/>
              <a:t>was founded in </a:t>
            </a:r>
            <a:r>
              <a:rPr lang="en-US" b="1" dirty="0"/>
              <a:t>1917 </a:t>
            </a:r>
            <a:endParaRPr lang="en-US" b="1" dirty="0" smtClean="0"/>
          </a:p>
          <a:p>
            <a:pPr lvl="1">
              <a:lnSpc>
                <a:spcPct val="150000"/>
              </a:lnSpc>
            </a:pPr>
            <a:r>
              <a:rPr lang="en-US" dirty="0"/>
              <a:t> </a:t>
            </a:r>
            <a:r>
              <a:rPr lang="en-US" dirty="0" smtClean="0"/>
              <a:t>With US rise after WWII, </a:t>
            </a:r>
            <a:r>
              <a:rPr lang="en-US" dirty="0" smtClean="0">
                <a:solidFill>
                  <a:schemeClr val="bg1"/>
                </a:solidFill>
              </a:rPr>
              <a:t>American </a:t>
            </a:r>
            <a:r>
              <a:rPr lang="en-US" dirty="0">
                <a:solidFill>
                  <a:schemeClr val="bg1"/>
                </a:solidFill>
              </a:rPr>
              <a:t>Jewry </a:t>
            </a:r>
            <a:r>
              <a:rPr lang="en-US" dirty="0" smtClean="0"/>
              <a:t>would play                                vital </a:t>
            </a:r>
            <a:r>
              <a:rPr lang="en-US" dirty="0"/>
              <a:t>role in </a:t>
            </a:r>
            <a:r>
              <a:rPr lang="en-US" dirty="0" smtClean="0"/>
              <a:t>shaping </a:t>
            </a:r>
            <a:r>
              <a:rPr lang="en-US" dirty="0" smtClean="0">
                <a:solidFill>
                  <a:schemeClr val="bg1"/>
                </a:solidFill>
              </a:rPr>
              <a:t>the Palestinian conflict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4593" y="19012"/>
            <a:ext cx="8946931" cy="950567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Outside Support for Zionist Cause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49375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985345"/>
            <a:ext cx="9143999" cy="587265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A splinter group, the </a:t>
            </a:r>
            <a:r>
              <a:rPr lang="en-US" i="1" dirty="0" smtClean="0">
                <a:solidFill>
                  <a:schemeClr val="bg1"/>
                </a:solidFill>
              </a:rPr>
              <a:t>Revisionists</a:t>
            </a:r>
            <a:r>
              <a:rPr lang="en-US" dirty="0" smtClean="0"/>
              <a:t>, </a:t>
            </a:r>
            <a:r>
              <a:rPr lang="en-US" b="1" dirty="0"/>
              <a:t>condemned </a:t>
            </a:r>
            <a:r>
              <a:rPr lang="en-US" i="1" dirty="0">
                <a:solidFill>
                  <a:schemeClr val="bg1"/>
                </a:solidFill>
              </a:rPr>
              <a:t>Weizmann</a:t>
            </a:r>
            <a:r>
              <a:rPr lang="en-US" dirty="0"/>
              <a:t>’s approach as </a:t>
            </a:r>
            <a:r>
              <a:rPr lang="en-US" dirty="0">
                <a:solidFill>
                  <a:schemeClr val="bg1"/>
                </a:solidFill>
              </a:rPr>
              <a:t>too </a:t>
            </a:r>
            <a:r>
              <a:rPr lang="en-US" dirty="0" smtClean="0">
                <a:solidFill>
                  <a:schemeClr val="bg1"/>
                </a:solidFill>
              </a:rPr>
              <a:t>hesitant                                           </a:t>
            </a:r>
            <a:r>
              <a:rPr lang="en-US" dirty="0" smtClean="0"/>
              <a:t>and </a:t>
            </a:r>
            <a:r>
              <a:rPr lang="en-US" dirty="0">
                <a:solidFill>
                  <a:schemeClr val="bg1"/>
                </a:solidFill>
              </a:rPr>
              <a:t>too dependent on </a:t>
            </a:r>
            <a:r>
              <a:rPr lang="en-US" dirty="0" smtClean="0">
                <a:solidFill>
                  <a:schemeClr val="bg1"/>
                </a:solidFill>
              </a:rPr>
              <a:t>Britain</a:t>
            </a:r>
          </a:p>
          <a:p>
            <a:pPr>
              <a:lnSpc>
                <a:spcPct val="150000"/>
              </a:lnSpc>
            </a:pPr>
            <a:r>
              <a:rPr lang="en-US" dirty="0"/>
              <a:t>F</a:t>
            </a:r>
            <a:r>
              <a:rPr lang="en-US" dirty="0" smtClean="0"/>
              <a:t>ounder of </a:t>
            </a:r>
            <a:r>
              <a:rPr lang="en-US" i="1" dirty="0" smtClean="0">
                <a:solidFill>
                  <a:schemeClr val="bg1"/>
                </a:solidFill>
              </a:rPr>
              <a:t>Revisionism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FF00"/>
                </a:solidFill>
              </a:rPr>
              <a:t>Vladimir </a:t>
            </a:r>
            <a:r>
              <a:rPr lang="en-US" dirty="0" err="1">
                <a:solidFill>
                  <a:srgbClr val="FFFF00"/>
                </a:solidFill>
              </a:rPr>
              <a:t>Jabotinsky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/>
              <a:t>(</a:t>
            </a:r>
            <a:r>
              <a:rPr lang="en-US" dirty="0" smtClean="0"/>
              <a:t>1880-1940), </a:t>
            </a:r>
            <a:r>
              <a:rPr lang="en-US" dirty="0"/>
              <a:t>called for </a:t>
            </a:r>
            <a:r>
              <a:rPr lang="en-US" dirty="0" smtClean="0">
                <a:solidFill>
                  <a:schemeClr val="bg1"/>
                </a:solidFill>
              </a:rPr>
              <a:t>massive Jewish </a:t>
            </a:r>
            <a:r>
              <a:rPr lang="en-US" dirty="0">
                <a:solidFill>
                  <a:schemeClr val="bg1"/>
                </a:solidFill>
              </a:rPr>
              <a:t>immigration into Palestine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/>
              <a:t>the </a:t>
            </a:r>
            <a:r>
              <a:rPr lang="en-US" dirty="0">
                <a:solidFill>
                  <a:schemeClr val="bg1"/>
                </a:solidFill>
              </a:rPr>
              <a:t>immediate proclamation </a:t>
            </a:r>
            <a:r>
              <a:rPr lang="en-US" dirty="0"/>
              <a:t>of </a:t>
            </a:r>
            <a:r>
              <a:rPr lang="en-US" dirty="0" smtClean="0"/>
              <a:t>                          </a:t>
            </a:r>
            <a:r>
              <a:rPr lang="en-US" dirty="0" smtClean="0">
                <a:solidFill>
                  <a:schemeClr val="bg1"/>
                </a:solidFill>
              </a:rPr>
              <a:t>a Jewish commonwealth.</a:t>
            </a:r>
          </a:p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43840" y="11522"/>
            <a:ext cx="8747760" cy="792520"/>
          </a:xfrm>
        </p:spPr>
        <p:txBody>
          <a:bodyPr>
            <a:normAutofit/>
          </a:bodyPr>
          <a:lstStyle/>
          <a:p>
            <a:r>
              <a:rPr lang="en-US" sz="3200" b="1" dirty="0"/>
              <a:t>D</a:t>
            </a:r>
            <a:r>
              <a:rPr lang="en-US" sz="3200" b="1" dirty="0" smtClean="0"/>
              <a:t>ivisions within the </a:t>
            </a:r>
            <a:r>
              <a:rPr lang="en-US" sz="3200" b="1" dirty="0" err="1" smtClean="0"/>
              <a:t>Yishuv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97729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0" y="34400"/>
            <a:ext cx="9144000" cy="6823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>
                <a:solidFill>
                  <a:schemeClr val="bg1"/>
                </a:solidFill>
              </a:rPr>
              <a:t>Revisionism</a:t>
            </a:r>
            <a:r>
              <a:rPr lang="en-US" dirty="0" smtClean="0"/>
              <a:t> lost much </a:t>
            </a:r>
            <a:r>
              <a:rPr lang="en-US" dirty="0"/>
              <a:t>of its force </a:t>
            </a:r>
            <a:r>
              <a:rPr lang="en-US" dirty="0" smtClean="0"/>
              <a:t>                                       with </a:t>
            </a:r>
            <a:r>
              <a:rPr lang="en-US" dirty="0" err="1">
                <a:solidFill>
                  <a:schemeClr val="bg1"/>
                </a:solidFill>
              </a:rPr>
              <a:t>Jabotinsky</a:t>
            </a:r>
            <a:r>
              <a:rPr lang="en-US" dirty="0" err="1"/>
              <a:t>’s</a:t>
            </a:r>
            <a:r>
              <a:rPr lang="en-US" dirty="0"/>
              <a:t> </a:t>
            </a:r>
            <a:r>
              <a:rPr lang="en-US" dirty="0" smtClean="0"/>
              <a:t>death.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Two </a:t>
            </a:r>
            <a:r>
              <a:rPr lang="en-US" dirty="0"/>
              <a:t>of his </a:t>
            </a:r>
            <a:r>
              <a:rPr lang="en-US" dirty="0" smtClean="0"/>
              <a:t>disciples, </a:t>
            </a:r>
            <a:r>
              <a:rPr lang="en-US" b="1" dirty="0"/>
              <a:t>Menachem </a:t>
            </a:r>
            <a:r>
              <a:rPr lang="en-US" b="1" dirty="0" smtClean="0"/>
              <a:t>Begin </a:t>
            </a:r>
            <a:r>
              <a:rPr lang="en-US" dirty="0" smtClean="0"/>
              <a:t>and  </a:t>
            </a:r>
            <a:r>
              <a:rPr lang="en-US" b="1" dirty="0" smtClean="0"/>
              <a:t>                     Yitzhak </a:t>
            </a:r>
            <a:r>
              <a:rPr lang="en-US" b="1" dirty="0"/>
              <a:t>Shamir</a:t>
            </a:r>
            <a:r>
              <a:rPr lang="en-US" dirty="0"/>
              <a:t>, later became </a:t>
            </a:r>
            <a:r>
              <a:rPr lang="en-US" dirty="0">
                <a:solidFill>
                  <a:schemeClr val="bg1"/>
                </a:solidFill>
              </a:rPr>
              <a:t>Israeli prime ministers </a:t>
            </a:r>
            <a:r>
              <a:rPr lang="en-US" dirty="0"/>
              <a:t>and revived their </a:t>
            </a:r>
            <a:r>
              <a:rPr lang="en-US" dirty="0" smtClean="0"/>
              <a:t>former leader’s </a:t>
            </a:r>
            <a:r>
              <a:rPr lang="en-US" dirty="0">
                <a:solidFill>
                  <a:schemeClr val="bg1"/>
                </a:solidFill>
              </a:rPr>
              <a:t>uncompromising </a:t>
            </a:r>
            <a:r>
              <a:rPr lang="en-US" dirty="0" smtClean="0">
                <a:solidFill>
                  <a:schemeClr val="bg1"/>
                </a:solidFill>
              </a:rPr>
              <a:t>Zionism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0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4 - Θέση περιεχομένου" descr="PikiWiki_Israel_1102_Israel_Defense_Forces_לוחמי_האצ'ל_בשעת_שיעור_נשק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4504153" y="1687286"/>
            <a:ext cx="4354792" cy="4991955"/>
          </a:xfrm>
          <a:prstGeom prst="rect">
            <a:avLst/>
          </a:prstGeom>
        </p:spPr>
      </p:pic>
      <p:pic>
        <p:nvPicPr>
          <p:cNvPr id="7" name="Picture 2" descr="C:\Users\Filis\Desktop\Pantan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2068" y="2626859"/>
            <a:ext cx="3239425" cy="4052382"/>
          </a:xfrm>
          <a:prstGeom prst="rect">
            <a:avLst/>
          </a:prstGeom>
          <a:noFill/>
        </p:spPr>
      </p:pic>
      <p:sp>
        <p:nvSpPr>
          <p:cNvPr id="8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0" y="1"/>
            <a:ext cx="4397829" cy="241227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b="1" dirty="0" smtClean="0"/>
          </a:p>
          <a:p>
            <a:pPr>
              <a:lnSpc>
                <a:spcPct val="150000"/>
              </a:lnSpc>
            </a:pPr>
            <a:r>
              <a:rPr lang="en-US" b="1" dirty="0" err="1" smtClean="0"/>
              <a:t>Irgun</a:t>
            </a:r>
            <a:r>
              <a:rPr lang="en-US" b="1" dirty="0" smtClean="0"/>
              <a:t> (1931-1948): </a:t>
            </a:r>
            <a:r>
              <a:rPr lang="en-US" sz="2800" dirty="0" smtClean="0"/>
              <a:t>Separate military force independent of </a:t>
            </a:r>
            <a:r>
              <a:rPr lang="en-US" sz="2800" b="1" dirty="0" err="1" smtClean="0"/>
              <a:t>Hagahah</a:t>
            </a:r>
            <a:endParaRPr lang="el-GR" sz="2800" b="1" dirty="0"/>
          </a:p>
        </p:txBody>
      </p:sp>
      <p:sp>
        <p:nvSpPr>
          <p:cNvPr id="9" name="1 - Τίτλος"/>
          <p:cNvSpPr>
            <a:spLocks noGrp="1"/>
          </p:cNvSpPr>
          <p:nvPr>
            <p:ph type="title"/>
          </p:nvPr>
        </p:nvSpPr>
        <p:spPr>
          <a:xfrm>
            <a:off x="4986338" y="274638"/>
            <a:ext cx="3700462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Revisionists</a:t>
            </a:r>
            <a:endParaRPr lang="el-GR" sz="4000" b="1" dirty="0"/>
          </a:p>
        </p:txBody>
      </p:sp>
    </p:spTree>
    <p:extLst>
      <p:ext uri="{BB962C8B-B14F-4D97-AF65-F5344CB8AC3E}">
        <p14:creationId xmlns:p14="http://schemas.microsoft.com/office/powerpoint/2010/main" val="424716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0" y="1347952"/>
            <a:ext cx="9144000" cy="551004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/>
              <a:t>Jewish National </a:t>
            </a:r>
            <a:r>
              <a:rPr lang="en-US" sz="3600" b="1" dirty="0" smtClean="0"/>
              <a:t>Fund:  </a:t>
            </a:r>
            <a:r>
              <a:rPr lang="en-US" sz="3600" dirty="0" smtClean="0"/>
              <a:t>Zionist </a:t>
            </a:r>
            <a:r>
              <a:rPr lang="en-US" sz="3600" dirty="0"/>
              <a:t>organization responsible for negotiating </a:t>
            </a:r>
            <a:r>
              <a:rPr lang="en-US" sz="3600" dirty="0">
                <a:solidFill>
                  <a:schemeClr val="bg1"/>
                </a:solidFill>
              </a:rPr>
              <a:t>land </a:t>
            </a:r>
            <a:r>
              <a:rPr lang="en-US" sz="3600" dirty="0" smtClean="0">
                <a:solidFill>
                  <a:schemeClr val="bg1"/>
                </a:solidFill>
              </a:rPr>
              <a:t>purchases</a:t>
            </a:r>
            <a:r>
              <a:rPr lang="en-US" sz="3600" dirty="0" smtClean="0"/>
              <a:t>. </a:t>
            </a:r>
          </a:p>
          <a:p>
            <a:pPr>
              <a:lnSpc>
                <a:spcPct val="150000"/>
              </a:lnSpc>
            </a:pPr>
            <a:r>
              <a:rPr lang="en-US" sz="3600" dirty="0" smtClean="0">
                <a:solidFill>
                  <a:schemeClr val="bg1"/>
                </a:solidFill>
              </a:rPr>
              <a:t>It bought land </a:t>
            </a:r>
            <a:r>
              <a:rPr lang="en-US" sz="3600" dirty="0" smtClean="0"/>
              <a:t>they regarded as belonging to                        the Jewish people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3600" dirty="0" smtClean="0"/>
              <a:t>   and </a:t>
            </a:r>
            <a:r>
              <a:rPr lang="en-US" sz="3600" dirty="0" smtClean="0">
                <a:solidFill>
                  <a:schemeClr val="bg1"/>
                </a:solidFill>
              </a:rPr>
              <a:t>leased</a:t>
            </a:r>
            <a:r>
              <a:rPr lang="en-US" sz="3600" dirty="0" smtClean="0"/>
              <a:t> it </a:t>
            </a:r>
            <a:r>
              <a:rPr lang="en-US" sz="3600" dirty="0" smtClean="0">
                <a:solidFill>
                  <a:schemeClr val="bg1"/>
                </a:solidFill>
              </a:rPr>
              <a:t>exclusively</a:t>
            </a:r>
            <a:r>
              <a:rPr lang="en-US" sz="3600" dirty="0" smtClean="0"/>
              <a:t> to </a:t>
            </a:r>
            <a:r>
              <a:rPr lang="en-US" sz="3600" dirty="0" smtClean="0">
                <a:solidFill>
                  <a:schemeClr val="bg1"/>
                </a:solidFill>
              </a:rPr>
              <a:t>Jews</a:t>
            </a:r>
          </a:p>
          <a:p>
            <a:pPr lvl="2">
              <a:lnSpc>
                <a:spcPct val="150000"/>
              </a:lnSpc>
            </a:pP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624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b="1" dirty="0"/>
              <a:t>Land Acquisition </a:t>
            </a:r>
          </a:p>
        </p:txBody>
      </p:sp>
    </p:spTree>
    <p:extLst>
      <p:ext uri="{BB962C8B-B14F-4D97-AF65-F5344CB8AC3E}">
        <p14:creationId xmlns:p14="http://schemas.microsoft.com/office/powerpoint/2010/main" val="3689861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15766" y="1"/>
            <a:ext cx="9128234" cy="68580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en-US" dirty="0" smtClean="0"/>
              <a:t>The </a:t>
            </a:r>
            <a:r>
              <a:rPr lang="en-US" i="1" dirty="0" smtClean="0"/>
              <a:t>cumulative effect </a:t>
            </a:r>
            <a:r>
              <a:rPr lang="en-US" dirty="0" smtClean="0"/>
              <a:t>of </a:t>
            </a:r>
            <a:r>
              <a:rPr lang="en-US" b="1" dirty="0" smtClean="0"/>
              <a:t>land transfers</a:t>
            </a:r>
            <a:r>
              <a:rPr lang="en-US" dirty="0" smtClean="0"/>
              <a:t>,                           </a:t>
            </a:r>
            <a:r>
              <a:rPr lang="en-US" b="1" dirty="0" smtClean="0"/>
              <a:t>British policy</a:t>
            </a:r>
            <a:r>
              <a:rPr lang="en-US" dirty="0" smtClean="0"/>
              <a:t>, and </a:t>
            </a:r>
            <a:r>
              <a:rPr lang="en-US" b="1" dirty="0" smtClean="0"/>
              <a:t>Arab notables</a:t>
            </a:r>
            <a:r>
              <a:rPr lang="en-US" dirty="0" smtClean="0"/>
              <a:t>’</a:t>
            </a:r>
            <a:r>
              <a:rPr lang="en-US" b="1" dirty="0" smtClean="0"/>
              <a:t> </a:t>
            </a:r>
            <a:r>
              <a:rPr lang="en-US" dirty="0" smtClean="0"/>
              <a:t>attitudes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b="1" dirty="0" smtClean="0"/>
              <a:t>increasing impoverishment and marginalization                    of the Palestinian Arab peasantry</a:t>
            </a:r>
          </a:p>
          <a:p>
            <a:pPr>
              <a:lnSpc>
                <a:spcPct val="150000"/>
              </a:lnSpc>
            </a:pPr>
            <a:r>
              <a:rPr lang="en-US" dirty="0"/>
              <a:t>The </a:t>
            </a:r>
            <a:r>
              <a:rPr lang="en-US" b="1" dirty="0"/>
              <a:t>Palestinian Arab peasantry </a:t>
            </a:r>
            <a:r>
              <a:rPr lang="en-US" dirty="0"/>
              <a:t>expressed </a:t>
            </a:r>
            <a:r>
              <a:rPr lang="en-US" dirty="0" smtClean="0"/>
              <a:t>                             their </a:t>
            </a:r>
            <a:r>
              <a:rPr lang="en-US" b="1" dirty="0"/>
              <a:t>discontent</a:t>
            </a:r>
            <a:r>
              <a:rPr lang="en-US" dirty="0"/>
              <a:t> in </a:t>
            </a:r>
            <a:r>
              <a:rPr lang="en-US" b="1" dirty="0">
                <a:solidFill>
                  <a:schemeClr val="bg1"/>
                </a:solidFill>
              </a:rPr>
              <a:t>outbreaks of violence </a:t>
            </a:r>
            <a:r>
              <a:rPr lang="en-US" b="1" dirty="0" smtClean="0">
                <a:solidFill>
                  <a:schemeClr val="bg1"/>
                </a:solidFill>
              </a:rPr>
              <a:t>                           </a:t>
            </a:r>
            <a:r>
              <a:rPr lang="en-US" b="1" dirty="0" smtClean="0"/>
              <a:t>against </a:t>
            </a:r>
            <a:r>
              <a:rPr lang="en-US" b="1" dirty="0"/>
              <a:t>Arab elites</a:t>
            </a:r>
            <a:r>
              <a:rPr lang="en-US" dirty="0"/>
              <a:t>, </a:t>
            </a:r>
            <a:r>
              <a:rPr lang="en-US" b="1" dirty="0"/>
              <a:t>Zionists</a:t>
            </a:r>
            <a:r>
              <a:rPr lang="en-US" dirty="0"/>
              <a:t>, and the </a:t>
            </a:r>
            <a:r>
              <a:rPr lang="en-US" b="1" dirty="0" smtClean="0"/>
              <a:t>British.</a:t>
            </a:r>
            <a:endParaRPr lang="en-US" b="1" dirty="0"/>
          </a:p>
          <a:p>
            <a:pPr lvl="2"/>
            <a:endParaRPr lang="en-US" b="1" dirty="0"/>
          </a:p>
          <a:p>
            <a:pPr marL="0" indent="0">
              <a:buNone/>
            </a:pPr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72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198180"/>
            <a:ext cx="8686800" cy="5517930"/>
          </a:xfrm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85451"/>
            <a:ext cx="8229600" cy="944562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Population of Palestine by Ethnic Groups, 1931-1946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9909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0" y="1292772"/>
            <a:ext cx="9144000" cy="556522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Two </a:t>
            </a:r>
            <a:r>
              <a:rPr lang="en-US" sz="3600" dirty="0"/>
              <a:t>major </a:t>
            </a:r>
            <a:r>
              <a:rPr lang="en-US" sz="3600" dirty="0">
                <a:solidFill>
                  <a:schemeClr val="bg1"/>
                </a:solidFill>
              </a:rPr>
              <a:t>eruptions of communal violence </a:t>
            </a:r>
            <a:r>
              <a:rPr lang="en-US" sz="3600" dirty="0" smtClean="0">
                <a:solidFill>
                  <a:schemeClr val="bg1"/>
                </a:solidFill>
              </a:rPr>
              <a:t>                      </a:t>
            </a:r>
            <a:r>
              <a:rPr lang="en-US" sz="3600" dirty="0" smtClean="0"/>
              <a:t>during </a:t>
            </a:r>
            <a:r>
              <a:rPr lang="en-US" sz="3600" dirty="0"/>
              <a:t>the </a:t>
            </a:r>
            <a:r>
              <a:rPr lang="en-US" sz="3600" i="1" dirty="0"/>
              <a:t>interwar </a:t>
            </a:r>
            <a:r>
              <a:rPr lang="en-US" sz="3600" dirty="0"/>
              <a:t>years of the </a:t>
            </a:r>
            <a:r>
              <a:rPr lang="en-US" sz="3600" dirty="0">
                <a:solidFill>
                  <a:schemeClr val="bg1"/>
                </a:solidFill>
              </a:rPr>
              <a:t>mandate </a:t>
            </a:r>
            <a:r>
              <a:rPr lang="en-US" sz="3600" dirty="0" smtClean="0">
                <a:solidFill>
                  <a:schemeClr val="bg1"/>
                </a:solidFill>
              </a:rPr>
              <a:t>    </a:t>
            </a:r>
            <a:r>
              <a:rPr lang="en-US" sz="3600" dirty="0" smtClean="0"/>
              <a:t>                        were </a:t>
            </a:r>
            <a:r>
              <a:rPr lang="en-US" sz="3600" dirty="0"/>
              <a:t>directly related </a:t>
            </a:r>
            <a:r>
              <a:rPr lang="en-US" sz="3600" dirty="0" smtClean="0"/>
              <a:t>to </a:t>
            </a:r>
            <a:r>
              <a:rPr lang="en-US" sz="3600" dirty="0">
                <a:solidFill>
                  <a:schemeClr val="bg1"/>
                </a:solidFill>
              </a:rPr>
              <a:t>dislocation</a:t>
            </a:r>
            <a:r>
              <a:rPr lang="en-US" sz="3600" dirty="0"/>
              <a:t> caused </a:t>
            </a:r>
            <a:r>
              <a:rPr lang="en-US" sz="3600" dirty="0" smtClean="0"/>
              <a:t>                          by </a:t>
            </a:r>
            <a:r>
              <a:rPr lang="en-US" sz="3600" dirty="0">
                <a:solidFill>
                  <a:schemeClr val="bg1"/>
                </a:solidFill>
              </a:rPr>
              <a:t>immigration</a:t>
            </a:r>
            <a:r>
              <a:rPr lang="en-US" sz="3600" dirty="0"/>
              <a:t> and </a:t>
            </a:r>
            <a:r>
              <a:rPr lang="en-US" sz="3600" dirty="0">
                <a:solidFill>
                  <a:schemeClr val="bg1"/>
                </a:solidFill>
              </a:rPr>
              <a:t>land </a:t>
            </a:r>
            <a:r>
              <a:rPr lang="en-US" sz="3600" dirty="0" smtClean="0">
                <a:solidFill>
                  <a:schemeClr val="bg1"/>
                </a:solidFill>
              </a:rPr>
              <a:t>transfers</a:t>
            </a:r>
            <a:endParaRPr lang="en-US" sz="3600" dirty="0">
              <a:solidFill>
                <a:schemeClr val="bg1"/>
              </a:solidFill>
            </a:endParaRPr>
          </a:p>
          <a:p>
            <a:pPr marL="457200" lvl="1" indent="0">
              <a:lnSpc>
                <a:spcPct val="150000"/>
              </a:lnSpc>
              <a:buNone/>
            </a:pPr>
            <a:endParaRPr lang="en-US" sz="32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		</a:t>
            </a:r>
            <a:r>
              <a:rPr lang="en-US" sz="3600" b="1" dirty="0" smtClean="0"/>
              <a:t>Tensions </a:t>
            </a:r>
            <a:r>
              <a:rPr lang="en-US" sz="3600" b="1" dirty="0"/>
              <a:t>within the Mandate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" y="1"/>
            <a:ext cx="9144000" cy="6858000"/>
          </a:xfrm>
        </p:spPr>
        <p:txBody>
          <a:bodyPr>
            <a:normAutofit lnSpcReduction="10000"/>
          </a:bodyPr>
          <a:lstStyle/>
          <a:p>
            <a:pPr marL="457200" lvl="1" indent="0">
              <a:lnSpc>
                <a:spcPct val="150000"/>
              </a:lnSpc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1</a:t>
            </a:r>
            <a:r>
              <a:rPr lang="en-US" dirty="0">
                <a:solidFill>
                  <a:schemeClr val="bg1"/>
                </a:solidFill>
              </a:rPr>
              <a:t>. </a:t>
            </a:r>
            <a:r>
              <a:rPr lang="en-US" sz="3200" b="1" dirty="0">
                <a:solidFill>
                  <a:schemeClr val="bg1"/>
                </a:solidFill>
              </a:rPr>
              <a:t>The Wailing Wall Disturbances of </a:t>
            </a:r>
            <a:r>
              <a:rPr lang="en-US" sz="3200" b="1" dirty="0" smtClean="0">
                <a:solidFill>
                  <a:schemeClr val="bg1"/>
                </a:solidFill>
              </a:rPr>
              <a:t>1929:</a:t>
            </a:r>
          </a:p>
          <a:p>
            <a:pPr lvl="2">
              <a:lnSpc>
                <a:spcPct val="150000"/>
              </a:lnSpc>
            </a:pPr>
            <a:r>
              <a:rPr lang="en-US" sz="3200" dirty="0" smtClean="0">
                <a:solidFill>
                  <a:srgbClr val="FFFF00"/>
                </a:solidFill>
              </a:rPr>
              <a:t>Dispute over </a:t>
            </a:r>
            <a:r>
              <a:rPr lang="en-US" sz="3200" b="1" dirty="0" smtClean="0"/>
              <a:t>Jewish</a:t>
            </a:r>
            <a:r>
              <a:rPr lang="en-US" sz="3200" dirty="0" smtClean="0"/>
              <a:t> and </a:t>
            </a:r>
            <a:r>
              <a:rPr lang="en-US" sz="3200" b="1" dirty="0" smtClean="0"/>
              <a:t>Muslim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FF00"/>
                </a:solidFill>
              </a:rPr>
              <a:t>access to overlapping </a:t>
            </a:r>
            <a:r>
              <a:rPr lang="en-US" sz="3200" b="1" dirty="0" smtClean="0">
                <a:solidFill>
                  <a:srgbClr val="FFFF00"/>
                </a:solidFill>
              </a:rPr>
              <a:t>holy sites </a:t>
            </a:r>
            <a:r>
              <a:rPr lang="en-US" sz="3200" dirty="0" smtClean="0">
                <a:solidFill>
                  <a:srgbClr val="FFFF00"/>
                </a:solidFill>
              </a:rPr>
              <a:t>in Jerusalem</a:t>
            </a:r>
            <a:r>
              <a:rPr lang="en-US" sz="3200" dirty="0" smtClean="0"/>
              <a:t>, leading to </a:t>
            </a:r>
            <a:r>
              <a:rPr lang="en-US" sz="3200" dirty="0" smtClean="0">
                <a:solidFill>
                  <a:srgbClr val="FFFF00"/>
                </a:solidFill>
              </a:rPr>
              <a:t>(casualties: 133 Jews – 116 Arabs): </a:t>
            </a:r>
          </a:p>
          <a:p>
            <a:pPr lvl="3">
              <a:lnSpc>
                <a:spcPct val="150000"/>
              </a:lnSpc>
            </a:pPr>
            <a:r>
              <a:rPr lang="en-US" sz="3200" b="1" dirty="0" smtClean="0"/>
              <a:t>Two Commissions of Inquiry</a:t>
            </a:r>
          </a:p>
          <a:p>
            <a:pPr lvl="3">
              <a:lnSpc>
                <a:spcPct val="150000"/>
              </a:lnSpc>
            </a:pPr>
            <a:r>
              <a:rPr lang="en-US" sz="3200" dirty="0" smtClean="0">
                <a:solidFill>
                  <a:schemeClr val="bg1"/>
                </a:solidFill>
              </a:rPr>
              <a:t>1930 White Paper:                                                     </a:t>
            </a:r>
            <a:r>
              <a:rPr lang="en-US" sz="3200" b="1" dirty="0" smtClean="0"/>
              <a:t>Restrict Jewish immigration</a:t>
            </a:r>
            <a:r>
              <a:rPr lang="en-US" sz="3200" dirty="0" smtClean="0"/>
              <a:t>. </a:t>
            </a:r>
          </a:p>
          <a:p>
            <a:pPr lvl="3">
              <a:lnSpc>
                <a:spcPct val="150000"/>
              </a:lnSpc>
            </a:pPr>
            <a:r>
              <a:rPr lang="en-US" sz="3200" dirty="0" smtClean="0">
                <a:solidFill>
                  <a:schemeClr val="bg1"/>
                </a:solidFill>
              </a:rPr>
              <a:t>1931 Black Letter </a:t>
            </a:r>
            <a:r>
              <a:rPr lang="en-US" sz="3200" dirty="0" smtClean="0"/>
              <a:t>(</a:t>
            </a:r>
            <a:r>
              <a:rPr lang="en-US" sz="3200" i="1" dirty="0" smtClean="0"/>
              <a:t>For the Arabs</a:t>
            </a:r>
            <a:r>
              <a:rPr lang="en-US" sz="3200" dirty="0" smtClean="0"/>
              <a:t>):                             The </a:t>
            </a:r>
            <a:r>
              <a:rPr lang="en-US" sz="3200" dirty="0" smtClean="0">
                <a:solidFill>
                  <a:schemeClr val="bg2"/>
                </a:solidFill>
              </a:rPr>
              <a:t>White Paper </a:t>
            </a:r>
            <a:r>
              <a:rPr lang="en-US" sz="3200" b="1" dirty="0" smtClean="0"/>
              <a:t>effectively repudiated</a:t>
            </a:r>
            <a:r>
              <a:rPr lang="en-US" sz="3200" dirty="0" smtClean="0"/>
              <a:t>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" y="6005"/>
            <a:ext cx="9144000" cy="5921829"/>
          </a:xfrm>
        </p:spPr>
        <p:txBody>
          <a:bodyPr>
            <a:normAutofit/>
          </a:bodyPr>
          <a:lstStyle/>
          <a:p>
            <a:pPr marL="457200" lvl="1" indent="0">
              <a:lnSpc>
                <a:spcPct val="150000"/>
              </a:lnSpc>
              <a:buNone/>
            </a:pPr>
            <a:r>
              <a:rPr lang="en-US" sz="3200" dirty="0" smtClean="0">
                <a:solidFill>
                  <a:schemeClr val="bg1"/>
                </a:solidFill>
              </a:rPr>
              <a:t>2</a:t>
            </a:r>
            <a:r>
              <a:rPr lang="en-US" sz="3200" dirty="0">
                <a:solidFill>
                  <a:schemeClr val="bg1"/>
                </a:solidFill>
              </a:rPr>
              <a:t>. </a:t>
            </a:r>
            <a:r>
              <a:rPr lang="en-US" sz="3200" b="1" dirty="0">
                <a:solidFill>
                  <a:schemeClr val="bg1"/>
                </a:solidFill>
              </a:rPr>
              <a:t>The </a:t>
            </a:r>
            <a:r>
              <a:rPr lang="en-US" sz="3200" b="1" dirty="0" smtClean="0">
                <a:solidFill>
                  <a:schemeClr val="bg1"/>
                </a:solidFill>
              </a:rPr>
              <a:t>Great </a:t>
            </a:r>
            <a:r>
              <a:rPr lang="en-US" sz="3200" b="1" dirty="0">
                <a:solidFill>
                  <a:schemeClr val="bg1"/>
                </a:solidFill>
              </a:rPr>
              <a:t>R</a:t>
            </a:r>
            <a:r>
              <a:rPr lang="en-US" sz="3200" b="1" dirty="0" smtClean="0">
                <a:solidFill>
                  <a:schemeClr val="bg1"/>
                </a:solidFill>
              </a:rPr>
              <a:t>evolt </a:t>
            </a:r>
            <a:r>
              <a:rPr lang="en-US" sz="3200" b="1" dirty="0">
                <a:solidFill>
                  <a:schemeClr val="bg1"/>
                </a:solidFill>
              </a:rPr>
              <a:t>of </a:t>
            </a:r>
            <a:r>
              <a:rPr lang="en-US" sz="3200" b="1" dirty="0" smtClean="0">
                <a:solidFill>
                  <a:schemeClr val="bg1"/>
                </a:solidFill>
              </a:rPr>
              <a:t>1936-1939:                                         </a:t>
            </a:r>
            <a:r>
              <a:rPr lang="en-US" sz="3200" dirty="0" smtClean="0">
                <a:solidFill>
                  <a:srgbClr val="FFFF00"/>
                </a:solidFill>
              </a:rPr>
              <a:t>(3,000 Arabs - 2,000 Jews - 600 British killed)</a:t>
            </a:r>
            <a:endParaRPr lang="en-US" sz="3200" b="1" dirty="0">
              <a:solidFill>
                <a:srgbClr val="FFFF00"/>
              </a:solidFill>
            </a:endParaRP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en-US" sz="3200" dirty="0" smtClean="0"/>
              <a:t>Locally-led </a:t>
            </a:r>
            <a:r>
              <a:rPr lang="en-US" sz="3200" b="1" dirty="0" smtClean="0"/>
              <a:t>Arab revolt against Britain </a:t>
            </a:r>
            <a:r>
              <a:rPr lang="en-US" sz="3200" dirty="0" smtClean="0"/>
              <a:t>&amp; </a:t>
            </a:r>
            <a:r>
              <a:rPr lang="en-US" sz="3200" b="1" dirty="0" smtClean="0"/>
              <a:t>Zionists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en-US" sz="3200" dirty="0" smtClean="0"/>
              <a:t>One </a:t>
            </a:r>
            <a:r>
              <a:rPr lang="en-US" sz="3200" dirty="0"/>
              <a:t>Arab response was </a:t>
            </a:r>
            <a:r>
              <a:rPr lang="en-US" sz="3200" dirty="0" smtClean="0"/>
              <a:t>the creation of the                      </a:t>
            </a:r>
            <a:r>
              <a:rPr lang="en-US" sz="3200" dirty="0" smtClean="0">
                <a:solidFill>
                  <a:schemeClr val="bg1"/>
                </a:solidFill>
              </a:rPr>
              <a:t>Arab </a:t>
            </a:r>
            <a:r>
              <a:rPr lang="en-US" sz="3200" dirty="0">
                <a:solidFill>
                  <a:schemeClr val="bg1"/>
                </a:solidFill>
              </a:rPr>
              <a:t>Higher </a:t>
            </a:r>
            <a:r>
              <a:rPr lang="en-US" sz="3200" dirty="0" smtClean="0">
                <a:solidFill>
                  <a:schemeClr val="bg1"/>
                </a:solidFill>
              </a:rPr>
              <a:t>Committee</a:t>
            </a:r>
          </a:p>
          <a:p>
            <a:pPr lvl="1">
              <a:lnSpc>
                <a:spcPct val="150000"/>
              </a:lnSpc>
              <a:buFontTx/>
              <a:buChar char="-"/>
            </a:pPr>
            <a:r>
              <a:rPr lang="en-US" sz="3200" dirty="0"/>
              <a:t>Resulted in </a:t>
            </a:r>
            <a:r>
              <a:rPr lang="en-US" sz="3200" b="1" dirty="0">
                <a:solidFill>
                  <a:schemeClr val="bg1"/>
                </a:solidFill>
              </a:rPr>
              <a:t>1939 White </a:t>
            </a:r>
            <a:r>
              <a:rPr lang="en-US" sz="3200" b="1" dirty="0" smtClean="0">
                <a:solidFill>
                  <a:schemeClr val="bg1"/>
                </a:solidFill>
              </a:rPr>
              <a:t>Paper</a:t>
            </a:r>
            <a:endParaRPr lang="en-US" sz="3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293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0" y="1048407"/>
            <a:ext cx="9143999" cy="580959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</a:pPr>
            <a:r>
              <a:rPr lang="en-US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Historians have offered numerous perspectives on </a:t>
            </a:r>
          </a:p>
          <a:p>
            <a:pPr>
              <a:lnSpc>
                <a:spcPct val="160000"/>
              </a:lnSpc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the Palestinian mandate became the source of </a:t>
            </a:r>
          </a:p>
          <a:p>
            <a:pPr>
              <a:lnSpc>
                <a:spcPct val="160000"/>
              </a:lnSpc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 much discord</a:t>
            </a:r>
          </a:p>
          <a:p>
            <a:pPr>
              <a:lnSpc>
                <a:spcPct val="160000"/>
              </a:lnSpc>
            </a:pP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mandate for Palestine was founded on </a:t>
            </a:r>
          </a:p>
          <a:p>
            <a:pPr>
              <a:lnSpc>
                <a:spcPct val="160000"/>
              </a:lnSpc>
            </a:pP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unique premise: </a:t>
            </a:r>
          </a:p>
          <a:p>
            <a:pPr lvl="1">
              <a:lnSpc>
                <a:spcPct val="160000"/>
              </a:lnSpc>
            </a:pP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small territory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 had been inhabited by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Arab majority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1,200 years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promised by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Britain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third party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as                  a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shelter 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the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Jewish community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 majority of whom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lived in Eastern Europe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6711" y="0"/>
            <a:ext cx="8986344" cy="843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/>
              <a:t>The British Mandate of Palestine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32941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1" y="1"/>
            <a:ext cx="9144000" cy="6858000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914400" lvl="2" indent="0">
              <a:lnSpc>
                <a:spcPct val="150000"/>
              </a:lnSpc>
              <a:buNone/>
            </a:pPr>
            <a:r>
              <a:rPr lang="en-US" sz="3600" b="1" dirty="0" smtClean="0">
                <a:solidFill>
                  <a:schemeClr val="bg1"/>
                </a:solidFill>
              </a:rPr>
              <a:t>		The 1939 White Paper: </a:t>
            </a:r>
          </a:p>
          <a:p>
            <a:pPr lvl="2">
              <a:lnSpc>
                <a:spcPct val="150000"/>
              </a:lnSpc>
            </a:pPr>
            <a:r>
              <a:rPr lang="en-US" sz="3600" dirty="0" smtClean="0">
                <a:solidFill>
                  <a:srgbClr val="FFFF00"/>
                </a:solidFill>
              </a:rPr>
              <a:t>British </a:t>
            </a:r>
            <a:r>
              <a:rPr lang="en-US" sz="3600" u="sng" dirty="0" smtClean="0">
                <a:solidFill>
                  <a:srgbClr val="FFFF00"/>
                </a:solidFill>
              </a:rPr>
              <a:t>rejection</a:t>
            </a:r>
            <a:r>
              <a:rPr lang="en-US" sz="3600" dirty="0" smtClean="0">
                <a:solidFill>
                  <a:srgbClr val="FFFF00"/>
                </a:solidFill>
              </a:rPr>
              <a:t> of a </a:t>
            </a:r>
            <a:r>
              <a:rPr lang="en-US" sz="3600" u="sng" dirty="0" smtClean="0">
                <a:solidFill>
                  <a:srgbClr val="FFFF00"/>
                </a:solidFill>
              </a:rPr>
              <a:t>Jewish state</a:t>
            </a:r>
            <a:r>
              <a:rPr lang="en-US" sz="3600" dirty="0" smtClean="0">
                <a:solidFill>
                  <a:srgbClr val="FFFF00"/>
                </a:solidFill>
              </a:rPr>
              <a:t>                            in </a:t>
            </a:r>
            <a:r>
              <a:rPr lang="en-US" sz="3600" u="sng" dirty="0" smtClean="0">
                <a:solidFill>
                  <a:srgbClr val="FFFF00"/>
                </a:solidFill>
              </a:rPr>
              <a:t>Palestine</a:t>
            </a:r>
            <a:r>
              <a:rPr lang="en-US" sz="3600" dirty="0" smtClean="0">
                <a:solidFill>
                  <a:srgbClr val="FFFF00"/>
                </a:solidFill>
              </a:rPr>
              <a:t>; </a:t>
            </a:r>
          </a:p>
          <a:p>
            <a:pPr lvl="2">
              <a:lnSpc>
                <a:spcPct val="150000"/>
              </a:lnSpc>
            </a:pPr>
            <a:r>
              <a:rPr lang="en-US" sz="3600" u="sng" dirty="0" smtClean="0">
                <a:solidFill>
                  <a:srgbClr val="FFFF00"/>
                </a:solidFill>
              </a:rPr>
              <a:t>limited</a:t>
            </a:r>
            <a:r>
              <a:rPr lang="en-US" sz="3600" dirty="0" smtClean="0">
                <a:solidFill>
                  <a:srgbClr val="FFFF00"/>
                </a:solidFill>
              </a:rPr>
              <a:t> Jewish immigration </a:t>
            </a:r>
            <a:r>
              <a:rPr lang="en-US" sz="3600" dirty="0" smtClean="0"/>
              <a:t>(15,000                       per annum over the next 5 years); </a:t>
            </a:r>
          </a:p>
          <a:p>
            <a:pPr lvl="2">
              <a:lnSpc>
                <a:spcPct val="150000"/>
              </a:lnSpc>
            </a:pPr>
            <a:r>
              <a:rPr lang="en-US" sz="3600" u="sng" dirty="0" smtClean="0">
                <a:solidFill>
                  <a:srgbClr val="FFFF00"/>
                </a:solidFill>
              </a:rPr>
              <a:t>restricted</a:t>
            </a:r>
            <a:r>
              <a:rPr lang="en-US" sz="3600" dirty="0" smtClean="0">
                <a:solidFill>
                  <a:srgbClr val="FFFF00"/>
                </a:solidFill>
              </a:rPr>
              <a:t> </a:t>
            </a:r>
            <a:r>
              <a:rPr lang="en-US" sz="3600" u="sng" dirty="0" smtClean="0">
                <a:solidFill>
                  <a:srgbClr val="FFFF00"/>
                </a:solidFill>
              </a:rPr>
              <a:t>land transfers</a:t>
            </a:r>
            <a:r>
              <a:rPr lang="en-US" sz="3600" dirty="0" smtClean="0">
                <a:solidFill>
                  <a:srgbClr val="FFFF00"/>
                </a:solidFill>
              </a:rPr>
              <a:t>; </a:t>
            </a:r>
          </a:p>
          <a:p>
            <a:pPr lvl="2">
              <a:lnSpc>
                <a:spcPct val="150000"/>
              </a:lnSpc>
            </a:pPr>
            <a:r>
              <a:rPr lang="en-US" sz="3600" u="sng" dirty="0" smtClean="0">
                <a:solidFill>
                  <a:srgbClr val="FFFF00"/>
                </a:solidFill>
              </a:rPr>
              <a:t>Palestinian independence</a:t>
            </a:r>
            <a:r>
              <a:rPr lang="en-US" sz="3600" dirty="0" smtClean="0">
                <a:solidFill>
                  <a:srgbClr val="FFFF00"/>
                </a:solidFill>
              </a:rPr>
              <a:t> in 10 years</a:t>
            </a:r>
          </a:p>
          <a:p>
            <a:pPr lvl="2">
              <a:lnSpc>
                <a:spcPct val="150000"/>
              </a:lnSpc>
            </a:pPr>
            <a:r>
              <a:rPr lang="en-US" sz="3200" dirty="0" smtClean="0">
                <a:solidFill>
                  <a:srgbClr val="002060"/>
                </a:solidFill>
              </a:rPr>
              <a:t>BUT </a:t>
            </a:r>
            <a:r>
              <a:rPr lang="en-US" sz="3200" i="1" dirty="0" smtClean="0">
                <a:solidFill>
                  <a:srgbClr val="002060"/>
                </a:solidFill>
              </a:rPr>
              <a:t>History would take a different path…</a:t>
            </a:r>
            <a:endParaRPr lang="en-US" sz="3200" i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71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" y="906518"/>
            <a:ext cx="9144000" cy="599502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Jewish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communities kept dream of returning to 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Holy Land 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alive through centuries— 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Palestine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occupied special place</a:t>
            </a:r>
          </a:p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Political Zionism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—inspired by nationalism + religious belief—spawned by conditions in 19</a:t>
            </a:r>
            <a:r>
              <a:rPr lang="en-US" sz="28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century Europe</a:t>
            </a:r>
          </a:p>
          <a:p>
            <a:pPr>
              <a:lnSpc>
                <a:spcPct val="150000"/>
              </a:lnSpc>
            </a:pPr>
            <a:r>
              <a:rPr lang="en-US" sz="2800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Leo </a:t>
            </a:r>
            <a:r>
              <a:rPr lang="en-US" sz="2800" i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Pinsker</a:t>
            </a:r>
            <a:r>
              <a:rPr lang="en-US" sz="2800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’s</a:t>
            </a:r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Autoemancipation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(1882) argued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  <a:r>
              <a:rPr lang="en-US" sz="28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anti-Semitism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was so deeply embedded in European society that 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Jews </a:t>
            </a:r>
            <a:r>
              <a:rPr lang="en-US" sz="280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would never be treated as </a:t>
            </a:r>
            <a:r>
              <a:rPr lang="en-US" sz="2800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equals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27690"/>
          </a:xfrm>
        </p:spPr>
        <p:txBody>
          <a:bodyPr>
            <a:normAutofit/>
          </a:bodyPr>
          <a:lstStyle/>
          <a:p>
            <a:r>
              <a:rPr lang="en-US" sz="3600" b="1" dirty="0"/>
              <a:t>Political Zionism </a:t>
            </a:r>
          </a:p>
        </p:txBody>
      </p:sp>
    </p:spTree>
    <p:extLst>
      <p:ext uri="{BB962C8B-B14F-4D97-AF65-F5344CB8AC3E}">
        <p14:creationId xmlns:p14="http://schemas.microsoft.com/office/powerpoint/2010/main" val="55561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214" y="989098"/>
            <a:ext cx="9144000" cy="5868902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Theodor </a:t>
            </a:r>
            <a:r>
              <a:rPr lang="en-US" b="1" dirty="0"/>
              <a:t>Herzl </a:t>
            </a:r>
            <a:r>
              <a:rPr lang="en-US" dirty="0"/>
              <a:t>(1860-1904), author of </a:t>
            </a:r>
            <a:r>
              <a:rPr lang="en-US" dirty="0" smtClean="0"/>
              <a:t>                                     </a:t>
            </a:r>
            <a:r>
              <a:rPr lang="en-US" dirty="0" smtClean="0">
                <a:solidFill>
                  <a:srgbClr val="FFFF00"/>
                </a:solidFill>
              </a:rPr>
              <a:t>“</a:t>
            </a:r>
            <a:r>
              <a:rPr lang="en-US" i="1" dirty="0" smtClean="0">
                <a:solidFill>
                  <a:srgbClr val="FFFF00"/>
                </a:solidFill>
              </a:rPr>
              <a:t>The </a:t>
            </a:r>
            <a:r>
              <a:rPr lang="en-US" i="1" dirty="0">
                <a:solidFill>
                  <a:srgbClr val="FFFF00"/>
                </a:solidFill>
              </a:rPr>
              <a:t>Jewish </a:t>
            </a:r>
            <a:r>
              <a:rPr lang="en-US" i="1" dirty="0" smtClean="0">
                <a:solidFill>
                  <a:srgbClr val="FFFF00"/>
                </a:solidFill>
              </a:rPr>
              <a:t>State”</a:t>
            </a:r>
            <a:r>
              <a:rPr lang="en-US" i="1" dirty="0" smtClean="0"/>
              <a:t> </a:t>
            </a:r>
            <a:r>
              <a:rPr lang="en-US" dirty="0"/>
              <a:t>(1896</a:t>
            </a:r>
            <a:r>
              <a:rPr lang="en-US" dirty="0" smtClean="0"/>
              <a:t>), </a:t>
            </a:r>
            <a:r>
              <a:rPr lang="en-US" dirty="0"/>
              <a:t>turned </a:t>
            </a:r>
            <a:r>
              <a:rPr lang="en-US" dirty="0" smtClean="0"/>
              <a:t>Zionist ideology </a:t>
            </a:r>
            <a:r>
              <a:rPr lang="en-US" dirty="0"/>
              <a:t>into a coherent international </a:t>
            </a:r>
            <a:r>
              <a:rPr lang="en-US" dirty="0" smtClean="0"/>
              <a:t>movement</a:t>
            </a:r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He </a:t>
            </a:r>
            <a:r>
              <a:rPr lang="en-US" sz="3200" dirty="0"/>
              <a:t>believed </a:t>
            </a:r>
            <a:r>
              <a:rPr lang="en-US" sz="3200" dirty="0">
                <a:solidFill>
                  <a:schemeClr val="bg1"/>
                </a:solidFill>
              </a:rPr>
              <a:t>Jews constituted a nation, </a:t>
            </a:r>
            <a:r>
              <a:rPr lang="en-US" sz="3200" dirty="0" smtClean="0"/>
              <a:t>                                   but </a:t>
            </a:r>
            <a:r>
              <a:rPr lang="en-US" sz="3200" dirty="0">
                <a:solidFill>
                  <a:schemeClr val="bg1"/>
                </a:solidFill>
              </a:rPr>
              <a:t>lacked a political state within which </a:t>
            </a:r>
            <a:r>
              <a:rPr lang="en-US" sz="3200" dirty="0" smtClean="0">
                <a:solidFill>
                  <a:schemeClr val="bg1"/>
                </a:solidFill>
              </a:rPr>
              <a:t>                               they could </a:t>
            </a:r>
            <a:r>
              <a:rPr lang="en-US" sz="3200" dirty="0">
                <a:solidFill>
                  <a:schemeClr val="bg1"/>
                </a:solidFill>
              </a:rPr>
              <a:t>express their national </a:t>
            </a:r>
            <a:r>
              <a:rPr lang="en-US" sz="3200" dirty="0" smtClean="0">
                <a:solidFill>
                  <a:schemeClr val="bg1"/>
                </a:solidFill>
              </a:rPr>
              <a:t>culture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06829" y="1"/>
            <a:ext cx="8784771" cy="764628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					</a:t>
            </a:r>
            <a:r>
              <a:rPr lang="en-US" sz="3600" b="1" dirty="0" smtClean="0"/>
              <a:t>Political </a:t>
            </a:r>
            <a:r>
              <a:rPr lang="en-US" sz="3600" b="1" dirty="0"/>
              <a:t>Zionism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6 - Θέση περιεχομένου" descr="Theodor_Herz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04186" y="2948152"/>
            <a:ext cx="3185227" cy="3850353"/>
          </a:xfrm>
        </p:spPr>
      </p:pic>
      <p:sp>
        <p:nvSpPr>
          <p:cNvPr id="7" name="3 - Θέση κειμένου"/>
          <p:cNvSpPr txBox="1">
            <a:spLocks/>
          </p:cNvSpPr>
          <p:nvPr/>
        </p:nvSpPr>
        <p:spPr>
          <a:xfrm>
            <a:off x="-1" y="29214"/>
            <a:ext cx="4887311" cy="676929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  <a:p>
            <a:pPr algn="r"/>
            <a:endParaRPr lang="en-US" sz="2000" b="1" dirty="0" smtClean="0"/>
          </a:p>
          <a:p>
            <a:pPr algn="r">
              <a:lnSpc>
                <a:spcPct val="150000"/>
              </a:lnSpc>
              <a:buFontTx/>
              <a:buChar char="-"/>
            </a:pPr>
            <a:r>
              <a:rPr lang="en-US" sz="2800" b="1" i="1" dirty="0" smtClean="0">
                <a:solidFill>
                  <a:srgbClr val="FFFF00"/>
                </a:solidFill>
              </a:rPr>
              <a:t>Anti-Semitism</a:t>
            </a:r>
            <a:r>
              <a:rPr lang="en-US" sz="2800" dirty="0" smtClean="0">
                <a:solidFill>
                  <a:schemeClr val="bg1"/>
                </a:solidFill>
              </a:rPr>
              <a:t> would never be eliminated by legislation</a:t>
            </a:r>
          </a:p>
          <a:p>
            <a:pPr algn="r">
              <a:lnSpc>
                <a:spcPct val="150000"/>
              </a:lnSpc>
              <a:buFontTx/>
              <a:buChar char="-"/>
            </a:pPr>
            <a:r>
              <a:rPr lang="en-US" sz="2800" dirty="0" smtClean="0">
                <a:solidFill>
                  <a:schemeClr val="bg1"/>
                </a:solidFill>
              </a:rPr>
              <a:t>Motivated by modern ideas of nationhood than religion</a:t>
            </a:r>
          </a:p>
          <a:p>
            <a:pPr algn="r">
              <a:lnSpc>
                <a:spcPct val="150000"/>
              </a:lnSpc>
              <a:buFontTx/>
              <a:buChar char="-"/>
            </a:pPr>
            <a:r>
              <a:rPr lang="en-US" sz="2800" b="1" dirty="0" smtClean="0">
                <a:solidFill>
                  <a:schemeClr val="bg1"/>
                </a:solidFill>
              </a:rPr>
              <a:t>Not</a:t>
            </a:r>
            <a:r>
              <a:rPr lang="en-US" sz="2800" dirty="0" smtClean="0">
                <a:solidFill>
                  <a:schemeClr val="bg1"/>
                </a:solidFill>
              </a:rPr>
              <a:t> insisting on </a:t>
            </a:r>
            <a:r>
              <a:rPr lang="en-US" sz="2800" i="1" dirty="0" smtClean="0">
                <a:solidFill>
                  <a:srgbClr val="FFFF00"/>
                </a:solidFill>
              </a:rPr>
              <a:t>Palestine </a:t>
            </a:r>
            <a:r>
              <a:rPr lang="en-US" sz="2800" dirty="0" smtClean="0">
                <a:solidFill>
                  <a:schemeClr val="bg1"/>
                </a:solidFill>
              </a:rPr>
              <a:t>as the place for the </a:t>
            </a:r>
            <a:r>
              <a:rPr lang="en-US" sz="2800" i="1" dirty="0" smtClean="0">
                <a:solidFill>
                  <a:srgbClr val="FFFF00"/>
                </a:solidFill>
              </a:rPr>
              <a:t>Jewish</a:t>
            </a:r>
            <a:r>
              <a:rPr lang="en-US" sz="2800" dirty="0" smtClean="0">
                <a:solidFill>
                  <a:schemeClr val="bg1"/>
                </a:solidFill>
              </a:rPr>
              <a:t> state (i.e. “Uganda project”)</a:t>
            </a:r>
          </a:p>
          <a:p>
            <a:pPr algn="r">
              <a:buFontTx/>
              <a:buChar char="-"/>
            </a:pPr>
            <a:endParaRPr lang="en-US" sz="2000" dirty="0" smtClean="0"/>
          </a:p>
          <a:p>
            <a:pPr algn="r"/>
            <a:endParaRPr lang="en-US" sz="2000" b="1" dirty="0" smtClean="0"/>
          </a:p>
          <a:p>
            <a:pPr algn="r"/>
            <a:endParaRPr lang="en-US" sz="2000" b="1" dirty="0" smtClean="0"/>
          </a:p>
        </p:txBody>
      </p:sp>
      <p:sp>
        <p:nvSpPr>
          <p:cNvPr id="2" name="Rectangle 1"/>
          <p:cNvSpPr/>
          <p:nvPr/>
        </p:nvSpPr>
        <p:spPr>
          <a:xfrm>
            <a:off x="5225677" y="0"/>
            <a:ext cx="3918323" cy="2805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2400" b="1" dirty="0"/>
              <a:t>Theodor Herzl (Benjamin Ze'ev Herzl, </a:t>
            </a:r>
            <a:r>
              <a:rPr lang="en-US" sz="2400" b="1" dirty="0" smtClean="0"/>
              <a:t>1860-1904): </a:t>
            </a:r>
          </a:p>
          <a:p>
            <a:pPr algn="r">
              <a:lnSpc>
                <a:spcPct val="150000"/>
              </a:lnSpc>
            </a:pPr>
            <a:r>
              <a:rPr lang="en-US" sz="2400" dirty="0" smtClean="0"/>
              <a:t>Middle </a:t>
            </a:r>
            <a:r>
              <a:rPr lang="en-US" sz="2400" dirty="0"/>
              <a:t>class </a:t>
            </a:r>
            <a:r>
              <a:rPr lang="en-US" sz="2400" dirty="0" smtClean="0"/>
              <a:t>family, Budapest; studied Law at University </a:t>
            </a:r>
            <a:r>
              <a:rPr lang="en-US" sz="2400" dirty="0"/>
              <a:t>of </a:t>
            </a:r>
            <a:r>
              <a:rPr lang="en-US" sz="2400" dirty="0" smtClean="0"/>
              <a:t>Vienna; worked as a journalist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5359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4 - Θέση περιεχομένου" descr="Delegates_at_First_Zionist_Congress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46413" y="1733005"/>
            <a:ext cx="8603274" cy="4937759"/>
          </a:xfrm>
        </p:spPr>
      </p:pic>
      <p:sp>
        <p:nvSpPr>
          <p:cNvPr id="3" name="1 - Τίτλος"/>
          <p:cNvSpPr>
            <a:spLocks noGrp="1"/>
          </p:cNvSpPr>
          <p:nvPr>
            <p:ph type="title"/>
          </p:nvPr>
        </p:nvSpPr>
        <p:spPr>
          <a:xfrm>
            <a:off x="452845" y="130628"/>
            <a:ext cx="8469085" cy="102761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First Zionist Congress (Basel, 1897)</a:t>
            </a:r>
            <a:endParaRPr lang="el-GR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/>
              <a:t>Milestone</a:t>
            </a:r>
            <a:r>
              <a:rPr lang="en-US" sz="3200" dirty="0" smtClean="0"/>
              <a:t> for the Zionist movement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/>
              <a:t>200 delegates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Program: </a:t>
            </a:r>
            <a:r>
              <a:rPr lang="en-US" sz="3200" b="1" dirty="0" smtClean="0">
                <a:solidFill>
                  <a:schemeClr val="bg1"/>
                </a:solidFill>
              </a:rPr>
              <a:t>Legally recognized home in Palestine</a:t>
            </a:r>
          </a:p>
          <a:p>
            <a:pPr>
              <a:lnSpc>
                <a:spcPct val="150000"/>
              </a:lnSpc>
            </a:pPr>
            <a:r>
              <a:rPr lang="en-US" sz="3200" dirty="0" smtClean="0"/>
              <a:t>Established the </a:t>
            </a:r>
            <a:r>
              <a:rPr lang="en-US" sz="3200" b="1" dirty="0" smtClean="0">
                <a:solidFill>
                  <a:schemeClr val="bg1"/>
                </a:solidFill>
              </a:rPr>
              <a:t>World Zionist Organization                              </a:t>
            </a:r>
            <a:r>
              <a:rPr lang="en-US" sz="3200" dirty="0" smtClean="0"/>
              <a:t> (set up committees to give cohesion &amp; direction)</a:t>
            </a:r>
          </a:p>
          <a:p>
            <a:pPr>
              <a:lnSpc>
                <a:spcPct val="150000"/>
              </a:lnSpc>
            </a:pPr>
            <a:r>
              <a:rPr lang="en-US" sz="3200" b="1" dirty="0" smtClean="0"/>
              <a:t>Crucial element: </a:t>
            </a:r>
            <a:r>
              <a:rPr lang="en-US" sz="3200" dirty="0" smtClean="0">
                <a:solidFill>
                  <a:schemeClr val="bg1"/>
                </a:solidFill>
              </a:rPr>
              <a:t>Diplomatic support of a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Great Power</a:t>
            </a:r>
            <a:r>
              <a:rPr lang="en-US" sz="3200" dirty="0" smtClean="0"/>
              <a:t> and </a:t>
            </a:r>
            <a:r>
              <a:rPr lang="en-US" sz="3200" dirty="0" smtClean="0">
                <a:solidFill>
                  <a:schemeClr val="bg1"/>
                </a:solidFill>
              </a:rPr>
              <a:t>financial assistance by Western Jewish community   </a:t>
            </a:r>
            <a:endParaRPr lang="el-GR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0" y="1053739"/>
            <a:ext cx="9104811" cy="569976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en-US" b="1" dirty="0" smtClean="0"/>
              <a:t>2 Nov. 1917: </a:t>
            </a:r>
            <a:r>
              <a:rPr lang="en-US" dirty="0" smtClean="0"/>
              <a:t>British </a:t>
            </a:r>
            <a:r>
              <a:rPr lang="en-US" dirty="0"/>
              <a:t>foreign </a:t>
            </a:r>
            <a:r>
              <a:rPr lang="en-US" dirty="0" smtClean="0"/>
              <a:t>secretary </a:t>
            </a:r>
            <a:r>
              <a:rPr lang="en-US" b="1" dirty="0"/>
              <a:t>Arthur </a:t>
            </a:r>
            <a:r>
              <a:rPr lang="en-US" b="1" dirty="0" smtClean="0"/>
              <a:t>Balfour</a:t>
            </a:r>
            <a:r>
              <a:rPr lang="en-US" dirty="0" smtClean="0"/>
              <a:t> </a:t>
            </a:r>
            <a:r>
              <a:rPr lang="en-US" dirty="0"/>
              <a:t>wrote </a:t>
            </a:r>
            <a:r>
              <a:rPr lang="en-US" dirty="0" smtClean="0">
                <a:solidFill>
                  <a:schemeClr val="bg1"/>
                </a:solidFill>
              </a:rPr>
              <a:t>declaration </a:t>
            </a:r>
            <a:r>
              <a:rPr lang="en-US" dirty="0">
                <a:solidFill>
                  <a:schemeClr val="bg1"/>
                </a:solidFill>
              </a:rPr>
              <a:t>of sympathy for </a:t>
            </a:r>
            <a:r>
              <a:rPr lang="en-US" dirty="0" smtClean="0">
                <a:solidFill>
                  <a:schemeClr val="bg1"/>
                </a:solidFill>
              </a:rPr>
              <a:t>Zionist aspirations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Unilaterally issued by </a:t>
            </a:r>
            <a:r>
              <a:rPr lang="en-US" dirty="0" smtClean="0">
                <a:solidFill>
                  <a:schemeClr val="bg1"/>
                </a:solidFill>
              </a:rPr>
              <a:t>Britain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Britain’s reasons for Balfour Declaration</a:t>
            </a:r>
            <a:r>
              <a:rPr lang="en-US" dirty="0" smtClean="0"/>
              <a:t>:                            </a:t>
            </a:r>
            <a:r>
              <a:rPr lang="en-US" dirty="0" smtClean="0">
                <a:solidFill>
                  <a:schemeClr val="bg1"/>
                </a:solidFill>
              </a:rPr>
              <a:t>strategic </a:t>
            </a:r>
            <a:r>
              <a:rPr lang="en-US" dirty="0">
                <a:solidFill>
                  <a:schemeClr val="bg1"/>
                </a:solidFill>
              </a:rPr>
              <a:t>interests, sympathy for the Zionist cause, </a:t>
            </a:r>
            <a:r>
              <a:rPr lang="en-US" dirty="0" smtClean="0">
                <a:solidFill>
                  <a:schemeClr val="bg1"/>
                </a:solidFill>
              </a:rPr>
              <a:t>                    </a:t>
            </a:r>
            <a:r>
              <a:rPr lang="en-US" dirty="0" smtClean="0"/>
              <a:t>and </a:t>
            </a:r>
            <a:r>
              <a:rPr lang="en-US" dirty="0"/>
              <a:t>the search for concrete </a:t>
            </a:r>
            <a:r>
              <a:rPr lang="en-US" dirty="0">
                <a:solidFill>
                  <a:schemeClr val="bg1"/>
                </a:solidFill>
              </a:rPr>
              <a:t>wartime </a:t>
            </a:r>
            <a:r>
              <a:rPr lang="en-US" dirty="0" smtClean="0">
                <a:solidFill>
                  <a:schemeClr val="bg1"/>
                </a:solidFill>
              </a:rPr>
              <a:t>alliances</a:t>
            </a:r>
            <a:r>
              <a:rPr lang="en-US" dirty="0" smtClean="0"/>
              <a:t>                              (i.e. </a:t>
            </a:r>
            <a:r>
              <a:rPr lang="en-US" dirty="0" smtClean="0">
                <a:solidFill>
                  <a:schemeClr val="bg1"/>
                </a:solidFill>
              </a:rPr>
              <a:t>US Jewish community</a:t>
            </a:r>
            <a:r>
              <a:rPr lang="en-US" dirty="0" smtClean="0"/>
              <a:t>)   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96983"/>
          </a:xfrm>
        </p:spPr>
        <p:txBody>
          <a:bodyPr>
            <a:normAutofit/>
          </a:bodyPr>
          <a:lstStyle/>
          <a:p>
            <a:r>
              <a:rPr lang="en-US" sz="4000" b="1" dirty="0"/>
              <a:t>The Balfour Declaration</a:t>
            </a:r>
          </a:p>
        </p:txBody>
      </p:sp>
    </p:spTree>
    <p:extLst>
      <p:ext uri="{BB962C8B-B14F-4D97-AF65-F5344CB8AC3E}">
        <p14:creationId xmlns:p14="http://schemas.microsoft.com/office/powerpoint/2010/main" val="242332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stview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WestviewPPT.thmx</Template>
  <TotalTime>503</TotalTime>
  <Words>1120</Words>
  <Application>Microsoft Office PowerPoint</Application>
  <PresentationFormat>Προβολή στην οθόνη (4:3)</PresentationFormat>
  <Paragraphs>104</Paragraphs>
  <Slides>30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5" baseType="lpstr">
      <vt:lpstr>Arial</vt:lpstr>
      <vt:lpstr>Arial Black</vt:lpstr>
      <vt:lpstr>Calibri</vt:lpstr>
      <vt:lpstr>Wingdings</vt:lpstr>
      <vt:lpstr>WestviewPPT</vt:lpstr>
      <vt:lpstr>GEOPOLITICS OF TURKEY AND THE MIDDLE EAST  Prof. Dr. ILIAS ILIOPOULOS </vt:lpstr>
      <vt:lpstr>Παρουσίαση του PowerPoint</vt:lpstr>
      <vt:lpstr>Παρουσίαση του PowerPoint</vt:lpstr>
      <vt:lpstr>Political Zionism </vt:lpstr>
      <vt:lpstr>     Political Zionism </vt:lpstr>
      <vt:lpstr>Παρουσίαση του PowerPoint</vt:lpstr>
      <vt:lpstr>First Zionist Congress (Basel, 1897)</vt:lpstr>
      <vt:lpstr>Παρουσίαση του PowerPoint</vt:lpstr>
      <vt:lpstr>The Balfour Declaration</vt:lpstr>
      <vt:lpstr>Παρουσίαση του PowerPoint</vt:lpstr>
      <vt:lpstr>The Palestinian Mandate</vt:lpstr>
      <vt:lpstr>The Palestinian Mandate</vt:lpstr>
      <vt:lpstr>Παρουσίαση του PowerPoint</vt:lpstr>
      <vt:lpstr>The Boundaries of the Palestine Mandate, 1923-1948</vt:lpstr>
      <vt:lpstr>The Palestinian Arab Community: Leadership &amp; Institutions</vt:lpstr>
      <vt:lpstr>Παρουσίαση του PowerPoint</vt:lpstr>
      <vt:lpstr>Παρουσίαση του PowerPoint</vt:lpstr>
      <vt:lpstr>Παρουσίαση του PowerPoint</vt:lpstr>
      <vt:lpstr>Haganah fighters guarding Migdal Tzedek, 1936</vt:lpstr>
      <vt:lpstr>Outside Support for Zionist Cause</vt:lpstr>
      <vt:lpstr>Divisions within the Yishuv</vt:lpstr>
      <vt:lpstr>Παρουσίαση του PowerPoint</vt:lpstr>
      <vt:lpstr>Revisionists</vt:lpstr>
      <vt:lpstr>Land Acquisition </vt:lpstr>
      <vt:lpstr>Παρουσίαση του PowerPoint</vt:lpstr>
      <vt:lpstr>Population of Palestine by Ethnic Groups, 1931-1946</vt:lpstr>
      <vt:lpstr>  Tensions within the Mandate</vt:lpstr>
      <vt:lpstr>Παρουσίαση του PowerPoint</vt:lpstr>
      <vt:lpstr>Παρουσίαση του PowerPoint</vt:lpstr>
      <vt:lpstr>Παρουσίαση του PowerPoint</vt:lpstr>
    </vt:vector>
  </TitlesOfParts>
  <Company>Perseus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History of the Modern Middle East 5th edition</dc:title>
  <dc:creator>Kathryn Lindquist</dc:creator>
  <cp:lastModifiedBy>ILIAS</cp:lastModifiedBy>
  <cp:revision>58</cp:revision>
  <dcterms:created xsi:type="dcterms:W3CDTF">2016-07-07T22:31:54Z</dcterms:created>
  <dcterms:modified xsi:type="dcterms:W3CDTF">2024-06-02T13:53:25Z</dcterms:modified>
</cp:coreProperties>
</file>