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9" r:id="rId2"/>
    <p:sldId id="257" r:id="rId3"/>
    <p:sldId id="258" r:id="rId4"/>
    <p:sldId id="282" r:id="rId5"/>
    <p:sldId id="260" r:id="rId6"/>
    <p:sldId id="283" r:id="rId7"/>
    <p:sldId id="261" r:id="rId8"/>
    <p:sldId id="273" r:id="rId9"/>
    <p:sldId id="262" r:id="rId10"/>
    <p:sldId id="263" r:id="rId11"/>
    <p:sldId id="284" r:id="rId12"/>
    <p:sldId id="277" r:id="rId13"/>
    <p:sldId id="264" r:id="rId14"/>
    <p:sldId id="285" r:id="rId15"/>
    <p:sldId id="266" r:id="rId16"/>
    <p:sldId id="278" r:id="rId17"/>
    <p:sldId id="267" r:id="rId18"/>
    <p:sldId id="286" r:id="rId19"/>
    <p:sldId id="269" r:id="rId20"/>
    <p:sldId id="275" r:id="rId21"/>
    <p:sldId id="270" r:id="rId22"/>
    <p:sldId id="289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resa War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8032-3311-6145-99B4-750E22D17DD0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FAB7-87FD-FF4B-A165-6AF3774C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72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8032-3311-6145-99B4-750E22D17DD0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FAB7-87FD-FF4B-A165-6AF3774C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9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8032-3311-6145-99B4-750E22D17DD0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FAB7-87FD-FF4B-A165-6AF3774C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5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8032-3311-6145-99B4-750E22D17DD0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FAB7-87FD-FF4B-A165-6AF3774C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7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8032-3311-6145-99B4-750E22D17DD0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FAB7-87FD-FF4B-A165-6AF3774C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9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8032-3311-6145-99B4-750E22D17DD0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FAB7-87FD-FF4B-A165-6AF3774C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7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8032-3311-6145-99B4-750E22D17DD0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FAB7-87FD-FF4B-A165-6AF3774C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2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8032-3311-6145-99B4-750E22D17DD0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FAB7-87FD-FF4B-A165-6AF3774C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6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8032-3311-6145-99B4-750E22D17DD0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FAB7-87FD-FF4B-A165-6AF3774C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7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8032-3311-6145-99B4-750E22D17DD0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FAB7-87FD-FF4B-A165-6AF3774C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1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8032-3311-6145-99B4-750E22D17DD0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FAB7-87FD-FF4B-A165-6AF3774C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2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C8032-3311-6145-99B4-750E22D17DD0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EFAB7-87FD-FF4B-A165-6AF3774C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0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029" y="18505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370137"/>
            <a:ext cx="9143999" cy="41708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The </a:t>
            </a:r>
            <a:r>
              <a:rPr lang="en-US" sz="3600" b="1" dirty="0">
                <a:solidFill>
                  <a:srgbClr val="000000"/>
                </a:solidFill>
                <a:latin typeface="Arial Black" panose="020B0A04020102020204" pitchFamily="34" charset="0"/>
              </a:rPr>
              <a:t>Palestine Mandate </a:t>
            </a:r>
            <a:endParaRPr lang="en-US" sz="3600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and </a:t>
            </a:r>
            <a:r>
              <a:rPr lang="en-US" sz="3600" b="1" dirty="0">
                <a:solidFill>
                  <a:srgbClr val="000000"/>
                </a:solidFill>
                <a:latin typeface="Arial Black" panose="020B0A04020102020204" pitchFamily="34" charset="0"/>
              </a:rPr>
              <a:t>the Birth of the State of </a:t>
            </a:r>
            <a:r>
              <a:rPr lang="en-US" sz="36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Israel </a:t>
            </a:r>
            <a:endParaRPr lang="en-US" sz="3600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00"/>
                </a:solidFill>
              </a:rPr>
              <a:t>Part II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175657"/>
            <a:ext cx="9144000" cy="5540829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endParaRPr lang="en-US" sz="3600" b="1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600" b="1" dirty="0" smtClean="0"/>
              <a:t>Britain </a:t>
            </a:r>
            <a:r>
              <a:rPr lang="en-US" sz="3600" b="1" dirty="0" smtClean="0"/>
              <a:t>announced the termination of                                  the mandate on May 15, 1948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3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63286"/>
            <a:ext cx="8229600" cy="96882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Terror and </a:t>
            </a:r>
            <a:r>
              <a:rPr lang="en-US" sz="3600" b="1" dirty="0" smtClean="0"/>
              <a:t>Inter-communal </a:t>
            </a:r>
            <a:r>
              <a:rPr lang="en-US" sz="3600" b="1" dirty="0" smtClean="0"/>
              <a:t>War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921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1175657"/>
            <a:ext cx="9144000" cy="5540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sz="3200" dirty="0" smtClean="0"/>
          </a:p>
          <a:p>
            <a:pPr lvl="1">
              <a:lnSpc>
                <a:spcPct val="150000"/>
              </a:lnSpc>
            </a:pPr>
            <a:r>
              <a:rPr lang="en-US" sz="3600" dirty="0" smtClean="0"/>
              <a:t>3</a:t>
            </a:r>
            <a:r>
              <a:rPr lang="en-US" sz="3600" dirty="0" smtClean="0"/>
              <a:t>. The </a:t>
            </a:r>
            <a:r>
              <a:rPr lang="en-US" sz="3600" b="1" dirty="0" smtClean="0"/>
              <a:t>1948 war </a:t>
            </a:r>
            <a:r>
              <a:rPr lang="en-US" sz="3600" dirty="0" smtClean="0"/>
              <a:t>between</a:t>
            </a:r>
            <a:r>
              <a:rPr lang="en-US" sz="3600" b="1" dirty="0" smtClean="0"/>
              <a:t> Israel                                                 </a:t>
            </a:r>
          </a:p>
          <a:p>
            <a:pPr lvl="1">
              <a:lnSpc>
                <a:spcPct val="150000"/>
              </a:lnSpc>
            </a:pPr>
            <a:r>
              <a:rPr lang="en-US" sz="3600" b="1" dirty="0"/>
              <a:t> </a:t>
            </a:r>
            <a:r>
              <a:rPr lang="en-US" sz="3600" b="1" dirty="0" smtClean="0"/>
              <a:t>   </a:t>
            </a:r>
            <a:r>
              <a:rPr lang="en-US" sz="3600" dirty="0" smtClean="0"/>
              <a:t>and</a:t>
            </a:r>
            <a:r>
              <a:rPr lang="en-US" sz="3600" b="1" dirty="0" smtClean="0"/>
              <a:t> the invading forces </a:t>
            </a:r>
            <a:r>
              <a:rPr lang="en-US" sz="3600" dirty="0" smtClean="0"/>
              <a:t>of the </a:t>
            </a:r>
            <a:r>
              <a:rPr lang="en-US" sz="3600" b="1" dirty="0" smtClean="0"/>
              <a:t>Arab states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63286"/>
            <a:ext cx="8229600" cy="60134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			Terror and </a:t>
            </a:r>
            <a:r>
              <a:rPr lang="en-US" sz="3200" b="1" dirty="0" smtClean="0"/>
              <a:t>Inter-communal </a:t>
            </a:r>
            <a:r>
              <a:rPr lang="en-US" sz="3200" b="1" dirty="0" smtClean="0"/>
              <a:t>War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13-2-498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1960" r="3203" b="2832"/>
          <a:stretch/>
        </p:blipFill>
        <p:spPr>
          <a:xfrm>
            <a:off x="283030" y="123145"/>
            <a:ext cx="4474028" cy="673485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52848" y="354724"/>
            <a:ext cx="3777387" cy="360242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The UN Proposal for the Partition of Palestine, 1947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4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13-1-498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878169"/>
            <a:ext cx="7663543" cy="430080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8879" cy="87816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David Ben-Gurion announcing </a:t>
            </a:r>
            <a:r>
              <a:rPr lang="de-DE" sz="2400" b="1" dirty="0" smtClean="0"/>
              <a:t>Israeli independence, May 14, 1948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17785" y="5298684"/>
            <a:ext cx="87262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Ben-Gurion</a:t>
            </a:r>
            <a:r>
              <a:rPr lang="en-US" sz="2400" dirty="0" smtClean="0"/>
              <a:t> announces the </a:t>
            </a:r>
            <a:r>
              <a:rPr lang="en-US" sz="2400" dirty="0" smtClean="0">
                <a:solidFill>
                  <a:srgbClr val="FFC000"/>
                </a:solidFill>
              </a:rPr>
              <a:t>independence of the state of Israel</a:t>
            </a:r>
            <a:r>
              <a:rPr lang="en-US" sz="2400" dirty="0" smtClean="0"/>
              <a:t>.                                The </a:t>
            </a:r>
            <a:r>
              <a:rPr lang="en-US" sz="2400" dirty="0"/>
              <a:t>portrait looming over the proceedings is of </a:t>
            </a:r>
            <a:r>
              <a:rPr lang="en-US" sz="2400" dirty="0">
                <a:solidFill>
                  <a:srgbClr val="FFC000"/>
                </a:solidFill>
              </a:rPr>
              <a:t>Theodor Herzl</a:t>
            </a:r>
            <a:r>
              <a:rPr lang="en-US" sz="2400" dirty="0" smtClean="0"/>
              <a:t>,                                      the </a:t>
            </a:r>
            <a:r>
              <a:rPr lang="en-US" sz="2400" dirty="0"/>
              <a:t>founder of the political </a:t>
            </a:r>
            <a:r>
              <a:rPr lang="en-US" sz="2400" dirty="0">
                <a:solidFill>
                  <a:srgbClr val="FFC000"/>
                </a:solidFill>
              </a:rPr>
              <a:t>Zionist </a:t>
            </a:r>
            <a:r>
              <a:rPr lang="en-US" sz="2400" dirty="0"/>
              <a:t>movement and author of </a:t>
            </a:r>
            <a:r>
              <a:rPr lang="en-US" sz="2400" dirty="0" smtClean="0"/>
              <a:t>                                     </a:t>
            </a:r>
            <a:r>
              <a:rPr lang="en-US" sz="2400" i="1" dirty="0" smtClean="0">
                <a:solidFill>
                  <a:srgbClr val="FFC000"/>
                </a:solidFill>
              </a:rPr>
              <a:t>The </a:t>
            </a:r>
            <a:r>
              <a:rPr lang="en-US" sz="2400" i="1" dirty="0">
                <a:solidFill>
                  <a:srgbClr val="FFC000"/>
                </a:solidFill>
              </a:rPr>
              <a:t>Jewish State</a:t>
            </a:r>
            <a:r>
              <a:rPr lang="en-US" sz="2400" dirty="0" smtClean="0"/>
              <a:t>. (</a:t>
            </a:r>
            <a:r>
              <a:rPr lang="en-US" sz="2400" dirty="0"/>
              <a:t>AP/World Wide Photos)</a:t>
            </a:r>
          </a:p>
        </p:txBody>
      </p:sp>
    </p:spTree>
    <p:extLst>
      <p:ext uri="{BB962C8B-B14F-4D97-AF65-F5344CB8AC3E}">
        <p14:creationId xmlns:p14="http://schemas.microsoft.com/office/powerpoint/2010/main" val="740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186542"/>
            <a:ext cx="9144000" cy="5671457"/>
          </a:xfrm>
        </p:spPr>
        <p:txBody>
          <a:bodyPr>
            <a:normAutofit/>
          </a:bodyPr>
          <a:lstStyle/>
          <a:p>
            <a:r>
              <a:rPr lang="en-US" sz="3200" b="1" dirty="0"/>
              <a:t>May 15, 1948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A</a:t>
            </a:r>
            <a:r>
              <a:rPr lang="en-US" sz="3200" dirty="0" smtClean="0"/>
              <a:t>rmy units from </a:t>
            </a:r>
            <a:r>
              <a:rPr lang="en-US" sz="3200" dirty="0" smtClean="0">
                <a:solidFill>
                  <a:schemeClr val="bg1"/>
                </a:solidFill>
              </a:rPr>
              <a:t>Egypt</a:t>
            </a:r>
            <a:r>
              <a:rPr lang="en-US" sz="3200" dirty="0">
                <a:solidFill>
                  <a:schemeClr val="bg1"/>
                </a:solidFill>
              </a:rPr>
              <a:t>, Syria, Lebanon, Transjordan, </a:t>
            </a:r>
            <a:r>
              <a:rPr lang="en-US" sz="3200" dirty="0"/>
              <a:t>and</a:t>
            </a:r>
            <a:r>
              <a:rPr lang="en-US" sz="3200" dirty="0">
                <a:solidFill>
                  <a:schemeClr val="bg1"/>
                </a:solidFill>
              </a:rPr>
              <a:t> Iraq</a:t>
            </a:r>
            <a:r>
              <a:rPr lang="en-US" sz="3200" dirty="0"/>
              <a:t> </a:t>
            </a:r>
            <a:r>
              <a:rPr lang="en-US" sz="3200" dirty="0" smtClean="0"/>
              <a:t>invaded 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Inter</a:t>
            </a:r>
            <a:r>
              <a:rPr lang="en-US" sz="3200" dirty="0">
                <a:solidFill>
                  <a:schemeClr val="bg1"/>
                </a:solidFill>
              </a:rPr>
              <a:t>-Arab political rivalries </a:t>
            </a:r>
            <a:r>
              <a:rPr lang="en-US" sz="3200" dirty="0"/>
              <a:t>led to </a:t>
            </a:r>
            <a:r>
              <a:rPr lang="en-US" sz="3200" dirty="0" smtClean="0"/>
              <a:t>                                             </a:t>
            </a:r>
            <a:r>
              <a:rPr lang="en-US" sz="3200" dirty="0" smtClean="0">
                <a:solidFill>
                  <a:schemeClr val="bg1"/>
                </a:solidFill>
              </a:rPr>
              <a:t>a </a:t>
            </a:r>
            <a:r>
              <a:rPr lang="en-US" sz="3200" dirty="0">
                <a:solidFill>
                  <a:schemeClr val="bg1"/>
                </a:solidFill>
              </a:rPr>
              <a:t>lack of coordination</a:t>
            </a:r>
            <a:r>
              <a:rPr lang="en-US" sz="3200" dirty="0"/>
              <a:t> on the </a:t>
            </a:r>
            <a:r>
              <a:rPr lang="en-US" sz="3200" dirty="0" smtClean="0"/>
              <a:t>battlefield </a:t>
            </a:r>
            <a:endParaRPr lang="en-US" sz="3200" dirty="0"/>
          </a:p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Arab forces </a:t>
            </a:r>
            <a:r>
              <a:rPr lang="en-US" sz="3200" dirty="0" smtClean="0"/>
              <a:t>were overall </a:t>
            </a:r>
            <a:r>
              <a:rPr lang="en-US" sz="3200" dirty="0" smtClean="0">
                <a:solidFill>
                  <a:schemeClr val="bg1"/>
                </a:solidFill>
              </a:rPr>
              <a:t>poorly equipped                      </a:t>
            </a:r>
            <a:r>
              <a:rPr lang="en-US" sz="3200" dirty="0" smtClean="0"/>
              <a:t>and </a:t>
            </a:r>
            <a:r>
              <a:rPr lang="en-US" sz="3200" dirty="0"/>
              <a:t>outnumbered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The First Arab-Israeli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1186542"/>
            <a:ext cx="9144000" cy="56714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Ben </a:t>
            </a:r>
            <a:r>
              <a:rPr lang="en-US" sz="3200" dirty="0" err="1" smtClean="0">
                <a:solidFill>
                  <a:schemeClr val="bg1"/>
                </a:solidFill>
              </a:rPr>
              <a:t>Gurion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/>
              <a:t>led the </a:t>
            </a:r>
            <a:r>
              <a:rPr lang="en-US" sz="3200" dirty="0" err="1" smtClean="0">
                <a:solidFill>
                  <a:schemeClr val="bg1"/>
                </a:solidFill>
              </a:rPr>
              <a:t>Haganah</a:t>
            </a:r>
            <a:r>
              <a:rPr lang="en-US" sz="3200" dirty="0" smtClean="0"/>
              <a:t>,                                    motivated by the belief that they were engaged in </a:t>
            </a:r>
            <a:r>
              <a:rPr lang="en-US" sz="3200" dirty="0" smtClean="0">
                <a:solidFill>
                  <a:schemeClr val="bg1"/>
                </a:solidFill>
              </a:rPr>
              <a:t>a life-and-death struggle </a:t>
            </a:r>
            <a:r>
              <a:rPr lang="en-US" sz="3200" dirty="0" smtClean="0"/>
              <a:t>for the very existence of a </a:t>
            </a:r>
            <a:r>
              <a:rPr lang="en-US" sz="3200" dirty="0" smtClean="0">
                <a:solidFill>
                  <a:schemeClr val="bg1"/>
                </a:solidFill>
              </a:rPr>
              <a:t>Jewish state.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The First Arab-Israeli War</a:t>
            </a:r>
          </a:p>
        </p:txBody>
      </p:sp>
    </p:spTree>
    <p:extLst>
      <p:ext uri="{BB962C8B-B14F-4D97-AF65-F5344CB8AC3E}">
        <p14:creationId xmlns:p14="http://schemas.microsoft.com/office/powerpoint/2010/main" val="149375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1186542"/>
            <a:ext cx="9144000" cy="56714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n-US" sz="3600" dirty="0" smtClean="0"/>
              <a:t>The </a:t>
            </a:r>
            <a:r>
              <a:rPr lang="en-US" sz="3600" dirty="0" smtClean="0">
                <a:solidFill>
                  <a:schemeClr val="bg1"/>
                </a:solidFill>
              </a:rPr>
              <a:t>vast majority </a:t>
            </a:r>
            <a:r>
              <a:rPr lang="en-US" sz="3600" dirty="0" smtClean="0"/>
              <a:t>of the </a:t>
            </a:r>
            <a:r>
              <a:rPr lang="en-US" sz="3600" dirty="0" smtClean="0">
                <a:solidFill>
                  <a:schemeClr val="bg1"/>
                </a:solidFill>
              </a:rPr>
              <a:t>Arab population                                   </a:t>
            </a:r>
            <a:r>
              <a:rPr lang="en-US" sz="3600" dirty="0" smtClean="0"/>
              <a:t>in the territory that </a:t>
            </a:r>
            <a:r>
              <a:rPr lang="en-US" sz="3600" i="1" dirty="0" smtClean="0">
                <a:solidFill>
                  <a:schemeClr val="bg1"/>
                </a:solidFill>
              </a:rPr>
              <a:t>became </a:t>
            </a:r>
            <a:r>
              <a:rPr lang="en-US" sz="3600" dirty="0" smtClean="0">
                <a:solidFill>
                  <a:schemeClr val="bg1"/>
                </a:solidFill>
              </a:rPr>
              <a:t>Israel</a:t>
            </a:r>
            <a:r>
              <a:rPr lang="en-US" sz="3600" dirty="0" smtClean="0"/>
              <a:t>—                                    over </a:t>
            </a:r>
            <a:r>
              <a:rPr lang="en-US" sz="3600" dirty="0" smtClean="0">
                <a:solidFill>
                  <a:schemeClr val="bg1"/>
                </a:solidFill>
              </a:rPr>
              <a:t>700,000 </a:t>
            </a:r>
            <a:r>
              <a:rPr lang="en-US" sz="3600" dirty="0" smtClean="0"/>
              <a:t>people—                                                            had become </a:t>
            </a:r>
            <a:r>
              <a:rPr lang="en-US" sz="3600" dirty="0" smtClean="0">
                <a:solidFill>
                  <a:schemeClr val="bg1"/>
                </a:solidFill>
              </a:rPr>
              <a:t>refugees.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The First Arab-Israeli War</a:t>
            </a:r>
          </a:p>
        </p:txBody>
      </p:sp>
    </p:spTree>
    <p:extLst>
      <p:ext uri="{BB962C8B-B14F-4D97-AF65-F5344CB8AC3E}">
        <p14:creationId xmlns:p14="http://schemas.microsoft.com/office/powerpoint/2010/main" val="197729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- Θέση περιεχομένου" descr="800px-1948_Arab_Israeli_War_-_May_15-June_10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1874"/>
            <a:ext cx="9143999" cy="6929874"/>
          </a:xfrm>
        </p:spPr>
      </p:pic>
    </p:spTree>
    <p:extLst>
      <p:ext uri="{BB962C8B-B14F-4D97-AF65-F5344CB8AC3E}">
        <p14:creationId xmlns:p14="http://schemas.microsoft.com/office/powerpoint/2010/main" val="2456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- Θέση περιεχομένου" descr="5이스라엘전쟁10월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67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arab-israeli-war_1948__1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026"/>
            <a:ext cx="9144000" cy="693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- Θέση περιεχομένου" descr="Ben_Gurion_19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097" y="72255"/>
            <a:ext cx="3757030" cy="6720991"/>
          </a:xfrm>
          <a:prstGeom prst="rect">
            <a:avLst/>
          </a:prstGeom>
        </p:spPr>
      </p:pic>
      <p:sp>
        <p:nvSpPr>
          <p:cNvPr id="8" name="3 - Θέση κειμένου"/>
          <p:cNvSpPr txBox="1">
            <a:spLocks/>
          </p:cNvSpPr>
          <p:nvPr/>
        </p:nvSpPr>
        <p:spPr>
          <a:xfrm>
            <a:off x="0" y="3969"/>
            <a:ext cx="5092262" cy="571891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algn="r">
              <a:lnSpc>
                <a:spcPct val="160000"/>
              </a:lnSpc>
            </a:pPr>
            <a:r>
              <a:rPr lang="en-US" sz="2600" b="1" dirty="0" smtClean="0"/>
              <a:t>“We shall fight with Great Britain in this war [WWII] as if there was                         no White Paper,                                         and shall fight the White Paper                   as if there was no war.”                              David Ben-Gurion (1889-1973)</a:t>
            </a:r>
            <a:endParaRPr lang="el-GR" sz="2600" b="1" dirty="0"/>
          </a:p>
        </p:txBody>
      </p:sp>
    </p:spTree>
    <p:extLst>
      <p:ext uri="{BB962C8B-B14F-4D97-AF65-F5344CB8AC3E}">
        <p14:creationId xmlns:p14="http://schemas.microsoft.com/office/powerpoint/2010/main" val="32329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- Θέση περιεχομένου" descr="Raising_the_Ink_Flag_at_Umm_Rashrash_(Eilat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197" y="273050"/>
            <a:ext cx="4161799" cy="6366830"/>
          </a:xfrm>
          <a:prstGeom prst="rect">
            <a:avLst/>
          </a:prstGeom>
        </p:spPr>
      </p:pic>
      <p:sp>
        <p:nvSpPr>
          <p:cNvPr id="5" name="3 - Θέση κειμένου"/>
          <p:cNvSpPr txBox="1">
            <a:spLocks/>
          </p:cNvSpPr>
          <p:nvPr/>
        </p:nvSpPr>
        <p:spPr>
          <a:xfrm>
            <a:off x="70945" y="209988"/>
            <a:ext cx="4445876" cy="63327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b="1" dirty="0" smtClean="0"/>
          </a:p>
          <a:p>
            <a:pPr algn="r"/>
            <a:endParaRPr lang="en-US" sz="2000" b="1" dirty="0" smtClean="0"/>
          </a:p>
          <a:p>
            <a:pPr algn="r"/>
            <a:endParaRPr lang="en-US" sz="2000" b="1" dirty="0" smtClean="0"/>
          </a:p>
          <a:p>
            <a:pPr algn="r"/>
            <a:endParaRPr lang="en-US" sz="2000" b="1" dirty="0" smtClean="0"/>
          </a:p>
          <a:p>
            <a:pPr algn="r"/>
            <a:endParaRPr lang="en-US" sz="2000" b="1" dirty="0" smtClean="0"/>
          </a:p>
          <a:p>
            <a:pPr algn="r"/>
            <a:endParaRPr lang="en-US" sz="2000" b="1" dirty="0" smtClean="0"/>
          </a:p>
          <a:p>
            <a:pPr algn="r"/>
            <a:endParaRPr lang="en-US" sz="2000" b="1" dirty="0" smtClean="0"/>
          </a:p>
          <a:p>
            <a:pPr algn="r"/>
            <a:endParaRPr lang="en-US" sz="2000" b="1" dirty="0" smtClean="0"/>
          </a:p>
          <a:p>
            <a:pPr marL="0" indent="0" algn="r">
              <a:lnSpc>
                <a:spcPct val="160000"/>
              </a:lnSpc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Captain </a:t>
            </a:r>
            <a:r>
              <a:rPr lang="en-US" sz="2400" i="1" dirty="0" smtClean="0">
                <a:solidFill>
                  <a:srgbClr val="FFFF00"/>
                </a:solidFill>
              </a:rPr>
              <a:t>Avraham "Bren" Adan </a:t>
            </a:r>
            <a:r>
              <a:rPr lang="en-US" sz="2400" dirty="0" smtClean="0">
                <a:solidFill>
                  <a:srgbClr val="FFFF00"/>
                </a:solidFill>
              </a:rPr>
              <a:t>raising the flag at </a:t>
            </a:r>
            <a:r>
              <a:rPr lang="en-US" sz="2400" i="1" dirty="0" smtClean="0">
                <a:solidFill>
                  <a:srgbClr val="FFFF00"/>
                </a:solidFill>
              </a:rPr>
              <a:t>Umm </a:t>
            </a:r>
            <a:r>
              <a:rPr lang="en-US" sz="2400" i="1" dirty="0" err="1" smtClean="0">
                <a:solidFill>
                  <a:srgbClr val="FFFF00"/>
                </a:solidFill>
              </a:rPr>
              <a:t>Rashrash</a:t>
            </a:r>
            <a:r>
              <a:rPr lang="en-US" sz="2400" dirty="0" smtClean="0">
                <a:solidFill>
                  <a:srgbClr val="FFFF00"/>
                </a:solidFill>
              </a:rPr>
              <a:t> (a site now in </a:t>
            </a:r>
            <a:r>
              <a:rPr lang="en-US" sz="2400" i="1" dirty="0" err="1" smtClean="0">
                <a:solidFill>
                  <a:srgbClr val="FFFF00"/>
                </a:solidFill>
              </a:rPr>
              <a:t>Eilat</a:t>
            </a:r>
            <a:r>
              <a:rPr lang="en-US" sz="2400" dirty="0" smtClean="0">
                <a:solidFill>
                  <a:srgbClr val="FFFF00"/>
                </a:solidFill>
              </a:rPr>
              <a:t>), </a:t>
            </a:r>
          </a:p>
          <a:p>
            <a:pPr marL="0" indent="0" algn="r">
              <a:lnSpc>
                <a:spcPct val="160000"/>
              </a:lnSpc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marking the end of the war</a:t>
            </a:r>
            <a:endParaRPr lang="el-G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3999" cy="54403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April </a:t>
            </a:r>
            <a:r>
              <a:rPr lang="en-US" b="1" dirty="0" smtClean="0"/>
              <a:t>1948</a:t>
            </a:r>
            <a:endParaRPr lang="en-US" b="1" dirty="0"/>
          </a:p>
          <a:p>
            <a:pPr lvl="1">
              <a:lnSpc>
                <a:spcPct val="150000"/>
              </a:lnSpc>
            </a:pPr>
            <a:r>
              <a:rPr lang="en-US" sz="3200" dirty="0"/>
              <a:t>The </a:t>
            </a:r>
            <a:r>
              <a:rPr lang="en-US" sz="3200" dirty="0" err="1">
                <a:solidFill>
                  <a:schemeClr val="bg1"/>
                </a:solidFill>
              </a:rPr>
              <a:t>Haganah</a:t>
            </a:r>
            <a:r>
              <a:rPr lang="en-US" sz="3200" dirty="0"/>
              <a:t> </a:t>
            </a:r>
            <a:r>
              <a:rPr lang="en-US" sz="3200" dirty="0" smtClean="0"/>
              <a:t>authorized </a:t>
            </a:r>
            <a:r>
              <a:rPr lang="en-US" sz="3200" b="1" dirty="0" smtClean="0">
                <a:solidFill>
                  <a:schemeClr val="bg1"/>
                </a:solidFill>
              </a:rPr>
              <a:t>Plan D</a:t>
            </a:r>
            <a:r>
              <a:rPr lang="en-US" sz="3200" dirty="0" smtClean="0"/>
              <a:t>, to </a:t>
            </a:r>
            <a:r>
              <a:rPr lang="en-US" sz="3200" dirty="0"/>
              <a:t>undertake </a:t>
            </a:r>
            <a:r>
              <a:rPr lang="en-US" sz="3200" dirty="0" smtClean="0"/>
              <a:t>              the </a:t>
            </a:r>
            <a:r>
              <a:rPr lang="en-US" sz="3200" b="1" dirty="0">
                <a:solidFill>
                  <a:schemeClr val="bg1"/>
                </a:solidFill>
              </a:rPr>
              <a:t>systematic expulsion </a:t>
            </a:r>
            <a:r>
              <a:rPr lang="en-US" sz="3200" dirty="0">
                <a:solidFill>
                  <a:schemeClr val="bg1"/>
                </a:solidFill>
              </a:rPr>
              <a:t>of the </a:t>
            </a:r>
            <a:r>
              <a:rPr lang="en-US" sz="3200" i="1" dirty="0">
                <a:solidFill>
                  <a:schemeClr val="bg1"/>
                </a:solidFill>
              </a:rPr>
              <a:t>Palestinian </a:t>
            </a:r>
            <a:r>
              <a:rPr lang="en-US" sz="3200" i="1" dirty="0" smtClean="0">
                <a:solidFill>
                  <a:schemeClr val="bg1"/>
                </a:solidFill>
              </a:rPr>
              <a:t>Arabs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Israeli</a:t>
            </a:r>
            <a:r>
              <a:rPr lang="en-US" sz="3200" dirty="0" smtClean="0"/>
              <a:t> </a:t>
            </a:r>
            <a:r>
              <a:rPr lang="en-US" sz="3200" dirty="0"/>
              <a:t>officers took the opportunity to ensure </a:t>
            </a:r>
            <a:r>
              <a:rPr lang="en-US" sz="3200" dirty="0" smtClean="0"/>
              <a:t>                   </a:t>
            </a:r>
            <a:r>
              <a:rPr lang="en-US" sz="3200" dirty="0" smtClean="0">
                <a:solidFill>
                  <a:schemeClr val="bg1"/>
                </a:solidFill>
              </a:rPr>
              <a:t>a </a:t>
            </a:r>
            <a:r>
              <a:rPr lang="en-US" sz="3200" dirty="0">
                <a:solidFill>
                  <a:schemeClr val="bg1"/>
                </a:solidFill>
              </a:rPr>
              <a:t>contiguous and homogenous </a:t>
            </a:r>
            <a:r>
              <a:rPr lang="en-US" sz="3200" b="1" dirty="0">
                <a:solidFill>
                  <a:schemeClr val="bg1"/>
                </a:solidFill>
              </a:rPr>
              <a:t>Jewish state </a:t>
            </a:r>
            <a:r>
              <a:rPr lang="en-US" sz="3200" b="1" dirty="0" smtClean="0">
                <a:solidFill>
                  <a:schemeClr val="bg1"/>
                </a:solidFill>
              </a:rPr>
              <a:t>                    </a:t>
            </a:r>
            <a:r>
              <a:rPr lang="en-US" sz="3200" dirty="0" smtClean="0"/>
              <a:t>with </a:t>
            </a:r>
            <a:r>
              <a:rPr lang="en-US" sz="3200" dirty="0">
                <a:solidFill>
                  <a:schemeClr val="bg1"/>
                </a:solidFill>
              </a:rPr>
              <a:t>a solid Jewish </a:t>
            </a:r>
            <a:r>
              <a:rPr lang="en-US" sz="3200" dirty="0" smtClean="0">
                <a:solidFill>
                  <a:schemeClr val="bg1"/>
                </a:solidFill>
              </a:rPr>
              <a:t>majority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84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The First Arab-Israeli </a:t>
            </a:r>
            <a:r>
              <a:rPr lang="en-US" sz="3600" b="1" dirty="0" smtClean="0"/>
              <a:t>War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49909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300656"/>
            <a:ext cx="9144000" cy="55573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The </a:t>
            </a:r>
            <a:r>
              <a:rPr lang="en-US" b="1" dirty="0"/>
              <a:t>1948 war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the </a:t>
            </a:r>
            <a:r>
              <a:rPr lang="en-US" dirty="0">
                <a:solidFill>
                  <a:schemeClr val="bg1"/>
                </a:solidFill>
              </a:rPr>
              <a:t>defeat </a:t>
            </a:r>
            <a:r>
              <a:rPr lang="en-US" dirty="0"/>
              <a:t>of Arab </a:t>
            </a:r>
            <a:r>
              <a:rPr lang="en-US" dirty="0" smtClean="0"/>
              <a:t>forces;                              the </a:t>
            </a:r>
            <a:r>
              <a:rPr lang="en-US" dirty="0">
                <a:solidFill>
                  <a:schemeClr val="bg1"/>
                </a:solidFill>
              </a:rPr>
              <a:t>enlargement </a:t>
            </a:r>
            <a:r>
              <a:rPr lang="en-US" dirty="0"/>
              <a:t>of Israeli </a:t>
            </a:r>
            <a:r>
              <a:rPr lang="en-US" dirty="0" smtClean="0"/>
              <a:t>territory;                                         and </a:t>
            </a:r>
            <a:r>
              <a:rPr lang="en-US" dirty="0" smtClean="0">
                <a:solidFill>
                  <a:schemeClr val="bg1"/>
                </a:solidFill>
              </a:rPr>
              <a:t>collapse</a:t>
            </a:r>
            <a:r>
              <a:rPr lang="en-US" dirty="0" smtClean="0"/>
              <a:t> </a:t>
            </a:r>
            <a:r>
              <a:rPr lang="en-US" dirty="0"/>
              <a:t>of the UN proposal for a Palestinian Arab </a:t>
            </a:r>
            <a:r>
              <a:rPr lang="en-US" dirty="0" smtClean="0"/>
              <a:t>state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By </a:t>
            </a:r>
            <a:r>
              <a:rPr lang="en-US" b="1" dirty="0"/>
              <a:t>1949</a:t>
            </a:r>
            <a:r>
              <a:rPr lang="en-US" dirty="0"/>
              <a:t>, there remained </a:t>
            </a:r>
            <a:r>
              <a:rPr lang="en-US" dirty="0">
                <a:solidFill>
                  <a:schemeClr val="bg1"/>
                </a:solidFill>
              </a:rPr>
              <a:t>only 160,000 Arabs </a:t>
            </a:r>
            <a:r>
              <a:rPr lang="en-US" dirty="0" smtClean="0">
                <a:solidFill>
                  <a:schemeClr val="bg1"/>
                </a:solidFill>
              </a:rPr>
              <a:t>                          </a:t>
            </a:r>
            <a:r>
              <a:rPr lang="en-US" dirty="0" smtClean="0"/>
              <a:t>within </a:t>
            </a:r>
            <a:r>
              <a:rPr lang="en-US" dirty="0"/>
              <a:t>the borders of Israel. 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The First Arab-Israeli </a:t>
            </a:r>
            <a:r>
              <a:rPr lang="en-US" sz="3600" b="1" dirty="0" smtClean="0"/>
              <a:t>War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13-3-498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" t="2613" r="4020" b="3268"/>
          <a:stretch/>
        </p:blipFill>
        <p:spPr>
          <a:xfrm>
            <a:off x="283028" y="92948"/>
            <a:ext cx="4757058" cy="664279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290457" y="1514395"/>
            <a:ext cx="3713949" cy="316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The Arab-Israeli Armistice Lines,                    1949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Yishuv</a:t>
            </a:r>
            <a:r>
              <a:rPr lang="en-US" dirty="0" smtClean="0"/>
              <a:t> </a:t>
            </a:r>
            <a:r>
              <a:rPr lang="en-US" dirty="0"/>
              <a:t>responded to </a:t>
            </a:r>
            <a:r>
              <a:rPr lang="en-US" b="1" dirty="0"/>
              <a:t>WWII</a:t>
            </a:r>
            <a:r>
              <a:rPr lang="en-US" dirty="0"/>
              <a:t> with conflicting stances, </a:t>
            </a:r>
            <a:r>
              <a:rPr lang="en-US" dirty="0">
                <a:solidFill>
                  <a:schemeClr val="bg2"/>
                </a:solidFill>
              </a:rPr>
              <a:t>committing itself to British efforts against Germany </a:t>
            </a:r>
            <a:r>
              <a:rPr lang="en-US" i="1" dirty="0"/>
              <a:t>while </a:t>
            </a:r>
            <a:r>
              <a:rPr lang="en-US" dirty="0"/>
              <a:t>planning </a:t>
            </a:r>
            <a:r>
              <a:rPr lang="en-US" dirty="0">
                <a:solidFill>
                  <a:schemeClr val="bg2"/>
                </a:solidFill>
              </a:rPr>
              <a:t>to subvert the British White Paper </a:t>
            </a:r>
            <a:r>
              <a:rPr lang="en-US" dirty="0" smtClean="0">
                <a:solidFill>
                  <a:schemeClr val="bg2"/>
                </a:solidFill>
              </a:rPr>
              <a:t>   of 1939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70945" y="227341"/>
            <a:ext cx="9073055" cy="63941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Biltmore </a:t>
            </a:r>
            <a:r>
              <a:rPr lang="en-US" sz="3200" b="1" dirty="0"/>
              <a:t>Program: </a:t>
            </a:r>
            <a:endParaRPr lang="en-US" sz="32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 </a:t>
            </a:r>
            <a:r>
              <a:rPr lang="en-US" sz="3200" dirty="0" smtClean="0"/>
              <a:t>   Set of </a:t>
            </a:r>
            <a:r>
              <a:rPr lang="en-US" sz="3200" b="1" dirty="0" smtClean="0"/>
              <a:t>resolutions</a:t>
            </a:r>
            <a:r>
              <a:rPr lang="en-US" sz="3200" dirty="0" smtClean="0"/>
              <a:t> adopted at a meeting of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 </a:t>
            </a:r>
            <a:r>
              <a:rPr lang="en-US" sz="3200" dirty="0" smtClean="0"/>
              <a:t>   </a:t>
            </a:r>
            <a:r>
              <a:rPr lang="en-US" sz="3200" b="1" dirty="0" smtClean="0"/>
              <a:t>U.S. Zionists </a:t>
            </a:r>
            <a:r>
              <a:rPr lang="en-US" sz="3200" dirty="0" smtClean="0"/>
              <a:t>in </a:t>
            </a:r>
            <a:r>
              <a:rPr lang="en-US" sz="3200" b="1" dirty="0" smtClean="0"/>
              <a:t>1942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 </a:t>
            </a:r>
            <a:r>
              <a:rPr lang="en-US" sz="3200" dirty="0" smtClean="0"/>
              <a:t>   calling for </a:t>
            </a:r>
            <a:r>
              <a:rPr lang="en-US" sz="3200" dirty="0" smtClean="0">
                <a:solidFill>
                  <a:schemeClr val="bg2"/>
                </a:solidFill>
              </a:rPr>
              <a:t>open immigration to Palestine </a:t>
            </a:r>
            <a:r>
              <a:rPr lang="en-US" sz="3200" dirty="0" smtClean="0"/>
              <a:t>and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   the establishment there of a </a:t>
            </a:r>
            <a:r>
              <a:rPr lang="en-US" sz="3200" dirty="0" smtClean="0">
                <a:solidFill>
                  <a:schemeClr val="bg2"/>
                </a:solidFill>
              </a:rPr>
              <a:t>Jewish commonwealth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1304" y="733097"/>
            <a:ext cx="8614354" cy="57859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 the wake of WWII, many </a:t>
            </a:r>
            <a:r>
              <a:rPr lang="en-US" b="1" dirty="0"/>
              <a:t>American Jews </a:t>
            </a:r>
            <a:r>
              <a:rPr lang="en-US" dirty="0"/>
              <a:t>became </a:t>
            </a:r>
            <a:r>
              <a:rPr lang="en-US" b="1" dirty="0"/>
              <a:t>ardent supporters of a Jewish state </a:t>
            </a:r>
            <a:r>
              <a:rPr lang="en-US" b="1" dirty="0" smtClean="0"/>
              <a:t>                    in Palestine</a:t>
            </a:r>
          </a:p>
        </p:txBody>
      </p:sp>
    </p:spTree>
    <p:extLst>
      <p:ext uri="{BB962C8B-B14F-4D97-AF65-F5344CB8AC3E}">
        <p14:creationId xmlns:p14="http://schemas.microsoft.com/office/powerpoint/2010/main" val="24233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38457" cy="4865914"/>
          </a:xfrm>
        </p:spPr>
        <p:txBody>
          <a:bodyPr>
            <a:normAutofit/>
          </a:bodyPr>
          <a:lstStyle/>
          <a:p>
            <a:r>
              <a:rPr lang="en-US" b="1" dirty="0" smtClean="0"/>
              <a:t>Biltmore </a:t>
            </a:r>
            <a:r>
              <a:rPr lang="en-US" b="1" dirty="0"/>
              <a:t>Program: </a:t>
            </a:r>
            <a:r>
              <a:rPr lang="en-US" dirty="0"/>
              <a:t>Set of resolutions adopted at a meeting of US Zionists in 1942 calling for open immigration to Palestine and the establishment there of a Jewish commonwealth</a:t>
            </a:r>
          </a:p>
          <a:p>
            <a:r>
              <a:rPr lang="en-US" dirty="0" smtClean="0"/>
              <a:t>In the wake of the Holocaust, many </a:t>
            </a:r>
            <a:r>
              <a:rPr lang="en-US" dirty="0"/>
              <a:t>American Jews became ardent supporters of a Jewish state </a:t>
            </a:r>
            <a:r>
              <a:rPr lang="en-US" dirty="0" smtClean="0"/>
              <a:t>in Palestine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175657"/>
            <a:ext cx="9144000" cy="554082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	</a:t>
            </a:r>
            <a:r>
              <a:rPr lang="en-US" b="1" dirty="0" smtClean="0"/>
              <a:t>	Three (3) phases </a:t>
            </a:r>
            <a:r>
              <a:rPr lang="en-US" b="1" dirty="0"/>
              <a:t>of the conflict </a:t>
            </a:r>
            <a:endParaRPr lang="en-US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	</a:t>
            </a:r>
            <a:r>
              <a:rPr lang="en-US" dirty="0" smtClean="0"/>
              <a:t>that </a:t>
            </a:r>
            <a:r>
              <a:rPr lang="en-US" dirty="0"/>
              <a:t>brought the state of Israel into being 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and </a:t>
            </a:r>
            <a:r>
              <a:rPr lang="en-US" dirty="0"/>
              <a:t>confirmed its existence: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000" dirty="0">
                <a:solidFill>
                  <a:schemeClr val="bg2"/>
                </a:solidFill>
              </a:rPr>
              <a:t>1. The</a:t>
            </a:r>
            <a:r>
              <a:rPr lang="en-US" sz="3000" dirty="0"/>
              <a:t> </a:t>
            </a:r>
            <a:r>
              <a:rPr lang="en-US" sz="3000" i="1" dirty="0" err="1">
                <a:solidFill>
                  <a:schemeClr val="bg2"/>
                </a:solidFill>
              </a:rPr>
              <a:t>Yishuv</a:t>
            </a:r>
            <a:r>
              <a:rPr lang="en-US" sz="3000" dirty="0" err="1">
                <a:solidFill>
                  <a:schemeClr val="bg2"/>
                </a:solidFill>
              </a:rPr>
              <a:t>’s</a:t>
            </a:r>
            <a:r>
              <a:rPr lang="en-US" sz="3000" dirty="0">
                <a:solidFill>
                  <a:schemeClr val="bg2"/>
                </a:solidFill>
              </a:rPr>
              <a:t> campaign of </a:t>
            </a:r>
            <a:r>
              <a:rPr lang="en-US" sz="3000" b="1" dirty="0">
                <a:solidFill>
                  <a:schemeClr val="bg2"/>
                </a:solidFill>
              </a:rPr>
              <a:t>sabotage</a:t>
            </a:r>
            <a:r>
              <a:rPr lang="en-US" sz="3000" dirty="0">
                <a:solidFill>
                  <a:schemeClr val="bg2"/>
                </a:solidFill>
              </a:rPr>
              <a:t> against </a:t>
            </a:r>
            <a:r>
              <a:rPr lang="en-US" sz="3000" dirty="0" smtClean="0">
                <a:solidFill>
                  <a:schemeClr val="bg2"/>
                </a:solidFill>
              </a:rPr>
              <a:t>                                the </a:t>
            </a:r>
            <a:r>
              <a:rPr lang="en-US" sz="3000" b="1" dirty="0">
                <a:solidFill>
                  <a:schemeClr val="bg2"/>
                </a:solidFill>
              </a:rPr>
              <a:t>British</a:t>
            </a:r>
            <a:r>
              <a:rPr lang="en-US" sz="3000" dirty="0">
                <a:solidFill>
                  <a:schemeClr val="bg2"/>
                </a:solidFill>
              </a:rPr>
              <a:t> administration in </a:t>
            </a:r>
            <a:r>
              <a:rPr lang="en-US" sz="3000" b="1" dirty="0">
                <a:solidFill>
                  <a:schemeClr val="bg2"/>
                </a:solidFill>
              </a:rPr>
              <a:t>Palestine</a:t>
            </a:r>
            <a:r>
              <a:rPr lang="en-US" sz="3000" dirty="0">
                <a:solidFill>
                  <a:schemeClr val="bg2"/>
                </a:solidFill>
              </a:rPr>
              <a:t> from 1945-</a:t>
            </a:r>
            <a:r>
              <a:rPr lang="en-US" sz="3000" dirty="0" smtClean="0">
                <a:solidFill>
                  <a:schemeClr val="bg2"/>
                </a:solidFill>
              </a:rPr>
              <a:t>1947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1396"/>
            <a:ext cx="8229600" cy="96882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Terror and </a:t>
            </a:r>
            <a:r>
              <a:rPr lang="en-US" sz="3600" b="1" dirty="0" smtClean="0"/>
              <a:t>Inter-communal </a:t>
            </a:r>
            <a:r>
              <a:rPr lang="en-US" sz="3600" b="1" dirty="0" smtClean="0"/>
              <a:t>War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893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1175657"/>
            <a:ext cx="9144000" cy="55408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Font typeface="Arial"/>
              <a:buNone/>
            </a:pPr>
            <a:r>
              <a:rPr lang="en-US" sz="3200" dirty="0" smtClean="0">
                <a:solidFill>
                  <a:schemeClr val="bg2"/>
                </a:solidFill>
              </a:rPr>
              <a:t>2. The brief </a:t>
            </a:r>
            <a:r>
              <a:rPr lang="en-US" sz="3200" b="1" dirty="0" smtClean="0">
                <a:solidFill>
                  <a:schemeClr val="bg2"/>
                </a:solidFill>
              </a:rPr>
              <a:t>intercommunal war </a:t>
            </a:r>
            <a:r>
              <a:rPr lang="en-US" sz="3200" dirty="0" smtClean="0">
                <a:solidFill>
                  <a:schemeClr val="bg2"/>
                </a:solidFill>
              </a:rPr>
              <a:t>between the </a:t>
            </a:r>
            <a:r>
              <a:rPr lang="en-US" sz="3200" b="1" dirty="0" smtClean="0">
                <a:solidFill>
                  <a:schemeClr val="bg2"/>
                </a:solidFill>
              </a:rPr>
              <a:t>Arab </a:t>
            </a:r>
            <a:r>
              <a:rPr lang="en-US" sz="3200" dirty="0" smtClean="0">
                <a:solidFill>
                  <a:schemeClr val="bg2"/>
                </a:solidFill>
              </a:rPr>
              <a:t>and</a:t>
            </a:r>
            <a:r>
              <a:rPr lang="en-US" sz="3200" b="1" dirty="0" smtClean="0">
                <a:solidFill>
                  <a:schemeClr val="bg2"/>
                </a:solidFill>
              </a:rPr>
              <a:t> Jewish </a:t>
            </a:r>
            <a:r>
              <a:rPr lang="en-US" sz="3200" dirty="0" smtClean="0">
                <a:solidFill>
                  <a:schemeClr val="bg2"/>
                </a:solidFill>
              </a:rPr>
              <a:t>communities of </a:t>
            </a:r>
            <a:r>
              <a:rPr lang="en-US" sz="3200" b="1" dirty="0" smtClean="0">
                <a:solidFill>
                  <a:schemeClr val="bg2"/>
                </a:solidFill>
              </a:rPr>
              <a:t>Palestine</a:t>
            </a:r>
            <a:r>
              <a:rPr lang="en-US" sz="3200" dirty="0" smtClean="0">
                <a:solidFill>
                  <a:schemeClr val="bg2"/>
                </a:solidFill>
              </a:rPr>
              <a:t> in 1947-48</a:t>
            </a:r>
          </a:p>
          <a:p>
            <a:pPr lvl="2">
              <a:lnSpc>
                <a:spcPct val="150000"/>
              </a:lnSpc>
            </a:pPr>
            <a:r>
              <a:rPr lang="en-US" sz="2800" b="1" dirty="0" smtClean="0"/>
              <a:t>February 1947: Britain lost control</a:t>
            </a:r>
            <a:r>
              <a:rPr lang="en-US" sz="2800" dirty="0" smtClean="0"/>
              <a:t> of the region, </a:t>
            </a:r>
            <a:r>
              <a:rPr lang="en-US" sz="2800" b="1" dirty="0" smtClean="0"/>
              <a:t>referred to the UN</a:t>
            </a:r>
          </a:p>
          <a:p>
            <a:pPr lvl="2">
              <a:lnSpc>
                <a:spcPct val="150000"/>
              </a:lnSpc>
            </a:pPr>
            <a:r>
              <a:rPr lang="en-US" sz="2800" b="1" dirty="0" smtClean="0"/>
              <a:t>UNSCOP</a:t>
            </a:r>
            <a:r>
              <a:rPr lang="en-US" sz="2800" dirty="0" smtClean="0"/>
              <a:t> (</a:t>
            </a:r>
            <a:r>
              <a:rPr lang="en-US" sz="2800" i="1" dirty="0" smtClean="0"/>
              <a:t>UN Special Committee on Palestine</a:t>
            </a:r>
            <a:r>
              <a:rPr lang="en-US" sz="2800" dirty="0" smtClean="0"/>
              <a:t>) </a:t>
            </a:r>
            <a:r>
              <a:rPr lang="en-US" sz="2800" b="1" dirty="0" smtClean="0"/>
              <a:t>report</a:t>
            </a:r>
            <a:r>
              <a:rPr lang="en-US" sz="2800" dirty="0" smtClean="0"/>
              <a:t>:</a:t>
            </a:r>
          </a:p>
          <a:p>
            <a:pPr lvl="2">
              <a:lnSpc>
                <a:spcPct val="150000"/>
              </a:lnSpc>
            </a:pPr>
            <a:r>
              <a:rPr lang="en-US" sz="2800" b="1" dirty="0" smtClean="0">
                <a:solidFill>
                  <a:schemeClr val="bg2"/>
                </a:solidFill>
              </a:rPr>
              <a:t>Jews</a:t>
            </a:r>
            <a:r>
              <a:rPr lang="en-US" sz="2800" dirty="0" smtClean="0"/>
              <a:t> are </a:t>
            </a:r>
            <a:r>
              <a:rPr lang="en-US" sz="2800" b="1" dirty="0" smtClean="0"/>
              <a:t>30% </a:t>
            </a:r>
            <a:r>
              <a:rPr lang="en-US" sz="2800" dirty="0" smtClean="0"/>
              <a:t>of the </a:t>
            </a:r>
            <a:r>
              <a:rPr lang="en-US" sz="2800" dirty="0" smtClean="0">
                <a:solidFill>
                  <a:schemeClr val="bg1"/>
                </a:solidFill>
              </a:rPr>
              <a:t>population</a:t>
            </a:r>
            <a:r>
              <a:rPr lang="en-US" sz="2800" dirty="0" smtClean="0"/>
              <a:t> &amp; hold </a:t>
            </a:r>
            <a:r>
              <a:rPr lang="en-US" sz="2800" b="1" dirty="0" smtClean="0"/>
              <a:t>6%</a:t>
            </a:r>
            <a:r>
              <a:rPr lang="en-US" sz="2800" dirty="0" smtClean="0"/>
              <a:t> of the </a:t>
            </a:r>
            <a:r>
              <a:rPr lang="en-US" sz="2800" dirty="0" smtClean="0">
                <a:solidFill>
                  <a:schemeClr val="bg1"/>
                </a:solidFill>
              </a:rPr>
              <a:t>land</a:t>
            </a: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Termination of the mandate </a:t>
            </a:r>
            <a:r>
              <a:rPr lang="en-US" sz="2800" dirty="0" smtClean="0"/>
              <a:t>&amp; </a:t>
            </a:r>
            <a:r>
              <a:rPr lang="en-US" sz="2800" dirty="0" smtClean="0">
                <a:solidFill>
                  <a:schemeClr val="bg2"/>
                </a:solidFill>
              </a:rPr>
              <a:t>independence </a:t>
            </a:r>
            <a:r>
              <a:rPr lang="en-US" sz="2800" dirty="0" smtClean="0">
                <a:solidFill>
                  <a:srgbClr val="FFFF00"/>
                </a:solidFill>
              </a:rPr>
              <a:t>(</a:t>
            </a:r>
            <a:r>
              <a:rPr lang="en-US" sz="2800" i="1" dirty="0" smtClean="0">
                <a:solidFill>
                  <a:srgbClr val="FFFF00"/>
                </a:solidFill>
              </a:rPr>
              <a:t>partition option</a:t>
            </a:r>
            <a:r>
              <a:rPr lang="en-US" sz="2800" dirty="0" smtClean="0">
                <a:solidFill>
                  <a:srgbClr val="FFFF00"/>
                </a:solidFill>
              </a:rPr>
              <a:t>) </a:t>
            </a:r>
          </a:p>
          <a:p>
            <a:pPr marL="457200" lvl="1" indent="0">
              <a:buFont typeface="Arial"/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882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Terror and </a:t>
            </a:r>
            <a:r>
              <a:rPr lang="en-US" sz="3600" b="1" dirty="0" smtClean="0"/>
              <a:t>Inter-communal </a:t>
            </a:r>
            <a:r>
              <a:rPr lang="en-US" sz="3600" b="1" dirty="0" smtClean="0"/>
              <a:t>War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4124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175657"/>
            <a:ext cx="9144000" cy="5540829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Jews</a:t>
            </a:r>
            <a:r>
              <a:rPr lang="en-US" sz="3200" dirty="0" smtClean="0">
                <a:solidFill>
                  <a:schemeClr val="bg1"/>
                </a:solidFill>
              </a:rPr>
              <a:t> accepted it – </a:t>
            </a:r>
            <a:r>
              <a:rPr lang="en-US" sz="3200" b="1" dirty="0" smtClean="0">
                <a:solidFill>
                  <a:schemeClr val="bg1"/>
                </a:solidFill>
              </a:rPr>
              <a:t>Arabs</a:t>
            </a:r>
            <a:r>
              <a:rPr lang="en-US" sz="3200" dirty="0" smtClean="0">
                <a:solidFill>
                  <a:schemeClr val="bg1"/>
                </a:solidFill>
              </a:rPr>
              <a:t> rejected it                              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Arab League</a:t>
            </a:r>
            <a:r>
              <a:rPr lang="en-US" sz="3200" dirty="0" smtClean="0">
                <a:solidFill>
                  <a:schemeClr val="bg1"/>
                </a:solidFill>
              </a:rPr>
              <a:t>, in the absence of a </a:t>
            </a: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en-US" sz="3200" i="1" dirty="0" smtClean="0">
                <a:solidFill>
                  <a:schemeClr val="bg1"/>
                </a:solidFill>
              </a:rPr>
              <a:t>Palestinian authority”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u="sng" dirty="0" smtClean="0">
                <a:solidFill>
                  <a:schemeClr val="bg1"/>
                </a:solidFill>
              </a:rPr>
              <a:t>rejected</a:t>
            </a:r>
            <a:r>
              <a:rPr lang="en-US" sz="3200" dirty="0" smtClean="0">
                <a:solidFill>
                  <a:schemeClr val="bg1"/>
                </a:solidFill>
              </a:rPr>
              <a:t> all attempts at compromise)</a:t>
            </a:r>
          </a:p>
          <a:p>
            <a:pPr lvl="2">
              <a:lnSpc>
                <a:spcPct val="15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29 Nov. 1947 </a:t>
            </a:r>
            <a:r>
              <a:rPr lang="en-US" sz="3200" b="1" dirty="0" smtClean="0">
                <a:solidFill>
                  <a:schemeClr val="bg1"/>
                </a:solidFill>
              </a:rPr>
              <a:t>UN</a:t>
            </a:r>
            <a:r>
              <a:rPr lang="en-US" sz="3200" dirty="0" smtClean="0">
                <a:solidFill>
                  <a:schemeClr val="bg1"/>
                </a:solidFill>
              </a:rPr>
              <a:t> vote:  </a:t>
            </a:r>
            <a:r>
              <a:rPr lang="en-US" sz="3200" b="1" u="sng" dirty="0" smtClean="0">
                <a:solidFill>
                  <a:srgbClr val="FFFF00"/>
                </a:solidFill>
              </a:rPr>
              <a:t>Partition</a:t>
            </a:r>
            <a:r>
              <a:rPr lang="en-US" sz="3200" dirty="0" smtClean="0">
                <a:solidFill>
                  <a:srgbClr val="FFFF00"/>
                </a:solidFill>
              </a:rPr>
              <a:t> of </a:t>
            </a:r>
            <a:r>
              <a:rPr lang="en-US" sz="3200" b="1" dirty="0" smtClean="0">
                <a:solidFill>
                  <a:srgbClr val="FFFF00"/>
                </a:solidFill>
              </a:rPr>
              <a:t>Palestine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/ </a:t>
            </a:r>
            <a:r>
              <a:rPr lang="en-US" sz="3200" dirty="0" smtClean="0">
                <a:solidFill>
                  <a:srgbClr val="FFFF00"/>
                </a:solidFill>
              </a:rPr>
              <a:t>international status of Jerusalem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882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Terror and </a:t>
            </a:r>
            <a:r>
              <a:rPr lang="en-US" sz="3200" b="1" dirty="0" smtClean="0"/>
              <a:t>Inter-communal </a:t>
            </a:r>
            <a:r>
              <a:rPr lang="en-US" sz="3200" b="1" dirty="0" smtClean="0"/>
              <a:t>War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889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stview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WestviewPPT.thmx</Template>
  <TotalTime>423</TotalTime>
  <Words>601</Words>
  <Application>Microsoft Office PowerPoint</Application>
  <PresentationFormat>Προβολή στην οθόνη (4:3)</PresentationFormat>
  <Paragraphs>72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Wingdings</vt:lpstr>
      <vt:lpstr>WestviewPPT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Terror and Inter-communal War</vt:lpstr>
      <vt:lpstr>Terror and Inter-communal War</vt:lpstr>
      <vt:lpstr>Terror and Inter-communal War</vt:lpstr>
      <vt:lpstr>Terror and Inter-communal War</vt:lpstr>
      <vt:lpstr>   Terror and Inter-communal War</vt:lpstr>
      <vt:lpstr>The UN Proposal for the Partition of Palestine, 1947</vt:lpstr>
      <vt:lpstr>David Ben-Gurion announcing Israeli independence, May 14, 1948</vt:lpstr>
      <vt:lpstr>The First Arab-Israeli War</vt:lpstr>
      <vt:lpstr>The First Arab-Israeli War</vt:lpstr>
      <vt:lpstr>The First Arab-Israeli War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The First Arab-Israeli War</vt:lpstr>
      <vt:lpstr>The First Arab-Israeli War</vt:lpstr>
      <vt:lpstr>Παρουσίαση του PowerPoint</vt:lpstr>
    </vt:vector>
  </TitlesOfParts>
  <Company>Perseus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History of the Modern Middle East 5th edition</dc:title>
  <dc:creator>Kathryn Lindquist</dc:creator>
  <cp:lastModifiedBy>ILIAS</cp:lastModifiedBy>
  <cp:revision>51</cp:revision>
  <dcterms:created xsi:type="dcterms:W3CDTF">2016-07-07T22:31:54Z</dcterms:created>
  <dcterms:modified xsi:type="dcterms:W3CDTF">2024-06-02T13:51:50Z</dcterms:modified>
</cp:coreProperties>
</file>