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59" r:id="rId4"/>
    <p:sldId id="274" r:id="rId5"/>
    <p:sldId id="260" r:id="rId6"/>
    <p:sldId id="276" r:id="rId7"/>
    <p:sldId id="275" r:id="rId8"/>
    <p:sldId id="277" r:id="rId9"/>
    <p:sldId id="278" r:id="rId10"/>
    <p:sldId id="279" r:id="rId11"/>
    <p:sldId id="261" r:id="rId12"/>
    <p:sldId id="262" r:id="rId13"/>
    <p:sldId id="280" r:id="rId14"/>
    <p:sldId id="281" r:id="rId15"/>
    <p:sldId id="263" r:id="rId16"/>
    <p:sldId id="283" r:id="rId17"/>
    <p:sldId id="271" r:id="rId18"/>
    <p:sldId id="284" r:id="rId19"/>
    <p:sldId id="268" r:id="rId20"/>
    <p:sldId id="272" r:id="rId21"/>
    <p:sldId id="286" r:id="rId22"/>
    <p:sldId id="285" r:id="rId23"/>
    <p:sldId id="269" r:id="rId24"/>
    <p:sldId id="282" r:id="rId25"/>
    <p:sldId id="287" r:id="rId26"/>
    <p:sldId id="288" r:id="rId27"/>
    <p:sldId id="264" r:id="rId28"/>
    <p:sldId id="267" r:id="rId29"/>
    <p:sldId id="289" r:id="rId30"/>
    <p:sldId id="290" r:id="rId31"/>
    <p:sldId id="266" r:id="rId32"/>
    <p:sldId id="294" r:id="rId33"/>
    <p:sldId id="295" r:id="rId34"/>
    <p:sldId id="296" r:id="rId35"/>
    <p:sldId id="297" r:id="rId36"/>
    <p:sldId id="298" r:id="rId37"/>
    <p:sldId id="299" r:id="rId38"/>
    <p:sldId id="301" r:id="rId39"/>
    <p:sldId id="300" r:id="rId40"/>
    <p:sldId id="291" r:id="rId41"/>
    <p:sldId id="292" r:id="rId42"/>
    <p:sldId id="293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3205-0D90-4F44-863E-942AC77299C3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3AED2-8AA6-4942-B10B-C901472FE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572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3205-0D90-4F44-863E-942AC77299C3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3AED2-8AA6-4942-B10B-C901472FE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090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3205-0D90-4F44-863E-942AC77299C3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3AED2-8AA6-4942-B10B-C901472FE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554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3205-0D90-4F44-863E-942AC77299C3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3AED2-8AA6-4942-B10B-C901472FE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67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3205-0D90-4F44-863E-942AC77299C3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3AED2-8AA6-4942-B10B-C901472FE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596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3205-0D90-4F44-863E-942AC77299C3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3AED2-8AA6-4942-B10B-C901472FE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272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3205-0D90-4F44-863E-942AC77299C3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3AED2-8AA6-4942-B10B-C901472FE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324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3205-0D90-4F44-863E-942AC77299C3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3AED2-8AA6-4942-B10B-C901472FE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162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3205-0D90-4F44-863E-942AC77299C3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3AED2-8AA6-4942-B10B-C901472FE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073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3205-0D90-4F44-863E-942AC77299C3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3AED2-8AA6-4942-B10B-C901472FE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810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3205-0D90-4F44-863E-942AC77299C3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3AED2-8AA6-4942-B10B-C901472FE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029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13205-0D90-4F44-863E-942AC77299C3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3AED2-8AA6-4942-B10B-C901472FE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309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fi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f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f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5794" y="1315644"/>
            <a:ext cx="8900160" cy="256032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latin typeface="Copperplate Gothic Bold" panose="020E0705020206020404" pitchFamily="34" charset="0"/>
              </a:rPr>
              <a:t>Challenges to the Existing Order</a:t>
            </a:r>
            <a:r>
              <a:rPr lang="en-US" sz="3600" b="1" smtClean="0">
                <a:latin typeface="Copperplate Gothic Bold" panose="020E0705020206020404" pitchFamily="34" charset="0"/>
              </a:rPr>
              <a:t>: </a:t>
            </a:r>
            <a:r>
              <a:rPr lang="en-US" sz="3600" b="1" smtClean="0">
                <a:latin typeface="Copperplate Gothic Bold" panose="020E0705020206020404" pitchFamily="34" charset="0"/>
              </a:rPr>
              <a:t/>
            </a:r>
            <a:br>
              <a:rPr lang="en-US" sz="3600" b="1" smtClean="0">
                <a:latin typeface="Copperplate Gothic Bold" panose="020E0705020206020404" pitchFamily="34" charset="0"/>
              </a:rPr>
            </a:br>
            <a:r>
              <a:rPr lang="en-US" sz="3600" b="1" smtClean="0">
                <a:latin typeface="Copperplate Gothic Bold" panose="020E0705020206020404" pitchFamily="34" charset="0"/>
              </a:rPr>
              <a:t>The </a:t>
            </a:r>
            <a:r>
              <a:rPr lang="en-US" sz="3600" b="1" dirty="0" smtClean="0">
                <a:latin typeface="Copperplate Gothic Bold" panose="020E0705020206020404" pitchFamily="34" charset="0"/>
              </a:rPr>
              <a:t>Middle East </a:t>
            </a:r>
            <a:br>
              <a:rPr lang="en-US" sz="3600" b="1" dirty="0" smtClean="0">
                <a:latin typeface="Copperplate Gothic Bold" panose="020E0705020206020404" pitchFamily="34" charset="0"/>
              </a:rPr>
            </a:br>
            <a:r>
              <a:rPr lang="en-US" sz="3600" b="1" dirty="0" smtClean="0">
                <a:latin typeface="Copperplate Gothic Bold" panose="020E0705020206020404" pitchFamily="34" charset="0"/>
              </a:rPr>
              <a:t>in the 1990s and 2000s</a:t>
            </a:r>
            <a:endParaRPr lang="en-US" sz="3600" b="1" dirty="0"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82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4371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9671"/>
            <a:ext cx="3730752" cy="2548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4572001" y="5644885"/>
            <a:ext cx="39426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1979-1989: Soviet Invasion to Afghanistan</a:t>
            </a: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256" y="1829600"/>
            <a:ext cx="2523744" cy="1709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776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/>
              <a:t>Bin Laden and Al-Qa‘ida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382000" cy="557348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Americans asked: “</a:t>
            </a:r>
            <a:r>
              <a:rPr lang="en-US" b="1" dirty="0" smtClean="0">
                <a:solidFill>
                  <a:schemeClr val="bg1"/>
                </a:solidFill>
              </a:rPr>
              <a:t>Why do they hate us?”</a:t>
            </a:r>
          </a:p>
          <a:p>
            <a:r>
              <a:rPr lang="en-US" b="1" dirty="0" smtClean="0"/>
              <a:t>Bin Laden’s grievances against US</a:t>
            </a:r>
          </a:p>
          <a:p>
            <a:pPr lvl="1"/>
            <a:r>
              <a:rPr lang="en-US" dirty="0" smtClean="0"/>
              <a:t>US position on the </a:t>
            </a:r>
            <a:r>
              <a:rPr lang="en-US" b="1" dirty="0" smtClean="0"/>
              <a:t>Palestinian-Israeli conflict</a:t>
            </a:r>
          </a:p>
          <a:p>
            <a:pPr lvl="1"/>
            <a:r>
              <a:rPr lang="en-US" dirty="0" smtClean="0"/>
              <a:t>Continued </a:t>
            </a:r>
            <a:r>
              <a:rPr lang="en-US" b="1" dirty="0" smtClean="0"/>
              <a:t>U.S. economic sanctions against Iraq </a:t>
            </a:r>
            <a:r>
              <a:rPr lang="en-US" dirty="0" smtClean="0"/>
              <a:t>and the hardships they imposed on the Iraqi people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resence of </a:t>
            </a:r>
            <a:r>
              <a:rPr lang="en-US" b="1" dirty="0" smtClean="0"/>
              <a:t>US troops in Saudi Arabia</a:t>
            </a:r>
          </a:p>
          <a:p>
            <a:r>
              <a:rPr lang="en-US" dirty="0"/>
              <a:t>Al-Qa‘ida </a:t>
            </a:r>
            <a:r>
              <a:rPr lang="en-US" dirty="0" smtClean="0"/>
              <a:t>was a new phenomenon, </a:t>
            </a:r>
            <a:r>
              <a:rPr lang="en-US" b="1" dirty="0" smtClean="0"/>
              <a:t>a stateless international terrorist network </a:t>
            </a:r>
            <a:r>
              <a:rPr lang="en-US" dirty="0" smtClean="0"/>
              <a:t>that sought to establish an Islamic order along the lines of the Taliban government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Bin Laden’s ultimate objective was the overthrow of the US-friendly Saudi and Egyptian regimes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825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3350"/>
            <a:ext cx="8229600" cy="1143000"/>
          </a:xfrm>
        </p:spPr>
        <p:txBody>
          <a:bodyPr/>
          <a:lstStyle/>
          <a:p>
            <a:r>
              <a:rPr lang="en-US" b="1" dirty="0" smtClean="0"/>
              <a:t>The Occupation of Iraq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28700"/>
            <a:ext cx="8686800" cy="58293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Although no evidence connected Iraq to the 9/11 attacks, Bush and his advisers made a case for </a:t>
            </a:r>
            <a:r>
              <a:rPr lang="en-US" b="1" dirty="0" smtClean="0"/>
              <a:t>preemptive military action against Iraq, main rational behind the intervention: </a:t>
            </a:r>
          </a:p>
          <a:p>
            <a:pPr lvl="1"/>
            <a:r>
              <a:rPr lang="en-US" dirty="0" smtClean="0"/>
              <a:t>Iraq’s alleged possession of weapons of mass destruction</a:t>
            </a:r>
          </a:p>
          <a:p>
            <a:pPr lvl="1"/>
            <a:r>
              <a:rPr lang="en-US" dirty="0" smtClean="0"/>
              <a:t>Regime change was necessary for the benefit of the Iraqi people</a:t>
            </a:r>
          </a:p>
          <a:p>
            <a:pPr lvl="1"/>
            <a:r>
              <a:rPr lang="en-US" dirty="0" smtClean="0"/>
              <a:t>Iraq’s possession of one of the world’s largest oil reserves</a:t>
            </a:r>
          </a:p>
          <a:p>
            <a:r>
              <a:rPr lang="en-US" b="1" dirty="0" smtClean="0"/>
              <a:t>UNSC Resolution 1441: </a:t>
            </a:r>
            <a:r>
              <a:rPr lang="en-US" dirty="0" smtClean="0"/>
              <a:t>Iraq must disclose its holdings of weapons and allow UN inspection teams into Iraq</a:t>
            </a:r>
          </a:p>
          <a:p>
            <a:r>
              <a:rPr lang="en-US" b="1" dirty="0" smtClean="0"/>
              <a:t>March 20, 2003: </a:t>
            </a:r>
            <a:r>
              <a:rPr lang="en-US" b="1" dirty="0" smtClean="0">
                <a:solidFill>
                  <a:schemeClr val="bg1"/>
                </a:solidFill>
              </a:rPr>
              <a:t>Operation Iraqi Freedom</a:t>
            </a:r>
            <a:r>
              <a:rPr lang="en-US" b="1" dirty="0" smtClean="0"/>
              <a:t> </a:t>
            </a:r>
            <a:r>
              <a:rPr lang="en-US" dirty="0" smtClean="0"/>
              <a:t>began</a:t>
            </a:r>
          </a:p>
          <a:p>
            <a:pPr lvl="1"/>
            <a:r>
              <a:rPr lang="en-US" dirty="0" smtClean="0"/>
              <a:t>Postwar, US dismantled Iraq’s political and economic infrastructure, creating a turbulent climate that started the country on a descent into political, economic, social, and sectarian chaos</a:t>
            </a:r>
          </a:p>
        </p:txBody>
      </p:sp>
    </p:spTree>
    <p:extLst>
      <p:ext uri="{BB962C8B-B14F-4D97-AF65-F5344CB8AC3E}">
        <p14:creationId xmlns:p14="http://schemas.microsoft.com/office/powerpoint/2010/main" val="47369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805" y="0"/>
            <a:ext cx="6606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9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35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8334375" cy="103822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Sectarian Violence &amp; Fragmentation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1038225"/>
            <a:ext cx="8334375" cy="5819775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/>
              <a:t>Anti-US insurgency </a:t>
            </a:r>
            <a:r>
              <a:rPr lang="en-US" dirty="0" smtClean="0"/>
              <a:t>first emerged among Iraqis angered at presence of foreign troops</a:t>
            </a:r>
          </a:p>
          <a:p>
            <a:r>
              <a:rPr lang="en-US" dirty="0" smtClean="0"/>
              <a:t>Some attracted to a more extreme attack on US-led occupation </a:t>
            </a:r>
            <a:r>
              <a:rPr lang="en-US" dirty="0" smtClean="0">
                <a:sym typeface="Wingdings" panose="05000000000000000000" pitchFamily="2" charset="2"/>
              </a:rPr>
              <a:t> establishment of </a:t>
            </a:r>
            <a:r>
              <a:rPr lang="en-US" b="1" dirty="0" smtClean="0">
                <a:sym typeface="Wingdings" panose="05000000000000000000" pitchFamily="2" charset="2"/>
              </a:rPr>
              <a:t>al-Qa‘ida in Iraq (AQI)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AQI killed American forces, int’l community members, and Iraqi Shi‘ites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In 2007, George W. Bush announced a “</a:t>
            </a:r>
            <a:r>
              <a:rPr lang="en-US" dirty="0" smtClean="0"/>
              <a:t>surge,” working with </a:t>
            </a:r>
            <a:r>
              <a:rPr lang="en-US" b="1" dirty="0"/>
              <a:t>Sunni tribal leaders </a:t>
            </a:r>
            <a:r>
              <a:rPr lang="en-US" b="1" dirty="0" smtClean="0"/>
              <a:t>to fight AQI = the </a:t>
            </a:r>
            <a:r>
              <a:rPr lang="en-US" b="1" dirty="0"/>
              <a:t>Awakening, or </a:t>
            </a:r>
            <a:r>
              <a:rPr lang="en-US" b="1" i="1" dirty="0" err="1" smtClean="0"/>
              <a:t>Sahwa</a:t>
            </a:r>
            <a:endParaRPr lang="en-US" b="1" dirty="0" smtClean="0"/>
          </a:p>
          <a:p>
            <a:r>
              <a:rPr lang="en-US" b="1" dirty="0" smtClean="0"/>
              <a:t>Steady collapse of state institutions</a:t>
            </a:r>
            <a:r>
              <a:rPr lang="en-US" dirty="0" smtClean="0"/>
              <a:t>—a new government did not emerge until </a:t>
            </a:r>
            <a:r>
              <a:rPr lang="en-US" b="1" dirty="0" smtClean="0"/>
              <a:t>May 2006</a:t>
            </a:r>
            <a:r>
              <a:rPr lang="en-US" dirty="0" smtClean="0"/>
              <a:t>, under Shi</a:t>
            </a:r>
            <a:r>
              <a:rPr lang="en-US" dirty="0">
                <a:sym typeface="Wingdings" panose="05000000000000000000" pitchFamily="2" charset="2"/>
              </a:rPr>
              <a:t>‘</a:t>
            </a:r>
            <a:r>
              <a:rPr lang="en-US" dirty="0" smtClean="0"/>
              <a:t>a prime minister, </a:t>
            </a:r>
            <a:r>
              <a:rPr lang="en-US" b="1" dirty="0" smtClean="0"/>
              <a:t>Nuri al-Maliki</a:t>
            </a:r>
          </a:p>
          <a:p>
            <a:r>
              <a:rPr lang="en-US" dirty="0" smtClean="0"/>
              <a:t>New political system that emerged post-US-led invasion and occupation favored </a:t>
            </a:r>
            <a:r>
              <a:rPr lang="en-US" b="1" dirty="0" smtClean="0"/>
              <a:t>sectarian government </a:t>
            </a:r>
            <a:r>
              <a:rPr lang="en-US" dirty="0" smtClean="0"/>
              <a:t>over forging a national consensus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30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94176" cy="49162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76" y="-1"/>
            <a:ext cx="5449824" cy="68474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9940"/>
            <a:ext cx="3895344" cy="2538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240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3501"/>
            <a:ext cx="8791575" cy="858837"/>
          </a:xfrm>
        </p:spPr>
        <p:txBody>
          <a:bodyPr>
            <a:normAutofit/>
          </a:bodyPr>
          <a:lstStyle/>
          <a:p>
            <a:r>
              <a:rPr lang="en-US" b="1" dirty="0"/>
              <a:t>Sectarian Violence &amp; </a:t>
            </a:r>
            <a:r>
              <a:rPr lang="en-US" b="1" dirty="0" smtClean="0"/>
              <a:t>Fragmentation</a:t>
            </a:r>
            <a:endParaRPr lang="en-US" sz="3300" b="1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6200" y="1476375"/>
            <a:ext cx="8943975" cy="564832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900" b="1" dirty="0" smtClean="0"/>
              <a:t>Shi‘a and Kurdish leaders consolidated power</a:t>
            </a:r>
            <a:r>
              <a:rPr lang="en-US" sz="2900" dirty="0" smtClean="0"/>
              <a:t>, while Sunnis felt marginalized</a:t>
            </a:r>
          </a:p>
          <a:p>
            <a:r>
              <a:rPr lang="en-US" sz="2900" b="1" dirty="0" smtClean="0">
                <a:solidFill>
                  <a:schemeClr val="bg1"/>
                </a:solidFill>
              </a:rPr>
              <a:t>Iraq’s Kurdish population/government carved out a zone of prosperity and relative stability </a:t>
            </a:r>
            <a:endParaRPr lang="en-US" sz="2900" b="1" dirty="0">
              <a:solidFill>
                <a:schemeClr val="bg1"/>
              </a:solidFill>
            </a:endParaRPr>
          </a:p>
          <a:p>
            <a:r>
              <a:rPr lang="en-US" sz="2900" dirty="0" smtClean="0"/>
              <a:t>Main source of tension with Shi‘a-led government in Baghdad was over </a:t>
            </a:r>
            <a:r>
              <a:rPr lang="en-US" sz="2900" b="1" dirty="0" smtClean="0"/>
              <a:t>oil</a:t>
            </a:r>
          </a:p>
          <a:p>
            <a:r>
              <a:rPr lang="en-US" sz="2900" dirty="0" smtClean="0"/>
              <a:t>Al-Maliki:</a:t>
            </a:r>
          </a:p>
          <a:p>
            <a:pPr lvl="1"/>
            <a:r>
              <a:rPr lang="en-US" sz="2500" dirty="0" smtClean="0"/>
              <a:t>His divisive policies gave Kurds’ demands for autonomy extra impetus</a:t>
            </a:r>
          </a:p>
          <a:p>
            <a:pPr lvl="1"/>
            <a:r>
              <a:rPr lang="en-US" sz="2500" dirty="0" smtClean="0"/>
              <a:t>Became increasingly paranoid and authoritarian</a:t>
            </a:r>
          </a:p>
          <a:p>
            <a:pPr lvl="1"/>
            <a:r>
              <a:rPr lang="en-US" sz="2500" dirty="0" smtClean="0"/>
              <a:t>Refusal to fund Sunni groups or integrate them deepened resentment</a:t>
            </a:r>
          </a:p>
          <a:p>
            <a:pPr lvl="1"/>
            <a:r>
              <a:rPr lang="en-US" sz="2500" dirty="0" smtClean="0"/>
              <a:t>Hollowed out national institutions</a:t>
            </a:r>
          </a:p>
          <a:p>
            <a:r>
              <a:rPr lang="en-US" sz="2900" b="1" dirty="0" smtClean="0"/>
              <a:t>Status of Forces Agreement: </a:t>
            </a:r>
            <a:r>
              <a:rPr lang="en-US" sz="2900" dirty="0" smtClean="0"/>
              <a:t>Iraqi government’s agreement with the US for US troops to </a:t>
            </a:r>
            <a:r>
              <a:rPr lang="en-US" sz="2900" b="1" dirty="0" smtClean="0">
                <a:solidFill>
                  <a:schemeClr val="bg1"/>
                </a:solidFill>
              </a:rPr>
              <a:t>redeploy by June 30, 2009</a:t>
            </a:r>
            <a:endParaRPr lang="en-US" b="1" dirty="0" smtClean="0">
              <a:solidFill>
                <a:schemeClr val="bg1"/>
              </a:solidFill>
            </a:endParaRP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3824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542" y="0"/>
            <a:ext cx="50449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84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0293"/>
            <a:ext cx="9144000" cy="808315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Kurdish Homelands</a:t>
            </a:r>
            <a:endParaRPr lang="en-US" sz="2400" b="1" dirty="0"/>
          </a:p>
        </p:txBody>
      </p:sp>
      <p:pic>
        <p:nvPicPr>
          <p:cNvPr id="3" name="Picture 2" descr="map25-1-4980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" t="2631" r="1633" b="2197"/>
          <a:stretch/>
        </p:blipFill>
        <p:spPr>
          <a:xfrm>
            <a:off x="1003300" y="1105401"/>
            <a:ext cx="7124700" cy="533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9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25"/>
          </a:xfrm>
        </p:spPr>
        <p:txBody>
          <a:bodyPr>
            <a:normAutofit/>
          </a:bodyPr>
          <a:lstStyle/>
          <a:p>
            <a:r>
              <a:rPr lang="en-US" b="1" dirty="0" smtClean="0"/>
              <a:t>US Policy in the Middle East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923925"/>
            <a:ext cx="8229600" cy="5715000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/>
              <a:t>3 pillars of U.S. cold war policy </a:t>
            </a:r>
            <a:r>
              <a:rPr lang="en-US" dirty="0" smtClean="0"/>
              <a:t>in the Middle East:</a:t>
            </a:r>
          </a:p>
          <a:p>
            <a:pPr marL="971550" lvl="1" indent="-514350">
              <a:buAutoNum type="arabicPeriod"/>
            </a:pPr>
            <a:r>
              <a:rPr lang="en-US" b="1" dirty="0" smtClean="0"/>
              <a:t>Containing </a:t>
            </a:r>
            <a:r>
              <a:rPr lang="en-US" b="1" dirty="0"/>
              <a:t>Soviet </a:t>
            </a:r>
            <a:r>
              <a:rPr lang="en-US" b="1" dirty="0" smtClean="0"/>
              <a:t>ambitions</a:t>
            </a:r>
          </a:p>
          <a:p>
            <a:pPr marL="971550" lvl="1" indent="-514350">
              <a:buAutoNum type="arabicPeriod"/>
            </a:pPr>
            <a:r>
              <a:rPr lang="en-US" b="1" dirty="0" smtClean="0"/>
              <a:t>Ensuring the security and prosperity of Israel</a:t>
            </a:r>
          </a:p>
          <a:p>
            <a:pPr marL="971550" lvl="1" indent="-514350">
              <a:buAutoNum type="arabicPeriod"/>
            </a:pPr>
            <a:r>
              <a:rPr lang="en-US" b="1" dirty="0" smtClean="0"/>
              <a:t>Securing access to petroleum resources </a:t>
            </a:r>
          </a:p>
          <a:p>
            <a:pPr marL="514350" indent="-457200"/>
            <a:r>
              <a:rPr lang="en-US" dirty="0" smtClean="0"/>
              <a:t>After Gulf War </a:t>
            </a:r>
            <a:r>
              <a:rPr lang="en-US" dirty="0"/>
              <a:t>(</a:t>
            </a:r>
            <a:r>
              <a:rPr lang="en-US" dirty="0" smtClean="0"/>
              <a:t>1991), America unrivaled as superpower in the region</a:t>
            </a:r>
          </a:p>
          <a:p>
            <a:pPr marL="514350" indent="-457200"/>
            <a:r>
              <a:rPr lang="en-US" b="1" dirty="0" smtClean="0"/>
              <a:t>President George W. Bush</a:t>
            </a:r>
            <a:r>
              <a:rPr lang="en-US" dirty="0"/>
              <a:t>: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C00000"/>
                </a:solidFill>
              </a:rPr>
              <a:t>Post 9/11 environment</a:t>
            </a:r>
            <a:endParaRPr lang="en-US" dirty="0" smtClean="0"/>
          </a:p>
          <a:p>
            <a:pPr marL="914400" lvl="1" indent="-457200"/>
            <a:r>
              <a:rPr lang="en-US" b="1" dirty="0" smtClean="0">
                <a:solidFill>
                  <a:schemeClr val="bg1"/>
                </a:solidFill>
              </a:rPr>
              <a:t>Military engagement</a:t>
            </a:r>
          </a:p>
          <a:p>
            <a:pPr marL="914400" lvl="1" indent="-457200"/>
            <a:r>
              <a:rPr lang="en-US" b="1" dirty="0" smtClean="0">
                <a:solidFill>
                  <a:schemeClr val="bg1"/>
                </a:solidFill>
              </a:rPr>
              <a:t>Invasion and regime change in Iraq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“War on terrorism”</a:t>
            </a:r>
          </a:p>
          <a:p>
            <a:r>
              <a:rPr lang="en-US" b="1" dirty="0" smtClean="0"/>
              <a:t>President Obama</a:t>
            </a:r>
            <a:r>
              <a:rPr lang="en-US" b="1" dirty="0"/>
              <a:t>: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C00000"/>
                </a:solidFill>
              </a:rPr>
              <a:t>Arab Uprisings environment</a:t>
            </a:r>
            <a:endParaRPr lang="en-US" b="1" dirty="0"/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Preference for diplomacy 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R</a:t>
            </a:r>
            <a:r>
              <a:rPr lang="en-US" b="1" dirty="0" smtClean="0">
                <a:solidFill>
                  <a:schemeClr val="bg1"/>
                </a:solidFill>
              </a:rPr>
              <a:t>esolved tensions with Iran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Dealing with the consequences of the Iraq invasion</a:t>
            </a:r>
          </a:p>
          <a:p>
            <a:r>
              <a:rPr lang="en-US" b="1" dirty="0" smtClean="0"/>
              <a:t>President Trump: </a:t>
            </a:r>
            <a:r>
              <a:rPr lang="en-US" b="1" dirty="0" smtClean="0">
                <a:solidFill>
                  <a:srgbClr val="C00000"/>
                </a:solidFill>
              </a:rPr>
              <a:t>Fighting ISIS environment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Theory of “Off-shore Balancing”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Combating Islamic Extremism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Finding a new regional security architecture </a:t>
            </a:r>
          </a:p>
        </p:txBody>
      </p:sp>
    </p:spTree>
    <p:extLst>
      <p:ext uri="{BB962C8B-B14F-4D97-AF65-F5344CB8AC3E}">
        <p14:creationId xmlns:p14="http://schemas.microsoft.com/office/powerpoint/2010/main" val="347390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663"/>
            <a:ext cx="8229600" cy="925512"/>
          </a:xfrm>
        </p:spPr>
        <p:txBody>
          <a:bodyPr/>
          <a:lstStyle/>
          <a:p>
            <a:r>
              <a:rPr lang="en-US" b="1" dirty="0" smtClean="0"/>
              <a:t>The Rise of ISIS</a:t>
            </a:r>
            <a:endParaRPr lang="en-US" b="1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0" y="904874"/>
            <a:ext cx="9143999" cy="595312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/>
              <a:t>Marginalization of Sunnis  </a:t>
            </a:r>
            <a:r>
              <a:rPr lang="en-US" sz="1800" dirty="0" smtClean="0">
                <a:sym typeface="Wingdings" panose="05000000000000000000" pitchFamily="2" charset="2"/>
              </a:rPr>
              <a:t> </a:t>
            </a:r>
            <a:r>
              <a:rPr lang="en-US" sz="1800" dirty="0" smtClean="0"/>
              <a:t>the Islamic State of Iraq and al-Sham (ISIS) to take control of large parts of Iraq in </a:t>
            </a:r>
            <a:r>
              <a:rPr lang="en-US" sz="1800" b="1" dirty="0" smtClean="0"/>
              <a:t>2014</a:t>
            </a:r>
          </a:p>
          <a:p>
            <a:pPr lvl="1"/>
            <a:r>
              <a:rPr lang="en-US" sz="1800" dirty="0" smtClean="0"/>
              <a:t>IS, or </a:t>
            </a:r>
            <a:r>
              <a:rPr lang="en-US" sz="1800" i="1" dirty="0" smtClean="0"/>
              <a:t>Da‘esh</a:t>
            </a:r>
          </a:p>
          <a:p>
            <a:pPr lvl="1"/>
            <a:r>
              <a:rPr lang="en-US" sz="1800" dirty="0" smtClean="0"/>
              <a:t>Sunni jihadist organization</a:t>
            </a:r>
          </a:p>
          <a:p>
            <a:pPr lvl="1"/>
            <a:r>
              <a:rPr lang="en-US" sz="1800" dirty="0" smtClean="0"/>
              <a:t>Offspring of </a:t>
            </a:r>
            <a:r>
              <a:rPr lang="en-US" sz="1800" b="1" dirty="0" smtClean="0"/>
              <a:t>AQI</a:t>
            </a:r>
          </a:p>
          <a:p>
            <a:pPr lvl="2"/>
            <a:r>
              <a:rPr lang="en-US" sz="1800" b="1" dirty="0" smtClean="0"/>
              <a:t>AQ: Priority to fight the West / ISIS: Priority to topple local Muslim regimes / proclaim a territorial state (Islamic State)</a:t>
            </a:r>
          </a:p>
          <a:p>
            <a:pPr lvl="2"/>
            <a:r>
              <a:rPr lang="en-US" sz="1800" b="1" dirty="0" smtClean="0"/>
              <a:t>2013: ISIS broke away from AQ</a:t>
            </a:r>
          </a:p>
          <a:p>
            <a:pPr lvl="2"/>
            <a:r>
              <a:rPr lang="en-US" sz="1800" b="1" dirty="0" smtClean="0"/>
              <a:t>Leader: Abu Bakr al-Baghdadi</a:t>
            </a:r>
          </a:p>
          <a:p>
            <a:pPr lvl="1"/>
            <a:r>
              <a:rPr lang="en-US" sz="1800" dirty="0" smtClean="0"/>
              <a:t>Leader is </a:t>
            </a:r>
            <a:r>
              <a:rPr lang="en-US" sz="1800" b="1" dirty="0" smtClean="0"/>
              <a:t>Abu Bakr al-Baghdadi</a:t>
            </a:r>
          </a:p>
          <a:p>
            <a:r>
              <a:rPr lang="en-US" sz="1800" b="1" dirty="0" smtClean="0"/>
              <a:t>Syrian civil war gave AQI cover to regroup </a:t>
            </a:r>
            <a:r>
              <a:rPr lang="en-US" sz="1800" dirty="0" smtClean="0"/>
              <a:t>and new ways to raise funds and recruit</a:t>
            </a:r>
          </a:p>
          <a:p>
            <a:r>
              <a:rPr lang="en-US" sz="1800" dirty="0" smtClean="0"/>
              <a:t>ISIS broke off as a reconstituted group with the aim of </a:t>
            </a:r>
            <a:r>
              <a:rPr lang="en-US" sz="1800" b="1" dirty="0" smtClean="0">
                <a:solidFill>
                  <a:schemeClr val="bg1"/>
                </a:solidFill>
              </a:rPr>
              <a:t>defeating the “near enemy” rather than the West</a:t>
            </a:r>
          </a:p>
          <a:p>
            <a:r>
              <a:rPr lang="en-US" sz="1800" dirty="0" smtClean="0"/>
              <a:t>ISIS came back into Iraq in </a:t>
            </a:r>
            <a:r>
              <a:rPr lang="en-US" sz="1800" b="1" dirty="0" smtClean="0"/>
              <a:t>June 2014</a:t>
            </a:r>
            <a:r>
              <a:rPr lang="en-US" sz="1800" dirty="0" smtClean="0"/>
              <a:t>, and routed Iraqi army (number of fighters: 30,000-45,000 / area controlled: approximately the size of Jordan / population controlled: around 8 m. / militant groups in other countries pledge allegiance to ISIS – Egypt, Libya)</a:t>
            </a:r>
          </a:p>
          <a:p>
            <a:r>
              <a:rPr lang="en-US" sz="1800" b="1" dirty="0" smtClean="0">
                <a:solidFill>
                  <a:srgbClr val="FFC000"/>
                </a:solidFill>
              </a:rPr>
              <a:t>Kurdish </a:t>
            </a:r>
            <a:r>
              <a:rPr lang="en-US" sz="1800" b="1" i="1" dirty="0" smtClean="0">
                <a:solidFill>
                  <a:srgbClr val="FFC000"/>
                </a:solidFill>
              </a:rPr>
              <a:t>peshmerga</a:t>
            </a:r>
            <a:r>
              <a:rPr lang="en-US" sz="1800" b="1" dirty="0" smtClean="0">
                <a:solidFill>
                  <a:srgbClr val="FFC000"/>
                </a:solidFill>
              </a:rPr>
              <a:t> viewed their fight against ISIS as a step towards independence</a:t>
            </a:r>
          </a:p>
          <a:p>
            <a:r>
              <a:rPr lang="en-US" sz="1800" dirty="0" smtClean="0"/>
              <a:t>Iraqi Sunnis saw ISIS as a necessary and expedient ally</a:t>
            </a:r>
          </a:p>
          <a:p>
            <a:r>
              <a:rPr lang="en-US" sz="1800" dirty="0" smtClean="0"/>
              <a:t>ISIS attracted large numbers of foreign fighters and adopted highly organized and ruthless forms of warfare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6950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33"/>
            <a:ext cx="9144000" cy="51400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5402"/>
            <a:ext cx="9143999" cy="167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59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29" y="0"/>
            <a:ext cx="8671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8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0293"/>
            <a:ext cx="9077325" cy="619807"/>
          </a:xfrm>
        </p:spPr>
        <p:txBody>
          <a:bodyPr>
            <a:normAutofit/>
          </a:bodyPr>
          <a:lstStyle/>
          <a:p>
            <a:r>
              <a:rPr lang="is-IS" sz="2400" b="1" dirty="0" smtClean="0"/>
              <a:t>The Spread of ISIS, April 2015</a:t>
            </a:r>
            <a:endParaRPr lang="en-US" sz="2400" b="1" dirty="0"/>
          </a:p>
        </p:txBody>
      </p:sp>
      <p:pic>
        <p:nvPicPr>
          <p:cNvPr id="3" name="Picture 2" descr="map25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76" y="904875"/>
            <a:ext cx="8779799" cy="55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9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"/>
            <a:ext cx="9144000" cy="64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0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68" y="0"/>
            <a:ext cx="7039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9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492"/>
            <a:ext cx="9137094" cy="550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2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/>
              <a:t>Iran’s Nuclear </a:t>
            </a:r>
            <a:r>
              <a:rPr lang="en-US" b="1" dirty="0"/>
              <a:t>P</a:t>
            </a:r>
            <a:r>
              <a:rPr lang="en-US" b="1" dirty="0" smtClean="0"/>
              <a:t>rogram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4610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Bush included Iran in his “</a:t>
            </a:r>
            <a:r>
              <a:rPr lang="en-US" b="1" dirty="0" smtClean="0"/>
              <a:t>axis of evil</a:t>
            </a:r>
            <a:r>
              <a:rPr lang="en-US" dirty="0" smtClean="0"/>
              <a:t>” list in </a:t>
            </a:r>
            <a:r>
              <a:rPr lang="en-US" b="1" dirty="0" smtClean="0"/>
              <a:t>2002</a:t>
            </a:r>
          </a:p>
          <a:p>
            <a:r>
              <a:rPr lang="en-US" dirty="0" smtClean="0"/>
              <a:t>But America’s </a:t>
            </a:r>
            <a:r>
              <a:rPr lang="en-US" dirty="0"/>
              <a:t>faltering occupation of Iraq emboldened Iran</a:t>
            </a:r>
          </a:p>
          <a:p>
            <a:pPr lvl="1"/>
            <a:r>
              <a:rPr lang="en-US" dirty="0"/>
              <a:t>Shi‘a allies in Iraq were now in positions of </a:t>
            </a:r>
            <a:r>
              <a:rPr lang="en-US" dirty="0" smtClean="0"/>
              <a:t>leadership</a:t>
            </a:r>
          </a:p>
          <a:p>
            <a:r>
              <a:rPr lang="en-US" dirty="0" smtClean="0"/>
              <a:t>Iran’s potential for development of a nuclear fuel cycle became a </a:t>
            </a:r>
            <a:r>
              <a:rPr lang="en-US" b="1" dirty="0" smtClean="0"/>
              <a:t>matter of national honor</a:t>
            </a:r>
          </a:p>
          <a:p>
            <a:r>
              <a:rPr lang="en-US" dirty="0"/>
              <a:t>R</a:t>
            </a:r>
            <a:r>
              <a:rPr lang="en-US" dirty="0" smtClean="0"/>
              <a:t>esentment grew at being held to double standard set by the international community </a:t>
            </a:r>
          </a:p>
          <a:p>
            <a:r>
              <a:rPr lang="en-US" dirty="0" smtClean="0"/>
              <a:t>Chaos in Iraq dampened the Bush administration’s enthusiasm for taking on the Iranian regime</a:t>
            </a:r>
          </a:p>
          <a:p>
            <a:r>
              <a:rPr lang="en-US" dirty="0" smtClean="0"/>
              <a:t>President </a:t>
            </a:r>
            <a:r>
              <a:rPr lang="en-US" b="1" dirty="0" smtClean="0"/>
              <a:t>Obama tried to engage Iran diplomatically</a:t>
            </a:r>
          </a:p>
          <a:p>
            <a:r>
              <a:rPr lang="en-US" dirty="0" smtClean="0"/>
              <a:t>But revelation of another uranium-enrichment plant in September 2009 derailed Obama’s initial efforts at engagement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89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975" y="169863"/>
            <a:ext cx="8810625" cy="97313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The Joint Comprehensive Plan of Action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57299"/>
            <a:ext cx="9143999" cy="560070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By the time Hassan </a:t>
            </a:r>
            <a:r>
              <a:rPr lang="en-US" dirty="0" smtClean="0"/>
              <a:t>Rouhani, </a:t>
            </a:r>
            <a:r>
              <a:rPr lang="en-US" dirty="0"/>
              <a:t>was </a:t>
            </a:r>
            <a:r>
              <a:rPr lang="en-US" dirty="0" smtClean="0"/>
              <a:t>elected in </a:t>
            </a:r>
            <a:r>
              <a:rPr lang="en-US" dirty="0"/>
              <a:t>2013, Iran had established </a:t>
            </a:r>
            <a:r>
              <a:rPr lang="en-US" b="1" dirty="0"/>
              <a:t>20,000 </a:t>
            </a:r>
            <a:r>
              <a:rPr lang="en-US" b="1" dirty="0" smtClean="0"/>
              <a:t>centrifuges</a:t>
            </a:r>
          </a:p>
          <a:p>
            <a:r>
              <a:rPr lang="en-US" dirty="0" err="1" smtClean="0"/>
              <a:t>Rouhani</a:t>
            </a:r>
            <a:r>
              <a:rPr lang="en-US" dirty="0" smtClean="0"/>
              <a:t> had campaigned on </a:t>
            </a:r>
            <a:r>
              <a:rPr lang="en-US" b="1" dirty="0" smtClean="0"/>
              <a:t>reducing tensions </a:t>
            </a:r>
            <a:r>
              <a:rPr lang="en-US" dirty="0" smtClean="0"/>
              <a:t>with the West </a:t>
            </a:r>
          </a:p>
          <a:p>
            <a:r>
              <a:rPr lang="en-US" b="1" dirty="0" smtClean="0"/>
              <a:t>2015: JCPOA (Joint Comprehensive Plan of Action)  deal was announced</a:t>
            </a:r>
          </a:p>
          <a:p>
            <a:pPr lvl="1"/>
            <a:r>
              <a:rPr lang="en-US" dirty="0" smtClean="0"/>
              <a:t>In this deal, Iran agreed to end controversial parts of its nuclear program in </a:t>
            </a:r>
            <a:r>
              <a:rPr lang="en-US" b="1" dirty="0" smtClean="0"/>
              <a:t>exchange for economic sanctions relief</a:t>
            </a:r>
          </a:p>
          <a:p>
            <a:pPr lvl="1"/>
            <a:r>
              <a:rPr lang="en-US" dirty="0" smtClean="0"/>
              <a:t>The deal </a:t>
            </a:r>
            <a:r>
              <a:rPr lang="en-US" b="1" dirty="0" smtClean="0"/>
              <a:t>cuts off Iran’s two pathways to a nuclear weapon</a:t>
            </a:r>
            <a:r>
              <a:rPr lang="en-US" dirty="0" smtClean="0"/>
              <a:t>: uranium enrichment and its transformation into plutonium</a:t>
            </a:r>
          </a:p>
          <a:p>
            <a:pPr lvl="2"/>
            <a:r>
              <a:rPr lang="en-US" dirty="0" smtClean="0"/>
              <a:t>Iran reduced by 98% its stockpile of low enriched uranium</a:t>
            </a:r>
          </a:p>
          <a:p>
            <a:pPr lvl="2"/>
            <a:r>
              <a:rPr lang="en-US" dirty="0" smtClean="0"/>
              <a:t>Limit future enrichment capacity by reducing the number of operating centrifuges by 2/3 to 5,000</a:t>
            </a:r>
          </a:p>
          <a:p>
            <a:pPr lvl="2"/>
            <a:r>
              <a:rPr lang="en-US" dirty="0" smtClean="0"/>
              <a:t>Pure concrete into its heavy-water reactor at Arak, destroying its capacity to produce weapon-grade plutonium</a:t>
            </a:r>
          </a:p>
          <a:p>
            <a:pPr lvl="2"/>
            <a:r>
              <a:rPr lang="en-US" dirty="0" smtClean="0"/>
              <a:t> Allows for inspections by the International Atomic Energy Agency (IAEA) in Iran</a:t>
            </a:r>
          </a:p>
          <a:p>
            <a:pPr lvl="1"/>
            <a:r>
              <a:rPr lang="en-US" b="1" dirty="0" smtClean="0"/>
              <a:t>Angry reaction: </a:t>
            </a:r>
            <a:r>
              <a:rPr lang="en-US" dirty="0" smtClean="0"/>
              <a:t>from Saudi Arabia and mainly Israel, retained his option to take action when deemed necessary / fears that Iran would utilize its accessible funds to finance its proxies in the region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24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81" y="0"/>
            <a:ext cx="8719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65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2376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Policy of Dual </a:t>
            </a:r>
            <a:r>
              <a:rPr lang="en-US" sz="3200" b="1" dirty="0"/>
              <a:t>C</a:t>
            </a:r>
            <a:r>
              <a:rPr lang="en-US" sz="3200" b="1" dirty="0" smtClean="0"/>
              <a:t>ontainment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23544"/>
            <a:ext cx="5038344" cy="5934456"/>
          </a:xfrm>
        </p:spPr>
        <p:txBody>
          <a:bodyPr>
            <a:normAutofit/>
          </a:bodyPr>
          <a:lstStyle/>
          <a:p>
            <a:r>
              <a:rPr lang="en-US" sz="1800" dirty="0" smtClean="0"/>
              <a:t>One of the primary objectives of the Gulf War of 1991 was to maintain access to Middle Eastern oil</a:t>
            </a:r>
          </a:p>
          <a:p>
            <a:r>
              <a:rPr lang="en-US" sz="1800" dirty="0" smtClean="0"/>
              <a:t>Succeeded through direct military engagement in the region</a:t>
            </a:r>
          </a:p>
          <a:p>
            <a:r>
              <a:rPr lang="en-US" sz="1800" b="1" dirty="0" smtClean="0">
                <a:solidFill>
                  <a:schemeClr val="bg1"/>
                </a:solidFill>
              </a:rPr>
              <a:t>Dual containment policy</a:t>
            </a:r>
          </a:p>
          <a:p>
            <a:pPr lvl="1"/>
            <a:r>
              <a:rPr lang="en-US" sz="1800" dirty="0" smtClean="0"/>
              <a:t>Represented US efforts to </a:t>
            </a:r>
            <a:r>
              <a:rPr lang="en-US" sz="1800" b="1" dirty="0" smtClean="0">
                <a:solidFill>
                  <a:schemeClr val="bg1"/>
                </a:solidFill>
              </a:rPr>
              <a:t>isolate both Iraq and Iran </a:t>
            </a:r>
          </a:p>
          <a:p>
            <a:pPr lvl="1"/>
            <a:r>
              <a:rPr lang="en-US" sz="1800" b="1" dirty="0" smtClean="0"/>
              <a:t>Iran: </a:t>
            </a:r>
            <a:r>
              <a:rPr lang="en-US" sz="1800" dirty="0" smtClean="0"/>
              <a:t>Economic isolation through sanctions / barred American companies to do business with Tehran / Keep Iran’s revenues down</a:t>
            </a:r>
          </a:p>
          <a:p>
            <a:pPr lvl="1"/>
            <a:r>
              <a:rPr lang="en-US" sz="1800" b="1" dirty="0" smtClean="0"/>
              <a:t>Iraq: </a:t>
            </a:r>
            <a:r>
              <a:rPr lang="en-US" sz="1800" dirty="0" smtClean="0"/>
              <a:t>More aggressive policies</a:t>
            </a:r>
          </a:p>
          <a:p>
            <a:pPr lvl="2"/>
            <a:r>
              <a:rPr lang="en-US" sz="1800" dirty="0" smtClean="0"/>
              <a:t>Crippling economic sanctions (1990, full compliance with UNSC Resolution 687)</a:t>
            </a:r>
            <a:endParaRPr lang="en-US" sz="1800" dirty="0"/>
          </a:p>
          <a:p>
            <a:pPr lvl="2"/>
            <a:r>
              <a:rPr lang="en-US" sz="1800" dirty="0" smtClean="0"/>
              <a:t>1998, crisis over UN Special Commission Department’s (UNSCOM) right to access Iraq and investigate its disarming efforts escalated into armed conflict, ending up to 2003 invasion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764" y="800100"/>
            <a:ext cx="3942652" cy="2624328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201348" y="3721608"/>
            <a:ext cx="3942652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5100764" y="3468916"/>
            <a:ext cx="3942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Top: </a:t>
            </a:r>
            <a:r>
              <a:rPr lang="en-US" sz="1200" dirty="0" smtClean="0"/>
              <a:t>Combined </a:t>
            </a:r>
            <a:r>
              <a:rPr lang="en-US" sz="1200" dirty="0"/>
              <a:t>Air and Space Operations Center (CAOC</a:t>
            </a:r>
            <a:r>
              <a:rPr lang="en-US" sz="1200" dirty="0" smtClean="0"/>
              <a:t>) Qatar, </a:t>
            </a:r>
            <a:r>
              <a:rPr lang="en-US" sz="1200" dirty="0"/>
              <a:t>provides command and control of air power throughout Iraq, Syria, Afghanistan, and 17 other nations</a:t>
            </a:r>
            <a:r>
              <a:rPr lang="en-US" sz="1200" dirty="0" smtClean="0"/>
              <a:t>.</a:t>
            </a:r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138" y="4435286"/>
            <a:ext cx="3873278" cy="226949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106860" y="4115092"/>
            <a:ext cx="39426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Down: </a:t>
            </a:r>
            <a:r>
              <a:rPr lang="en-US" sz="1200" dirty="0" smtClean="0"/>
              <a:t>US 5</a:t>
            </a:r>
            <a:r>
              <a:rPr lang="en-US" sz="1200" baseline="30000" dirty="0" smtClean="0"/>
              <a:t>th</a:t>
            </a:r>
            <a:r>
              <a:rPr lang="en-US" sz="1200" dirty="0" smtClean="0"/>
              <a:t> Fleet base, Bahrain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3102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194"/>
            <a:ext cx="9144000" cy="602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57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169863"/>
            <a:ext cx="8553450" cy="982662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US-Middle East Policy under Obama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257300"/>
            <a:ext cx="8591550" cy="518007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Growing indications that as regional powers </a:t>
            </a:r>
            <a:r>
              <a:rPr lang="en-US" dirty="0" smtClean="0"/>
              <a:t>assert </a:t>
            </a:r>
            <a:r>
              <a:rPr lang="en-US" dirty="0"/>
              <a:t>themselves in an increasingly fractured environment, the </a:t>
            </a:r>
            <a:r>
              <a:rPr lang="en-US" dirty="0" smtClean="0"/>
              <a:t>US hegemony </a:t>
            </a:r>
            <a:r>
              <a:rPr lang="en-US" dirty="0"/>
              <a:t>may be beginning to wane </a:t>
            </a:r>
          </a:p>
          <a:p>
            <a:r>
              <a:rPr lang="en-US" dirty="0" smtClean="0"/>
              <a:t>President Obama’s promise </a:t>
            </a:r>
            <a:r>
              <a:rPr lang="en-US" dirty="0"/>
              <a:t>of diplomatic engagement raised hopes as well as expectations </a:t>
            </a:r>
            <a:r>
              <a:rPr lang="en-US" dirty="0" smtClean="0"/>
              <a:t>throughout the </a:t>
            </a:r>
            <a:r>
              <a:rPr lang="en-US" dirty="0"/>
              <a:t>Middle </a:t>
            </a:r>
            <a:r>
              <a:rPr lang="en-US" dirty="0" smtClean="0"/>
              <a:t>East</a:t>
            </a:r>
          </a:p>
          <a:p>
            <a:r>
              <a:rPr lang="en-US" dirty="0" smtClean="0"/>
              <a:t>Defeating ISIS requires a political solution</a:t>
            </a:r>
          </a:p>
          <a:p>
            <a:r>
              <a:rPr lang="en-US" dirty="0" smtClean="0"/>
              <a:t>But Obama’s response has continued to rely heavily on military action in the region</a:t>
            </a:r>
          </a:p>
          <a:p>
            <a:pPr lvl="1"/>
            <a:r>
              <a:rPr lang="en-US" dirty="0" smtClean="0"/>
              <a:t>Fourth successive US president to bomb Iraq</a:t>
            </a:r>
          </a:p>
          <a:p>
            <a:pPr lvl="1"/>
            <a:r>
              <a:rPr lang="en-US" dirty="0" smtClean="0"/>
              <a:t>Iranian nuclear deal is a notable deal for diplomacy</a:t>
            </a:r>
          </a:p>
        </p:txBody>
      </p:sp>
    </p:spTree>
    <p:extLst>
      <p:ext uri="{BB962C8B-B14F-4D97-AF65-F5344CB8AC3E}">
        <p14:creationId xmlns:p14="http://schemas.microsoft.com/office/powerpoint/2010/main" val="53895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General Assessment:</a:t>
            </a:r>
            <a:br>
              <a:rPr lang="en-US" b="1" dirty="0" smtClean="0"/>
            </a:br>
            <a:r>
              <a:rPr lang="en-US" b="1" dirty="0" smtClean="0"/>
              <a:t>Geopolitical Constants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 smtClean="0"/>
              <a:t>Cold War / Post-Cold War periods &amp; the Broader Middle East &amp; North Africa: </a:t>
            </a:r>
            <a:r>
              <a:rPr lang="en-US" b="1" dirty="0" smtClean="0">
                <a:solidFill>
                  <a:srgbClr val="FFC000"/>
                </a:solidFill>
              </a:rPr>
              <a:t>Extension of the Eastern Question &amp; the Great Game of the past</a:t>
            </a:r>
          </a:p>
          <a:p>
            <a:pPr lvl="1"/>
            <a:r>
              <a:rPr lang="en-US" b="1" dirty="0" smtClean="0">
                <a:solidFill>
                  <a:srgbClr val="FFC000"/>
                </a:solidFill>
              </a:rPr>
              <a:t>Eastern Question: Referring to the MENA</a:t>
            </a:r>
          </a:p>
          <a:p>
            <a:pPr lvl="1"/>
            <a:r>
              <a:rPr lang="en-US" b="1" dirty="0" smtClean="0">
                <a:solidFill>
                  <a:srgbClr val="FFC000"/>
                </a:solidFill>
              </a:rPr>
              <a:t>Great Game: Referring to the South Asia </a:t>
            </a:r>
          </a:p>
          <a:p>
            <a:pPr marL="514350" indent="-457200"/>
            <a:r>
              <a:rPr lang="en-US" b="1" dirty="0" smtClean="0"/>
              <a:t>Actors: </a:t>
            </a:r>
          </a:p>
          <a:p>
            <a:pPr marL="914400" lvl="1" indent="-457200"/>
            <a:r>
              <a:rPr lang="en-US" b="1" dirty="0" smtClean="0"/>
              <a:t>Then (Great Britain &amp; Imperial Russia + France)</a:t>
            </a:r>
          </a:p>
          <a:p>
            <a:pPr marL="914400" lvl="1" indent="-457200"/>
            <a:r>
              <a:rPr lang="en-US" b="1" dirty="0" smtClean="0"/>
              <a:t>Cold War (US &amp; USSR + Great Britain)</a:t>
            </a:r>
          </a:p>
          <a:p>
            <a:pPr marL="914400" lvl="1" indent="-457200"/>
            <a:r>
              <a:rPr lang="en-US" b="1" dirty="0" smtClean="0"/>
              <a:t>Post-Cold War (US &amp; Russia + China)</a:t>
            </a:r>
          </a:p>
          <a:p>
            <a:pPr marL="514350" indent="-4572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41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2800" b="1" dirty="0"/>
              <a:t>General </a:t>
            </a:r>
            <a:r>
              <a:rPr lang="en-US" sz="2800" b="1" dirty="0" smtClean="0"/>
              <a:t>Assessment: To “the shores </a:t>
            </a:r>
            <a:r>
              <a:rPr lang="en-US" sz="2800" b="1" dirty="0"/>
              <a:t>of </a:t>
            </a:r>
            <a:r>
              <a:rPr lang="en-US" sz="2800" b="1" dirty="0" smtClean="0"/>
              <a:t>Tripoli” </a:t>
            </a:r>
            <a:br>
              <a:rPr lang="en-US" sz="2800" b="1" dirty="0" smtClean="0"/>
            </a:br>
            <a:r>
              <a:rPr lang="en-US" sz="2800" b="1" dirty="0" smtClean="0"/>
              <a:t>(</a:t>
            </a:r>
            <a:r>
              <a:rPr lang="en-US" sz="2800" b="1" dirty="0"/>
              <a:t>First Barbary </a:t>
            </a:r>
            <a:r>
              <a:rPr lang="en-US" sz="2800" b="1" dirty="0" smtClean="0"/>
              <a:t>War,</a:t>
            </a:r>
            <a:r>
              <a:rPr lang="en-US" sz="2800" dirty="0" smtClean="0"/>
              <a:t> </a:t>
            </a:r>
            <a:r>
              <a:rPr lang="en-US" sz="2800" b="1" dirty="0" smtClean="0"/>
              <a:t>1801–1805</a:t>
            </a:r>
            <a:r>
              <a:rPr lang="en-US" sz="2800" b="1" dirty="0"/>
              <a:t>)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008" y="1600199"/>
            <a:ext cx="6940995" cy="5081027"/>
          </a:xfrm>
        </p:spPr>
      </p:pic>
    </p:spTree>
    <p:extLst>
      <p:ext uri="{BB962C8B-B14F-4D97-AF65-F5344CB8AC3E}">
        <p14:creationId xmlns:p14="http://schemas.microsoft.com/office/powerpoint/2010/main" val="124662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7088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Containment </a:t>
            </a:r>
            <a:r>
              <a:rPr lang="en-US" dirty="0" smtClean="0"/>
              <a:t>of the </a:t>
            </a:r>
            <a:r>
              <a:rPr lang="en-US" b="1" dirty="0" smtClean="0"/>
              <a:t>USSR</a:t>
            </a:r>
            <a:r>
              <a:rPr lang="en-US" dirty="0" smtClean="0"/>
              <a:t> (today </a:t>
            </a:r>
            <a:r>
              <a:rPr lang="en-US" b="1" dirty="0" smtClean="0"/>
              <a:t>Russia… </a:t>
            </a:r>
            <a:r>
              <a:rPr lang="en-US" dirty="0" smtClean="0"/>
              <a:t>mainly)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Assurance to the </a:t>
            </a:r>
            <a:r>
              <a:rPr lang="en-US" b="1" dirty="0" smtClean="0"/>
              <a:t>access to oil </a:t>
            </a:r>
            <a:r>
              <a:rPr lang="en-US" dirty="0" smtClean="0"/>
              <a:t>(mainly for the </a:t>
            </a:r>
            <a:r>
              <a:rPr lang="en-US" b="1" dirty="0" smtClean="0"/>
              <a:t>European &amp; Asiatic allies</a:t>
            </a:r>
            <a:r>
              <a:rPr lang="en-US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Peaceful </a:t>
            </a:r>
            <a:r>
              <a:rPr lang="en-US" b="1" dirty="0" smtClean="0"/>
              <a:t>conflict resolution </a:t>
            </a:r>
            <a:r>
              <a:rPr lang="en-US" dirty="0" smtClean="0"/>
              <a:t>&amp; balance of power maintenance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Promotion of stable (even autocratic) </a:t>
            </a:r>
            <a:r>
              <a:rPr lang="en-US" b="1" dirty="0" smtClean="0"/>
              <a:t>pro-Western states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Preservation of the independence &amp; territorial integrity of </a:t>
            </a:r>
            <a:r>
              <a:rPr lang="en-US" b="1" dirty="0" smtClean="0"/>
              <a:t>Israel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Protection of the </a:t>
            </a:r>
            <a:r>
              <a:rPr lang="en-US" b="1" dirty="0" smtClean="0"/>
              <a:t>sea lanes, lines of communications </a:t>
            </a:r>
            <a:r>
              <a:rPr lang="en-US" dirty="0" smtClean="0"/>
              <a:t>and the like, connecting the US and Europe with Asia  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General Assessment:</a:t>
            </a:r>
            <a:br>
              <a:rPr lang="en-US" b="1" dirty="0" smtClean="0"/>
            </a:br>
            <a:r>
              <a:rPr lang="en-US" b="1" dirty="0" smtClean="0"/>
              <a:t>US Six Main Objectives since 1940s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8167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7088"/>
            <a:ext cx="8229600" cy="5111496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All administrations advocate these policies but the </a:t>
            </a:r>
            <a:r>
              <a:rPr lang="en-US" b="1" dirty="0" smtClean="0"/>
              <a:t>implement them in various ways</a:t>
            </a:r>
          </a:p>
          <a:p>
            <a:pPr marL="914400" lvl="1" indent="-514350">
              <a:buFont typeface="Courier New" panose="02070309020205020404" pitchFamily="49" charset="0"/>
              <a:buChar char="o"/>
            </a:pPr>
            <a:r>
              <a:rPr lang="en-US" dirty="0" smtClean="0"/>
              <a:t>i.e. Peripheral or strong-point containment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Achieving </a:t>
            </a:r>
            <a:r>
              <a:rPr lang="en-US" b="1" dirty="0" smtClean="0"/>
              <a:t>one objective at the expense of others</a:t>
            </a:r>
          </a:p>
          <a:p>
            <a:pPr marL="914400" lvl="1" indent="-514350">
              <a:buFont typeface="Courier New" panose="02070309020205020404" pitchFamily="49" charset="0"/>
              <a:buChar char="o"/>
            </a:pPr>
            <a:r>
              <a:rPr lang="en-US" dirty="0" smtClean="0"/>
              <a:t>i.e. Rising oil prices: Expensive access to oil vs enabling allied countries to buy with the extra revenues American weapons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“</a:t>
            </a:r>
            <a:r>
              <a:rPr lang="en-US" b="1" dirty="0" smtClean="0"/>
              <a:t>the law of unintended consequences</a:t>
            </a:r>
            <a:r>
              <a:rPr lang="en-US" dirty="0" smtClean="0"/>
              <a:t>”</a:t>
            </a:r>
          </a:p>
          <a:p>
            <a:pPr marL="914400" lvl="1" indent="-514350">
              <a:buFont typeface="Courier New" panose="02070309020205020404" pitchFamily="49" charset="0"/>
              <a:buChar char="o"/>
            </a:pPr>
            <a:r>
              <a:rPr lang="en-US" dirty="0" smtClean="0"/>
              <a:t>i.e. Camp David Accords, unanticipated consequences (Egypt expelled from the Arab League, thus leaving Iraq the dominant Arab power, planning to dominate in the Gulf – vs Iran &amp; Kuwait)</a:t>
            </a:r>
          </a:p>
          <a:p>
            <a:pPr marL="914400" lvl="1" indent="-514350">
              <a:buFont typeface="Courier New" panose="02070309020205020404" pitchFamily="49" charset="0"/>
              <a:buChar char="o"/>
            </a:pPr>
            <a:r>
              <a:rPr lang="en-US" dirty="0" smtClean="0"/>
              <a:t>2003: Iraq invasion (dismantlement of two countries, rise of Islamic extremism, rise of Oil Russia revives)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Even a </a:t>
            </a:r>
            <a:r>
              <a:rPr lang="en-US" b="1" dirty="0" smtClean="0"/>
              <a:t>superpower has its limits </a:t>
            </a:r>
            <a:r>
              <a:rPr lang="en-US" dirty="0" smtClean="0"/>
              <a:t>to impose its will &amp; failures prompted the reassessment of the policies</a:t>
            </a:r>
          </a:p>
          <a:p>
            <a:pPr marL="914400" lvl="1" indent="-514350">
              <a:buFont typeface="Courier New" panose="02070309020205020404" pitchFamily="49" charset="0"/>
              <a:buChar char="o"/>
            </a:pPr>
            <a:r>
              <a:rPr lang="en-US" dirty="0" smtClean="0"/>
              <a:t>Syria policy regarding the deposition of the </a:t>
            </a:r>
            <a:r>
              <a:rPr lang="en-US" dirty="0" err="1" smtClean="0"/>
              <a:t>Asad</a:t>
            </a:r>
            <a:r>
              <a:rPr lang="en-US" dirty="0" smtClean="0"/>
              <a:t> regime, as the main priority 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General Assessment:</a:t>
            </a:r>
            <a:br>
              <a:rPr lang="en-US" b="1" dirty="0" smtClean="0"/>
            </a:br>
            <a:r>
              <a:rPr lang="en-US" b="1" dirty="0" smtClean="0"/>
              <a:t>Policy Inconsistences in Implementing these Objectives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9488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47088"/>
            <a:ext cx="9144000" cy="5111496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/>
              <a:t>Cold War – 9/11 period:</a:t>
            </a:r>
          </a:p>
          <a:p>
            <a:pPr lvl="1"/>
            <a:r>
              <a:rPr lang="en-US" b="1" dirty="0" smtClean="0"/>
              <a:t>500 </a:t>
            </a:r>
            <a:r>
              <a:rPr lang="en-US" dirty="0" smtClean="0"/>
              <a:t>American </a:t>
            </a:r>
            <a:r>
              <a:rPr lang="en-US" b="1" dirty="0" smtClean="0"/>
              <a:t>fatalities </a:t>
            </a:r>
            <a:r>
              <a:rPr lang="en-US" dirty="0" smtClean="0"/>
              <a:t>in the region (half of them in one incident, Beirut, 1983) vs </a:t>
            </a:r>
            <a:r>
              <a:rPr lang="el-GR" b="1" dirty="0" smtClean="0"/>
              <a:t>50,000</a:t>
            </a:r>
            <a:r>
              <a:rPr lang="el-GR" dirty="0" smtClean="0"/>
              <a:t> </a:t>
            </a:r>
            <a:r>
              <a:rPr lang="en-US" dirty="0" smtClean="0"/>
              <a:t>in Southeast Asia (1965-75)</a:t>
            </a:r>
          </a:p>
          <a:p>
            <a:pPr lvl="1"/>
            <a:r>
              <a:rPr lang="en-US" b="1" dirty="0" smtClean="0"/>
              <a:t>5 out of 6 policies were accomplished </a:t>
            </a:r>
            <a:r>
              <a:rPr lang="en-US" dirty="0" smtClean="0"/>
              <a:t>(only not being able to confine regional conflicts)</a:t>
            </a:r>
          </a:p>
          <a:p>
            <a:pPr lvl="1"/>
            <a:r>
              <a:rPr lang="en-US" b="1" dirty="0" smtClean="0"/>
              <a:t>Cost: $150 - $200 billion</a:t>
            </a:r>
            <a:r>
              <a:rPr lang="en-US" dirty="0" smtClean="0"/>
              <a:t>, less than half of the Vietnam war</a:t>
            </a:r>
          </a:p>
          <a:p>
            <a:r>
              <a:rPr lang="en-US" b="1" dirty="0" smtClean="0"/>
              <a:t>These points ignore:</a:t>
            </a:r>
          </a:p>
          <a:p>
            <a:pPr lvl="1"/>
            <a:r>
              <a:rPr lang="en-US" b="1" dirty="0" smtClean="0"/>
              <a:t>Disasters (i.e. Iranian revolution) / near disasters (i.e. close to nuclear confrontation in 1973) </a:t>
            </a:r>
            <a:r>
              <a:rPr lang="en-US" dirty="0" smtClean="0"/>
              <a:t>cases that these policies brought to the region</a:t>
            </a:r>
          </a:p>
          <a:p>
            <a:pPr lvl="1"/>
            <a:r>
              <a:rPr lang="en-US" b="1" dirty="0" smtClean="0"/>
              <a:t>It doesn’t take into account the effects of these policies in the region, since it assess them in US terms </a:t>
            </a:r>
            <a:r>
              <a:rPr lang="en-US" dirty="0" smtClean="0"/>
              <a:t>[i.e. supporting appalling regimes, US weapons against civilians, “sacrifice” nations (Kurds 1975 or 1988), pressure for adoption specific economic policies]  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General Assessment:</a:t>
            </a:r>
            <a:br>
              <a:rPr lang="en-US" b="1" dirty="0" smtClean="0"/>
            </a:br>
            <a:r>
              <a:rPr lang="en-US" b="1" dirty="0" smtClean="0"/>
              <a:t>Was the US policy successful?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9589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37"/>
            <a:ext cx="2619967" cy="1721422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638425" y="1"/>
            <a:ext cx="6345936" cy="1700784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General Assessment:</a:t>
            </a:r>
            <a:br>
              <a:rPr lang="en-US" sz="3600" b="1" dirty="0" smtClean="0">
                <a:solidFill>
                  <a:schemeClr val="bg1"/>
                </a:solidFill>
              </a:rPr>
            </a:br>
            <a:r>
              <a:rPr lang="en-US" sz="3600" b="1" dirty="0" smtClean="0">
                <a:solidFill>
                  <a:schemeClr val="bg1"/>
                </a:solidFill>
              </a:rPr>
              <a:t>Following a New Paradigm (“Pivot to Asia”)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7709"/>
            <a:ext cx="9144000" cy="5201920"/>
          </a:xfrm>
        </p:spPr>
      </p:pic>
    </p:spTree>
    <p:extLst>
      <p:ext uri="{BB962C8B-B14F-4D97-AF65-F5344CB8AC3E}">
        <p14:creationId xmlns:p14="http://schemas.microsoft.com/office/powerpoint/2010/main" val="399103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294375" y="0"/>
            <a:ext cx="3689985" cy="3063239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General Assessment:</a:t>
            </a:r>
            <a:br>
              <a:rPr lang="en-US" sz="3600" b="1" dirty="0" smtClean="0">
                <a:solidFill>
                  <a:schemeClr val="bg1"/>
                </a:solidFill>
              </a:rPr>
            </a:br>
            <a:r>
              <a:rPr lang="en-US" sz="3600" b="1" dirty="0" smtClean="0">
                <a:solidFill>
                  <a:schemeClr val="bg1"/>
                </a:solidFill>
              </a:rPr>
              <a:t>Following a New Paradigm (“Pivot to Asia”)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159818" cy="6874821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18" y="2880360"/>
            <a:ext cx="3984182" cy="397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28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6" y="1530660"/>
            <a:ext cx="7479792" cy="5183366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82296" y="274638"/>
            <a:ext cx="9226296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General Assessment:</a:t>
            </a:r>
            <a:br>
              <a:rPr lang="en-US" sz="3600" b="1" dirty="0" smtClean="0">
                <a:solidFill>
                  <a:schemeClr val="bg1"/>
                </a:solidFill>
              </a:rPr>
            </a:br>
            <a:r>
              <a:rPr lang="en-US" sz="3600" b="1" dirty="0" smtClean="0">
                <a:solidFill>
                  <a:schemeClr val="bg1"/>
                </a:solidFill>
              </a:rPr>
              <a:t>Following a New Paradigm (“Pivot to Asia”)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39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727"/>
            <a:ext cx="9144000" cy="6515101"/>
          </a:xfrm>
        </p:spPr>
      </p:pic>
    </p:spTree>
    <p:extLst>
      <p:ext uri="{BB962C8B-B14F-4D97-AF65-F5344CB8AC3E}">
        <p14:creationId xmlns:p14="http://schemas.microsoft.com/office/powerpoint/2010/main" val="248907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696"/>
            <a:ext cx="9144000" cy="54803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326059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President Tramp</a:t>
            </a:r>
            <a:r>
              <a:rPr lang="en-US" sz="3200" b="1" dirty="0" smtClean="0"/>
              <a:t>: Compromise with Russia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46380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408"/>
            <a:ext cx="9144000" cy="50223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326059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President Tramp: War against Islamic extremism</a:t>
            </a:r>
          </a:p>
        </p:txBody>
      </p:sp>
    </p:spTree>
    <p:extLst>
      <p:ext uri="{BB962C8B-B14F-4D97-AF65-F5344CB8AC3E}">
        <p14:creationId xmlns:p14="http://schemas.microsoft.com/office/powerpoint/2010/main" val="425361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1152144"/>
            <a:ext cx="9107423" cy="45537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326059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President Tramp</a:t>
            </a:r>
            <a:r>
              <a:rPr lang="en-US" sz="3200" b="1" dirty="0" smtClean="0"/>
              <a:t>: Strategy of “Offshore Balancing”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84074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Al-Qa‘ida and the 9/11 attacks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/>
              <a:t>September 11, 2001: </a:t>
            </a:r>
            <a:r>
              <a:rPr lang="en-US" dirty="0" smtClean="0"/>
              <a:t>19 men hijacked 4 commercial airliners and crashed them into the Pentagon</a:t>
            </a:r>
            <a:r>
              <a:rPr lang="en-US" dirty="0"/>
              <a:t> </a:t>
            </a:r>
            <a:r>
              <a:rPr lang="en-US" dirty="0" smtClean="0"/>
              <a:t>and the World Trade Center towers in NYC</a:t>
            </a:r>
          </a:p>
          <a:p>
            <a:pPr lvl="1"/>
            <a:r>
              <a:rPr lang="en-US" dirty="0" smtClean="0"/>
              <a:t>The death toll that day was more than 3,200 </a:t>
            </a:r>
          </a:p>
          <a:p>
            <a:pPr lvl="1"/>
            <a:r>
              <a:rPr lang="en-US" dirty="0" smtClean="0"/>
              <a:t>15 of the hijackers were of Saudi origin, and all were connected to the transnational Islamic terrorist organization </a:t>
            </a:r>
            <a:r>
              <a:rPr lang="en-US" dirty="0"/>
              <a:t>al-Qa‘ida,</a:t>
            </a:r>
            <a:r>
              <a:rPr lang="en-US" dirty="0" smtClean="0"/>
              <a:t> led by the Saudi-born Osama bin Laden</a:t>
            </a:r>
          </a:p>
          <a:p>
            <a:pPr lvl="1"/>
            <a:r>
              <a:rPr lang="en-US" dirty="0" smtClean="0"/>
              <a:t>Al-</a:t>
            </a:r>
            <a:r>
              <a:rPr lang="en-US" dirty="0" err="1" smtClean="0"/>
              <a:t>Qa‘ida’s</a:t>
            </a:r>
            <a:r>
              <a:rPr lang="en-US" dirty="0" smtClean="0"/>
              <a:t> base was in Afghanistan where the ruling Taliban regime sheltered bin Laden</a:t>
            </a:r>
          </a:p>
          <a:p>
            <a:r>
              <a:rPr lang="en-US" b="1" dirty="0" smtClean="0"/>
              <a:t>October 2001: </a:t>
            </a:r>
            <a:r>
              <a:rPr lang="en-US" dirty="0" smtClean="0"/>
              <a:t>President Bush authorizes US-led </a:t>
            </a:r>
            <a:r>
              <a:rPr lang="en-US" b="1" dirty="0" smtClean="0"/>
              <a:t>invasion of Afghanistan</a:t>
            </a:r>
            <a:r>
              <a:rPr lang="en-US" dirty="0" smtClean="0"/>
              <a:t>. US force had dispersed the Taliban and disrupted </a:t>
            </a:r>
            <a:r>
              <a:rPr lang="en-US" dirty="0"/>
              <a:t>al-Qa‘ida </a:t>
            </a:r>
            <a:r>
              <a:rPr lang="en-US" dirty="0" smtClean="0"/>
              <a:t>networks, but it had not destroyed them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2546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3728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968" y="115986"/>
            <a:ext cx="3229644" cy="1815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869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7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50"/>
            <a:ext cx="9144000" cy="6580122"/>
          </a:xfrm>
        </p:spPr>
      </p:pic>
    </p:spTree>
    <p:extLst>
      <p:ext uri="{BB962C8B-B14F-4D97-AF65-F5344CB8AC3E}">
        <p14:creationId xmlns:p14="http://schemas.microsoft.com/office/powerpoint/2010/main" val="213355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6725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5928"/>
            <a:ext cx="5859360" cy="2862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836" y="4672584"/>
            <a:ext cx="3275163" cy="218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5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estviewPP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WestviewPPT.thmx</Template>
  <TotalTime>1044</TotalTime>
  <Words>1848</Words>
  <Application>Microsoft Office PowerPoint</Application>
  <PresentationFormat>Προβολή στην οθόνη (4:3)</PresentationFormat>
  <Paragraphs>154</Paragraphs>
  <Slides>42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42</vt:i4>
      </vt:variant>
    </vt:vector>
  </HeadingPairs>
  <TitlesOfParts>
    <vt:vector size="48" baseType="lpstr">
      <vt:lpstr>Arial</vt:lpstr>
      <vt:lpstr>Calibri</vt:lpstr>
      <vt:lpstr>Copperplate Gothic Bold</vt:lpstr>
      <vt:lpstr>Courier New</vt:lpstr>
      <vt:lpstr>Wingdings</vt:lpstr>
      <vt:lpstr>WestviewPPT</vt:lpstr>
      <vt:lpstr>Challenges to the Existing Order:  The Middle East  in the 1990s and 2000s</vt:lpstr>
      <vt:lpstr>US Policy in the Middle East</vt:lpstr>
      <vt:lpstr>Policy of Dual Containment</vt:lpstr>
      <vt:lpstr>Παρουσίαση του PowerPoint</vt:lpstr>
      <vt:lpstr>Al-Qa‘ida and the 9/11 attacks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Bin Laden and Al-Qa‘ida</vt:lpstr>
      <vt:lpstr>The Occupation of Iraq</vt:lpstr>
      <vt:lpstr>Παρουσίαση του PowerPoint</vt:lpstr>
      <vt:lpstr>Παρουσίαση του PowerPoint</vt:lpstr>
      <vt:lpstr>Sectarian Violence &amp; Fragmentation</vt:lpstr>
      <vt:lpstr>Παρουσίαση του PowerPoint</vt:lpstr>
      <vt:lpstr>Sectarian Violence &amp; Fragmentation</vt:lpstr>
      <vt:lpstr>Παρουσίαση του PowerPoint</vt:lpstr>
      <vt:lpstr>Kurdish Homelands</vt:lpstr>
      <vt:lpstr>The Rise of ISIS</vt:lpstr>
      <vt:lpstr>Παρουσίαση του PowerPoint</vt:lpstr>
      <vt:lpstr>Παρουσίαση του PowerPoint</vt:lpstr>
      <vt:lpstr>The Spread of ISIS, April 2015</vt:lpstr>
      <vt:lpstr>Παρουσίαση του PowerPoint</vt:lpstr>
      <vt:lpstr>Παρουσίαση του PowerPoint</vt:lpstr>
      <vt:lpstr>Παρουσίαση του PowerPoint</vt:lpstr>
      <vt:lpstr>Iran’s Nuclear Program</vt:lpstr>
      <vt:lpstr>The Joint Comprehensive Plan of Action</vt:lpstr>
      <vt:lpstr>Παρουσίαση του PowerPoint</vt:lpstr>
      <vt:lpstr>Παρουσίαση του PowerPoint</vt:lpstr>
      <vt:lpstr>US-Middle East Policy under Obama</vt:lpstr>
      <vt:lpstr>General Assessment: Geopolitical Constants</vt:lpstr>
      <vt:lpstr>General Assessment: To “the shores of Tripoli”  (First Barbary War, 1801–1805)</vt:lpstr>
      <vt:lpstr>General Assessment: US Six Main Objectives since 1940s</vt:lpstr>
      <vt:lpstr>General Assessment: Policy Inconsistences in Implementing these Objectives </vt:lpstr>
      <vt:lpstr>General Assessment: Was the US policy successful?</vt:lpstr>
      <vt:lpstr>General Assessment: Following a New Paradigm (“Pivot to Asia”)</vt:lpstr>
      <vt:lpstr>General Assessment: Following a New Paradigm (“Pivot to Asia”)</vt:lpstr>
      <vt:lpstr>General Assessment: Following a New Paradigm (“Pivot to Asia”)</vt:lpstr>
      <vt:lpstr>Παρουσίαση του PowerPoint</vt:lpstr>
      <vt:lpstr>Παρουσίαση του PowerPoint</vt:lpstr>
      <vt:lpstr>Παρουσίαση του PowerPoint</vt:lpstr>
    </vt:vector>
  </TitlesOfParts>
  <Company>TEMPLE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 6: Challenges to the Existing Order: The Middle East in the 1990s and 2000s</dc:title>
  <dc:creator>Caroline Tynan</dc:creator>
  <cp:lastModifiedBy>ILIAS</cp:lastModifiedBy>
  <cp:revision>61</cp:revision>
  <dcterms:created xsi:type="dcterms:W3CDTF">2016-06-22T17:49:08Z</dcterms:created>
  <dcterms:modified xsi:type="dcterms:W3CDTF">2024-06-21T03:39:25Z</dcterms:modified>
</cp:coreProperties>
</file>