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7" r:id="rId2"/>
    <p:sldId id="452" r:id="rId3"/>
    <p:sldId id="453" r:id="rId4"/>
    <p:sldId id="454" r:id="rId5"/>
    <p:sldId id="455" r:id="rId6"/>
    <p:sldId id="456" r:id="rId7"/>
    <p:sldId id="457" r:id="rId8"/>
    <p:sldId id="458" r:id="rId9"/>
    <p:sldId id="459" r:id="rId10"/>
    <p:sldId id="460" r:id="rId11"/>
    <p:sldId id="461" r:id="rId12"/>
    <p:sldId id="462" r:id="rId13"/>
    <p:sldId id="304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648"/>
  </p:normalViewPr>
  <p:slideViewPr>
    <p:cSldViewPr>
      <p:cViewPr varScale="1">
        <p:scale>
          <a:sx n="70" d="100"/>
          <a:sy n="70" d="100"/>
        </p:scale>
        <p:origin x="155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Sheet1!$B$25</c:f>
              <c:strCache>
                <c:ptCount val="1"/>
                <c:pt idx="0">
                  <c:v>Υπουργός Ενέργειας</c:v>
                </c:pt>
              </c:strCache>
            </c:strRef>
          </c:tx>
          <c:marker>
            <c:symbol val="none"/>
          </c:marker>
          <c:cat>
            <c:strRef>
              <c:f>Sheet1!$A$26:$A$28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Sheet1!$B$26:$B$28</c:f>
              <c:numCache>
                <c:formatCode>0%</c:formatCode>
                <c:ptCount val="3"/>
                <c:pt idx="0">
                  <c:v>0.6</c:v>
                </c:pt>
                <c:pt idx="1">
                  <c:v>0.4</c:v>
                </c:pt>
                <c:pt idx="2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C-4392-A416-B4017602E310}"/>
            </c:ext>
          </c:extLst>
        </c:ser>
        <c:ser>
          <c:idx val="1"/>
          <c:order val="1"/>
          <c:tx>
            <c:strRef>
              <c:f>Sheet1!$C$25</c:f>
              <c:strCache>
                <c:ptCount val="1"/>
                <c:pt idx="0">
                  <c:v>Σύμβουλος Οικιστικής Ανάπτυξης</c:v>
                </c:pt>
              </c:strCache>
            </c:strRef>
          </c:tx>
          <c:marker>
            <c:symbol val="none"/>
          </c:marker>
          <c:cat>
            <c:strRef>
              <c:f>Sheet1!$A$26:$A$28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Sheet1!$C$26:$C$28</c:f>
              <c:numCache>
                <c:formatCode>0%</c:formatCode>
                <c:ptCount val="3"/>
                <c:pt idx="0">
                  <c:v>0.05</c:v>
                </c:pt>
                <c:pt idx="1">
                  <c:v>0.15</c:v>
                </c:pt>
                <c:pt idx="2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DC-4392-A416-B4017602E310}"/>
            </c:ext>
          </c:extLst>
        </c:ser>
        <c:ser>
          <c:idx val="2"/>
          <c:order val="2"/>
          <c:tx>
            <c:strRef>
              <c:f>Sheet1!$D$25</c:f>
              <c:strCache>
                <c:ptCount val="1"/>
                <c:pt idx="0">
                  <c:v>Εμπειρογνώμονας Τεχνικού Επιμελητηρίου</c:v>
                </c:pt>
              </c:strCache>
            </c:strRef>
          </c:tx>
          <c:marker>
            <c:symbol val="none"/>
          </c:marker>
          <c:cat>
            <c:strRef>
              <c:f>Sheet1!$A$26:$A$28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Sheet1!$D$26:$D$28</c:f>
              <c:numCache>
                <c:formatCode>0%</c:formatCode>
                <c:ptCount val="3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DC-4392-A416-B4017602E310}"/>
            </c:ext>
          </c:extLst>
        </c:ser>
        <c:ser>
          <c:idx val="3"/>
          <c:order val="3"/>
          <c:tx>
            <c:strRef>
              <c:f>Sheet1!$E$25</c:f>
              <c:strCache>
                <c:ptCount val="1"/>
                <c:pt idx="0">
                  <c:v>Μέσος Όρος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Sheet1!$A$26:$A$28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Sheet1!$E$26:$E$28</c:f>
              <c:numCache>
                <c:formatCode>0%</c:formatCode>
                <c:ptCount val="3"/>
                <c:pt idx="0">
                  <c:v>0.3</c:v>
                </c:pt>
                <c:pt idx="1">
                  <c:v>0.26700000000000002</c:v>
                </c:pt>
                <c:pt idx="2">
                  <c:v>0.23300000000000001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DC-4392-A416-B4017602E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77152"/>
        <c:axId val="41387136"/>
      </c:lineChart>
      <c:catAx>
        <c:axId val="41377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387136"/>
        <c:crosses val="autoZero"/>
        <c:auto val="1"/>
        <c:lblAlgn val="ctr"/>
        <c:lblOffset val="100"/>
        <c:noMultiLvlLbl val="0"/>
      </c:catAx>
      <c:valAx>
        <c:axId val="413871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3771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Sheet1!$B$33</c:f>
              <c:strCache>
                <c:ptCount val="1"/>
                <c:pt idx="0">
                  <c:v>Υπουργός Ενέργειας</c:v>
                </c:pt>
              </c:strCache>
            </c:strRef>
          </c:tx>
          <c:marker>
            <c:symbol val="none"/>
          </c:marker>
          <c:cat>
            <c:strRef>
              <c:f>Sheet1!$A$34:$A$36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Sheet1!$B$34:$B$36</c:f>
              <c:numCache>
                <c:formatCode>0%</c:formatCode>
                <c:ptCount val="3"/>
                <c:pt idx="0">
                  <c:v>0.25</c:v>
                </c:pt>
                <c:pt idx="1">
                  <c:v>0.35</c:v>
                </c:pt>
                <c:pt idx="2">
                  <c:v>0.45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37-4782-A2DA-F9FB044F7999}"/>
            </c:ext>
          </c:extLst>
        </c:ser>
        <c:ser>
          <c:idx val="1"/>
          <c:order val="1"/>
          <c:tx>
            <c:strRef>
              <c:f>Sheet1!$C$33</c:f>
              <c:strCache>
                <c:ptCount val="1"/>
                <c:pt idx="0">
                  <c:v>Σύμβουλος Οικιστικής Ανάπτυξης</c:v>
                </c:pt>
              </c:strCache>
            </c:strRef>
          </c:tx>
          <c:marker>
            <c:symbol val="none"/>
          </c:marker>
          <c:cat>
            <c:strRef>
              <c:f>Sheet1!$A$34:$A$36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Sheet1!$C$34:$C$36</c:f>
              <c:numCache>
                <c:formatCode>0%</c:formatCode>
                <c:ptCount val="3"/>
                <c:pt idx="0">
                  <c:v>0.75</c:v>
                </c:pt>
                <c:pt idx="1">
                  <c:v>0.65</c:v>
                </c:pt>
                <c:pt idx="2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37-4782-A2DA-F9FB044F7999}"/>
            </c:ext>
          </c:extLst>
        </c:ser>
        <c:ser>
          <c:idx val="2"/>
          <c:order val="2"/>
          <c:tx>
            <c:strRef>
              <c:f>Sheet1!$D$33</c:f>
              <c:strCache>
                <c:ptCount val="1"/>
                <c:pt idx="0">
                  <c:v>Εμπειρογνώμονας Τεχνικού Επιμελητηρίου</c:v>
                </c:pt>
              </c:strCache>
            </c:strRef>
          </c:tx>
          <c:marker>
            <c:symbol val="none"/>
          </c:marker>
          <c:cat>
            <c:strRef>
              <c:f>Sheet1!$A$34:$A$36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Sheet1!$D$34:$D$36</c:f>
              <c:numCache>
                <c:formatCode>0%</c:formatCode>
                <c:ptCount val="3"/>
                <c:pt idx="0">
                  <c:v>0.3</c:v>
                </c:pt>
                <c:pt idx="1">
                  <c:v>0.4</c:v>
                </c:pt>
                <c:pt idx="2">
                  <c:v>0.45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37-4782-A2DA-F9FB044F7999}"/>
            </c:ext>
          </c:extLst>
        </c:ser>
        <c:ser>
          <c:idx val="3"/>
          <c:order val="3"/>
          <c:tx>
            <c:strRef>
              <c:f>Sheet1!$E$33</c:f>
              <c:strCache>
                <c:ptCount val="1"/>
                <c:pt idx="0">
                  <c:v>Μέσος Όρος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Sheet1!$A$34:$A$36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Sheet1!$E$34:$E$36</c:f>
              <c:numCache>
                <c:formatCode>0%</c:formatCode>
                <c:ptCount val="3"/>
                <c:pt idx="0">
                  <c:v>0.433</c:v>
                </c:pt>
                <c:pt idx="1">
                  <c:v>0.46600000000000003</c:v>
                </c:pt>
                <c:pt idx="2">
                  <c:v>0.48299999999999998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37-4782-A2DA-F9FB044F7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4803200"/>
        <c:axId val="214804736"/>
      </c:lineChart>
      <c:catAx>
        <c:axId val="214803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4804736"/>
        <c:crosses val="autoZero"/>
        <c:auto val="1"/>
        <c:lblAlgn val="ctr"/>
        <c:lblOffset val="100"/>
        <c:noMultiLvlLbl val="0"/>
      </c:catAx>
      <c:valAx>
        <c:axId val="21480473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4803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570822397200347"/>
          <c:y val="0.21528944298629338"/>
          <c:w val="0.33429177602799648"/>
          <c:h val="0.7823840769903761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Sheet1!$B$41</c:f>
              <c:strCache>
                <c:ptCount val="1"/>
                <c:pt idx="0">
                  <c:v>Υπουργός Ενέργειας</c:v>
                </c:pt>
              </c:strCache>
            </c:strRef>
          </c:tx>
          <c:marker>
            <c:symbol val="none"/>
          </c:marker>
          <c:cat>
            <c:strRef>
              <c:f>Sheet1!$A$42:$A$44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Sheet1!$B$42:$B$44</c:f>
              <c:numCache>
                <c:formatCode>0%</c:formatCode>
                <c:ptCount val="3"/>
                <c:pt idx="0">
                  <c:v>0.15</c:v>
                </c:pt>
                <c:pt idx="1">
                  <c:v>0.25</c:v>
                </c:pt>
                <c:pt idx="2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9F-49AF-BDD4-CCEF11978533}"/>
            </c:ext>
          </c:extLst>
        </c:ser>
        <c:ser>
          <c:idx val="1"/>
          <c:order val="1"/>
          <c:tx>
            <c:strRef>
              <c:f>Sheet1!$C$41</c:f>
              <c:strCache>
                <c:ptCount val="1"/>
                <c:pt idx="0">
                  <c:v>Σύμβουλος Οικιστικής Ανάπτυξης</c:v>
                </c:pt>
              </c:strCache>
            </c:strRef>
          </c:tx>
          <c:marker>
            <c:symbol val="none"/>
          </c:marker>
          <c:cat>
            <c:strRef>
              <c:f>Sheet1!$A$42:$A$44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Sheet1!$C$42:$C$44</c:f>
              <c:numCache>
                <c:formatCode>0%</c:formatCode>
                <c:ptCount val="3"/>
                <c:pt idx="0">
                  <c:v>0.2</c:v>
                </c:pt>
                <c:pt idx="1">
                  <c:v>0.2</c:v>
                </c:pt>
                <c:pt idx="2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9F-49AF-BDD4-CCEF11978533}"/>
            </c:ext>
          </c:extLst>
        </c:ser>
        <c:ser>
          <c:idx val="2"/>
          <c:order val="2"/>
          <c:tx>
            <c:strRef>
              <c:f>Sheet1!$D$41</c:f>
              <c:strCache>
                <c:ptCount val="1"/>
                <c:pt idx="0">
                  <c:v>Εμπειρογνώμονας Τεχνικού Επιμελητηρίου</c:v>
                </c:pt>
              </c:strCache>
            </c:strRef>
          </c:tx>
          <c:marker>
            <c:symbol val="none"/>
          </c:marker>
          <c:cat>
            <c:strRef>
              <c:f>Sheet1!$A$42:$A$44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Sheet1!$D$42:$D$44</c:f>
              <c:numCache>
                <c:formatCode>0%</c:formatCode>
                <c:ptCount val="3"/>
                <c:pt idx="0">
                  <c:v>0.45</c:v>
                </c:pt>
                <c:pt idx="1">
                  <c:v>0.35</c:v>
                </c:pt>
                <c:pt idx="2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9F-49AF-BDD4-CCEF11978533}"/>
            </c:ext>
          </c:extLst>
        </c:ser>
        <c:ser>
          <c:idx val="3"/>
          <c:order val="3"/>
          <c:tx>
            <c:strRef>
              <c:f>Sheet1!$E$41</c:f>
              <c:strCache>
                <c:ptCount val="1"/>
                <c:pt idx="0">
                  <c:v>Μέσος Όρος</c:v>
                </c:pt>
              </c:strCache>
            </c:strRef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strRef>
              <c:f>Sheet1!$A$42:$A$44</c:f>
              <c:strCache>
                <c:ptCount val="3"/>
                <c:pt idx="0">
                  <c:v>1η απάντηση</c:v>
                </c:pt>
                <c:pt idx="1">
                  <c:v>2η απάντηση</c:v>
                </c:pt>
                <c:pt idx="2">
                  <c:v>3η απάντηση</c:v>
                </c:pt>
              </c:strCache>
            </c:strRef>
          </c:cat>
          <c:val>
            <c:numRef>
              <c:f>Sheet1!$E$42:$E$44</c:f>
              <c:numCache>
                <c:formatCode>0%</c:formatCode>
                <c:ptCount val="3"/>
                <c:pt idx="0">
                  <c:v>0.26700000000000002</c:v>
                </c:pt>
                <c:pt idx="1">
                  <c:v>0.26700000000000002</c:v>
                </c:pt>
                <c:pt idx="2">
                  <c:v>0.28399999999999997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9F-49AF-BDD4-CCEF11978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013248"/>
        <c:axId val="215014784"/>
      </c:lineChart>
      <c:catAx>
        <c:axId val="215013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5014784"/>
        <c:crosses val="autoZero"/>
        <c:auto val="1"/>
        <c:lblAlgn val="ctr"/>
        <c:lblOffset val="100"/>
        <c:noMultiLvlLbl val="0"/>
      </c:catAx>
      <c:valAx>
        <c:axId val="2150147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150132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4930F-D263-47BA-8858-418C192543B7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0FDF86-73E8-45E2-9F17-0A8B796AC6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6361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14F2972-535A-4833-BEAC-1B9D42F12BB7}" type="slidenum">
              <a:rPr 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7328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031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693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6609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2017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5739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3455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6095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FDF86-73E8-45E2-9F17-0A8B796AC675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25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033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595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179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921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1435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63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797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479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01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900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265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37C1AAF-9B7F-7C50-84FC-3E01FD94481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0961876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404" imgH="405" progId="TCLayout.ActiveDocument.1">
                  <p:embed/>
                </p:oleObj>
              </mc:Choice>
              <mc:Fallback>
                <p:oleObj name="think-cell Slide" r:id="rId14" imgW="404" imgH="4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768CC-B2FB-4DCC-A640-2E97C1503D35}" type="datetimeFigureOut">
              <a:rPr lang="el-GR" smtClean="0"/>
              <a:t>8/1/2026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535DB-E8B6-4A65-A495-99773B1B5AB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620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58A3453-7CEE-AAD6-C6E0-8B92D0A9E2F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36358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152400" y="304800"/>
            <a:ext cx="1828800" cy="63645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338" name="Title 3"/>
          <p:cNvSpPr>
            <a:spLocks noGrp="1"/>
          </p:cNvSpPr>
          <p:nvPr>
            <p:ph type="title"/>
          </p:nvPr>
        </p:nvSpPr>
        <p:spPr>
          <a:xfrm>
            <a:off x="2268538" y="2564904"/>
            <a:ext cx="6697662" cy="2448272"/>
          </a:xfrm>
        </p:spPr>
        <p:txBody>
          <a:bodyPr vert="horz">
            <a:normAutofit/>
          </a:bodyPr>
          <a:lstStyle/>
          <a:p>
            <a:r>
              <a:rPr lang="el-GR" sz="2800" b="1" dirty="0">
                <a:cs typeface="Arial" charset="0"/>
              </a:rPr>
              <a:t>Μέθοδος των Δελφών (</a:t>
            </a:r>
            <a:r>
              <a:rPr lang="el-GR" sz="2800" b="1" dirty="0" err="1">
                <a:cs typeface="Arial" charset="0"/>
              </a:rPr>
              <a:t>Delphi</a:t>
            </a:r>
            <a:r>
              <a:rPr lang="el-GR" sz="2800" b="1" dirty="0">
                <a:cs typeface="Arial" charset="0"/>
              </a:rPr>
              <a:t> </a:t>
            </a:r>
            <a:r>
              <a:rPr lang="el-GR" sz="2800" b="1" dirty="0" err="1">
                <a:cs typeface="Arial" charset="0"/>
              </a:rPr>
              <a:t>Method</a:t>
            </a:r>
            <a:r>
              <a:rPr lang="el-GR" sz="2800" b="1" dirty="0">
                <a:cs typeface="Arial" charset="0"/>
              </a:rPr>
              <a:t>)</a:t>
            </a:r>
            <a:endParaRPr lang="el-GR" sz="2800" b="1" dirty="0">
              <a:latin typeface="Calibri" pitchFamily="34" charset="0"/>
            </a:endParaRP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146050" y="5924716"/>
            <a:ext cx="1937689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l-GR" sz="1200" b="1" dirty="0" err="1">
                <a:solidFill>
                  <a:srgbClr val="10253F"/>
                </a:solidFill>
                <a:latin typeface="Calibri" pitchFamily="34" charset="0"/>
              </a:rPr>
              <a:t>Καθ</a:t>
            </a:r>
            <a:r>
              <a:rPr lang="el-GR" sz="1200" b="1" dirty="0">
                <a:solidFill>
                  <a:srgbClr val="10253F"/>
                </a:solidFill>
                <a:latin typeface="Calibri" pitchFamily="34" charset="0"/>
              </a:rPr>
              <a:t>. </a:t>
            </a:r>
            <a:r>
              <a:rPr lang="el-GR" sz="1200" b="1" dirty="0" err="1">
                <a:solidFill>
                  <a:srgbClr val="10253F"/>
                </a:solidFill>
                <a:latin typeface="Calibri" pitchFamily="34" charset="0"/>
              </a:rPr>
              <a:t>Μάζης</a:t>
            </a:r>
            <a:r>
              <a:rPr lang="el-GR" sz="1200" b="1" dirty="0">
                <a:solidFill>
                  <a:srgbClr val="10253F"/>
                </a:solidFill>
                <a:latin typeface="Calibri" pitchFamily="34" charset="0"/>
              </a:rPr>
              <a:t> Ιωάννης</a:t>
            </a:r>
          </a:p>
          <a:p>
            <a:pPr algn="ctr">
              <a:spcAft>
                <a:spcPts val="600"/>
              </a:spcAft>
            </a:pPr>
            <a:r>
              <a:rPr lang="el-GR" sz="1200" b="1" dirty="0">
                <a:solidFill>
                  <a:srgbClr val="10253F"/>
                </a:solidFill>
                <a:latin typeface="Calibri" pitchFamily="34" charset="0"/>
              </a:rPr>
              <a:t>Υπ. </a:t>
            </a:r>
            <a:r>
              <a:rPr lang="el-GR" sz="1200" b="1" dirty="0" err="1">
                <a:solidFill>
                  <a:srgbClr val="10253F"/>
                </a:solidFill>
                <a:latin typeface="Calibri" pitchFamily="34" charset="0"/>
              </a:rPr>
              <a:t>Δρ</a:t>
            </a:r>
            <a:r>
              <a:rPr lang="el-GR" sz="1200" b="1" dirty="0">
                <a:solidFill>
                  <a:srgbClr val="10253F"/>
                </a:solidFill>
                <a:latin typeface="Calibri" pitchFamily="34" charset="0"/>
              </a:rPr>
              <a:t> </a:t>
            </a:r>
            <a:r>
              <a:rPr lang="el-GR" sz="1200" b="1" dirty="0" err="1">
                <a:solidFill>
                  <a:srgbClr val="10253F"/>
                </a:solidFill>
                <a:latin typeface="Calibri" pitchFamily="34" charset="0"/>
              </a:rPr>
              <a:t>Δήγκας</a:t>
            </a:r>
            <a:r>
              <a:rPr lang="el-GR" sz="1200" b="1" dirty="0">
                <a:solidFill>
                  <a:srgbClr val="10253F"/>
                </a:solidFill>
                <a:latin typeface="Calibri" pitchFamily="34" charset="0"/>
              </a:rPr>
              <a:t> </a:t>
            </a:r>
            <a:r>
              <a:rPr lang="el-GR" sz="1200" b="1" dirty="0" err="1">
                <a:solidFill>
                  <a:srgbClr val="10253F"/>
                </a:solidFill>
                <a:latin typeface="Calibri" pitchFamily="34" charset="0"/>
              </a:rPr>
              <a:t>Άγις</a:t>
            </a:r>
            <a:r>
              <a:rPr lang="el-GR" sz="1200" b="1" dirty="0">
                <a:solidFill>
                  <a:srgbClr val="10253F"/>
                </a:solidFill>
                <a:latin typeface="Calibri" pitchFamily="34" charset="0"/>
              </a:rPr>
              <a:t>-Γεώργιος</a:t>
            </a:r>
            <a:endParaRPr lang="en-US" sz="1200" b="1" dirty="0">
              <a:solidFill>
                <a:srgbClr val="10253F"/>
              </a:solidFill>
              <a:latin typeface="Calibri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rgbClr val="10253F"/>
                </a:solidFill>
                <a:latin typeface="Calibri" pitchFamily="34" charset="0"/>
              </a:rPr>
              <a:t> 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20938" y="304800"/>
            <a:ext cx="5884862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b="1" dirty="0">
                <a:solidFill>
                  <a:srgbClr val="FFFFFF"/>
                </a:solidFill>
                <a:latin typeface="Calibri" pitchFamily="34" charset="0"/>
              </a:rPr>
              <a:t>Εθνικό και Καποδιστριακό Πανεπιστήμιο Αθηνών</a:t>
            </a:r>
            <a:endParaRPr lang="en-US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20938" y="838200"/>
            <a:ext cx="5884862" cy="4572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b="1" dirty="0">
                <a:solidFill>
                  <a:srgbClr val="FFFFFF"/>
                </a:solidFill>
                <a:latin typeface="Calibri" pitchFamily="34" charset="0"/>
              </a:rPr>
              <a:t>Σχολή Οικονομικών και Πολιτικών Επιστημών</a:t>
            </a:r>
            <a:endParaRPr lang="en-US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20938" y="1371600"/>
            <a:ext cx="5884862" cy="457200"/>
          </a:xfrm>
          <a:prstGeom prst="rect">
            <a:avLst/>
          </a:prstGeom>
          <a:solidFill>
            <a:srgbClr val="355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alibri" pitchFamily="34" charset="0"/>
              </a:rPr>
              <a:t>Τμήμα Τουρκικών και Σύγχρονων Ασιατικών Σπουδών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2083739" y="304800"/>
            <a:ext cx="649" cy="63645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14600" y="5867400"/>
            <a:ext cx="618471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98451" y="5867400"/>
            <a:ext cx="1600200" cy="15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467600" y="304800"/>
            <a:ext cx="1600200" cy="152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7170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089" y="373249"/>
            <a:ext cx="863221" cy="134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995" y="518248"/>
            <a:ext cx="1693610" cy="105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86317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77048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Η συγκεκριμένη μέθοδος αποτελείται από μια </a:t>
            </a:r>
            <a:r>
              <a:rPr lang="el-GR" b="1" dirty="0"/>
              <a:t>επαναλαμβανόμενη διαδικασία </a:t>
            </a:r>
            <a:r>
              <a:rPr lang="el-GR" dirty="0"/>
              <a:t>κατά την οποία: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l-GR" dirty="0"/>
              <a:t>Μια σειρά από </a:t>
            </a:r>
            <a:r>
              <a:rPr lang="el-GR" b="1" dirty="0"/>
              <a:t>ερωτηματολόγια</a:t>
            </a:r>
            <a:r>
              <a:rPr lang="el-GR" dirty="0"/>
              <a:t> διαμοιράζονται ανάμεσα σε μια ομάδα ειδικών και απαντώνται αρχικά, </a:t>
            </a:r>
            <a:r>
              <a:rPr lang="el-GR" b="1" dirty="0"/>
              <a:t>χωρίς πρότερη συζήτηση ή συνεννόηση </a:t>
            </a:r>
            <a:r>
              <a:rPr lang="el-GR" dirty="0"/>
              <a:t>ανάμεσα στα μέλη της.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l-GR" dirty="0"/>
              <a:t>Στην συνέχεια </a:t>
            </a:r>
            <a:r>
              <a:rPr lang="el-GR" b="1" dirty="0"/>
              <a:t>ανακοινώνονται τα συγκεντρωτικά αποτελέσματα </a:t>
            </a:r>
            <a:r>
              <a:rPr lang="el-GR" dirty="0"/>
              <a:t>του ερωτηματολογίου και ζητάτε από την ομάδα των ειδικών να </a:t>
            </a:r>
            <a:r>
              <a:rPr lang="el-GR" b="1" dirty="0" err="1"/>
              <a:t>ξανασυμπληρώσουν</a:t>
            </a:r>
            <a:r>
              <a:rPr lang="el-GR" dirty="0"/>
              <a:t> τα ερωτηματολόγια, </a:t>
            </a:r>
            <a:r>
              <a:rPr lang="el-GR" b="1" dirty="0"/>
              <a:t>αυτή την φορά γνωρίζοντας τον μέσο όρο των απαντήσεων</a:t>
            </a:r>
            <a:r>
              <a:rPr lang="el-GR" dirty="0"/>
              <a:t> που δόθηκαν κατά τον πρώτο γύρο συμπλήρωσης των ερωτηματολογίων.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l-GR" dirty="0"/>
              <a:t>Η διαδικασία </a:t>
            </a:r>
            <a:r>
              <a:rPr lang="el-GR" b="1" dirty="0"/>
              <a:t>επαναλαμβάνεται έως ότου επιτευχθεί η μέγιστη δυνατή συναίνεση</a:t>
            </a:r>
            <a:r>
              <a:rPr lang="el-GR" dirty="0"/>
              <a:t> ανάμεσα στους ειδικούς που συναποτελούν την ομάδα.</a:t>
            </a:r>
          </a:p>
          <a:p>
            <a:pPr algn="just"/>
            <a:endParaRPr lang="el-GR" dirty="0"/>
          </a:p>
          <a:p>
            <a:pPr algn="just"/>
            <a:r>
              <a:rPr lang="el-GR" i="1" dirty="0"/>
              <a:t>Σημαντικό ρόλο στην μέθοδο επίσης, παίζει η </a:t>
            </a:r>
            <a:r>
              <a:rPr lang="el-GR" b="1" i="1" dirty="0"/>
              <a:t>σύνθεση της ομάδας </a:t>
            </a:r>
            <a:r>
              <a:rPr lang="el-GR" i="1" dirty="0"/>
              <a:t>των ειδικών, η οποία θα πρέπει να γίνεται κατά τρόπο τέτοιο που να </a:t>
            </a:r>
            <a:r>
              <a:rPr lang="el-GR" b="1" i="1" dirty="0"/>
              <a:t>περιλαμβάνει</a:t>
            </a:r>
            <a:r>
              <a:rPr lang="el-GR" i="1" dirty="0"/>
              <a:t> </a:t>
            </a:r>
            <a:r>
              <a:rPr lang="el-GR" b="1" i="1" dirty="0"/>
              <a:t>ευρύτητα γνώσεων και ειδικεύσεων</a:t>
            </a:r>
            <a:r>
              <a:rPr lang="el-GR" i="1" dirty="0"/>
              <a:t>, αλλά όχι σε τέτοιο βαθμό που να παρουσιάζονται αποκλίσεις.</a:t>
            </a:r>
          </a:p>
        </p:txBody>
      </p:sp>
    </p:spTree>
    <p:extLst>
      <p:ext uri="{BB962C8B-B14F-4D97-AF65-F5344CB8AC3E}">
        <p14:creationId xmlns:p14="http://schemas.microsoft.com/office/powerpoint/2010/main" val="4118050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4353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Για την καλύτερη κατανόηση της μεθόδου θα πάρουμε ένα </a:t>
            </a:r>
            <a:r>
              <a:rPr lang="el-GR" b="1" dirty="0"/>
              <a:t>παράδειγμα από τον χώρο της ενέργειας</a:t>
            </a:r>
            <a:r>
              <a:rPr lang="el-GR" dirty="0"/>
              <a:t> και πιο συγκεκριμένα τον κλάδο της χάραξης ενεργειακής πολιτικής. 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Το θέμα προς ανάλυση είναι </a:t>
            </a:r>
            <a:r>
              <a:rPr lang="el-GR" b="1" dirty="0"/>
              <a:t>η προώθηση μέτρων πράσινης ανάπτυξης </a:t>
            </a:r>
            <a:r>
              <a:rPr lang="el-GR" dirty="0"/>
              <a:t>και η ομάδα ειδικών απαρτίζεται από: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l-GR" dirty="0"/>
              <a:t>τον </a:t>
            </a:r>
            <a:r>
              <a:rPr lang="el-GR" b="1" dirty="0"/>
              <a:t>Υπουργό Ενέργειας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l-GR" dirty="0"/>
              <a:t>έναν </a:t>
            </a:r>
            <a:r>
              <a:rPr lang="el-GR" b="1" dirty="0"/>
              <a:t>Αρχιτέκτονα</a:t>
            </a:r>
            <a:r>
              <a:rPr lang="el-GR" dirty="0"/>
              <a:t> - Σύμβουλο Οικιστικής Ανάπτυξης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l-GR" dirty="0"/>
              <a:t>έναν </a:t>
            </a:r>
            <a:r>
              <a:rPr lang="el-GR" b="1" dirty="0"/>
              <a:t>Μηχανολόγο Μηχανικό </a:t>
            </a:r>
            <a:r>
              <a:rPr lang="el-GR" dirty="0"/>
              <a:t>- Εμπειρογνώμονα του Τεχνικού Επιμελητηρίου</a:t>
            </a:r>
          </a:p>
          <a:p>
            <a:pPr algn="just"/>
            <a:endParaRPr lang="el-GR" dirty="0"/>
          </a:p>
          <a:p>
            <a:pPr algn="just"/>
            <a:r>
              <a:rPr lang="el-GR" dirty="0"/>
              <a:t>Τα μέτρα που έχουν τεθεί στο τραπέζι είναι: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Η εγκατάσταση οικιακών </a:t>
            </a:r>
            <a:r>
              <a:rPr lang="el-GR" dirty="0" err="1"/>
              <a:t>φωτοβολταϊκών</a:t>
            </a:r>
            <a:r>
              <a:rPr lang="el-GR" dirty="0"/>
              <a:t> για ηλεκτροπαραγωγή με δυνατότητες πώλησης στο διασυνδεδεμένο δίκτυο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Η επιδότηση για ενεργειακή αναβάθμιση κτιρίων σύμφωνα με τις νέες οδηγίες της Ε.Ε.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Η αντικατάσταση εξοπλισμού θέρμανσης με βάση το πετρέλαιο, σε αντίστοιχους με φυσικό αέριο με σκοπό την μεγαλύτερη εξοικονόμηση</a:t>
            </a:r>
          </a:p>
          <a:p>
            <a:pPr algn="just"/>
            <a:r>
              <a:rPr lang="el-G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52241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7632848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Για την καλύτερη κατανόηση των κινήτρων κάθε ειδικού, θα υποθέσουμε ότι: </a:t>
            </a:r>
          </a:p>
          <a:p>
            <a:pPr algn="just"/>
            <a:endParaRPr lang="el-GR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Ο </a:t>
            </a:r>
            <a:r>
              <a:rPr lang="el-GR" b="1" dirty="0"/>
              <a:t>Υπουργός</a:t>
            </a:r>
            <a:r>
              <a:rPr lang="el-GR" dirty="0"/>
              <a:t> ενδιαφέρεται για την προώθηση πηγών που θα δημιουργήσουν ένα </a:t>
            </a:r>
            <a:r>
              <a:rPr lang="el-GR" b="1" dirty="0"/>
              <a:t>θετικό κλίμα για το μεγαλύτερο δυνατό μέρος του πληθυσμού της χώρας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Ο </a:t>
            </a:r>
            <a:r>
              <a:rPr lang="el-GR" b="1" dirty="0"/>
              <a:t>Αρχιτέκτονας</a:t>
            </a:r>
            <a:r>
              <a:rPr lang="el-GR" dirty="0"/>
              <a:t> ενδιαφέρεται </a:t>
            </a:r>
            <a:r>
              <a:rPr lang="el-GR" b="1" dirty="0"/>
              <a:t>οι πράσινες πηγές </a:t>
            </a:r>
            <a:r>
              <a:rPr lang="el-GR" dirty="0"/>
              <a:t>που θα προωθηθούν </a:t>
            </a:r>
            <a:r>
              <a:rPr lang="el-GR" b="1" dirty="0"/>
              <a:t>να έρχονται σε αρμονία με το περιβάλλον</a:t>
            </a:r>
            <a:r>
              <a:rPr lang="el-GR" dirty="0"/>
              <a:t> και τις καλές πρακτικές οικιστικής ανάπτυξης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Ο </a:t>
            </a:r>
            <a:r>
              <a:rPr lang="el-GR" b="1" dirty="0"/>
              <a:t>Μηχανολόγος Μηχανικός </a:t>
            </a:r>
            <a:r>
              <a:rPr lang="el-GR" dirty="0"/>
              <a:t>ενδιαφέρεται </a:t>
            </a:r>
            <a:r>
              <a:rPr lang="el-GR" b="1" dirty="0"/>
              <a:t>να προωθηθούν οι πιο συμφέρουσες πηγές ενέργειας</a:t>
            </a:r>
            <a:r>
              <a:rPr lang="el-GR" dirty="0"/>
              <a:t>, από τεχνοοικονομικής άποψης.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Τους ζητήθηκε λοιπόν να </a:t>
            </a:r>
            <a:r>
              <a:rPr lang="el-GR" b="1" dirty="0"/>
              <a:t>προσδιορίσουν το μίγμα πολιτικής </a:t>
            </a:r>
            <a:r>
              <a:rPr lang="el-GR" dirty="0"/>
              <a:t>που θα πρέπει να ακολουθηθεί για την προώθηση των τριών πολιτικών, βάσει της γνώσης και της εμπειρίας τους, μέσω ερωτηματολογίου, χωρίς να έρθουν σε επαφή ή συνεννόηση μεταξύ τους, ενώ για την διενέργεια της μεθόδου θα κάνουμε </a:t>
            </a:r>
            <a:r>
              <a:rPr lang="el-GR" b="1" dirty="0"/>
              <a:t>3 κύκλους ερωτήσεων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212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Τα αποτελέσματα του ερωτηματολογίου παρουσιάζονται στον ακόλουθο πίνακα: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052420"/>
              </p:ext>
            </p:extLst>
          </p:nvPr>
        </p:nvGraphicFramePr>
        <p:xfrm>
          <a:off x="323847" y="1844825"/>
          <a:ext cx="7560520" cy="34948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8898">
                  <a:extLst>
                    <a:ext uri="{9D8B030D-6E8A-4147-A177-3AD203B41FA5}">
                      <a16:colId xmlns:a16="http://schemas.microsoft.com/office/drawing/2014/main" val="2390390828"/>
                    </a:ext>
                  </a:extLst>
                </a:gridCol>
                <a:gridCol w="1509088">
                  <a:extLst>
                    <a:ext uri="{9D8B030D-6E8A-4147-A177-3AD203B41FA5}">
                      <a16:colId xmlns:a16="http://schemas.microsoft.com/office/drawing/2014/main" val="1703781582"/>
                    </a:ext>
                  </a:extLst>
                </a:gridCol>
                <a:gridCol w="1509088">
                  <a:extLst>
                    <a:ext uri="{9D8B030D-6E8A-4147-A177-3AD203B41FA5}">
                      <a16:colId xmlns:a16="http://schemas.microsoft.com/office/drawing/2014/main" val="2403822105"/>
                    </a:ext>
                  </a:extLst>
                </a:gridCol>
                <a:gridCol w="1553446">
                  <a:extLst>
                    <a:ext uri="{9D8B030D-6E8A-4147-A177-3AD203B41FA5}">
                      <a16:colId xmlns:a16="http://schemas.microsoft.com/office/drawing/2014/main" val="3922862861"/>
                    </a:ext>
                  </a:extLst>
                </a:gridCol>
              </a:tblGrid>
              <a:tr h="6454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Μέτρα προώθησης πράσινης ανάπτυξης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Υπουργός Ενέργειας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Σύμβουλος Οικιστικής Ανάπτυξης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Εμπειρογνώμονας Τεχνικού Επιμελητηρίου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1680115"/>
                  </a:ext>
                </a:extLst>
              </a:tr>
              <a:tr h="108441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Εγκατάσταση οικιακών φωτοβολταϊκών για ηλεκτροπαραγωγή με δυνατότητες πώλησης στο διασυνδεδεμένο δίκτυο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60%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25%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516321"/>
                  </a:ext>
                </a:extLst>
              </a:tr>
              <a:tr h="64549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Επιδότηση για ενεργειακή αναβάθμιση κτιρίων σύμφωνα με τις νέες οδηγίες της Ε.Ε.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25%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75%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30%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31148244"/>
                  </a:ext>
                </a:extLst>
              </a:tr>
              <a:tr h="8649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Αντικατάσταση εξοπλισμού θέρμανσης με βάση το πετρέλαιο, σε αντίστοιχους με φυσικό αέριο με σκοπό την μεγαλύτερη εξοικονόμηση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15%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20%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45%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4880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104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1520" y="1268760"/>
                <a:ext cx="8136904" cy="5271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dirty="0"/>
                  <a:t>Για το μέτρο </a:t>
                </a:r>
                <a:r>
                  <a:rPr lang="el-GR" b="1" dirty="0"/>
                  <a:t>«Εγκατάσταση οικιακών </a:t>
                </a:r>
                <a:r>
                  <a:rPr lang="el-GR" b="1" dirty="0" err="1"/>
                  <a:t>φωτοβολταϊκών</a:t>
                </a:r>
                <a:r>
                  <a:rPr lang="el-GR" b="1" dirty="0"/>
                  <a:t> για ηλεκτροπαραγωγή με δυνατότητες πώλησης στο διασυνδεδεμένο δίκτυο», </a:t>
                </a:r>
                <a:r>
                  <a:rPr lang="el-GR" dirty="0"/>
                  <a:t>ο μέσος όρος των απαντήσεων των ειδικών είναι: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𝛭𝛰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60%+5%+25%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90%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/>
              </a:p>
              <a:p>
                <a:endParaRPr lang="el-GR" dirty="0"/>
              </a:p>
              <a:p>
                <a:r>
                  <a:rPr lang="el-GR" dirty="0"/>
                  <a:t>Για το μέτρο </a:t>
                </a:r>
                <a:r>
                  <a:rPr lang="el-GR" b="1" dirty="0"/>
                  <a:t>«Επιδότηση για ενεργειακή αναβάθμιση κτιρίων σύμφωνα με τις νέες οδηγίες της Ε.Ε.», </a:t>
                </a:r>
                <a:r>
                  <a:rPr lang="el-GR" dirty="0"/>
                  <a:t>ο μέσος όρος των απαντήσεων των ειδικών είναι: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𝛭𝛰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25%+75%+30%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130%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𝟒𝟑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/>
              </a:p>
              <a:p>
                <a:endParaRPr lang="el-GR" dirty="0"/>
              </a:p>
              <a:p>
                <a:r>
                  <a:rPr lang="el-GR" dirty="0"/>
                  <a:t>Για το μέτρο </a:t>
                </a:r>
                <a:r>
                  <a:rPr lang="el-GR" b="1" dirty="0"/>
                  <a:t>«Αντικατάσταση εξοπλισμού θέρμανσης με βάση το πετρέλαιο, σε αντίστοιχους με φυσικό αέριο με σκοπό την μεγαλύτερη εξοικονόμηση», </a:t>
                </a:r>
                <a:r>
                  <a:rPr lang="el-GR" dirty="0"/>
                  <a:t>ο μέσος όρος των απαντήσεων των ειδικών είναι: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𝛭𝛰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15%+20%+45%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80%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268760"/>
                <a:ext cx="8136904" cy="5271251"/>
              </a:xfrm>
              <a:prstGeom prst="rect">
                <a:avLst/>
              </a:prstGeom>
              <a:blipFill>
                <a:blip r:embed="rId4"/>
                <a:stretch>
                  <a:fillRect l="-599" t="-578" r="-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448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Τα αποτελέσματα του 1ου γύρου απαντήσεων παρουσιάζονται ξεχωριστά στους ειδικούς, με την μορφή του παρακάτω Πίνακα και τους ζητείτε να επαναξιολογήσουν τις βαρύτητες που έβαλαν αρχικά: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955797"/>
              </p:ext>
            </p:extLst>
          </p:nvPr>
        </p:nvGraphicFramePr>
        <p:xfrm>
          <a:off x="395536" y="2348881"/>
          <a:ext cx="7920880" cy="26642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6184">
                  <a:extLst>
                    <a:ext uri="{9D8B030D-6E8A-4147-A177-3AD203B41FA5}">
                      <a16:colId xmlns:a16="http://schemas.microsoft.com/office/drawing/2014/main" val="3312853507"/>
                    </a:ext>
                  </a:extLst>
                </a:gridCol>
                <a:gridCol w="3324696">
                  <a:extLst>
                    <a:ext uri="{9D8B030D-6E8A-4147-A177-3AD203B41FA5}">
                      <a16:colId xmlns:a16="http://schemas.microsoft.com/office/drawing/2014/main" val="3423002961"/>
                    </a:ext>
                  </a:extLst>
                </a:gridCol>
              </a:tblGrid>
              <a:tr h="3757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Μέτρα προώθησης πράσινης ανάπτυξης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Αποτελέσματα 1</a:t>
                      </a:r>
                      <a:r>
                        <a:rPr lang="el-GR" sz="1400" baseline="30000">
                          <a:effectLst/>
                        </a:rPr>
                        <a:t>ου</a:t>
                      </a:r>
                      <a:r>
                        <a:rPr lang="el-GR" sz="1400">
                          <a:effectLst/>
                        </a:rPr>
                        <a:t> γύρου απαντήσεων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4422122"/>
                  </a:ext>
                </a:extLst>
              </a:tr>
              <a:tr h="95640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Εγκατάσταση οικιακών φωτοβολταϊκών για ηλεκτροπαραγωγή με δυνατότητες πώλησης στο διασυνδεδεμένο δίκτυο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30%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5343747"/>
                  </a:ext>
                </a:extLst>
              </a:tr>
              <a:tr h="5692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Επιδότηση για ενεργειακή αναβάθμιση κτιρίων σύμφωνα με τις νέες οδηγίες της Ε.Ε.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43,3%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63694835"/>
                  </a:ext>
                </a:extLst>
              </a:tr>
              <a:tr h="7628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Αντικατάσταση εξοπλισμού θέρμανσης με βάση το πετρέλαιο, σε αντίστοιχους με φυσικό αέριο με σκοπό την μεγαλύτερη εξοικονόμηση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26,7%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2234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291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Τα μέλη της ομάδας αναπροσαρμόζουν τις βαρύτητες τους και οι απαντήσεις τους δίνονται στον παρακάτω Πίνακα: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567440"/>
              </p:ext>
            </p:extLst>
          </p:nvPr>
        </p:nvGraphicFramePr>
        <p:xfrm>
          <a:off x="323848" y="2060848"/>
          <a:ext cx="7992567" cy="3816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9699">
                  <a:extLst>
                    <a:ext uri="{9D8B030D-6E8A-4147-A177-3AD203B41FA5}">
                      <a16:colId xmlns:a16="http://schemas.microsoft.com/office/drawing/2014/main" val="533933092"/>
                    </a:ext>
                  </a:extLst>
                </a:gridCol>
                <a:gridCol w="1595325">
                  <a:extLst>
                    <a:ext uri="{9D8B030D-6E8A-4147-A177-3AD203B41FA5}">
                      <a16:colId xmlns:a16="http://schemas.microsoft.com/office/drawing/2014/main" val="3685828334"/>
                    </a:ext>
                  </a:extLst>
                </a:gridCol>
                <a:gridCol w="1595325">
                  <a:extLst>
                    <a:ext uri="{9D8B030D-6E8A-4147-A177-3AD203B41FA5}">
                      <a16:colId xmlns:a16="http://schemas.microsoft.com/office/drawing/2014/main" val="2336193322"/>
                    </a:ext>
                  </a:extLst>
                </a:gridCol>
                <a:gridCol w="1642218">
                  <a:extLst>
                    <a:ext uri="{9D8B030D-6E8A-4147-A177-3AD203B41FA5}">
                      <a16:colId xmlns:a16="http://schemas.microsoft.com/office/drawing/2014/main" val="1968443345"/>
                    </a:ext>
                  </a:extLst>
                </a:gridCol>
              </a:tblGrid>
              <a:tr h="760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Μέτρα προώθησης πράσινης ανάπτυξης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Υπουργός Ενέργειας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Σύμβουλος Οικιστικής Ανάπτυξης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Εμπειρογνώμονας Τεχνικού Επιμελητηρίου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3086866"/>
                  </a:ext>
                </a:extLst>
              </a:tr>
              <a:tr h="12771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Εγκατάσταση οικιακών φωτοβολταϊκών για ηλεκτροπαραγωγή με δυνατότητες πώλησης στο διασυνδεδεμένο δίκτυο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40%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15%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20941201"/>
                  </a:ext>
                </a:extLst>
              </a:tr>
              <a:tr h="7602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Επιδότηση για ενεργειακή αναβάθμιση κτιρίων σύμφωνα με τις νέες οδηγίες της Ε.Ε.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35%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65%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40%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1525192"/>
                  </a:ext>
                </a:extLst>
              </a:tr>
              <a:tr h="10187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Αντικατάσταση εξοπλισμού θέρμανσης με βάση το πετρέλαιο, σε αντίστοιχους με φυσικό αέριο με σκοπό την μεγαλύτερη εξοικονόμηση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25%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20%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35%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539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48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Υπολογίζουμε τον Μέσο Όρο για κάθε ένα από τα μέτρα βάσει του 2</a:t>
            </a:r>
            <a:r>
              <a:rPr lang="el-GR" baseline="30000" dirty="0"/>
              <a:t>ου</a:t>
            </a:r>
            <a:r>
              <a:rPr lang="el-GR" dirty="0"/>
              <a:t> γύρου απαντήσεων, τα οποία φαίνονται στον παρακάτω Πίνακα και αφού τα δείξουμε ξανά στα μέλη της ομάδας, τους ζητάμε για μια τελευταία φορά να επαναξιολογήσουν τις βαρύτητες που έδωσαν: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902203"/>
              </p:ext>
            </p:extLst>
          </p:nvPr>
        </p:nvGraphicFramePr>
        <p:xfrm>
          <a:off x="323850" y="2636910"/>
          <a:ext cx="7905698" cy="30243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7375">
                  <a:extLst>
                    <a:ext uri="{9D8B030D-6E8A-4147-A177-3AD203B41FA5}">
                      <a16:colId xmlns:a16="http://schemas.microsoft.com/office/drawing/2014/main" val="267640791"/>
                    </a:ext>
                  </a:extLst>
                </a:gridCol>
                <a:gridCol w="3318323">
                  <a:extLst>
                    <a:ext uri="{9D8B030D-6E8A-4147-A177-3AD203B41FA5}">
                      <a16:colId xmlns:a16="http://schemas.microsoft.com/office/drawing/2014/main" val="2653854734"/>
                    </a:ext>
                  </a:extLst>
                </a:gridCol>
              </a:tblGrid>
              <a:tr h="4265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Μέτρα προώθησης πράσινης ανάπτυξης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Αποτελέσματα 2</a:t>
                      </a:r>
                      <a:r>
                        <a:rPr lang="el-GR" sz="1400" baseline="30000" dirty="0">
                          <a:effectLst/>
                        </a:rPr>
                        <a:t>ου</a:t>
                      </a:r>
                      <a:r>
                        <a:rPr lang="el-GR" sz="1400" dirty="0">
                          <a:effectLst/>
                        </a:rPr>
                        <a:t> γύρου απαντήσεων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7593371"/>
                  </a:ext>
                </a:extLst>
              </a:tr>
              <a:tr h="108564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Εγκατάσταση οικιακών </a:t>
                      </a:r>
                      <a:r>
                        <a:rPr lang="el-GR" sz="1400" dirty="0" err="1">
                          <a:effectLst/>
                        </a:rPr>
                        <a:t>φωτοβολταϊκών</a:t>
                      </a:r>
                      <a:r>
                        <a:rPr lang="el-GR" sz="1400" dirty="0">
                          <a:effectLst/>
                        </a:rPr>
                        <a:t> για ηλεκτροπαραγωγή με δυνατότητες πώλησης στο διασυνδεδεμένο δίκτυο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26,7%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4023141"/>
                  </a:ext>
                </a:extLst>
              </a:tr>
              <a:tr h="6462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Επιδότηση για ενεργειακή αναβάθμιση κτιρίων σύμφωνα με τις νέες οδηγίες της Ε.Ε.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46,6%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8979607"/>
                  </a:ext>
                </a:extLst>
              </a:tr>
              <a:tr h="86593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Αντικατάσταση εξοπλισμού θέρμανσης με βάση το πετρέλαιο, σε αντίστοιχους με φυσικό αέριο με σκοπό την μεγαλύτερη εξοικονόμηση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26,7%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3180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85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Οι αναπροσαρμοσμένες και τελικές πλέον απαντήσεις τους δίνονται στον παρακάτω Πίνακα: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199223"/>
              </p:ext>
            </p:extLst>
          </p:nvPr>
        </p:nvGraphicFramePr>
        <p:xfrm>
          <a:off x="323848" y="2060849"/>
          <a:ext cx="7992567" cy="3098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9699">
                  <a:extLst>
                    <a:ext uri="{9D8B030D-6E8A-4147-A177-3AD203B41FA5}">
                      <a16:colId xmlns:a16="http://schemas.microsoft.com/office/drawing/2014/main" val="3730395594"/>
                    </a:ext>
                  </a:extLst>
                </a:gridCol>
                <a:gridCol w="1595325">
                  <a:extLst>
                    <a:ext uri="{9D8B030D-6E8A-4147-A177-3AD203B41FA5}">
                      <a16:colId xmlns:a16="http://schemas.microsoft.com/office/drawing/2014/main" val="4078228500"/>
                    </a:ext>
                  </a:extLst>
                </a:gridCol>
                <a:gridCol w="1595325">
                  <a:extLst>
                    <a:ext uri="{9D8B030D-6E8A-4147-A177-3AD203B41FA5}">
                      <a16:colId xmlns:a16="http://schemas.microsoft.com/office/drawing/2014/main" val="2721437355"/>
                    </a:ext>
                  </a:extLst>
                </a:gridCol>
                <a:gridCol w="1642218">
                  <a:extLst>
                    <a:ext uri="{9D8B030D-6E8A-4147-A177-3AD203B41FA5}">
                      <a16:colId xmlns:a16="http://schemas.microsoft.com/office/drawing/2014/main" val="3430951457"/>
                    </a:ext>
                  </a:extLst>
                </a:gridCol>
              </a:tblGrid>
              <a:tr h="6168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Μέτρα προώθησης πράσινης ανάπτυξης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Υπουργός Ενέργειας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Σύμβουλος Οικιστικής Ανάπτυξης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Εμπειρογνώμονας Τεχνικού Επιμελητηρίου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85024368"/>
                  </a:ext>
                </a:extLst>
              </a:tr>
              <a:tr h="103621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Εγκατάσταση οικιακών φωτοβολταϊκών για ηλεκτροπαραγωγή με δυνατότητες πώλησης στο διασυνδεδεμένο δίκτυο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25%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20%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25%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36887503"/>
                  </a:ext>
                </a:extLst>
              </a:tr>
              <a:tr h="6168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Επιδότηση για ενεργειακή αναβάθμιση κτιρίων σύμφωνα με τις νέες οδηγίες της Ε.Ε.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45%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55%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45%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4398309"/>
                  </a:ext>
                </a:extLst>
              </a:tr>
              <a:tr h="8265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Αντικατάσταση εξοπλισμού θέρμανσης με βάση το πετρέλαιο, σε αντίστοιχους με φυσικό αέριο με σκοπό την μεγαλύτερη εξοικονόμηση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30%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>
                          <a:effectLst/>
                        </a:rPr>
                        <a:t>25%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600" dirty="0">
                          <a:effectLst/>
                        </a:rPr>
                        <a:t>30%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7721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277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Τα αποτελέσματα από τον υπολογισμό του Μέσου Όρου του 3ου γύρου απαντήσεων είναι και </a:t>
            </a:r>
            <a:r>
              <a:rPr lang="el-GR" b="1" dirty="0"/>
              <a:t>τα τελικά που θα επιλεγούν </a:t>
            </a:r>
            <a:r>
              <a:rPr lang="el-GR" dirty="0"/>
              <a:t>για την χάραξη ενεργειακής πολιτικής, πάνω στην προώθηση μέτρων πράσινης ανάπτυξης και παρουσιάζονται αναλυτικά στον παρακάτω Πίνακα: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688415"/>
              </p:ext>
            </p:extLst>
          </p:nvPr>
        </p:nvGraphicFramePr>
        <p:xfrm>
          <a:off x="323850" y="2564904"/>
          <a:ext cx="7992566" cy="2952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37781">
                  <a:extLst>
                    <a:ext uri="{9D8B030D-6E8A-4147-A177-3AD203B41FA5}">
                      <a16:colId xmlns:a16="http://schemas.microsoft.com/office/drawing/2014/main" val="1573785851"/>
                    </a:ext>
                  </a:extLst>
                </a:gridCol>
                <a:gridCol w="3354785">
                  <a:extLst>
                    <a:ext uri="{9D8B030D-6E8A-4147-A177-3AD203B41FA5}">
                      <a16:colId xmlns:a16="http://schemas.microsoft.com/office/drawing/2014/main" val="3132224058"/>
                    </a:ext>
                  </a:extLst>
                </a:gridCol>
              </a:tblGrid>
              <a:tr h="416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Μέτρα προώθησης πράσινης ανάπτυξης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Αποτελέσματα 1</a:t>
                      </a:r>
                      <a:r>
                        <a:rPr lang="el-GR" sz="1400" baseline="30000">
                          <a:effectLst/>
                        </a:rPr>
                        <a:t>ου</a:t>
                      </a:r>
                      <a:r>
                        <a:rPr lang="el-GR" sz="1400">
                          <a:effectLst/>
                        </a:rPr>
                        <a:t> γύρου απαντήσεων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3022762"/>
                  </a:ext>
                </a:extLst>
              </a:tr>
              <a:tr h="105979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Εγκατάσταση οικιακών φωτοβολταϊκών για ηλεκτροπαραγωγή με δυνατότητες πώλησης στο διασυνδεδεμένο δίκτυο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23,3%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9910196"/>
                  </a:ext>
                </a:extLst>
              </a:tr>
              <a:tr h="63084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Επιδότηση για ενεργειακή αναβάθμιση κτιρίων σύμφωνα με τις νέες οδηγίες της Ε.Ε.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>
                          <a:effectLst/>
                        </a:rPr>
                        <a:t>48,3%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1532530"/>
                  </a:ext>
                </a:extLst>
              </a:tr>
              <a:tr h="84532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Αντικατάσταση εξοπλισμού θέρμανσης με βάση το πετρέλαιο, σε αντίστοιχους με φυσικό αέριο με σκοπό την μεγαλύτερη εξοικονόμηση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dirty="0">
                          <a:effectLst/>
                        </a:rPr>
                        <a:t>28,4%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0038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887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850" y="264433"/>
            <a:ext cx="7560518" cy="685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Μέθοδος των Δελφών (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Delphi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 </a:t>
            </a:r>
            <a:r>
              <a:rPr lang="el-GR" sz="2400" b="1" dirty="0" err="1">
                <a:solidFill>
                  <a:srgbClr val="FFFFFF"/>
                </a:solidFill>
                <a:cs typeface="Arial" charset="0"/>
              </a:rPr>
              <a:t>Method</a:t>
            </a:r>
            <a:r>
              <a:rPr lang="el-GR" sz="2400" b="1" dirty="0">
                <a:solidFill>
                  <a:srgbClr val="FFFFFF"/>
                </a:solidFill>
                <a:cs typeface="Arial" charset="0"/>
              </a:rPr>
              <a:t>)</a:t>
            </a:r>
          </a:p>
        </p:txBody>
      </p:sp>
      <p:pic>
        <p:nvPicPr>
          <p:cNvPr id="8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548" y="235491"/>
            <a:ext cx="457304" cy="7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268760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Ας δούμε πως αλλάζουν οι βαρύτητες για κάθε έναν από τους συμμετέχοντες, ανάλογα με τον κύκλο ερωτήσεων: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3850" y="2051525"/>
            <a:ext cx="39601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i="1" dirty="0"/>
              <a:t>Σύγκλιση απόψεων ομάδας ειδικών για το μέτρο </a:t>
            </a:r>
            <a:r>
              <a:rPr lang="el-GR" sz="1600" b="1" i="1" dirty="0"/>
              <a:t>«Εγκατάσταση οικιακών </a:t>
            </a:r>
            <a:r>
              <a:rPr lang="el-GR" sz="1600" b="1" i="1" dirty="0" err="1"/>
              <a:t>φωτοβολταϊκών</a:t>
            </a:r>
            <a:r>
              <a:rPr lang="el-GR" sz="1600" b="1" i="1" dirty="0"/>
              <a:t> για ηλεκτροπαραγωγή με δυνατότητες πώλησης στο διασυνδεδεμένο δίκτυο»</a:t>
            </a:r>
          </a:p>
          <a:p>
            <a:pPr algn="just"/>
            <a:endParaRPr lang="el-GR" sz="1600" i="1" dirty="0"/>
          </a:p>
          <a:p>
            <a:pPr algn="just"/>
            <a:endParaRPr lang="el-GR" sz="1600" i="1" dirty="0"/>
          </a:p>
          <a:p>
            <a:pPr algn="just"/>
            <a:r>
              <a:rPr lang="el-GR" sz="1600" i="1" dirty="0"/>
              <a:t>Σύγκλιση απόψεων ομάδας ειδικών για το μέτρο </a:t>
            </a:r>
            <a:r>
              <a:rPr lang="el-GR" sz="1600" b="1" i="1" dirty="0"/>
              <a:t>«Επιδότηση για ενεργειακή αναβάθμιση κτιρίων σύμφωνα με τις νέες οδηγίες της Ε.Ε.» </a:t>
            </a:r>
          </a:p>
          <a:p>
            <a:pPr algn="just"/>
            <a:endParaRPr lang="el-GR" sz="1600" i="1" dirty="0"/>
          </a:p>
          <a:p>
            <a:pPr algn="just"/>
            <a:endParaRPr lang="el-GR" sz="1600" i="1" dirty="0"/>
          </a:p>
          <a:p>
            <a:pPr algn="just"/>
            <a:r>
              <a:rPr lang="el-GR" sz="1600" i="1" dirty="0"/>
              <a:t>Σύγκλιση απόψεων ομάδας ειδικών για το μέτρο </a:t>
            </a:r>
            <a:r>
              <a:rPr lang="el-GR" sz="1600" b="1" i="1" dirty="0"/>
              <a:t>«Αντικατάσταση εξοπλισμού θέρμανσης με βάση το πετρέλαιο, σε αντίστοιχους με φυσικό αέριο με σκοπό την μεγαλύτερη εξοικονόμηση» </a:t>
            </a:r>
            <a:endParaRPr lang="en-US" sz="1600" b="1" i="1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263502980"/>
              </p:ext>
            </p:extLst>
          </p:nvPr>
        </p:nvGraphicFramePr>
        <p:xfrm>
          <a:off x="4450647" y="1863347"/>
          <a:ext cx="4441833" cy="1801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146182621"/>
              </p:ext>
            </p:extLst>
          </p:nvPr>
        </p:nvGraphicFramePr>
        <p:xfrm>
          <a:off x="4450646" y="3665288"/>
          <a:ext cx="4441834" cy="1563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938632094"/>
              </p:ext>
            </p:extLst>
          </p:nvPr>
        </p:nvGraphicFramePr>
        <p:xfrm>
          <a:off x="4463012" y="5279806"/>
          <a:ext cx="4429467" cy="1579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62349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>
                <a:solidFill>
                  <a:srgbClr val="10253F"/>
                </a:solidFill>
              </a:rPr>
              <a:t>Ερωτήσεις;</a:t>
            </a:r>
            <a:endParaRPr lang="en-US" b="1" dirty="0">
              <a:solidFill>
                <a:srgbClr val="10253F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18294" y="4147955"/>
            <a:ext cx="5184775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l-GR" sz="2000" b="1" dirty="0" err="1">
                <a:solidFill>
                  <a:srgbClr val="10253F"/>
                </a:solidFill>
                <a:latin typeface="+mn-lt"/>
              </a:rPr>
              <a:t>Καθ</a:t>
            </a:r>
            <a:r>
              <a:rPr lang="el-GR" sz="2000" b="1" dirty="0">
                <a:solidFill>
                  <a:srgbClr val="10253F"/>
                </a:solidFill>
                <a:latin typeface="+mn-lt"/>
              </a:rPr>
              <a:t>. </a:t>
            </a:r>
            <a:r>
              <a:rPr lang="el-GR" sz="2000" b="1" dirty="0" err="1">
                <a:solidFill>
                  <a:srgbClr val="10253F"/>
                </a:solidFill>
                <a:latin typeface="+mn-lt"/>
              </a:rPr>
              <a:t>Μάζης</a:t>
            </a:r>
            <a:r>
              <a:rPr lang="el-GR" sz="2000" b="1" dirty="0">
                <a:solidFill>
                  <a:srgbClr val="10253F"/>
                </a:solidFill>
                <a:latin typeface="+mn-lt"/>
              </a:rPr>
              <a:t> Ιωάννης</a:t>
            </a:r>
          </a:p>
          <a:p>
            <a:pPr>
              <a:spcAft>
                <a:spcPts val="600"/>
              </a:spcAft>
            </a:pPr>
            <a:r>
              <a:rPr lang="el-GR" sz="2000" b="1" dirty="0">
                <a:solidFill>
                  <a:srgbClr val="10253F"/>
                </a:solidFill>
                <a:latin typeface="+mn-lt"/>
              </a:rPr>
              <a:t>Υπ. Δρ. </a:t>
            </a:r>
            <a:r>
              <a:rPr lang="el-GR" sz="2000" b="1" dirty="0" err="1">
                <a:solidFill>
                  <a:srgbClr val="10253F"/>
                </a:solidFill>
                <a:latin typeface="+mn-lt"/>
              </a:rPr>
              <a:t>Δήγκας</a:t>
            </a:r>
            <a:r>
              <a:rPr lang="el-GR" sz="2000" b="1" dirty="0">
                <a:solidFill>
                  <a:srgbClr val="10253F"/>
                </a:solidFill>
                <a:latin typeface="+mn-lt"/>
              </a:rPr>
              <a:t> </a:t>
            </a:r>
            <a:r>
              <a:rPr lang="el-GR" sz="2000" b="1" dirty="0" err="1">
                <a:solidFill>
                  <a:srgbClr val="10253F"/>
                </a:solidFill>
                <a:latin typeface="+mn-lt"/>
              </a:rPr>
              <a:t>Άγις</a:t>
            </a:r>
            <a:r>
              <a:rPr lang="el-GR" sz="2000" b="1" dirty="0">
                <a:solidFill>
                  <a:srgbClr val="10253F"/>
                </a:solidFill>
                <a:latin typeface="+mn-lt"/>
              </a:rPr>
              <a:t>-Γεώργιος</a:t>
            </a:r>
            <a:endParaRPr lang="en-US" sz="2000" b="1" dirty="0">
              <a:solidFill>
                <a:srgbClr val="10253F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endParaRPr lang="en-US" sz="2000" b="1" dirty="0">
              <a:solidFill>
                <a:srgbClr val="10253F"/>
              </a:solidFill>
            </a:endParaRPr>
          </a:p>
          <a:p>
            <a:pPr>
              <a:spcAft>
                <a:spcPts val="600"/>
              </a:spcAft>
            </a:pPr>
            <a:endParaRPr lang="en-US" sz="2000" b="1" dirty="0">
              <a:solidFill>
                <a:srgbClr val="10253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2763044" y="3380581"/>
            <a:ext cx="619125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3850" y="4941888"/>
            <a:ext cx="5040313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50824" y="5229225"/>
            <a:ext cx="5465753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l-GR" b="1" dirty="0">
                <a:solidFill>
                  <a:srgbClr val="10253F"/>
                </a:solidFill>
                <a:latin typeface="+mn-lt"/>
              </a:rPr>
              <a:t>Εθνικό &amp; Καποδιστριακό Πανεπιστήμιο Αθηνών</a:t>
            </a:r>
            <a:endParaRPr lang="en-US" b="1" dirty="0">
              <a:solidFill>
                <a:srgbClr val="10253F"/>
              </a:solidFill>
              <a:latin typeface="+mn-lt"/>
            </a:endParaRPr>
          </a:p>
          <a:p>
            <a:r>
              <a:rPr lang="el-GR" b="1" dirty="0">
                <a:solidFill>
                  <a:srgbClr val="355E91"/>
                </a:solidFill>
                <a:latin typeface="+mn-lt"/>
              </a:rPr>
              <a:t>Σχολή Οικονομικών &amp; Πολιτικών Επιστημών</a:t>
            </a:r>
          </a:p>
          <a:p>
            <a:r>
              <a:rPr lang="el-GR" b="1" dirty="0">
                <a:solidFill>
                  <a:srgbClr val="355E91"/>
                </a:solidFill>
                <a:latin typeface="+mn-lt"/>
              </a:rPr>
              <a:t>Τμήμα Τουρκικών &amp; Σύγχρονων Ασιατικών Σπουδών</a:t>
            </a:r>
          </a:p>
          <a:p>
            <a:endParaRPr lang="en-US" b="1" dirty="0">
              <a:solidFill>
                <a:srgbClr val="355E91"/>
              </a:solidFill>
              <a:latin typeface="+mn-lt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285750"/>
            <a:ext cx="3040845" cy="1901720"/>
          </a:xfrm>
          <a:prstGeom prst="rect">
            <a:avLst/>
          </a:prstGeom>
        </p:spPr>
      </p:pic>
      <p:pic>
        <p:nvPicPr>
          <p:cNvPr id="11" name="Picture 2" descr="Αποτέλεσμα εικόνας για εκπ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284984"/>
            <a:ext cx="1642425" cy="256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4845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4854</TotalTime>
  <Words>1270</Words>
  <Application>Microsoft Office PowerPoint</Application>
  <PresentationFormat>On-screen Show (4:3)</PresentationFormat>
  <Paragraphs>155</Paragraphs>
  <Slides>13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Office Theme</vt:lpstr>
      <vt:lpstr>think-cell Slide</vt:lpstr>
      <vt:lpstr>Μέθοδος των Δελφών (Delphi Method)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Natskas</dc:creator>
  <cp:lastModifiedBy>Agis Georgios Digkas</cp:lastModifiedBy>
  <cp:revision>363</cp:revision>
  <dcterms:created xsi:type="dcterms:W3CDTF">2014-06-12T19:31:31Z</dcterms:created>
  <dcterms:modified xsi:type="dcterms:W3CDTF">2026-01-08T15:58:26Z</dcterms:modified>
</cp:coreProperties>
</file>