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97" r:id="rId2"/>
    <p:sldId id="256" r:id="rId3"/>
    <p:sldId id="365" r:id="rId4"/>
    <p:sldId id="376" r:id="rId5"/>
    <p:sldId id="377" r:id="rId6"/>
    <p:sldId id="257" r:id="rId7"/>
    <p:sldId id="373" r:id="rId8"/>
    <p:sldId id="374" r:id="rId9"/>
    <p:sldId id="375" r:id="rId10"/>
    <p:sldId id="372" r:id="rId11"/>
    <p:sldId id="307" r:id="rId12"/>
    <p:sldId id="308" r:id="rId13"/>
    <p:sldId id="309" r:id="rId14"/>
    <p:sldId id="366" r:id="rId15"/>
    <p:sldId id="310" r:id="rId16"/>
    <p:sldId id="311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12" r:id="rId28"/>
    <p:sldId id="323" r:id="rId29"/>
    <p:sldId id="324" r:id="rId30"/>
    <p:sldId id="367" r:id="rId31"/>
    <p:sldId id="325" r:id="rId32"/>
    <p:sldId id="326" r:id="rId33"/>
    <p:sldId id="368" r:id="rId34"/>
    <p:sldId id="327" r:id="rId35"/>
    <p:sldId id="328" r:id="rId36"/>
    <p:sldId id="329" r:id="rId37"/>
    <p:sldId id="331" r:id="rId38"/>
    <p:sldId id="330" r:id="rId39"/>
    <p:sldId id="332" r:id="rId40"/>
    <p:sldId id="333" r:id="rId41"/>
    <p:sldId id="334" r:id="rId42"/>
    <p:sldId id="335" r:id="rId43"/>
    <p:sldId id="336" r:id="rId44"/>
    <p:sldId id="337" r:id="rId45"/>
    <p:sldId id="369" r:id="rId46"/>
    <p:sldId id="338" r:id="rId47"/>
    <p:sldId id="339" r:id="rId48"/>
    <p:sldId id="340" r:id="rId49"/>
    <p:sldId id="341" r:id="rId50"/>
    <p:sldId id="342" r:id="rId51"/>
    <p:sldId id="370" r:id="rId52"/>
    <p:sldId id="343" r:id="rId53"/>
    <p:sldId id="344" r:id="rId54"/>
    <p:sldId id="345" r:id="rId55"/>
    <p:sldId id="34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59" r:id="rId69"/>
    <p:sldId id="371" r:id="rId70"/>
    <p:sldId id="360" r:id="rId71"/>
    <p:sldId id="361" r:id="rId72"/>
    <p:sldId id="362" r:id="rId73"/>
    <p:sldId id="363" r:id="rId74"/>
    <p:sldId id="364" r:id="rId75"/>
    <p:sldId id="304" r:id="rId7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9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4930F-D263-47BA-8858-418C192543B7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FDF86-73E8-45E2-9F17-0A8B796AC6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361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4F2972-535A-4833-BEAC-1B9D42F12BB7}" type="slidenum">
              <a:rPr 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732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033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595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179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921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1435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63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797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479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01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900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65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768CC-B2FB-4DCC-A640-2E97C1503D35}" type="datetimeFigureOut">
              <a:rPr lang="el-GR" smtClean="0"/>
              <a:t>6/2/2019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620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7" Type="http://schemas.openxmlformats.org/officeDocument/2006/relationships/image" Target="../media/image7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emf"/><Relationship Id="rId5" Type="http://schemas.openxmlformats.org/officeDocument/2006/relationships/image" Target="../media/image72.emf"/><Relationship Id="rId4" Type="http://schemas.openxmlformats.org/officeDocument/2006/relationships/image" Target="../media/image71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304800"/>
            <a:ext cx="1828800" cy="63645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2268538" y="2564904"/>
            <a:ext cx="6697662" cy="2448272"/>
          </a:xfrm>
        </p:spPr>
        <p:txBody>
          <a:bodyPr>
            <a:normAutofit/>
          </a:bodyPr>
          <a:lstStyle/>
          <a:p>
            <a:r>
              <a:rPr lang="el-GR" sz="2200" b="1" dirty="0" smtClean="0">
                <a:solidFill>
                  <a:srgbClr val="10253F"/>
                </a:solidFill>
                <a:latin typeface="Calibri" pitchFamily="34" charset="0"/>
              </a:rPr>
              <a:t>Εφαρμογή απλών και σύνθετων δεικτών των τεσσάρων γεωπολιτικών πυλώνων στην μεθοδολογία της συστημικής γεωπολιτικής αναλύσεως</a:t>
            </a:r>
            <a:br>
              <a:rPr lang="el-GR" sz="2200" b="1" dirty="0" smtClean="0">
                <a:solidFill>
                  <a:srgbClr val="10253F"/>
                </a:solidFill>
                <a:latin typeface="Calibri" pitchFamily="34" charset="0"/>
              </a:rPr>
            </a:br>
            <a:r>
              <a:rPr lang="el-GR" sz="2200" b="1" dirty="0">
                <a:solidFill>
                  <a:srgbClr val="10253F"/>
                </a:solidFill>
                <a:latin typeface="Calibri" pitchFamily="34" charset="0"/>
              </a:rPr>
              <a:t/>
            </a:r>
            <a:br>
              <a:rPr lang="el-GR" sz="2200" b="1" dirty="0">
                <a:solidFill>
                  <a:srgbClr val="10253F"/>
                </a:solidFill>
                <a:latin typeface="Calibri" pitchFamily="34" charset="0"/>
              </a:rPr>
            </a:br>
            <a:r>
              <a:rPr lang="el-GR" sz="2200" b="1" dirty="0" smtClean="0">
                <a:solidFill>
                  <a:srgbClr val="10253F"/>
                </a:solidFill>
                <a:latin typeface="Calibri" pitchFamily="34" charset="0"/>
              </a:rPr>
              <a:t>«Η περίπτωση της Συρίας»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146050" y="5924716"/>
            <a:ext cx="1937689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l-GR" sz="1200" b="1" dirty="0" err="1" smtClean="0">
                <a:solidFill>
                  <a:srgbClr val="10253F"/>
                </a:solidFill>
                <a:latin typeface="Calibri" pitchFamily="34" charset="0"/>
              </a:rPr>
              <a:t>Καθ</a:t>
            </a: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. </a:t>
            </a:r>
            <a:r>
              <a:rPr lang="el-GR" sz="1200" b="1" dirty="0" err="1" smtClean="0">
                <a:solidFill>
                  <a:srgbClr val="10253F"/>
                </a:solidFill>
                <a:latin typeface="Calibri" pitchFamily="34" charset="0"/>
              </a:rPr>
              <a:t>Μάζης</a:t>
            </a: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 Ιωάννης</a:t>
            </a:r>
          </a:p>
          <a:p>
            <a:pPr algn="ctr">
              <a:spcAft>
                <a:spcPts val="600"/>
              </a:spcAft>
            </a:pP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Υπ. </a:t>
            </a:r>
            <a:r>
              <a:rPr lang="el-GR" sz="1200" b="1" dirty="0" err="1" smtClean="0">
                <a:solidFill>
                  <a:srgbClr val="10253F"/>
                </a:solidFill>
                <a:latin typeface="Calibri" pitchFamily="34" charset="0"/>
              </a:rPr>
              <a:t>Δρ</a:t>
            </a: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 </a:t>
            </a:r>
            <a:r>
              <a:rPr lang="el-GR" sz="1200" b="1" dirty="0" err="1" smtClean="0">
                <a:solidFill>
                  <a:srgbClr val="10253F"/>
                </a:solidFill>
                <a:latin typeface="Calibri" pitchFamily="34" charset="0"/>
              </a:rPr>
              <a:t>Δήγκας</a:t>
            </a: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 </a:t>
            </a:r>
            <a:r>
              <a:rPr lang="el-GR" sz="1200" b="1" dirty="0" err="1" smtClean="0">
                <a:solidFill>
                  <a:srgbClr val="10253F"/>
                </a:solidFill>
                <a:latin typeface="Calibri" pitchFamily="34" charset="0"/>
              </a:rPr>
              <a:t>Άγις</a:t>
            </a:r>
            <a:r>
              <a:rPr lang="el-GR" sz="1200" b="1" dirty="0" smtClean="0">
                <a:solidFill>
                  <a:srgbClr val="10253F"/>
                </a:solidFill>
                <a:latin typeface="Calibri" pitchFamily="34" charset="0"/>
              </a:rPr>
              <a:t>-Γεώργιος</a:t>
            </a:r>
            <a:endParaRPr lang="en-US" sz="1200" b="1" dirty="0" smtClean="0">
              <a:solidFill>
                <a:srgbClr val="10253F"/>
              </a:solidFill>
              <a:latin typeface="Calibri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200" b="1" dirty="0" smtClean="0">
                <a:solidFill>
                  <a:srgbClr val="10253F"/>
                </a:solidFill>
                <a:latin typeface="Calibri" pitchFamily="34" charset="0"/>
              </a:rPr>
              <a:t> </a:t>
            </a:r>
            <a:endParaRPr lang="en-US" sz="1200" b="1" dirty="0">
              <a:solidFill>
                <a:srgbClr val="10253F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20938" y="304800"/>
            <a:ext cx="5884862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b="1" dirty="0" smtClean="0">
                <a:solidFill>
                  <a:srgbClr val="FFFFFF"/>
                </a:solidFill>
                <a:latin typeface="Calibri" pitchFamily="34" charset="0"/>
              </a:rPr>
              <a:t>Εθνικό και Καποδιστριακό Πανεπιστήμιο Αθηνών</a:t>
            </a:r>
            <a:endParaRPr lang="en-US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20938" y="838200"/>
            <a:ext cx="5884862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b="1" dirty="0">
                <a:solidFill>
                  <a:srgbClr val="FFFFFF"/>
                </a:solidFill>
                <a:latin typeface="Calibri" pitchFamily="34" charset="0"/>
              </a:rPr>
              <a:t>Σχολή </a:t>
            </a:r>
            <a:r>
              <a:rPr lang="el-GR" b="1" dirty="0" smtClean="0">
                <a:solidFill>
                  <a:srgbClr val="FFFFFF"/>
                </a:solidFill>
                <a:latin typeface="Calibri" pitchFamily="34" charset="0"/>
              </a:rPr>
              <a:t>Οικονομικών και Πολιτικών Επιστημών</a:t>
            </a:r>
            <a:endParaRPr lang="en-US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20938" y="1371600"/>
            <a:ext cx="5884862" cy="457200"/>
          </a:xfrm>
          <a:prstGeom prst="rect">
            <a:avLst/>
          </a:prstGeom>
          <a:solidFill>
            <a:srgbClr val="355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alibri" pitchFamily="34" charset="0"/>
              </a:rPr>
              <a:t>Τμήμα Τουρκικών 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και </a:t>
            </a:r>
            <a:r>
              <a:rPr lang="el-GR" dirty="0">
                <a:solidFill>
                  <a:schemeClr val="bg1"/>
                </a:solidFill>
                <a:latin typeface="Calibri" pitchFamily="34" charset="0"/>
              </a:rPr>
              <a:t>Σύγχρονων Ασιατικών Σπουδών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2083739" y="304800"/>
            <a:ext cx="649" cy="63645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14600" y="5867400"/>
            <a:ext cx="618471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8451" y="5867400"/>
            <a:ext cx="1600200" cy="15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467600" y="304800"/>
            <a:ext cx="1600200" cy="152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7170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89" y="373249"/>
            <a:ext cx="863221" cy="134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95" y="518248"/>
            <a:ext cx="1693610" cy="105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863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4968552"/>
          </a:xfrm>
        </p:spPr>
        <p:txBody>
          <a:bodyPr>
            <a:normAutofit fontScale="90000"/>
          </a:bodyPr>
          <a:lstStyle/>
          <a:p>
            <a:pPr algn="l"/>
            <a:r>
              <a:rPr lang="el-GR" sz="2700" dirty="0" smtClean="0">
                <a:latin typeface="Calibri" pitchFamily="34" charset="0"/>
              </a:rPr>
              <a:t>1. Εισαγωγή</a:t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/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>2. Χωρική Πληροφορία</a:t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/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>3. Αριθμοδείκτες Ισχύος</a:t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/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>4. Τάση Ανακατανομής Ισχύος Πυλώνα</a:t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>
                <a:latin typeface="Calibri" pitchFamily="34" charset="0"/>
              </a:rPr>
              <a:t/>
            </a:r>
            <a:br>
              <a:rPr lang="el-GR" sz="2700" dirty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>5. </a:t>
            </a:r>
            <a:r>
              <a:rPr lang="el-GR" sz="2700" dirty="0">
                <a:latin typeface="Calibri" pitchFamily="34" charset="0"/>
              </a:rPr>
              <a:t>Τάση Ανακατανομής Ισχύος </a:t>
            </a:r>
            <a:r>
              <a:rPr lang="el-GR" sz="2700" dirty="0" smtClean="0">
                <a:latin typeface="Calibri" pitchFamily="34" charset="0"/>
              </a:rPr>
              <a:t>Υποσυστήματος</a:t>
            </a:r>
            <a:br>
              <a:rPr lang="el-GR" sz="2700" dirty="0" smtClean="0">
                <a:latin typeface="Calibri" pitchFamily="34" charset="0"/>
              </a:rPr>
            </a:br>
            <a:r>
              <a:rPr lang="en-US" sz="2700" dirty="0" smtClean="0">
                <a:latin typeface="Calibri" pitchFamily="34" charset="0"/>
              </a:rPr>
              <a:t/>
            </a:r>
            <a:br>
              <a:rPr lang="en-US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>6</a:t>
            </a:r>
            <a:r>
              <a:rPr lang="en-US" sz="2700" dirty="0" smtClean="0">
                <a:latin typeface="Calibri" pitchFamily="34" charset="0"/>
              </a:rPr>
              <a:t>.</a:t>
            </a:r>
            <a:r>
              <a:rPr lang="el-GR" sz="2700" dirty="0">
                <a:latin typeface="Calibri" pitchFamily="34" charset="0"/>
              </a:rPr>
              <a:t> Συνολική Επίδοση Ισχύος Συστήματος</a:t>
            </a:r>
            <a:br>
              <a:rPr lang="el-GR" sz="2700" dirty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/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700" dirty="0" smtClean="0">
                <a:latin typeface="Calibri" pitchFamily="34" charset="0"/>
              </a:rPr>
              <a:t/>
            </a:r>
            <a:br>
              <a:rPr lang="el-GR" sz="2700" dirty="0" smtClean="0">
                <a:latin typeface="Calibri" pitchFamily="34" charset="0"/>
              </a:rPr>
            </a:br>
            <a:r>
              <a:rPr lang="el-GR" sz="2000" dirty="0" smtClean="0">
                <a:latin typeface="Calibri" pitchFamily="34" charset="0"/>
              </a:rPr>
              <a:t/>
            </a:r>
            <a:br>
              <a:rPr lang="el-GR" sz="2000" dirty="0" smtClean="0">
                <a:latin typeface="Calibri" pitchFamily="34" charset="0"/>
              </a:rPr>
            </a:br>
            <a:r>
              <a:rPr lang="el-GR" sz="2000" dirty="0">
                <a:latin typeface="Calibri" pitchFamily="34" charset="0"/>
              </a:rPr>
              <a:t/>
            </a:r>
            <a:br>
              <a:rPr lang="el-GR" sz="2000" dirty="0">
                <a:latin typeface="Calibri" pitchFamily="34" charset="0"/>
              </a:rPr>
            </a:br>
            <a:endParaRPr lang="el-GR" sz="2000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Περιεχόμενα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84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Εισαγωγή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Εταιρείες συμβουλευτικής πάνω στην Γεωπολιτική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Albright Stonebridge Group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3" name="AutoShape 5" descr="Albright Stonebridge Group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196752"/>
            <a:ext cx="19526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320701"/>
            <a:ext cx="27717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212976"/>
            <a:ext cx="32575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293096"/>
            <a:ext cx="8858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414" y="1206467"/>
            <a:ext cx="2133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1244377"/>
            <a:ext cx="1990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2044477"/>
            <a:ext cx="16954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4" y="2873150"/>
            <a:ext cx="23717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946" y="1811114"/>
            <a:ext cx="30099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886" y="1163604"/>
            <a:ext cx="16668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90" y="4441701"/>
            <a:ext cx="1762111" cy="73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933026"/>
            <a:ext cx="52578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90" y="3499698"/>
            <a:ext cx="1762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78" y="5356589"/>
            <a:ext cx="4543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77" y="2506439"/>
            <a:ext cx="17049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607" y="4032126"/>
            <a:ext cx="14859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4493627"/>
            <a:ext cx="1143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31" y="2392138"/>
            <a:ext cx="9715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03" y="6033038"/>
            <a:ext cx="21812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7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Πλεονεκτήματα αναλυτή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5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850" y="1340768"/>
            <a:ext cx="82193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/>
              <a:t>Area of Expertise</a:t>
            </a:r>
          </a:p>
          <a:p>
            <a:pPr algn="ctr"/>
            <a:r>
              <a:rPr lang="en-US" sz="3200" dirty="0" smtClean="0"/>
              <a:t>By theme </a:t>
            </a:r>
            <a:r>
              <a:rPr lang="en-US" sz="3200" dirty="0" smtClean="0">
                <a:latin typeface="Calibri"/>
              </a:rPr>
              <a:t>≠ By country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u="sng" dirty="0" smtClean="0"/>
              <a:t>Methodology</a:t>
            </a:r>
          </a:p>
          <a:p>
            <a:pPr algn="ctr"/>
            <a:r>
              <a:rPr lang="en-US" sz="3200" dirty="0" smtClean="0"/>
              <a:t>Quantitative ≠ Qualitative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u="sng" dirty="0" smtClean="0"/>
              <a:t>Computer literacy</a:t>
            </a:r>
          </a:p>
          <a:p>
            <a:pPr algn="ctr"/>
            <a:r>
              <a:rPr lang="en-US" sz="3200" dirty="0" smtClean="0"/>
              <a:t>Data driven ≠ Rumors driven analysis</a:t>
            </a:r>
          </a:p>
          <a:p>
            <a:pPr algn="ctr"/>
            <a:endParaRPr lang="en-US" sz="3200" dirty="0"/>
          </a:p>
          <a:p>
            <a:pPr algn="ctr"/>
            <a:r>
              <a:rPr lang="en-US" sz="3200" b="1" dirty="0" smtClean="0"/>
              <a:t>Writings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3685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Μαθηματικά μοντέλα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988726"/>
            <a:ext cx="75605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b="1" u="sng" dirty="0" smtClean="0"/>
              <a:t>Ορισμός</a:t>
            </a:r>
          </a:p>
          <a:p>
            <a:pPr algn="just"/>
            <a:r>
              <a:rPr lang="el-GR" sz="2000" dirty="0" smtClean="0"/>
              <a:t>Μαθηματικό </a:t>
            </a:r>
            <a:r>
              <a:rPr lang="el-GR" sz="2000" dirty="0"/>
              <a:t>μοντέλο είναι η </a:t>
            </a:r>
            <a:r>
              <a:rPr lang="el-GR" sz="2000" b="1" dirty="0"/>
              <a:t>μαθηματική περιγραφή </a:t>
            </a:r>
            <a:r>
              <a:rPr lang="el-GR" sz="2000" b="1" dirty="0" smtClean="0"/>
              <a:t>ενός φαινομένου</a:t>
            </a:r>
            <a:r>
              <a:rPr lang="el-GR" sz="2000" dirty="0"/>
              <a:t>. Τα ονομαζόμενα εφαρμοσμένα </a:t>
            </a:r>
            <a:r>
              <a:rPr lang="el-GR" sz="2000" dirty="0" smtClean="0"/>
              <a:t>μαθηματικά έχουν </a:t>
            </a:r>
            <a:r>
              <a:rPr lang="el-GR" sz="2000" dirty="0"/>
              <a:t>ως άμεσο στόχο την αναζήτηση μαθηματικών </a:t>
            </a:r>
            <a:r>
              <a:rPr lang="el-GR" sz="2000" dirty="0" smtClean="0"/>
              <a:t>μοντέλων που </a:t>
            </a:r>
            <a:r>
              <a:rPr lang="el-GR" sz="2000" dirty="0"/>
              <a:t>να εξηγούν φαινόμενα που περιγράφονται </a:t>
            </a:r>
            <a:r>
              <a:rPr lang="el-GR" sz="2000" dirty="0" smtClean="0"/>
              <a:t>από συγκεκριμένες </a:t>
            </a:r>
            <a:r>
              <a:rPr lang="el-GR" sz="2000" dirty="0"/>
              <a:t>παρατηρήσεις ή πειράματα</a:t>
            </a:r>
            <a:r>
              <a:rPr lang="el-GR" sz="2000" dirty="0" smtClean="0"/>
              <a:t>.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l-GR" sz="2000" b="1" u="sng" dirty="0" smtClean="0"/>
              <a:t>Ιδιότητες</a:t>
            </a:r>
          </a:p>
          <a:p>
            <a:pPr marL="457200" indent="-457200" algn="just">
              <a:buAutoNum type="arabicPeriod"/>
            </a:pPr>
            <a:r>
              <a:rPr lang="el-GR" sz="2000" dirty="0" smtClean="0"/>
              <a:t>Όλα τα μαθηματικά μοντέλα είναι λάθος.</a:t>
            </a:r>
          </a:p>
          <a:p>
            <a:pPr marL="457200" indent="-457200" algn="just">
              <a:buAutoNum type="arabicPeriod"/>
            </a:pPr>
            <a:r>
              <a:rPr lang="el-GR" sz="2000" dirty="0" smtClean="0"/>
              <a:t>Δεν μπορούν να αποτυπώσουν με ακρίβεια μια κατάσταση.</a:t>
            </a:r>
          </a:p>
          <a:p>
            <a:pPr marL="457200" indent="-457200" algn="just">
              <a:buAutoNum type="arabicPeriod"/>
            </a:pPr>
            <a:r>
              <a:rPr lang="el-GR" sz="2000" dirty="0" smtClean="0"/>
              <a:t>Υποστηρίζουν και δεν λαμβάνουν μια απόφαση.</a:t>
            </a:r>
          </a:p>
          <a:p>
            <a:pPr marL="457200" indent="-457200" algn="just">
              <a:buAutoNum type="arabicPeriod"/>
            </a:pPr>
            <a:r>
              <a:rPr lang="el-GR" sz="2000" dirty="0" smtClean="0"/>
              <a:t>Βελτιστοποιούνται με τον χρόνο.</a:t>
            </a:r>
          </a:p>
          <a:p>
            <a:pPr marL="457200" indent="-457200" algn="just">
              <a:buAutoNum type="arabicPeriod"/>
            </a:pPr>
            <a:r>
              <a:rPr lang="el-GR" sz="2000" dirty="0" smtClean="0"/>
              <a:t>Είναι άμεσα εξαρτημένα από την ποιότητα των δεδομένων.</a:t>
            </a:r>
          </a:p>
          <a:p>
            <a:pPr marL="457200" indent="-457200" algn="just">
              <a:buAutoNum type="arabicPeriod"/>
            </a:pPr>
            <a:endParaRPr lang="el-GR" sz="2000" dirty="0"/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Αποτέλεσμα εικόνας για black box meth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80" y="4630649"/>
            <a:ext cx="771702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06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Κύκλος Βελτιστοποίησης Μαθηματικών Μοντέλων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Σχετική 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6" y="1196752"/>
            <a:ext cx="460717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9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Μοντελοποίηση Σ.Σ.Γ.Α.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Αποτέλεσμα εικόνας για databa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69" y="1255877"/>
            <a:ext cx="1692498" cy="169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778" y="1266758"/>
            <a:ext cx="2064500" cy="1514167"/>
          </a:xfrm>
          <a:prstGeom prst="rect">
            <a:avLst/>
          </a:prstGeom>
        </p:spPr>
      </p:pic>
      <p:pic>
        <p:nvPicPr>
          <p:cNvPr id="2059" name="Picture 11" descr="Αποτέλεσμα εικόνας για categoriz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506" y="2824653"/>
            <a:ext cx="2668709" cy="134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Σχετική εικόνα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852" y="4523135"/>
            <a:ext cx="1646716" cy="171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Σχετική εικόνα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5" y="4510253"/>
            <a:ext cx="1719899" cy="159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Σχετική εικόνα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667762" y="1609611"/>
            <a:ext cx="1080029" cy="58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7" descr="Σχετική εικόνα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869" y="5014521"/>
            <a:ext cx="1080029" cy="58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7" descr="Σχετική εικόνα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33783">
            <a:off x="6681825" y="1969517"/>
            <a:ext cx="1080029" cy="58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Σχετική εικόνα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6927">
            <a:off x="6681826" y="4706389"/>
            <a:ext cx="1080029" cy="58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0609" y="2919866"/>
            <a:ext cx="195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Βάση Δεδομένων</a:t>
            </a:r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4334157" y="2925478"/>
            <a:ext cx="1567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Αριθμοδείκτες</a:t>
            </a:r>
            <a:endParaRPr lang="el-GR" dirty="0"/>
          </a:p>
        </p:txBody>
      </p:sp>
      <p:sp>
        <p:nvSpPr>
          <p:cNvPr id="20" name="TextBox 19"/>
          <p:cNvSpPr txBox="1"/>
          <p:nvPr/>
        </p:nvSpPr>
        <p:spPr>
          <a:xfrm>
            <a:off x="6574199" y="3999401"/>
            <a:ext cx="2353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Οργάνωση σε Πυλώνες</a:t>
            </a:r>
            <a:endParaRPr lang="el-GR" dirty="0"/>
          </a:p>
        </p:txBody>
      </p:sp>
      <p:sp>
        <p:nvSpPr>
          <p:cNvPr id="21" name="TextBox 20"/>
          <p:cNvSpPr txBox="1"/>
          <p:nvPr/>
        </p:nvSpPr>
        <p:spPr>
          <a:xfrm>
            <a:off x="3880805" y="6237524"/>
            <a:ext cx="2728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Μαθηματικοί Υπολογισμοί</a:t>
            </a:r>
            <a:endParaRPr lang="el-GR" dirty="0"/>
          </a:p>
        </p:txBody>
      </p:sp>
      <p:sp>
        <p:nvSpPr>
          <p:cNvPr id="22" name="TextBox 21"/>
          <p:cNvSpPr txBox="1"/>
          <p:nvPr/>
        </p:nvSpPr>
        <p:spPr>
          <a:xfrm>
            <a:off x="179512" y="6243038"/>
            <a:ext cx="316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Συνολική Επίδοση Συστήματος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128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err="1">
                <a:solidFill>
                  <a:srgbClr val="FFFFFF"/>
                </a:solidFill>
                <a:cs typeface="Arial" charset="0"/>
              </a:rPr>
              <a:t>Μοντελοποίηση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Συνολικής Επίδοσης Συστήματος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00" y="1484784"/>
            <a:ext cx="7288973" cy="510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7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Τίτλος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988726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«</a:t>
            </a:r>
            <a:r>
              <a:rPr lang="el-GR" sz="2000" dirty="0"/>
              <a:t>Ο ρόλος του </a:t>
            </a:r>
            <a:r>
              <a:rPr lang="el-GR" sz="2000" b="1" dirty="0" err="1"/>
              <a:t>Ισλαμιστικού</a:t>
            </a:r>
            <a:r>
              <a:rPr lang="el-GR" sz="2000" b="1" dirty="0"/>
              <a:t> Κινήματος </a:t>
            </a:r>
            <a:r>
              <a:rPr lang="el-GR" sz="2000" dirty="0"/>
              <a:t>(ΙSIS και </a:t>
            </a:r>
            <a:r>
              <a:rPr lang="el-GR" sz="2000" dirty="0" smtClean="0"/>
              <a:t>λοιπά </a:t>
            </a:r>
            <a:r>
              <a:rPr lang="el-GR" sz="2000" dirty="0" err="1" smtClean="0"/>
              <a:t>ισλαμιστικά</a:t>
            </a:r>
            <a:r>
              <a:rPr lang="el-GR" sz="2000" dirty="0" smtClean="0"/>
              <a:t> κινήματα</a:t>
            </a:r>
            <a:r>
              <a:rPr lang="el-GR" sz="2000" dirty="0"/>
              <a:t>) στο </a:t>
            </a:r>
            <a:r>
              <a:rPr lang="el-GR" sz="2000" b="1" dirty="0"/>
              <a:t>Συριακό </a:t>
            </a:r>
            <a:r>
              <a:rPr lang="el-GR" sz="2000" b="1" dirty="0" err="1"/>
              <a:t>εθνοκρατικό</a:t>
            </a:r>
            <a:r>
              <a:rPr lang="el-GR" sz="2000" b="1" dirty="0"/>
              <a:t> σύστημα </a:t>
            </a:r>
            <a:r>
              <a:rPr lang="el-GR" sz="2000" dirty="0"/>
              <a:t>– Η ισχύς του </a:t>
            </a:r>
            <a:r>
              <a:rPr lang="el-GR" sz="2000" dirty="0" err="1"/>
              <a:t>πυλώνος</a:t>
            </a:r>
            <a:r>
              <a:rPr lang="el-GR" sz="2000" dirty="0"/>
              <a:t> </a:t>
            </a:r>
            <a:r>
              <a:rPr lang="el-GR" sz="2000" b="1" dirty="0"/>
              <a:t>Άμυνας &amp; Ασφάλειας</a:t>
            </a:r>
            <a:r>
              <a:rPr lang="el-GR" sz="2000" dirty="0" smtClean="0"/>
              <a:t>»</a:t>
            </a:r>
            <a:endParaRPr lang="el-GR" sz="200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86" y="2004389"/>
            <a:ext cx="4997277" cy="4580512"/>
          </a:xfrm>
          <a:prstGeom prst="rect">
            <a:avLst/>
          </a:prstGeom>
        </p:spPr>
      </p:pic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45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Προσδιορισμός 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Γεωπολιτικού 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Παράγοντα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1484784"/>
            <a:ext cx="84899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u="sng" dirty="0" smtClean="0"/>
              <a:t>Από </a:t>
            </a:r>
            <a:r>
              <a:rPr lang="el-GR" sz="2400" u="sng" dirty="0"/>
              <a:t>τον τίτλο, ο αναλυτής έχει ορίσει </a:t>
            </a:r>
            <a:r>
              <a:rPr lang="el-GR" sz="2400" u="sng" dirty="0" smtClean="0"/>
              <a:t>ως:</a:t>
            </a:r>
          </a:p>
          <a:p>
            <a:r>
              <a:rPr lang="el-GR" sz="2400" b="1" dirty="0" smtClean="0"/>
              <a:t>Γεωγραφικό </a:t>
            </a:r>
            <a:r>
              <a:rPr lang="el-GR" sz="2400" b="1" dirty="0" err="1" smtClean="0"/>
              <a:t>Σύμπλοκο</a:t>
            </a:r>
            <a:r>
              <a:rPr lang="el-GR" sz="2400" b="1" dirty="0" smtClean="0"/>
              <a:t>/Σύστημα:</a:t>
            </a:r>
            <a:r>
              <a:rPr lang="el-GR" sz="2400" dirty="0" smtClean="0"/>
              <a:t> </a:t>
            </a:r>
            <a:r>
              <a:rPr lang="el-GR" sz="2400" dirty="0"/>
              <a:t>το κράτος </a:t>
            </a:r>
            <a:r>
              <a:rPr lang="el-GR" sz="2400" dirty="0" smtClean="0"/>
              <a:t>της Συρίας</a:t>
            </a:r>
          </a:p>
          <a:p>
            <a:r>
              <a:rPr lang="el-GR" sz="2400" b="1" dirty="0" smtClean="0"/>
              <a:t>Γεωπολιτικός Παράγοντας: </a:t>
            </a:r>
            <a:r>
              <a:rPr lang="el-GR" sz="2400" dirty="0" smtClean="0"/>
              <a:t>το </a:t>
            </a:r>
            <a:r>
              <a:rPr lang="el-GR" sz="2400" dirty="0" err="1"/>
              <a:t>Ισλαμιστικό</a:t>
            </a:r>
            <a:r>
              <a:rPr lang="el-GR" sz="2400" dirty="0"/>
              <a:t> </a:t>
            </a:r>
            <a:r>
              <a:rPr lang="el-GR" sz="2400" dirty="0" smtClean="0"/>
              <a:t>Κίνημα</a:t>
            </a:r>
          </a:p>
          <a:p>
            <a:endParaRPr lang="el-GR" sz="2400" dirty="0"/>
          </a:p>
          <a:p>
            <a:r>
              <a:rPr lang="el-GR" sz="2400" u="sng" dirty="0"/>
              <a:t>Β</a:t>
            </a:r>
            <a:r>
              <a:rPr lang="el-GR" sz="2400" u="sng" dirty="0" smtClean="0"/>
              <a:t>άσει της </a:t>
            </a:r>
            <a:r>
              <a:rPr lang="el-GR" sz="2400" u="sng" dirty="0"/>
              <a:t>πραγματολογίας για την </a:t>
            </a:r>
            <a:r>
              <a:rPr lang="el-GR" sz="2400" u="sng" dirty="0" smtClean="0"/>
              <a:t>περιοχή και του χάρτη </a:t>
            </a:r>
            <a:r>
              <a:rPr lang="el-GR" sz="2400" u="sng" dirty="0"/>
              <a:t>κατανομής </a:t>
            </a:r>
            <a:r>
              <a:rPr lang="el-GR" sz="2400" u="sng" dirty="0" smtClean="0"/>
              <a:t>εδαφών, διαχωρίζει </a:t>
            </a:r>
            <a:r>
              <a:rPr lang="el-GR" sz="2400" u="sng" dirty="0"/>
              <a:t>τους </a:t>
            </a:r>
            <a:r>
              <a:rPr lang="el-GR" sz="2400" u="sng" dirty="0" smtClean="0"/>
              <a:t>συμμετέχοντες σε </a:t>
            </a:r>
            <a:r>
              <a:rPr lang="el-GR" sz="2400" u="sng" dirty="0"/>
              <a:t>τέσσερα διακριτά </a:t>
            </a:r>
            <a:r>
              <a:rPr lang="el-GR" sz="2400" u="sng" dirty="0" smtClean="0"/>
              <a:t>υποσυστήματα:</a:t>
            </a:r>
          </a:p>
          <a:p>
            <a:r>
              <a:rPr lang="el-GR" sz="2400" dirty="0"/>
              <a:t>• </a:t>
            </a:r>
            <a:r>
              <a:rPr lang="el-GR" sz="2400" b="1" dirty="0"/>
              <a:t>Υποσύστημα Α: </a:t>
            </a:r>
            <a:r>
              <a:rPr lang="el-GR" sz="2400" dirty="0"/>
              <a:t>Καθεστωτικές δυνάμεις </a:t>
            </a:r>
            <a:endParaRPr lang="el-GR" sz="2400" dirty="0" smtClean="0"/>
          </a:p>
          <a:p>
            <a:r>
              <a:rPr lang="el-GR" sz="2400" dirty="0" smtClean="0"/>
              <a:t>• </a:t>
            </a:r>
            <a:r>
              <a:rPr lang="el-GR" sz="2400" b="1" dirty="0"/>
              <a:t>Υποσύστημα Β: </a:t>
            </a:r>
            <a:r>
              <a:rPr lang="el-GR" sz="2400" dirty="0"/>
              <a:t>Κούρδοι </a:t>
            </a:r>
            <a:endParaRPr lang="el-GR" sz="2400" dirty="0" smtClean="0"/>
          </a:p>
          <a:p>
            <a:r>
              <a:rPr lang="el-GR" sz="2400" dirty="0" smtClean="0"/>
              <a:t>• </a:t>
            </a:r>
            <a:r>
              <a:rPr lang="el-GR" sz="2400" b="1" dirty="0"/>
              <a:t>Υποσύστημα Γ: </a:t>
            </a:r>
            <a:r>
              <a:rPr lang="el-GR" sz="2400" dirty="0"/>
              <a:t>Λοιπά </a:t>
            </a:r>
            <a:r>
              <a:rPr lang="el-GR" sz="2400" dirty="0" err="1"/>
              <a:t>ισλαμιστικά</a:t>
            </a:r>
            <a:r>
              <a:rPr lang="el-GR" sz="2400" dirty="0"/>
              <a:t> </a:t>
            </a:r>
            <a:r>
              <a:rPr lang="el-GR" sz="2400" dirty="0" smtClean="0"/>
              <a:t>κινήματα</a:t>
            </a:r>
          </a:p>
          <a:p>
            <a:r>
              <a:rPr lang="el-GR" sz="2400" dirty="0" smtClean="0"/>
              <a:t>• </a:t>
            </a:r>
            <a:r>
              <a:rPr lang="el-GR" sz="2400" b="1" dirty="0"/>
              <a:t>Υποσύστημα Δ: </a:t>
            </a:r>
            <a:r>
              <a:rPr lang="el-GR" sz="2400" dirty="0"/>
              <a:t>Μαχητές του ISIS – Γεωπολιτικός </a:t>
            </a:r>
            <a:r>
              <a:rPr lang="el-GR" sz="2400" dirty="0" smtClean="0"/>
              <a:t>Παράγοντας</a:t>
            </a:r>
            <a:endParaRPr lang="el-GR" sz="2400" dirty="0"/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2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Επιλογή Πυλώνα και Δεικτών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Η επιλογή </a:t>
            </a:r>
            <a:r>
              <a:rPr lang="el-GR" sz="2000" dirty="0" smtClean="0"/>
              <a:t>του προς ανάλυση Πυλώνα γίνεται με </a:t>
            </a:r>
            <a:r>
              <a:rPr lang="el-GR" sz="2000" dirty="0"/>
              <a:t>βάση την </a:t>
            </a:r>
            <a:r>
              <a:rPr lang="el-GR" sz="2000" b="1" dirty="0"/>
              <a:t>πραγματολογική γνώση του </a:t>
            </a:r>
            <a:r>
              <a:rPr lang="el-GR" sz="2000" b="1" dirty="0" err="1" smtClean="0"/>
              <a:t>Συμπλόκου</a:t>
            </a:r>
            <a:r>
              <a:rPr lang="el-GR" sz="2000" dirty="0" smtClean="0"/>
              <a:t>,</a:t>
            </a:r>
            <a:r>
              <a:rPr lang="el-GR" sz="2000" b="1" dirty="0" smtClean="0"/>
              <a:t> </a:t>
            </a:r>
            <a:r>
              <a:rPr lang="el-GR" sz="2000" dirty="0"/>
              <a:t>από πλευράς του </a:t>
            </a:r>
            <a:r>
              <a:rPr lang="el-GR" sz="2000" dirty="0" smtClean="0"/>
              <a:t>αναλυτή</a:t>
            </a:r>
            <a:r>
              <a:rPr lang="el-GR" sz="2000" dirty="0"/>
              <a:t>. </a:t>
            </a:r>
            <a:endParaRPr lang="el-GR" sz="2000" dirty="0" smtClean="0"/>
          </a:p>
          <a:p>
            <a:endParaRPr lang="el-GR" sz="2000" dirty="0"/>
          </a:p>
          <a:p>
            <a:r>
              <a:rPr lang="el-GR" sz="2000" dirty="0" smtClean="0"/>
              <a:t>Στην συγκεκριμένη μελέτη περίπτωσης θεωρήθηκε ότι ο </a:t>
            </a:r>
            <a:r>
              <a:rPr lang="el-GR" sz="2000" b="1" dirty="0" smtClean="0"/>
              <a:t>Πυλώνας Άμυνας &amp; Ασφάλειας </a:t>
            </a:r>
            <a:r>
              <a:rPr lang="el-GR" sz="2000" dirty="0"/>
              <a:t>είναι αυτός </a:t>
            </a:r>
            <a:r>
              <a:rPr lang="el-GR" sz="2000" dirty="0" smtClean="0"/>
              <a:t>με την </a:t>
            </a:r>
            <a:r>
              <a:rPr lang="el-GR" sz="2000" dirty="0"/>
              <a:t>κυρίαρχη σημασία</a:t>
            </a:r>
            <a:r>
              <a:rPr lang="el-GR" sz="2000" dirty="0" smtClean="0"/>
              <a:t>.</a:t>
            </a:r>
          </a:p>
          <a:p>
            <a:endParaRPr lang="el-GR" sz="2000" dirty="0"/>
          </a:p>
          <a:p>
            <a:r>
              <a:rPr lang="el-GR" sz="2000" dirty="0"/>
              <a:t>Για την πιο αποτελεσματική και ολοκληρωμένη περιγραφή του Πυλώνα, ο αναλυτής επιλέγει </a:t>
            </a:r>
            <a:r>
              <a:rPr lang="el-GR" sz="2000" dirty="0" smtClean="0"/>
              <a:t>αριθμοδείκτες </a:t>
            </a:r>
            <a:r>
              <a:rPr lang="el-GR" sz="2000" dirty="0"/>
              <a:t>με τρόπο τέτοιο, ώστε να </a:t>
            </a:r>
            <a:r>
              <a:rPr lang="el-GR" sz="2000" b="1" dirty="0"/>
              <a:t>χαρακτηρίζουν το μεγαλύτερο δυνατό εύρος </a:t>
            </a:r>
            <a:r>
              <a:rPr lang="el-GR" sz="2000" dirty="0"/>
              <a:t>των πτυχών του </a:t>
            </a:r>
            <a:r>
              <a:rPr lang="el-GR" sz="2000" dirty="0" smtClean="0"/>
              <a:t>Πυλώνα</a:t>
            </a:r>
            <a:r>
              <a:rPr lang="el-GR" sz="2000" dirty="0"/>
              <a:t>, </a:t>
            </a:r>
            <a:r>
              <a:rPr lang="el-GR" sz="2000" b="1" dirty="0"/>
              <a:t>αποφεύγοντας</a:t>
            </a:r>
            <a:r>
              <a:rPr lang="el-GR" sz="2000" dirty="0"/>
              <a:t> </a:t>
            </a:r>
            <a:r>
              <a:rPr lang="el-GR" sz="2000" dirty="0" smtClean="0"/>
              <a:t>τυχόν </a:t>
            </a:r>
            <a:r>
              <a:rPr lang="el-GR" sz="2000" b="1" dirty="0"/>
              <a:t>επικάλυψη </a:t>
            </a:r>
            <a:r>
              <a:rPr lang="el-GR" sz="2000" b="1" dirty="0" smtClean="0"/>
              <a:t>πληροφορίας</a:t>
            </a:r>
            <a:r>
              <a:rPr lang="el-GR" sz="2000" dirty="0" smtClean="0"/>
              <a:t>. </a:t>
            </a:r>
          </a:p>
          <a:p>
            <a:endParaRPr lang="el-GR" sz="2000" dirty="0"/>
          </a:p>
          <a:p>
            <a:r>
              <a:rPr lang="el-GR" sz="2000" i="1" u="sng" dirty="0" smtClean="0"/>
              <a:t>Θα </a:t>
            </a:r>
            <a:r>
              <a:rPr lang="el-GR" sz="2000" i="1" u="sng" dirty="0"/>
              <a:t>πρέπει να </a:t>
            </a:r>
            <a:r>
              <a:rPr lang="el-GR" sz="2000" i="1" u="sng" dirty="0" smtClean="0"/>
              <a:t>αναφερθεί </a:t>
            </a:r>
            <a:r>
              <a:rPr lang="el-GR" sz="2000" i="1" u="sng" dirty="0"/>
              <a:t>ότι για να μπορέσει ο αναλυτής να πράξει τα παραπάνω </a:t>
            </a:r>
            <a:r>
              <a:rPr lang="el-GR" sz="2000" b="1" i="1" u="sng" dirty="0"/>
              <a:t>είναι επιτακτική η ύπαρξη μιας </a:t>
            </a:r>
            <a:r>
              <a:rPr lang="el-GR" sz="2000" b="1" i="1" u="sng" dirty="0" smtClean="0"/>
              <a:t>ενιαίας </a:t>
            </a:r>
            <a:r>
              <a:rPr lang="el-GR" sz="2000" b="1" i="1" u="sng" dirty="0"/>
              <a:t>βάσεως δεδομένων</a:t>
            </a:r>
            <a:r>
              <a:rPr lang="el-GR" sz="2000" i="1" u="sng" dirty="0"/>
              <a:t>, η οποία θα παρουσιάζει αδιαλείπτως τα δεδομένα και θα βασίζεται σε </a:t>
            </a:r>
            <a:r>
              <a:rPr lang="el-GR" sz="2000" i="1" u="sng" dirty="0" smtClean="0"/>
              <a:t>έγκυρες </a:t>
            </a:r>
            <a:r>
              <a:rPr lang="el-GR" sz="2000" i="1" u="sng" dirty="0"/>
              <a:t>πηγές.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86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Αριθμοδείκτες για την Μελέτη Περίπτωσης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348" y="1166209"/>
            <a:ext cx="6745020" cy="494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0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Χωρική Πληροφορία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8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Χωρική Πληροφορία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Προέρχεται </a:t>
            </a:r>
            <a:r>
              <a:rPr lang="el-GR" sz="2000" dirty="0"/>
              <a:t>κατά κύριο λόγο από την επιστήμη της </a:t>
            </a:r>
            <a:r>
              <a:rPr lang="el-GR" sz="2000" b="1" dirty="0"/>
              <a:t>Χαρτογραφίας</a:t>
            </a:r>
            <a:r>
              <a:rPr lang="el-GR" sz="2000" dirty="0"/>
              <a:t>, η οποία </a:t>
            </a:r>
            <a:r>
              <a:rPr lang="el-GR" sz="2000" dirty="0" smtClean="0"/>
              <a:t>παρέχει </a:t>
            </a:r>
            <a:r>
              <a:rPr lang="el-GR" sz="2000" dirty="0"/>
              <a:t>την απαιτούμενη πληροφόρηση για την μορφολογία του </a:t>
            </a:r>
            <a:r>
              <a:rPr lang="el-GR" sz="2000" dirty="0" smtClean="0"/>
              <a:t>εδάφους.</a:t>
            </a:r>
          </a:p>
          <a:p>
            <a:endParaRPr lang="el-GR" sz="2000" i="1" u="sng" dirty="0"/>
          </a:p>
          <a:p>
            <a:r>
              <a:rPr lang="el-GR" sz="2000" dirty="0"/>
              <a:t>Συμπληρωματικώς προς τα ανωτέρω, λειτουργεί και η παρουσίαση των ιδιαίτερων </a:t>
            </a:r>
            <a:r>
              <a:rPr lang="el-GR" sz="2000" dirty="0" smtClean="0"/>
              <a:t>χαρακτηριστικών ενός </a:t>
            </a:r>
            <a:r>
              <a:rPr lang="el-GR" sz="2000" dirty="0"/>
              <a:t>Συστήματος σε συνδυασμό με </a:t>
            </a:r>
            <a:r>
              <a:rPr lang="el-GR" sz="2000" dirty="0" smtClean="0"/>
              <a:t>την μορφολογία </a:t>
            </a:r>
            <a:r>
              <a:rPr lang="el-GR" sz="2000" dirty="0"/>
              <a:t>του εδάφους, με την μορφή </a:t>
            </a:r>
            <a:r>
              <a:rPr lang="el-GR" sz="2000" b="1" dirty="0"/>
              <a:t>σύνθετων χαρτών</a:t>
            </a:r>
            <a:r>
              <a:rPr lang="el-GR" sz="2000" dirty="0" smtClean="0"/>
              <a:t>.</a:t>
            </a:r>
          </a:p>
          <a:p>
            <a:endParaRPr lang="el-GR" sz="2000" i="1" u="sng" dirty="0"/>
          </a:p>
          <a:p>
            <a:r>
              <a:rPr lang="el-GR" sz="2000" dirty="0" smtClean="0"/>
              <a:t>Οι σύνθετοι χάρτες </a:t>
            </a:r>
            <a:r>
              <a:rPr lang="el-GR" sz="2000" dirty="0"/>
              <a:t>αυτοί, δύναται να περιέχουν περαιτέρω χρήσιμες πληροφορίες για την διενέργεια </a:t>
            </a:r>
            <a:r>
              <a:rPr lang="el-GR" sz="2000" dirty="0" smtClean="0"/>
              <a:t>αναλύσεων, όπως </a:t>
            </a:r>
            <a:r>
              <a:rPr lang="el-GR" sz="2000" b="1" dirty="0"/>
              <a:t>η διασπορά δυνάμεων ενός στρατού στον χώρο, η τοποθεσία κρίσιμων στρατηγικών </a:t>
            </a:r>
            <a:r>
              <a:rPr lang="el-GR" sz="2000" b="1" dirty="0" smtClean="0"/>
              <a:t>εγκαταστάσεων </a:t>
            </a:r>
            <a:r>
              <a:rPr lang="el-GR" sz="2000" b="1" dirty="0"/>
              <a:t>και κυβερνητικών κτιρίων, οι δίαυλοι εφοδιασμού</a:t>
            </a:r>
            <a:r>
              <a:rPr lang="el-GR" sz="2000" dirty="0"/>
              <a:t>, κλπ. </a:t>
            </a:r>
            <a:endParaRPr lang="el-GR" sz="2000" dirty="0" smtClean="0"/>
          </a:p>
          <a:p>
            <a:endParaRPr lang="el-GR" sz="2000" dirty="0"/>
          </a:p>
          <a:p>
            <a:r>
              <a:rPr lang="el-GR" sz="2000" dirty="0" smtClean="0"/>
              <a:t>Η </a:t>
            </a:r>
            <a:r>
              <a:rPr lang="el-GR" sz="2000" dirty="0"/>
              <a:t>πληροφορία αυτή μπορεί να </a:t>
            </a:r>
            <a:r>
              <a:rPr lang="el-GR" sz="2000" dirty="0" smtClean="0"/>
              <a:t>απεικονίζεται: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 err="1" smtClean="0"/>
              <a:t>Σημειακώς</a:t>
            </a:r>
            <a:r>
              <a:rPr lang="el-GR" sz="2000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 smtClean="0"/>
              <a:t>Κάλυψη </a:t>
            </a:r>
            <a:r>
              <a:rPr lang="el-GR" sz="2000" b="1" dirty="0"/>
              <a:t>επιφανείας</a:t>
            </a:r>
          </a:p>
        </p:txBody>
      </p:sp>
    </p:spTree>
    <p:extLst>
      <p:ext uri="{BB962C8B-B14F-4D97-AF65-F5344CB8AC3E}">
        <p14:creationId xmlns:p14="http://schemas.microsoft.com/office/powerpoint/2010/main" val="198239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Χάρτης με σημειακή χωρική πληροφορία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196752"/>
            <a:ext cx="5918858" cy="54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Υπολογισμός Κέντρου Βάρους για χάρτη σημειακής χωρικής πληροφορίας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Η πληροφορία παρουσιάζεται </a:t>
            </a:r>
            <a:r>
              <a:rPr lang="el-GR" sz="2000" dirty="0"/>
              <a:t>με την μορφή </a:t>
            </a:r>
            <a:r>
              <a:rPr lang="el-GR" sz="2000" b="1" dirty="0"/>
              <a:t>σημείων πάνω στον χάρτη</a:t>
            </a:r>
            <a:r>
              <a:rPr lang="el-GR" sz="2000" dirty="0"/>
              <a:t>,</a:t>
            </a:r>
          </a:p>
          <a:p>
            <a:r>
              <a:rPr lang="el-GR" sz="2000" dirty="0"/>
              <a:t>τα οποία χαρακτηρίζονται από </a:t>
            </a:r>
            <a:r>
              <a:rPr lang="el-GR" sz="2000" b="1" dirty="0"/>
              <a:t>συντεταγμένες</a:t>
            </a:r>
            <a:r>
              <a:rPr lang="el-GR" sz="2000" dirty="0" smtClean="0"/>
              <a:t>.</a:t>
            </a:r>
          </a:p>
          <a:p>
            <a:endParaRPr lang="el-GR" sz="2000" b="1" dirty="0"/>
          </a:p>
          <a:p>
            <a:r>
              <a:rPr lang="el-GR" sz="2000" dirty="0" smtClean="0"/>
              <a:t>Το </a:t>
            </a:r>
            <a:r>
              <a:rPr lang="el-GR" sz="2000" b="1" dirty="0" smtClean="0"/>
              <a:t>Κέντρο </a:t>
            </a:r>
            <a:r>
              <a:rPr lang="el-GR" sz="2000" b="1" dirty="0"/>
              <a:t>Βάρους </a:t>
            </a:r>
            <a:r>
              <a:rPr lang="el-GR" sz="2000" dirty="0"/>
              <a:t>ενός Υποσυστήματος, </a:t>
            </a:r>
            <a:r>
              <a:rPr lang="el-GR" sz="2000" dirty="0" smtClean="0"/>
              <a:t>το οποίο </a:t>
            </a:r>
            <a:r>
              <a:rPr lang="el-GR" sz="2000" dirty="0"/>
              <a:t>είναι και αυτό σημείο, θα χαρακτηρίζεται από ένα συγκεκριμένο </a:t>
            </a:r>
            <a:r>
              <a:rPr lang="el-GR" sz="2000" i="1" dirty="0"/>
              <a:t>γεωγραφικό μήκος </a:t>
            </a:r>
            <a:r>
              <a:rPr lang="el-GR" sz="2000" dirty="0"/>
              <a:t>και </a:t>
            </a:r>
            <a:r>
              <a:rPr lang="el-GR" sz="2000" i="1" dirty="0"/>
              <a:t>γεωγραφικό</a:t>
            </a:r>
          </a:p>
          <a:p>
            <a:r>
              <a:rPr lang="el-GR" sz="2000" i="1" dirty="0"/>
              <a:t>π</a:t>
            </a:r>
            <a:r>
              <a:rPr lang="el-GR" sz="2000" i="1" dirty="0" smtClean="0"/>
              <a:t>λάτος.</a:t>
            </a:r>
          </a:p>
          <a:p>
            <a:endParaRPr lang="el-GR" sz="2000" b="1" i="1" dirty="0"/>
          </a:p>
          <a:p>
            <a:r>
              <a:rPr lang="el-GR" sz="2000" dirty="0" smtClean="0"/>
              <a:t>Αρκεί </a:t>
            </a:r>
            <a:r>
              <a:rPr lang="el-GR" sz="2000" dirty="0"/>
              <a:t>να υπολογιστεί </a:t>
            </a:r>
            <a:r>
              <a:rPr lang="el-GR" sz="2000" b="1" dirty="0"/>
              <a:t>ο μέσος όρος των </a:t>
            </a:r>
            <a:r>
              <a:rPr lang="el-GR" sz="2000" b="1" dirty="0" smtClean="0"/>
              <a:t>γεωγραφικών </a:t>
            </a:r>
            <a:r>
              <a:rPr lang="el-GR" sz="2000" b="1" dirty="0"/>
              <a:t>μηκών και πλατών των σημείων, </a:t>
            </a:r>
            <a:r>
              <a:rPr lang="el-GR" sz="2000" dirty="0"/>
              <a:t>που μετέχουν στο Υποσύστημα.</a:t>
            </a:r>
          </a:p>
        </p:txBody>
      </p:sp>
    </p:spTree>
    <p:extLst>
      <p:ext uri="{BB962C8B-B14F-4D97-AF65-F5344CB8AC3E}">
        <p14:creationId xmlns:p14="http://schemas.microsoft.com/office/powerpoint/2010/main" val="283306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Κέντρου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Για την καλύτερη κατανόηση των ανωτέρω, παίρνουμε </a:t>
            </a:r>
            <a:r>
              <a:rPr lang="el-GR" sz="2000" b="1" dirty="0"/>
              <a:t>ενδεικτικά δέκα (10) σημεία</a:t>
            </a:r>
            <a:r>
              <a:rPr lang="el-GR" sz="2000" dirty="0"/>
              <a:t> για το </a:t>
            </a:r>
            <a:r>
              <a:rPr lang="el-GR" sz="2000" dirty="0" smtClean="0"/>
              <a:t>Υποσύστημα «Καθεστωτικές Δυνάμεις»</a:t>
            </a:r>
            <a:endParaRPr lang="el-GR" sz="2000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437" y="2348880"/>
            <a:ext cx="6984776" cy="428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Κέντρου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Προσθέτοντας τις </a:t>
            </a:r>
            <a:r>
              <a:rPr lang="el-GR" sz="2000" b="1" dirty="0"/>
              <a:t>τετμημένες </a:t>
            </a:r>
            <a:r>
              <a:rPr lang="el-GR" sz="2000" b="1" dirty="0" smtClean="0"/>
              <a:t>και τις </a:t>
            </a:r>
            <a:r>
              <a:rPr lang="el-GR" sz="2000" b="1" dirty="0" err="1" smtClean="0"/>
              <a:t>τεταγμένες</a:t>
            </a:r>
            <a:r>
              <a:rPr lang="el-GR" sz="2000" b="1" dirty="0" smtClean="0"/>
              <a:t> </a:t>
            </a:r>
            <a:r>
              <a:rPr lang="el-GR" sz="2000" dirty="0" smtClean="0"/>
              <a:t>των σημείων αντίστοιχα και τις </a:t>
            </a:r>
            <a:r>
              <a:rPr lang="el-GR" sz="2000" b="1" dirty="0" smtClean="0"/>
              <a:t>διαιρώντας </a:t>
            </a:r>
            <a:r>
              <a:rPr lang="el-GR" sz="2000" b="1" dirty="0"/>
              <a:t>με το πλήθος των </a:t>
            </a:r>
            <a:r>
              <a:rPr lang="el-GR" sz="2000" b="1" dirty="0" smtClean="0"/>
              <a:t>σημείων</a:t>
            </a:r>
            <a:r>
              <a:rPr lang="el-GR" sz="2000" dirty="0" smtClean="0"/>
              <a:t>, υπολογίζουμε την τετμημένη </a:t>
            </a:r>
            <a:r>
              <a:rPr lang="el-GR" sz="2000" dirty="0"/>
              <a:t>(Χ</a:t>
            </a:r>
            <a:r>
              <a:rPr lang="el-GR" sz="2000" dirty="0" smtClean="0"/>
              <a:t>) και την </a:t>
            </a:r>
            <a:r>
              <a:rPr lang="el-GR" sz="2000" dirty="0" err="1" smtClean="0"/>
              <a:t>τεταγμένη</a:t>
            </a:r>
            <a:r>
              <a:rPr lang="el-GR" sz="2000" dirty="0" smtClean="0"/>
              <a:t> (Υ) </a:t>
            </a:r>
            <a:r>
              <a:rPr lang="el-GR" sz="2000" dirty="0"/>
              <a:t>του Κέντρου Βάρους του Υποσυστήματος.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06737"/>
            <a:ext cx="6778278" cy="83523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223" y="4548263"/>
            <a:ext cx="6784512" cy="69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Κέντρου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Επομένως, το </a:t>
            </a:r>
            <a:r>
              <a:rPr lang="el-GR" sz="2000" b="1" dirty="0"/>
              <a:t>Κέντρο Βάρους </a:t>
            </a:r>
            <a:r>
              <a:rPr lang="el-GR" sz="2000" dirty="0"/>
              <a:t>του Υποσυστήματος </a:t>
            </a:r>
            <a:r>
              <a:rPr lang="el-GR" sz="2000" dirty="0" smtClean="0"/>
              <a:t>«Καθεστωτικές Δυνάμεις» </a:t>
            </a:r>
            <a:r>
              <a:rPr lang="el-GR" sz="2000" dirty="0"/>
              <a:t>είναι το </a:t>
            </a:r>
            <a:r>
              <a:rPr lang="el-GR" sz="2000" b="1" dirty="0"/>
              <a:t>(</a:t>
            </a:r>
            <a:r>
              <a:rPr lang="el-GR" sz="2000" b="1" dirty="0" smtClean="0"/>
              <a:t>Χ=206.9, Υ=184.2).</a:t>
            </a:r>
            <a:endParaRPr lang="el-GR" sz="2000" b="1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565" y="2348880"/>
            <a:ext cx="4680520" cy="431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8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Σταθμισμένο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Ένα ακόμα ζήτημα που προκύπτει όμως από την ανάλυση των δεδομένων, </a:t>
            </a:r>
            <a:r>
              <a:rPr lang="el-GR" sz="2000" dirty="0" smtClean="0"/>
              <a:t>και θα μπορούσε </a:t>
            </a:r>
            <a:r>
              <a:rPr lang="el-GR" sz="2000" b="1" dirty="0" smtClean="0"/>
              <a:t>να μετατοπίσει το Κέντρο Βάρους</a:t>
            </a:r>
            <a:r>
              <a:rPr lang="el-GR" sz="2000" dirty="0" smtClean="0"/>
              <a:t>, αφορά </a:t>
            </a:r>
            <a:r>
              <a:rPr lang="el-GR" sz="2000" b="1" dirty="0"/>
              <a:t>το είδος της </a:t>
            </a:r>
            <a:r>
              <a:rPr lang="el-GR" sz="2000" b="1" dirty="0" smtClean="0"/>
              <a:t>πληροφορίας </a:t>
            </a:r>
            <a:r>
              <a:rPr lang="el-GR" sz="2000" dirty="0"/>
              <a:t>που αναπαριστά η σημειακή πληροφορία</a:t>
            </a:r>
            <a:r>
              <a:rPr lang="el-GR" sz="2000" dirty="0" smtClean="0"/>
              <a:t>.</a:t>
            </a:r>
          </a:p>
          <a:p>
            <a:endParaRPr lang="el-GR" sz="2000" b="1" dirty="0"/>
          </a:p>
          <a:p>
            <a:r>
              <a:rPr lang="el-GR" sz="2000" dirty="0" smtClean="0"/>
              <a:t>Το είδος της πληροφορίας που ενδεχομένως μπορεί να αναπαρίσταται, είναι: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Τύπος μονάδας (πεζικό, πυροβολικό, τεθωρακισμένα </a:t>
            </a:r>
            <a:r>
              <a:rPr lang="el-GR" sz="2000" dirty="0"/>
              <a:t>ή ειδικών </a:t>
            </a:r>
            <a:r>
              <a:rPr lang="el-GR" sz="2000" dirty="0" smtClean="0"/>
              <a:t>δυνάμεων)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Πλήθος ανδρών που μετέχουν σε κάθε μονάδα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/>
              <a:t>Είδος εξοπλισμού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Ακόμα και αξιολόγηση των ηγετικών χαρακτηριστικών αυτού που ηγείται της </a:t>
            </a:r>
            <a:r>
              <a:rPr lang="el-GR" sz="2000" dirty="0" err="1" smtClean="0"/>
              <a:t>μονάδος</a:t>
            </a:r>
            <a:endParaRPr lang="el-G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000" dirty="0"/>
          </a:p>
          <a:p>
            <a:r>
              <a:rPr lang="el-GR" sz="2000" dirty="0"/>
              <a:t>Κ</a:t>
            </a:r>
            <a:r>
              <a:rPr lang="el-GR" sz="2000" dirty="0" smtClean="0"/>
              <a:t>ατά </a:t>
            </a:r>
            <a:r>
              <a:rPr lang="el-GR" sz="2000" dirty="0"/>
              <a:t>περίπτωση και σύμφωνα με </a:t>
            </a:r>
            <a:r>
              <a:rPr lang="el-GR" sz="2000" b="1" dirty="0"/>
              <a:t>την κρίση και την εμπειρία του </a:t>
            </a:r>
            <a:r>
              <a:rPr lang="el-GR" sz="2000" b="1" dirty="0" smtClean="0"/>
              <a:t>εκάστοτε </a:t>
            </a:r>
            <a:r>
              <a:rPr lang="el-GR" sz="2000" b="1" dirty="0"/>
              <a:t>αναλυτή</a:t>
            </a:r>
            <a:r>
              <a:rPr lang="el-GR" sz="2000" dirty="0"/>
              <a:t>, </a:t>
            </a:r>
            <a:r>
              <a:rPr lang="el-GR" sz="2000" dirty="0" smtClean="0"/>
              <a:t>γίνεται </a:t>
            </a:r>
            <a:r>
              <a:rPr lang="el-GR" sz="2000" dirty="0"/>
              <a:t>κατανομή συντελεστών βαρύτητας στα προς ανάλυση σημεία, ανάλογα με </a:t>
            </a:r>
            <a:r>
              <a:rPr lang="el-GR" sz="2000" dirty="0" smtClean="0"/>
              <a:t>τον είδος </a:t>
            </a:r>
            <a:r>
              <a:rPr lang="el-GR" sz="2000" dirty="0"/>
              <a:t>της πληροφορίας που επιθυμεί να ενσωματώσει.</a:t>
            </a:r>
          </a:p>
        </p:txBody>
      </p:sp>
    </p:spTree>
    <p:extLst>
      <p:ext uri="{BB962C8B-B14F-4D97-AF65-F5344CB8AC3E}">
        <p14:creationId xmlns:p14="http://schemas.microsoft.com/office/powerpoint/2010/main" val="327047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Σταθμισμένου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Υποθέτουμε ότι για τα προηγούμενα σημεία, ο αναλυτής </a:t>
            </a:r>
            <a:r>
              <a:rPr lang="el-GR" sz="2000" b="1" dirty="0" smtClean="0"/>
              <a:t>γνωρίζει το είδος των μονάδων που μετέχουν </a:t>
            </a:r>
            <a:r>
              <a:rPr lang="el-GR" sz="2000" dirty="0" smtClean="0"/>
              <a:t>στο Υποσύστημα: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83" y="2492896"/>
            <a:ext cx="7258283" cy="36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6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Σταθμισμένου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Ο </a:t>
            </a:r>
            <a:r>
              <a:rPr lang="el-GR" sz="2000" dirty="0" smtClean="0"/>
              <a:t>αναλυτής </a:t>
            </a:r>
            <a:r>
              <a:rPr lang="el-GR" sz="2000" b="1" dirty="0"/>
              <a:t>ορίζει κλίμακα από 1-10</a:t>
            </a:r>
            <a:r>
              <a:rPr lang="el-GR" sz="2000" dirty="0"/>
              <a:t>, για την απόδοση συντελεστών βαρύτητας των </a:t>
            </a:r>
            <a:r>
              <a:rPr lang="el-GR" sz="2000" dirty="0" smtClean="0"/>
              <a:t>στρατιωτικών </a:t>
            </a:r>
            <a:r>
              <a:rPr lang="el-GR" sz="2000" dirty="0"/>
              <a:t>μονάδων, βάσει της εμπειρίας και της κρίσης </a:t>
            </a:r>
            <a:r>
              <a:rPr lang="el-GR" sz="2000" dirty="0" smtClean="0"/>
              <a:t>του και </a:t>
            </a:r>
            <a:r>
              <a:rPr lang="el-GR" sz="2000" b="1" dirty="0" smtClean="0"/>
              <a:t>βαθμολογεί κάθε </a:t>
            </a:r>
            <a:r>
              <a:rPr lang="el-GR" sz="2000" b="1" dirty="0"/>
              <a:t>μονάδα βάση της </a:t>
            </a:r>
            <a:r>
              <a:rPr lang="el-GR" sz="2000" b="1" dirty="0" smtClean="0"/>
              <a:t>σημαντικότητας </a:t>
            </a:r>
            <a:r>
              <a:rPr lang="el-GR" sz="2000" dirty="0"/>
              <a:t>που θεωρεί ότι έχει για τον Πυλώνα Άμυνας &amp; </a:t>
            </a:r>
            <a:r>
              <a:rPr lang="el-GR" sz="2000" dirty="0" smtClean="0"/>
              <a:t>Ασφάλειας.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37" y="3378607"/>
            <a:ext cx="8178477" cy="19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0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Σταθμισμένου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Συγκεντρωτικά έχουμε: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7" y="2060848"/>
            <a:ext cx="7859797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3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Σταθμισμένου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Για τον υπολογισμό του Σταθμισμένου Κέντρου Βάρους του Υποσυστήματος «Καθεστωτικές </a:t>
            </a:r>
            <a:r>
              <a:rPr lang="el-GR" sz="2000" dirty="0" smtClean="0"/>
              <a:t>Δυνάμεις</a:t>
            </a:r>
            <a:r>
              <a:rPr lang="el-GR" sz="2000" dirty="0"/>
              <a:t>», </a:t>
            </a:r>
            <a:r>
              <a:rPr lang="el-GR" sz="2000" b="1" dirty="0"/>
              <a:t>προσθέτουμε το γινόμενο των </a:t>
            </a:r>
            <a:r>
              <a:rPr lang="el-GR" sz="2000" b="1" dirty="0" smtClean="0"/>
              <a:t>τετμημένων και </a:t>
            </a:r>
            <a:r>
              <a:rPr lang="el-GR" sz="2000" b="1" dirty="0" err="1" smtClean="0"/>
              <a:t>τεταγμένων</a:t>
            </a:r>
            <a:r>
              <a:rPr lang="el-GR" sz="2000" b="1" dirty="0" smtClean="0"/>
              <a:t> </a:t>
            </a:r>
            <a:r>
              <a:rPr lang="el-GR" sz="2000" b="1" dirty="0"/>
              <a:t>των </a:t>
            </a:r>
            <a:r>
              <a:rPr lang="el-GR" sz="2000" b="1" dirty="0" smtClean="0"/>
              <a:t>σημείων, με </a:t>
            </a:r>
            <a:r>
              <a:rPr lang="el-GR" sz="2000" b="1" dirty="0"/>
              <a:t>τους αντίστοιχους Συντελεστές τους </a:t>
            </a:r>
            <a:r>
              <a:rPr lang="el-GR" sz="2000" dirty="0"/>
              <a:t>και τις</a:t>
            </a:r>
          </a:p>
          <a:p>
            <a:r>
              <a:rPr lang="el-GR" sz="2000" b="1" dirty="0"/>
              <a:t>διαιρούμε με το άθροισμα των Συντελεστών</a:t>
            </a:r>
            <a:r>
              <a:rPr lang="el-GR" sz="2000" dirty="0"/>
              <a:t>, στην περίπτωση μας εξήντα (60).</a:t>
            </a:r>
            <a:endParaRPr lang="el-GR" sz="2000" dirty="0" smtClean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31" y="3390986"/>
            <a:ext cx="8329833" cy="80340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31" y="4404892"/>
            <a:ext cx="8212121" cy="7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6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Σταθμισμένου Κέντρο Βάρους (σημειακής πληροφορίας)</a:t>
            </a:r>
            <a:endParaRPr lang="en-US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Επομένως, το </a:t>
            </a:r>
            <a:r>
              <a:rPr lang="el-GR" sz="2000" b="1" dirty="0"/>
              <a:t>Σταθμισμένο Κέντρο Βάρους </a:t>
            </a:r>
            <a:r>
              <a:rPr lang="el-GR" sz="2000" dirty="0"/>
              <a:t>του Υποσυστήματος </a:t>
            </a:r>
            <a:r>
              <a:rPr lang="el-GR" sz="2000" dirty="0" smtClean="0"/>
              <a:t>«Καθεστωτικές Δυνάμεις» </a:t>
            </a:r>
            <a:r>
              <a:rPr lang="el-GR" sz="2000" dirty="0"/>
              <a:t>είναι </a:t>
            </a:r>
            <a:r>
              <a:rPr lang="el-GR" sz="2000" dirty="0" smtClean="0"/>
              <a:t>το </a:t>
            </a:r>
            <a:r>
              <a:rPr lang="el-GR" sz="2000" b="1" dirty="0" smtClean="0"/>
              <a:t>(215.3</a:t>
            </a:r>
            <a:r>
              <a:rPr lang="el-GR" sz="2000" b="1" dirty="0"/>
              <a:t>, 166.4), </a:t>
            </a:r>
            <a:r>
              <a:rPr lang="el-GR" sz="2000" dirty="0"/>
              <a:t>έναντι του Κέντρου Βάρους που βρήκαμε στην αρχή (206.9, 184.2), είναι </a:t>
            </a:r>
            <a:r>
              <a:rPr lang="el-GR" sz="2000" b="1" dirty="0" smtClean="0"/>
              <a:t>μετατοπισμένο πιο </a:t>
            </a:r>
            <a:r>
              <a:rPr lang="el-GR" sz="2000" b="1" dirty="0"/>
              <a:t>κοντά στην Δαμασκό</a:t>
            </a:r>
            <a:r>
              <a:rPr lang="el-GR" sz="2000" dirty="0"/>
              <a:t>, που είναι και το πραγματολογικό </a:t>
            </a:r>
            <a:r>
              <a:rPr lang="el-GR" sz="2000" dirty="0" smtClean="0"/>
              <a:t>Κέντρο </a:t>
            </a:r>
            <a:r>
              <a:rPr lang="el-GR" sz="2000" dirty="0"/>
              <a:t>Β</a:t>
            </a:r>
            <a:r>
              <a:rPr lang="el-GR" sz="2000" dirty="0" smtClean="0"/>
              <a:t>άρους.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808223"/>
            <a:ext cx="4018482" cy="381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Χάρτης με χωρική πληροφορία κάλυψης επιφανείας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124744"/>
            <a:ext cx="5556826" cy="556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8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Χάρτης με χωρική πληροφορία κάλυψης επιφανείας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Γενικά, </a:t>
            </a:r>
            <a:r>
              <a:rPr lang="el-GR" sz="2000" dirty="0" smtClean="0"/>
              <a:t>για μια </a:t>
            </a:r>
            <a:r>
              <a:rPr lang="el-GR" sz="2000" dirty="0"/>
              <a:t>επίπεδη </a:t>
            </a:r>
            <a:r>
              <a:rPr lang="el-GR" sz="2000" b="1" dirty="0"/>
              <a:t>επιφάνεια (Α), </a:t>
            </a:r>
            <a:r>
              <a:rPr lang="el-GR" sz="2000" dirty="0"/>
              <a:t>η οποία αποτελεί μέρος ενός συνολικού επιπέδου (Π), </a:t>
            </a:r>
            <a:r>
              <a:rPr lang="el-GR" sz="2000" dirty="0" smtClean="0"/>
              <a:t>σε ένα </a:t>
            </a:r>
            <a:r>
              <a:rPr lang="el-GR" sz="2000" dirty="0"/>
              <a:t>σύστημα αξόνων Χ,Υ</a:t>
            </a:r>
            <a:endParaRPr lang="el-GR" sz="2000" dirty="0" smtClean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94" y="2192670"/>
            <a:ext cx="8594461" cy="232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850" y="472514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Θεωρούμε ότι </a:t>
            </a:r>
            <a:r>
              <a:rPr lang="el-GR" sz="2000" dirty="0" smtClean="0"/>
              <a:t>υποδιαιρείται </a:t>
            </a:r>
            <a:r>
              <a:rPr lang="el-GR" sz="2000" dirty="0"/>
              <a:t>σε </a:t>
            </a:r>
            <a:r>
              <a:rPr lang="el-GR" sz="2000" b="1" dirty="0"/>
              <a:t>άπειρες στοιχειώδεις επιφάνειες </a:t>
            </a:r>
            <a:r>
              <a:rPr lang="el-GR" sz="2000" b="1" dirty="0" err="1"/>
              <a:t>dA</a:t>
            </a:r>
            <a:r>
              <a:rPr lang="el-GR" sz="2000" b="1" dirty="0"/>
              <a:t> </a:t>
            </a:r>
            <a:r>
              <a:rPr lang="el-GR" sz="2000" dirty="0"/>
              <a:t>και η </a:t>
            </a:r>
            <a:r>
              <a:rPr lang="el-GR" sz="2000" dirty="0" smtClean="0"/>
              <a:t>συνολική έκταση </a:t>
            </a:r>
            <a:r>
              <a:rPr lang="el-GR" sz="2000" dirty="0"/>
              <a:t>της δίνεται από τον τύπο:</a:t>
            </a:r>
            <a:endParaRPr lang="el-GR" sz="2000" dirty="0" smtClean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76" y="5637504"/>
            <a:ext cx="1994495" cy="90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Χάρτης με χωρική πληροφορία κάλυψης επιφανείας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Τότε, </a:t>
            </a:r>
            <a:r>
              <a:rPr lang="el-GR" sz="2000" b="1" dirty="0"/>
              <a:t>οι συντεταγμένες του κέντρου βάρους της επιφανείας (Α) </a:t>
            </a:r>
            <a:r>
              <a:rPr lang="el-GR" sz="2000" dirty="0"/>
              <a:t>δίνονται από τους τύπους:</a:t>
            </a:r>
            <a:endParaRPr lang="el-GR" sz="2000" dirty="0" smtClean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803" y="2564904"/>
            <a:ext cx="4134044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Αριθμοδείκτες Ισχύος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9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Αριθμοδείκτες Ισχύος (Γεωπολιτικοί Δείκτες)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Ορισμός: </a:t>
            </a:r>
            <a:r>
              <a:rPr lang="el-GR" sz="2000" i="1" dirty="0"/>
              <a:t>Γεωπολιτικός δείκτης είναι αυτός ο οποίος ορίζει την τιμή του </a:t>
            </a:r>
            <a:r>
              <a:rPr lang="el-GR" sz="2000" i="1" dirty="0" err="1"/>
              <a:t>μετρουμένου</a:t>
            </a:r>
            <a:r>
              <a:rPr lang="el-GR" sz="2000" i="1" dirty="0"/>
              <a:t> </a:t>
            </a:r>
            <a:r>
              <a:rPr lang="el-GR" sz="2000" i="1" dirty="0" err="1"/>
              <a:t>ενδοσυστημικού</a:t>
            </a:r>
            <a:r>
              <a:rPr lang="el-GR" sz="2000" i="1" dirty="0"/>
              <a:t> </a:t>
            </a:r>
            <a:r>
              <a:rPr lang="el-GR" sz="2000" i="1" dirty="0" smtClean="0"/>
              <a:t>μεγέθους κατά </a:t>
            </a:r>
            <a:r>
              <a:rPr lang="el-GR" sz="2000" i="1" dirty="0"/>
              <a:t>μία συγκεκριμένη χρονική στιγμή. </a:t>
            </a:r>
            <a:endParaRPr lang="el-GR" sz="2000" i="1" dirty="0" smtClean="0"/>
          </a:p>
          <a:p>
            <a:endParaRPr lang="el-GR" sz="2000" i="1" dirty="0"/>
          </a:p>
          <a:p>
            <a:r>
              <a:rPr lang="el-GR" sz="2000" dirty="0" smtClean="0"/>
              <a:t>Ένα </a:t>
            </a:r>
            <a:r>
              <a:rPr lang="el-GR" sz="2000" dirty="0"/>
              <a:t>σύνολο αριθμοδεικτών με κοινά χαρακτηριστικά μπορεί </a:t>
            </a:r>
            <a:r>
              <a:rPr lang="el-GR" sz="2000" b="1" dirty="0" smtClean="0"/>
              <a:t>να ομαδοποιηθεί </a:t>
            </a:r>
            <a:r>
              <a:rPr lang="el-GR" sz="2000" b="1" dirty="0"/>
              <a:t>σε κάθε έναν από τους τέσσερις πυλώνες</a:t>
            </a:r>
            <a:r>
              <a:rPr lang="el-GR" sz="2000" dirty="0"/>
              <a:t> ασκήσεως επιρροής </a:t>
            </a:r>
            <a:r>
              <a:rPr lang="el-GR" sz="2000" dirty="0" smtClean="0"/>
              <a:t>ισχύος:</a:t>
            </a:r>
          </a:p>
          <a:p>
            <a:endParaRPr lang="el-G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Άμυνα </a:t>
            </a:r>
            <a:r>
              <a:rPr lang="el-GR" sz="2000" dirty="0"/>
              <a:t>&amp; </a:t>
            </a:r>
            <a:r>
              <a:rPr lang="el-GR" sz="2000" dirty="0" smtClean="0"/>
              <a:t>Ασφάλεια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Οικονομία</a:t>
            </a:r>
            <a:endParaRPr lang="el-G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Πολιτική</a:t>
            </a:r>
            <a:endParaRPr lang="el-G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/>
              <a:t>Πολιτισμός </a:t>
            </a:r>
            <a:r>
              <a:rPr lang="el-GR" sz="2000" dirty="0"/>
              <a:t>&amp; </a:t>
            </a:r>
            <a:r>
              <a:rPr lang="el-GR" sz="2000" dirty="0" smtClean="0"/>
              <a:t>Πληροφορία</a:t>
            </a:r>
          </a:p>
          <a:p>
            <a:endParaRPr lang="el-GR" sz="2000" dirty="0" smtClean="0"/>
          </a:p>
          <a:p>
            <a:r>
              <a:rPr lang="el-GR" sz="2000" b="1" dirty="0"/>
              <a:t>Αναλύοντας </a:t>
            </a:r>
            <a:r>
              <a:rPr lang="el-GR" sz="2000" b="1" dirty="0" smtClean="0"/>
              <a:t>τις </a:t>
            </a:r>
            <a:r>
              <a:rPr lang="el-GR" sz="2000" b="1" dirty="0"/>
              <a:t>επιδόσεις </a:t>
            </a:r>
            <a:r>
              <a:rPr lang="el-GR" sz="2000" dirty="0"/>
              <a:t>των γεωπολιτικών δεικτών (αριθμοδεικτών) για κάθε έναν </a:t>
            </a:r>
            <a:r>
              <a:rPr lang="el-GR" sz="2000" dirty="0" smtClean="0"/>
              <a:t>από τους </a:t>
            </a:r>
            <a:r>
              <a:rPr lang="el-GR" sz="2000" dirty="0"/>
              <a:t>Πυλώνες </a:t>
            </a:r>
            <a:r>
              <a:rPr lang="el-GR" sz="2000" b="1" dirty="0"/>
              <a:t>που συναποτελούν ένα Υποσύστημα</a:t>
            </a:r>
            <a:r>
              <a:rPr lang="el-GR" sz="2000" dirty="0"/>
              <a:t>, μπορούμε να βγάλουμε </a:t>
            </a:r>
            <a:r>
              <a:rPr lang="el-GR" sz="2000" b="1" dirty="0"/>
              <a:t>ποσοτικά </a:t>
            </a:r>
            <a:r>
              <a:rPr lang="el-GR" sz="2000" b="1" dirty="0" smtClean="0"/>
              <a:t>συμπεράσματα </a:t>
            </a:r>
            <a:r>
              <a:rPr lang="el-GR" sz="2000" dirty="0" smtClean="0"/>
              <a:t>για </a:t>
            </a:r>
            <a:r>
              <a:rPr lang="el-GR" sz="2000" dirty="0"/>
              <a:t>το ίδιο το </a:t>
            </a:r>
            <a:r>
              <a:rPr lang="el-GR" sz="2000" dirty="0" smtClean="0"/>
              <a:t>Σύστημα.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0613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err="1">
                <a:solidFill>
                  <a:srgbClr val="FFFFFF"/>
                </a:solidFill>
                <a:cs typeface="Arial" charset="0"/>
              </a:rPr>
              <a:t>Μοντελοποίηση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Συνολικής Επίδοσης Συστήματος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00" y="1484784"/>
            <a:ext cx="7288973" cy="510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Τάση Ανακατανομής Ισχύος Πυλώνα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1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Υπολογισμός Τάσεως Ανακατανομής Ισχύος Πυλώνα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Ο υπολογισμός Επιδόσεως Ισχύος για ένα Πυλώνα ενός Υποσυστήματος, συνεπάγεται την </a:t>
            </a:r>
            <a:r>
              <a:rPr lang="el-GR" sz="2000" dirty="0" smtClean="0"/>
              <a:t>συνόψιση, </a:t>
            </a:r>
            <a:r>
              <a:rPr lang="el-GR" sz="2000" b="1" dirty="0" smtClean="0"/>
              <a:t>σε </a:t>
            </a:r>
            <a:r>
              <a:rPr lang="el-GR" sz="2000" b="1" dirty="0"/>
              <a:t>μία τελική τιμή ενός σύνθετου δείκτη, των τιμών των επιμέρους δεικτών που </a:t>
            </a:r>
            <a:r>
              <a:rPr lang="el-GR" sz="2000" b="1" dirty="0" smtClean="0"/>
              <a:t>χαρακτηρίζουν/περιγράφουν </a:t>
            </a:r>
            <a:r>
              <a:rPr lang="el-GR" sz="2000" b="1" dirty="0"/>
              <a:t>τον Πυλώνα</a:t>
            </a:r>
            <a:r>
              <a:rPr lang="el-GR" sz="2000" dirty="0"/>
              <a:t>, κατά τρόπο τέτοιο που να ενσωματώνει τα ιδιαίτερα ενδογενή </a:t>
            </a:r>
            <a:r>
              <a:rPr lang="el-GR" sz="2000" dirty="0" smtClean="0"/>
              <a:t>χαρακτηριστικά </a:t>
            </a:r>
            <a:r>
              <a:rPr lang="el-GR" sz="2000" dirty="0"/>
              <a:t>του κάθε επιμέρους δείκτη, να αναδεικνύει τις σχέσεις μεταξύ των επιμέρους δεικτών και </a:t>
            </a:r>
            <a:r>
              <a:rPr lang="el-GR" sz="2000" dirty="0" smtClean="0"/>
              <a:t>εάν είναι </a:t>
            </a:r>
            <a:r>
              <a:rPr lang="el-GR" sz="2000" dirty="0"/>
              <a:t>δυνατόν να αποφεύγει την επικάλυψη πληροφορίας, καθώς πολλοί σύνθετοι δείκτες </a:t>
            </a:r>
            <a:r>
              <a:rPr lang="el-GR" sz="2000" dirty="0" smtClean="0"/>
              <a:t>παρέχουν παραπλήσια </a:t>
            </a:r>
            <a:r>
              <a:rPr lang="el-GR" sz="2000" dirty="0"/>
              <a:t>ή παρεμφερή πληροφορία</a:t>
            </a:r>
            <a:r>
              <a:rPr lang="el-GR" sz="2000" dirty="0" smtClean="0"/>
              <a:t>.</a:t>
            </a:r>
          </a:p>
          <a:p>
            <a:endParaRPr lang="el-GR" sz="2000" dirty="0"/>
          </a:p>
          <a:p>
            <a:r>
              <a:rPr lang="el-GR" sz="2000" dirty="0" smtClean="0"/>
              <a:t>Ένα από </a:t>
            </a:r>
            <a:r>
              <a:rPr lang="el-GR" sz="2000" dirty="0"/>
              <a:t>τα </a:t>
            </a:r>
            <a:r>
              <a:rPr lang="el-GR" sz="2000" b="1" dirty="0"/>
              <a:t>βασικά προβλήματα </a:t>
            </a:r>
            <a:r>
              <a:rPr lang="el-GR" sz="2000" dirty="0"/>
              <a:t>που ανακύπτουν </a:t>
            </a:r>
            <a:r>
              <a:rPr lang="el-GR" sz="2000" dirty="0" smtClean="0"/>
              <a:t>είναι </a:t>
            </a:r>
            <a:r>
              <a:rPr lang="el-GR" sz="2000" dirty="0"/>
              <a:t>η αδυναμία συνοψίσεως των επιμέρους δεικτών, </a:t>
            </a:r>
            <a:r>
              <a:rPr lang="el-GR" sz="2000" b="1" dirty="0"/>
              <a:t>λόγω του διαφορετικού </a:t>
            </a:r>
            <a:r>
              <a:rPr lang="el-GR" sz="2000" b="1" dirty="0" smtClean="0"/>
              <a:t>τρόπου που παρουσιάζει </a:t>
            </a:r>
            <a:r>
              <a:rPr lang="el-GR" sz="2000" b="1" dirty="0"/>
              <a:t>την πληροφορία</a:t>
            </a:r>
            <a:r>
              <a:rPr lang="el-GR" sz="2000" b="1" dirty="0" smtClean="0"/>
              <a:t>.</a:t>
            </a:r>
          </a:p>
          <a:p>
            <a:endParaRPr lang="el-GR" sz="2000" b="1" dirty="0"/>
          </a:p>
          <a:p>
            <a:r>
              <a:rPr lang="el-GR" sz="2000" dirty="0"/>
              <a:t>Η μέθοδος με την οποία φέρνουμε τα δεδομένα μας σε μια κοινή βάση καλείται </a:t>
            </a:r>
            <a:r>
              <a:rPr lang="el-GR" sz="2000" b="1" dirty="0"/>
              <a:t>«</a:t>
            </a:r>
            <a:r>
              <a:rPr lang="el-GR" sz="2000" b="1" dirty="0" err="1"/>
              <a:t>Κανονικοποίηση</a:t>
            </a:r>
            <a:r>
              <a:rPr lang="el-GR" sz="2000" b="1" dirty="0"/>
              <a:t>» </a:t>
            </a:r>
            <a:r>
              <a:rPr lang="el-GR" sz="2000" dirty="0" smtClean="0"/>
              <a:t>και είναι </a:t>
            </a:r>
            <a:r>
              <a:rPr lang="el-GR" sz="2000" dirty="0"/>
              <a:t>μια διαδικασία μετασχηματισμού </a:t>
            </a:r>
            <a:r>
              <a:rPr lang="el-GR" sz="2000" dirty="0" smtClean="0"/>
              <a:t>δεδομένων.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4944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Κανονικοποιηση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Κατά την διαδικασία </a:t>
            </a:r>
            <a:r>
              <a:rPr lang="el-GR" sz="2000" dirty="0"/>
              <a:t>μετασχηματισμού δεδομένων, </a:t>
            </a:r>
            <a:r>
              <a:rPr lang="el-GR" sz="2000" dirty="0" smtClean="0"/>
              <a:t>οι υπάρχουσες αριθμητικές </a:t>
            </a:r>
            <a:r>
              <a:rPr lang="el-GR" sz="2000" dirty="0"/>
              <a:t>τιμές </a:t>
            </a:r>
            <a:r>
              <a:rPr lang="el-GR" sz="2000" dirty="0" smtClean="0"/>
              <a:t>αντικαθίστανται με </a:t>
            </a:r>
            <a:r>
              <a:rPr lang="el-GR" sz="2000" dirty="0"/>
              <a:t>άλλες, «καταλληλότερες», </a:t>
            </a:r>
            <a:r>
              <a:rPr lang="el-GR" sz="2000" b="1" dirty="0"/>
              <a:t>ώστε οι αριθμοδείκτες να καταστούν συγκρίσιμοι</a:t>
            </a:r>
            <a:r>
              <a:rPr lang="el-GR" sz="2000" dirty="0"/>
              <a:t>. Στην διεθνή </a:t>
            </a:r>
            <a:r>
              <a:rPr lang="el-GR" sz="2000" dirty="0" smtClean="0"/>
              <a:t>βιβλιογραφία</a:t>
            </a:r>
            <a:r>
              <a:rPr lang="el-GR" sz="2000" dirty="0"/>
              <a:t>, υπάρχει πληθώρα </a:t>
            </a:r>
            <a:r>
              <a:rPr lang="el-GR" sz="2000" dirty="0" smtClean="0"/>
              <a:t>μεθοδολογιών, </a:t>
            </a:r>
            <a:r>
              <a:rPr lang="el-GR" sz="2000" dirty="0"/>
              <a:t>με τις πιο </a:t>
            </a:r>
            <a:r>
              <a:rPr lang="el-GR" sz="2000" dirty="0" smtClean="0"/>
              <a:t>διαδεδομένες </a:t>
            </a:r>
            <a:r>
              <a:rPr lang="el-GR" sz="2000" dirty="0"/>
              <a:t>να είναι οι εξής</a:t>
            </a:r>
            <a:r>
              <a:rPr lang="el-GR" sz="2000" dirty="0" smtClean="0"/>
              <a:t>:</a:t>
            </a:r>
          </a:p>
          <a:p>
            <a:endParaRPr lang="el-GR" sz="2000" dirty="0"/>
          </a:p>
          <a:p>
            <a:pPr marL="457200" indent="-457200">
              <a:buAutoNum type="arabicParenR"/>
            </a:pPr>
            <a:r>
              <a:rPr lang="el-GR" sz="2000" dirty="0" err="1" smtClean="0"/>
              <a:t>Κανονικοποίηση</a:t>
            </a:r>
            <a:r>
              <a:rPr lang="el-GR" sz="2000" dirty="0" smtClean="0"/>
              <a:t> ελάχιστου-μέγιστου</a:t>
            </a:r>
          </a:p>
          <a:p>
            <a:pPr marL="457200" indent="-457200">
              <a:buAutoNum type="arabicParenR"/>
            </a:pPr>
            <a:endParaRPr lang="el-GR" sz="2000" dirty="0"/>
          </a:p>
          <a:p>
            <a:pPr marL="457200" indent="-457200">
              <a:buAutoNum type="arabicParenR"/>
            </a:pPr>
            <a:endParaRPr lang="el-GR" sz="2000" dirty="0" smtClean="0"/>
          </a:p>
          <a:p>
            <a:pPr marL="457200" indent="-457200">
              <a:buAutoNum type="arabicParenR"/>
            </a:pPr>
            <a:endParaRPr lang="el-GR" sz="2000" dirty="0"/>
          </a:p>
          <a:p>
            <a:pPr marL="457200" indent="-457200">
              <a:buAutoNum type="arabicParenR"/>
            </a:pPr>
            <a:endParaRPr lang="el-GR" sz="2000" dirty="0" smtClean="0"/>
          </a:p>
          <a:p>
            <a:pPr marL="457200" indent="-457200">
              <a:buAutoNum type="arabicParenR"/>
            </a:pPr>
            <a:r>
              <a:rPr lang="el-GR" sz="2000" dirty="0" err="1"/>
              <a:t>Κανονικοποίηση</a:t>
            </a:r>
            <a:r>
              <a:rPr lang="el-GR" sz="2000" dirty="0"/>
              <a:t> </a:t>
            </a:r>
            <a:r>
              <a:rPr lang="en-US" sz="2000" dirty="0" smtClean="0"/>
              <a:t>Z-score</a:t>
            </a:r>
            <a:endParaRPr lang="el-GR" sz="2000" dirty="0" smtClean="0"/>
          </a:p>
          <a:p>
            <a:pPr marL="457200" indent="-457200">
              <a:buAutoNum type="arabicParenR"/>
            </a:pPr>
            <a:endParaRPr lang="el-GR" sz="2000" dirty="0"/>
          </a:p>
          <a:p>
            <a:pPr marL="457200" indent="-457200">
              <a:buAutoNum type="arabicParenR"/>
            </a:pPr>
            <a:endParaRPr lang="el-GR" sz="2000" dirty="0" smtClean="0"/>
          </a:p>
          <a:p>
            <a:pPr marL="457200" indent="-457200">
              <a:buAutoNum type="arabicParenR"/>
            </a:pPr>
            <a:endParaRPr lang="el-GR" sz="2000" dirty="0"/>
          </a:p>
          <a:p>
            <a:pPr marL="457200" indent="-457200">
              <a:buAutoNum type="arabicParenR"/>
            </a:pPr>
            <a:r>
              <a:rPr lang="el-GR" sz="2000" dirty="0" err="1"/>
              <a:t>Κανονικοποίηση</a:t>
            </a:r>
            <a:r>
              <a:rPr lang="el-GR" sz="2000" dirty="0"/>
              <a:t> Δεκαδικής Κλιμάκωσης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32" y="3501008"/>
            <a:ext cx="5584586" cy="90028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213" y="4971673"/>
            <a:ext cx="1269224" cy="74568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466" y="6088411"/>
            <a:ext cx="1187971" cy="76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Κανονικοποίησης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Ελαχίστου - Μεγίστου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Έστω ότι η μέθοδος </a:t>
            </a:r>
            <a:r>
              <a:rPr lang="el-GR" sz="2000" dirty="0" err="1"/>
              <a:t>κανονικοποίησης</a:t>
            </a:r>
            <a:r>
              <a:rPr lang="el-GR" sz="2000" dirty="0"/>
              <a:t> που επέλεξε ο αναλυτής για την συγκεκριμένη μελέτη </a:t>
            </a:r>
            <a:r>
              <a:rPr lang="el-GR" sz="2000" dirty="0" smtClean="0"/>
              <a:t>περιπτώσεως </a:t>
            </a:r>
            <a:r>
              <a:rPr lang="el-GR" sz="2000" dirty="0"/>
              <a:t>είναι η </a:t>
            </a:r>
            <a:r>
              <a:rPr lang="el-GR" sz="2000" b="1" dirty="0" err="1"/>
              <a:t>Κανονικοίηση</a:t>
            </a:r>
            <a:r>
              <a:rPr lang="el-GR" sz="2000" b="1" dirty="0"/>
              <a:t> </a:t>
            </a:r>
            <a:r>
              <a:rPr lang="el-GR" sz="2000" b="1" dirty="0" smtClean="0"/>
              <a:t>Ελαχίστου-Μεγίστου</a:t>
            </a:r>
            <a:r>
              <a:rPr lang="el-GR" sz="2000" dirty="0" smtClean="0"/>
              <a:t>. Η μεθοδολογία βασίζεται </a:t>
            </a:r>
            <a:r>
              <a:rPr lang="el-GR" sz="2000" dirty="0"/>
              <a:t>στον παρακάτω </a:t>
            </a:r>
            <a:r>
              <a:rPr lang="el-GR" sz="2000" dirty="0" smtClean="0"/>
              <a:t>τύπο:</a:t>
            </a:r>
          </a:p>
          <a:p>
            <a:endParaRPr lang="el-GR" sz="2000" dirty="0"/>
          </a:p>
          <a:p>
            <a:endParaRPr lang="el-GR" sz="2000" dirty="0" smtClean="0"/>
          </a:p>
          <a:p>
            <a:endParaRPr lang="el-GR" sz="2000" dirty="0"/>
          </a:p>
          <a:p>
            <a:endParaRPr lang="el-GR" sz="2000" dirty="0" smtClean="0"/>
          </a:p>
          <a:p>
            <a:endParaRPr lang="el-GR" sz="2000" dirty="0"/>
          </a:p>
          <a:p>
            <a:r>
              <a:rPr lang="el-GR" sz="2000" dirty="0"/>
              <a:t>Όπου:</a:t>
            </a:r>
          </a:p>
          <a:p>
            <a:r>
              <a:rPr lang="el-GR" sz="2000" dirty="0"/>
              <a:t>• </a:t>
            </a:r>
            <a:r>
              <a:rPr lang="el-GR" sz="2000" dirty="0" err="1"/>
              <a:t>min</a:t>
            </a:r>
            <a:r>
              <a:rPr lang="el-GR" sz="800" dirty="0" err="1"/>
              <a:t>A</a:t>
            </a:r>
            <a:r>
              <a:rPr lang="el-GR" sz="2000" dirty="0"/>
              <a:t>: Η ελάχιστη τιμή </a:t>
            </a:r>
            <a:r>
              <a:rPr lang="el-GR" sz="2000" b="1" dirty="0"/>
              <a:t>από το σύνολο δεδομένων του συστήματος </a:t>
            </a:r>
            <a:r>
              <a:rPr lang="el-GR" sz="2000" dirty="0"/>
              <a:t>για έναν δείκτη</a:t>
            </a:r>
          </a:p>
          <a:p>
            <a:r>
              <a:rPr lang="el-GR" sz="2000" dirty="0"/>
              <a:t>• </a:t>
            </a:r>
            <a:r>
              <a:rPr lang="el-GR" sz="2000" dirty="0" err="1"/>
              <a:t>max</a:t>
            </a:r>
            <a:r>
              <a:rPr lang="el-GR" sz="800" dirty="0" err="1"/>
              <a:t>A</a:t>
            </a:r>
            <a:r>
              <a:rPr lang="el-GR" sz="2000" dirty="0"/>
              <a:t>: Η μέγιστη τιμή </a:t>
            </a:r>
            <a:r>
              <a:rPr lang="el-GR" sz="2000" b="1" dirty="0"/>
              <a:t>από το σύνολο δεδομένων του συστήματος </a:t>
            </a:r>
            <a:r>
              <a:rPr lang="el-GR" sz="2000" dirty="0"/>
              <a:t>για έναν δείκτη</a:t>
            </a:r>
          </a:p>
          <a:p>
            <a:r>
              <a:rPr lang="el-GR" sz="2000" dirty="0"/>
              <a:t>• </a:t>
            </a:r>
            <a:r>
              <a:rPr lang="el-GR" sz="2000" dirty="0" err="1"/>
              <a:t>new_min</a:t>
            </a:r>
            <a:r>
              <a:rPr lang="el-GR" sz="800" dirty="0" err="1"/>
              <a:t>A</a:t>
            </a:r>
            <a:r>
              <a:rPr lang="el-GR" sz="2000" dirty="0"/>
              <a:t>: Η νέα ελάχιστη τιμή στο διάστημα που αποφασίζει ο αναλυτής</a:t>
            </a:r>
          </a:p>
          <a:p>
            <a:r>
              <a:rPr lang="el-GR" sz="2000" dirty="0"/>
              <a:t>• </a:t>
            </a:r>
            <a:r>
              <a:rPr lang="el-GR" sz="2000" dirty="0" err="1"/>
              <a:t>new_max</a:t>
            </a:r>
            <a:r>
              <a:rPr lang="el-GR" sz="800" dirty="0" err="1"/>
              <a:t>A</a:t>
            </a:r>
            <a:r>
              <a:rPr lang="el-GR" sz="2000" dirty="0"/>
              <a:t>: Η νέα μέγιστη τιμή στο διάστημα που αποφασίζει ο αναλυτής</a:t>
            </a: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65" y="2924944"/>
            <a:ext cx="6480719" cy="79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2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Κανονικοποίησης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Ελαχίστου - Μεγίστου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Καθώς το ζητούμενο είναι να </a:t>
            </a:r>
            <a:r>
              <a:rPr lang="el-GR" sz="2000" b="1" dirty="0"/>
              <a:t>εξάγουμε συμπεράσματα για το Σύστημα </a:t>
            </a:r>
            <a:r>
              <a:rPr lang="el-GR" sz="2000" dirty="0"/>
              <a:t>στο σύνολο του, η μέγιστη </a:t>
            </a:r>
            <a:r>
              <a:rPr lang="el-GR" sz="2000" dirty="0" smtClean="0"/>
              <a:t>και ελάχιστη </a:t>
            </a:r>
            <a:r>
              <a:rPr lang="el-GR" sz="2000" dirty="0"/>
              <a:t>τιμή για κάθε έναν δείκτη θα ληφθεί από το σύνολο των δεδομένων του </a:t>
            </a:r>
            <a:r>
              <a:rPr lang="el-GR" sz="2000" dirty="0" smtClean="0"/>
              <a:t>Συστήματος.</a:t>
            </a:r>
          </a:p>
          <a:p>
            <a:endParaRPr lang="el-GR" sz="2000" b="1" dirty="0"/>
          </a:p>
          <a:p>
            <a:r>
              <a:rPr lang="el-GR" sz="2000" b="1" dirty="0" smtClean="0"/>
              <a:t>Με </a:t>
            </a:r>
            <a:r>
              <a:rPr lang="el-GR" sz="2000" b="1" dirty="0"/>
              <a:t>αυτό τον τρόπο εξετάζουμε το Σύστημα σφαιρικώς, </a:t>
            </a:r>
            <a:r>
              <a:rPr lang="el-GR" sz="2000" b="1" dirty="0" smtClean="0"/>
              <a:t>καθιστώντας </a:t>
            </a:r>
            <a:r>
              <a:rPr lang="el-GR" sz="2000" b="1" dirty="0"/>
              <a:t>όλα τα δεδομένα των Υποσυστημάτων συγκρίσιμα μεταξύ τους</a:t>
            </a:r>
            <a:r>
              <a:rPr lang="el-GR" sz="2000" dirty="0"/>
              <a:t>.</a:t>
            </a:r>
          </a:p>
          <a:p>
            <a:endParaRPr lang="el-GR" sz="2000" dirty="0"/>
          </a:p>
          <a:p>
            <a:r>
              <a:rPr lang="el-GR" sz="2000" dirty="0" smtClean="0"/>
              <a:t>Το </a:t>
            </a:r>
            <a:r>
              <a:rPr lang="el-GR" sz="2000" dirty="0"/>
              <a:t>εύρος τιμών που επιλέγει να εργαστεί ο αναλυτής στην συγκεκριμένη περίπτωση, είναι το </a:t>
            </a:r>
            <a:r>
              <a:rPr lang="el-GR" sz="2000" dirty="0" smtClean="0"/>
              <a:t>διάστημα </a:t>
            </a:r>
            <a:r>
              <a:rPr lang="el-GR" sz="2000" dirty="0"/>
              <a:t>[0,1]. Επομένως </a:t>
            </a:r>
            <a:r>
              <a:rPr lang="el-GR" sz="2000" dirty="0" smtClean="0"/>
              <a:t>γνωρίζουμε:</a:t>
            </a:r>
          </a:p>
          <a:p>
            <a:endParaRPr lang="el-GR" sz="2000" dirty="0"/>
          </a:p>
          <a:p>
            <a:r>
              <a:rPr lang="en-US" sz="2000" dirty="0"/>
              <a:t>• </a:t>
            </a:r>
            <a:r>
              <a:rPr lang="en-US" sz="2000" b="1" dirty="0" err="1" smtClean="0"/>
              <a:t>new_minA</a:t>
            </a:r>
            <a:r>
              <a:rPr lang="el-GR" sz="2000" b="1" dirty="0" smtClean="0"/>
              <a:t> </a:t>
            </a:r>
            <a:r>
              <a:rPr lang="en-US" sz="2000" dirty="0" smtClean="0"/>
              <a:t>=</a:t>
            </a:r>
            <a:r>
              <a:rPr lang="el-GR" sz="2000" dirty="0" smtClean="0"/>
              <a:t> </a:t>
            </a:r>
            <a:r>
              <a:rPr lang="en-US" sz="2000" dirty="0" smtClean="0"/>
              <a:t>0</a:t>
            </a:r>
            <a:endParaRPr lang="en-US" sz="2000" dirty="0"/>
          </a:p>
          <a:p>
            <a:r>
              <a:rPr lang="en-US" sz="2000" dirty="0"/>
              <a:t>• </a:t>
            </a:r>
            <a:r>
              <a:rPr lang="en-US" sz="2000" b="1" dirty="0" err="1" smtClean="0"/>
              <a:t>new_maxA</a:t>
            </a:r>
            <a:r>
              <a:rPr lang="el-GR" sz="2000" b="1" dirty="0" smtClean="0"/>
              <a:t> </a:t>
            </a:r>
            <a:r>
              <a:rPr lang="en-US" sz="2000" dirty="0" smtClean="0"/>
              <a:t>=</a:t>
            </a:r>
            <a:r>
              <a:rPr lang="el-GR" sz="2000" dirty="0" smtClean="0"/>
              <a:t> </a:t>
            </a:r>
            <a:r>
              <a:rPr lang="en-US" sz="2000" dirty="0" smtClean="0"/>
              <a:t>1</a:t>
            </a:r>
            <a:endParaRPr lang="el-GR" sz="2000" dirty="0" smtClean="0"/>
          </a:p>
          <a:p>
            <a:endParaRPr lang="el-GR" sz="2000" dirty="0"/>
          </a:p>
          <a:p>
            <a:r>
              <a:rPr lang="el-GR" sz="2000" dirty="0"/>
              <a:t>Έτσι ο τύπος της </a:t>
            </a:r>
            <a:r>
              <a:rPr lang="el-GR" sz="2000" dirty="0" err="1"/>
              <a:t>κανονικοποίησης</a:t>
            </a:r>
            <a:r>
              <a:rPr lang="el-GR" sz="2000" dirty="0"/>
              <a:t> Ελαχίστου-Μεγίστου απλοποιείται σημαντικά: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5955104"/>
            <a:ext cx="2271755" cy="90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3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Κανονικοποίησης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Ελαχίστου - Μεγίστου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Για </a:t>
            </a:r>
            <a:r>
              <a:rPr lang="el-GR" sz="2000" b="1" dirty="0"/>
              <a:t>το σύνολο των δεδομένων </a:t>
            </a:r>
            <a:r>
              <a:rPr lang="el-GR" sz="2000" dirty="0"/>
              <a:t>του Συστήματος και τον δείκτη </a:t>
            </a:r>
            <a:r>
              <a:rPr lang="el-GR" sz="2000" b="1" dirty="0" err="1"/>
              <a:t>Military</a:t>
            </a:r>
            <a:r>
              <a:rPr lang="el-GR" sz="2000" b="1" dirty="0"/>
              <a:t> </a:t>
            </a:r>
            <a:r>
              <a:rPr lang="el-GR" sz="2000" b="1" dirty="0" err="1"/>
              <a:t>expenditure</a:t>
            </a:r>
            <a:r>
              <a:rPr lang="el-GR" sz="2000" b="1" dirty="0"/>
              <a:t> (% of GDP</a:t>
            </a:r>
            <a:r>
              <a:rPr lang="el-GR" sz="2000" b="1" dirty="0" smtClean="0"/>
              <a:t>)</a:t>
            </a:r>
            <a:r>
              <a:rPr lang="el-GR" sz="2000" dirty="0" smtClean="0"/>
              <a:t>, έχουμε:</a:t>
            </a:r>
          </a:p>
          <a:p>
            <a:endParaRPr lang="el-GR" sz="2000" dirty="0"/>
          </a:p>
          <a:p>
            <a:endParaRPr lang="el-GR" sz="2000" dirty="0" smtClean="0"/>
          </a:p>
          <a:p>
            <a:endParaRPr lang="el-GR" sz="2000" dirty="0"/>
          </a:p>
          <a:p>
            <a:endParaRPr lang="el-GR" sz="2000" dirty="0" smtClean="0"/>
          </a:p>
          <a:p>
            <a:r>
              <a:rPr lang="el-GR" sz="2000" dirty="0"/>
              <a:t>Από την επίλυση του </a:t>
            </a:r>
            <a:r>
              <a:rPr lang="el-GR" sz="2000" dirty="0" smtClean="0"/>
              <a:t>απλοποιημένου τύπου </a:t>
            </a:r>
            <a:r>
              <a:rPr lang="el-GR" sz="2000" dirty="0"/>
              <a:t>έχουμε: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514" y="2381440"/>
            <a:ext cx="2242621" cy="76322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034" y="3974704"/>
            <a:ext cx="2591966" cy="206933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74703"/>
            <a:ext cx="2592288" cy="206720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567" y="6132575"/>
            <a:ext cx="2582866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7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Κανονικοποίησης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Ελαχίστου - Μεγίστου</a:t>
            </a:r>
            <a:endParaRPr lang="en-US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Επομένως </a:t>
            </a:r>
            <a:r>
              <a:rPr lang="el-GR" sz="2000" b="1" dirty="0"/>
              <a:t>τα </a:t>
            </a:r>
            <a:r>
              <a:rPr lang="el-GR" sz="2000" b="1" dirty="0" smtClean="0"/>
              <a:t>μετασχηματισμένα δεδομένα </a:t>
            </a:r>
            <a:r>
              <a:rPr lang="el-GR" sz="2000" dirty="0" smtClean="0"/>
              <a:t>για </a:t>
            </a:r>
            <a:r>
              <a:rPr lang="el-GR" sz="2000" dirty="0"/>
              <a:t>τον δείκτη </a:t>
            </a:r>
            <a:r>
              <a:rPr lang="el-GR" sz="2000" dirty="0" err="1"/>
              <a:t>Military</a:t>
            </a:r>
            <a:r>
              <a:rPr lang="el-GR" sz="2000" dirty="0"/>
              <a:t> </a:t>
            </a:r>
            <a:r>
              <a:rPr lang="el-GR" sz="2000" dirty="0" err="1"/>
              <a:t>expenditure</a:t>
            </a:r>
            <a:r>
              <a:rPr lang="el-GR" sz="2000" dirty="0"/>
              <a:t> (% of GDP) διαμορφώνονται </a:t>
            </a:r>
            <a:r>
              <a:rPr lang="el-GR" sz="2000" dirty="0" smtClean="0"/>
              <a:t>ως εξής</a:t>
            </a:r>
            <a:r>
              <a:rPr lang="el-GR" sz="2000" dirty="0"/>
              <a:t>:</a:t>
            </a: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648" y="2420888"/>
            <a:ext cx="6400353" cy="40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6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Υπολογισμός Τάσεως Ανακατανομής Ισχύος Πυλώνα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 υπολογισμός της Επιδόσεως Ισχύος μπορεί να γίνει </a:t>
            </a:r>
            <a:r>
              <a:rPr lang="el-GR" b="1" dirty="0"/>
              <a:t>με την πρόσθεση κατ’ </a:t>
            </a:r>
            <a:r>
              <a:rPr lang="el-GR" b="1" dirty="0" smtClean="0"/>
              <a:t>έτος των </a:t>
            </a:r>
            <a:r>
              <a:rPr lang="el-GR" b="1" dirty="0"/>
              <a:t>επιμέρους </a:t>
            </a:r>
            <a:r>
              <a:rPr lang="el-GR" b="1" dirty="0" smtClean="0"/>
              <a:t>μετασχηματισμένων </a:t>
            </a:r>
            <a:r>
              <a:rPr lang="el-GR" b="1" dirty="0"/>
              <a:t>τιμών των δεικτών</a:t>
            </a:r>
            <a:r>
              <a:rPr lang="el-GR" dirty="0"/>
              <a:t>, </a:t>
            </a:r>
            <a:r>
              <a:rPr lang="el-GR" dirty="0" smtClean="0"/>
              <a:t>που χαρακτηρίζουν </a:t>
            </a:r>
            <a:r>
              <a:rPr lang="el-GR" dirty="0"/>
              <a:t>τον εκάστοτε </a:t>
            </a:r>
            <a:r>
              <a:rPr lang="el-GR" dirty="0" smtClean="0"/>
              <a:t>Πυλώνα. </a:t>
            </a:r>
          </a:p>
          <a:p>
            <a:endParaRPr lang="el-GR" dirty="0"/>
          </a:p>
          <a:p>
            <a:r>
              <a:rPr lang="el-GR" dirty="0" smtClean="0"/>
              <a:t>Η </a:t>
            </a:r>
            <a:r>
              <a:rPr lang="el-GR" dirty="0"/>
              <a:t>απλουστευμένη </a:t>
            </a:r>
            <a:r>
              <a:rPr lang="el-GR" dirty="0" smtClean="0"/>
              <a:t>όμως αυτή </a:t>
            </a:r>
            <a:r>
              <a:rPr lang="el-GR" dirty="0"/>
              <a:t>πράξη, </a:t>
            </a:r>
            <a:r>
              <a:rPr lang="el-GR" b="1" dirty="0"/>
              <a:t>θεωρεί δεδομένο ότι κάθε δείκτης συνεισφέρει ισάξια</a:t>
            </a:r>
            <a:r>
              <a:rPr lang="el-GR" dirty="0"/>
              <a:t> στην περιγραφή του Πυλώνα, κάτι </a:t>
            </a:r>
            <a:r>
              <a:rPr lang="el-GR" dirty="0" smtClean="0"/>
              <a:t>που στην </a:t>
            </a:r>
            <a:r>
              <a:rPr lang="el-GR" dirty="0"/>
              <a:t>πραγματικότητα </a:t>
            </a:r>
            <a:r>
              <a:rPr lang="el-GR" b="1" dirty="0"/>
              <a:t>δεν είναι αληθές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r>
              <a:rPr lang="el-GR" dirty="0"/>
              <a:t>Για τον λόγο αυτό </a:t>
            </a:r>
            <a:r>
              <a:rPr lang="el-GR" b="1" dirty="0"/>
              <a:t>ενδεδειγμένη μέθοδος </a:t>
            </a:r>
            <a:r>
              <a:rPr lang="el-GR" dirty="0"/>
              <a:t>για τον </a:t>
            </a:r>
            <a:r>
              <a:rPr lang="el-GR" dirty="0" smtClean="0"/>
              <a:t>υπολογισμό, προτείνεται </a:t>
            </a:r>
            <a:r>
              <a:rPr lang="el-GR" b="1" dirty="0"/>
              <a:t>η πρόσθεση των επιμέρους δεικτών, με συντελεστές βαρύτητας</a:t>
            </a:r>
            <a:r>
              <a:rPr lang="el-GR" b="1" dirty="0" smtClean="0"/>
              <a:t>.</a:t>
            </a:r>
          </a:p>
          <a:p>
            <a:endParaRPr lang="el-GR" b="1" dirty="0"/>
          </a:p>
          <a:p>
            <a:r>
              <a:rPr lang="el-GR" dirty="0"/>
              <a:t>Σύμφωνα </a:t>
            </a:r>
            <a:r>
              <a:rPr lang="el-GR" dirty="0" smtClean="0"/>
              <a:t>με </a:t>
            </a:r>
            <a:r>
              <a:rPr lang="el-GR" dirty="0"/>
              <a:t>την εμπειρία και την κρίση του, ο αναλυτής </a:t>
            </a:r>
            <a:r>
              <a:rPr lang="el-GR" b="1" dirty="0"/>
              <a:t>αποδίδει συντελεστές </a:t>
            </a:r>
            <a:r>
              <a:rPr lang="el-GR" b="1" dirty="0" smtClean="0"/>
              <a:t>βαρύτητας σε </a:t>
            </a:r>
            <a:r>
              <a:rPr lang="el-GR" b="1" dirty="0"/>
              <a:t>κάθε έναν από τους δείκτες που συμμετέχουν στον Πυλώνα</a:t>
            </a:r>
            <a:r>
              <a:rPr lang="el-GR" dirty="0"/>
              <a:t>, έτσι ώστε να </a:t>
            </a:r>
            <a:r>
              <a:rPr lang="el-GR" b="1" dirty="0"/>
              <a:t>προσδώσει </a:t>
            </a:r>
            <a:r>
              <a:rPr lang="el-GR" b="1" dirty="0" smtClean="0"/>
              <a:t>σημαντικότητα </a:t>
            </a:r>
            <a:r>
              <a:rPr lang="el-GR" dirty="0" smtClean="0"/>
              <a:t>σε </a:t>
            </a:r>
            <a:r>
              <a:rPr lang="el-GR" dirty="0"/>
              <a:t>εκείνους τους δείκτες που θεωρεί κρίσιμους. </a:t>
            </a:r>
            <a:endParaRPr lang="el-GR" dirty="0" smtClean="0"/>
          </a:p>
          <a:p>
            <a:endParaRPr lang="el-GR" dirty="0"/>
          </a:p>
          <a:p>
            <a:r>
              <a:rPr lang="el-GR" dirty="0" smtClean="0"/>
              <a:t>Με </a:t>
            </a:r>
            <a:r>
              <a:rPr lang="el-GR" dirty="0"/>
              <a:t>αυτόν τον τρόπο οι μεταβολές των δεικτών με τον </a:t>
            </a:r>
            <a:r>
              <a:rPr lang="el-GR" b="1" dirty="0" smtClean="0"/>
              <a:t>μεγαλύτερο </a:t>
            </a:r>
            <a:r>
              <a:rPr lang="el-GR" b="1" dirty="0"/>
              <a:t>συντελεστή βαρύτητας θα επηρεάζουν σε μεγαλύτερο βαθμό</a:t>
            </a:r>
            <a:r>
              <a:rPr lang="el-GR" dirty="0"/>
              <a:t> την Επίδοση Ισχύος του Πυλώνα.</a:t>
            </a:r>
          </a:p>
        </p:txBody>
      </p:sp>
    </p:spTree>
    <p:extLst>
      <p:ext uri="{BB962C8B-B14F-4D97-AF65-F5344CB8AC3E}">
        <p14:creationId xmlns:p14="http://schemas.microsoft.com/office/powerpoint/2010/main" val="33276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Τάσεως Ανακατανομής Ισχύος Πυλώνα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Για την συγκεκριμένη περίπτωση ο αναλυτής αποφασίζει, ότι στην ενιαία επίδοση του πυλώνα </a:t>
            </a:r>
            <a:r>
              <a:rPr lang="el-GR" sz="1600" b="1" dirty="0"/>
              <a:t>ο </a:t>
            </a:r>
            <a:r>
              <a:rPr lang="el-GR" sz="1600" b="1" dirty="0" smtClean="0"/>
              <a:t>κάθε δείκτης </a:t>
            </a:r>
            <a:r>
              <a:rPr lang="el-GR" sz="1600" b="1" dirty="0"/>
              <a:t>συμμετέχει με την ακόλουθη βαρύτητα</a:t>
            </a:r>
            <a:r>
              <a:rPr lang="el-GR" sz="1600" dirty="0" smtClean="0"/>
              <a:t>:</a:t>
            </a:r>
          </a:p>
          <a:p>
            <a:endParaRPr lang="el-G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Military </a:t>
            </a:r>
            <a:r>
              <a:rPr lang="en-US" sz="1600" dirty="0"/>
              <a:t>Expenditure (% of GDP) – </a:t>
            </a:r>
            <a:r>
              <a:rPr lang="en-US" sz="1600" b="1" dirty="0"/>
              <a:t>30% </a:t>
            </a:r>
            <a:r>
              <a:rPr lang="el-GR" sz="1600" b="1" dirty="0"/>
              <a:t>ή </a:t>
            </a:r>
            <a:r>
              <a:rPr lang="el-GR" sz="1600" b="1" dirty="0" smtClean="0"/>
              <a:t>0,3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Armed </a:t>
            </a:r>
            <a:r>
              <a:rPr lang="en-US" sz="1600" dirty="0"/>
              <a:t>Forces Personnel (Total) – </a:t>
            </a:r>
            <a:r>
              <a:rPr lang="en-US" sz="1600" b="1" dirty="0"/>
              <a:t>50% </a:t>
            </a:r>
            <a:r>
              <a:rPr lang="el-GR" sz="1600" b="1" dirty="0"/>
              <a:t>ή </a:t>
            </a:r>
            <a:r>
              <a:rPr lang="el-GR" sz="1600" b="1" dirty="0" smtClean="0"/>
              <a:t>0,5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 smtClean="0"/>
              <a:t>Arms </a:t>
            </a:r>
            <a:r>
              <a:rPr lang="en-US" sz="1600" dirty="0"/>
              <a:t>Imports (SIPRI trend indicator values) – </a:t>
            </a:r>
            <a:r>
              <a:rPr lang="en-US" sz="1600" b="1" dirty="0"/>
              <a:t>20% </a:t>
            </a:r>
            <a:r>
              <a:rPr lang="el-GR" sz="1600" b="1" dirty="0"/>
              <a:t>ή </a:t>
            </a:r>
            <a:r>
              <a:rPr lang="el-GR" sz="1600" b="1" dirty="0" smtClean="0"/>
              <a:t>0,2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b="1" dirty="0"/>
          </a:p>
          <a:p>
            <a:endParaRPr lang="el-GR" sz="1600" b="1" dirty="0"/>
          </a:p>
          <a:p>
            <a:r>
              <a:rPr lang="el-GR" sz="1600" dirty="0">
                <a:solidFill>
                  <a:srgbClr val="000000"/>
                </a:solidFill>
              </a:rPr>
              <a:t>Επομένως η </a:t>
            </a:r>
            <a:r>
              <a:rPr lang="el-GR" sz="1600" i="1" dirty="0">
                <a:solidFill>
                  <a:srgbClr val="000000"/>
                </a:solidFill>
              </a:rPr>
              <a:t>Επίδοση Ισχύος </a:t>
            </a:r>
            <a:r>
              <a:rPr lang="el-GR" sz="1600" dirty="0">
                <a:solidFill>
                  <a:srgbClr val="000000"/>
                </a:solidFill>
              </a:rPr>
              <a:t>του πυλώνα </a:t>
            </a:r>
            <a:r>
              <a:rPr lang="el-GR" sz="1600" i="1" dirty="0">
                <a:solidFill>
                  <a:srgbClr val="000000"/>
                </a:solidFill>
              </a:rPr>
              <a:t>Άμυνας &amp; Ασφάλειας </a:t>
            </a:r>
            <a:r>
              <a:rPr lang="el-GR" sz="1600" dirty="0">
                <a:solidFill>
                  <a:srgbClr val="000000"/>
                </a:solidFill>
              </a:rPr>
              <a:t>για το έτος 2010, είναι: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2010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</a:t>
            </a:r>
            <a:r>
              <a:rPr lang="en-US" sz="1600" dirty="0">
                <a:solidFill>
                  <a:srgbClr val="FF0200"/>
                </a:solidFill>
              </a:rPr>
              <a:t>*</a:t>
            </a:r>
            <a:r>
              <a:rPr lang="en-US" sz="1600" dirty="0">
                <a:solidFill>
                  <a:srgbClr val="000000"/>
                </a:solidFill>
              </a:rPr>
              <a:t>0,74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</a:t>
            </a:r>
            <a:r>
              <a:rPr lang="en-US" sz="1600" dirty="0">
                <a:solidFill>
                  <a:srgbClr val="FF0200"/>
                </a:solidFill>
              </a:rPr>
              <a:t>*</a:t>
            </a:r>
            <a:r>
              <a:rPr lang="en-US" sz="1600" dirty="0">
                <a:solidFill>
                  <a:srgbClr val="000000"/>
                </a:solidFill>
              </a:rPr>
              <a:t>0,99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</a:t>
            </a:r>
            <a:r>
              <a:rPr lang="en-US" sz="1600" dirty="0">
                <a:solidFill>
                  <a:srgbClr val="FF0200"/>
                </a:solidFill>
              </a:rPr>
              <a:t>*</a:t>
            </a:r>
            <a:r>
              <a:rPr lang="en-US" sz="1600" dirty="0">
                <a:solidFill>
                  <a:srgbClr val="000000"/>
                </a:solidFill>
              </a:rPr>
              <a:t>0,69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0,86</a:t>
            </a:r>
          </a:p>
          <a:p>
            <a:r>
              <a:rPr lang="el-GR" sz="1600" dirty="0">
                <a:solidFill>
                  <a:srgbClr val="000000"/>
                </a:solidFill>
              </a:rPr>
              <a:t>Ομοίως και για τα υπόλοιπα έτη: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2011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0,73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1,00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0,48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0,82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2012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0,90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1,00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0,74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0,92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2013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0,78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0,40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0,92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0,62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2014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0,70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0,40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0,93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0,60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2015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0,60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0,40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0,90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0,56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2016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FF0200"/>
                </a:solidFill>
              </a:rPr>
              <a:t>0,3*</a:t>
            </a:r>
            <a:r>
              <a:rPr lang="en-US" sz="1600" dirty="0">
                <a:solidFill>
                  <a:srgbClr val="000000"/>
                </a:solidFill>
              </a:rPr>
              <a:t>0,55</a:t>
            </a:r>
            <a:r>
              <a:rPr lang="en-US" sz="600" dirty="0">
                <a:solidFill>
                  <a:srgbClr val="000000"/>
                </a:solidFill>
              </a:rPr>
              <a:t>m.e.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0,5*</a:t>
            </a:r>
            <a:r>
              <a:rPr lang="en-US" sz="1600" dirty="0">
                <a:solidFill>
                  <a:srgbClr val="000000"/>
                </a:solidFill>
              </a:rPr>
              <a:t>0,68</a:t>
            </a:r>
            <a:r>
              <a:rPr lang="en-US" sz="600" dirty="0">
                <a:solidFill>
                  <a:srgbClr val="000000"/>
                </a:solidFill>
              </a:rPr>
              <a:t>a.f.p.</a:t>
            </a:r>
            <a:r>
              <a:rPr lang="en-US" sz="1600" dirty="0">
                <a:solidFill>
                  <a:srgbClr val="000000"/>
                </a:solidFill>
              </a:rPr>
              <a:t>+</a:t>
            </a:r>
            <a:r>
              <a:rPr lang="en-US" sz="1600" b="1" dirty="0">
                <a:solidFill>
                  <a:srgbClr val="FF0200"/>
                </a:solidFill>
              </a:rPr>
              <a:t>0,2*</a:t>
            </a:r>
            <a:r>
              <a:rPr lang="en-US" sz="1600" dirty="0">
                <a:solidFill>
                  <a:srgbClr val="000000"/>
                </a:solidFill>
              </a:rPr>
              <a:t>0,87</a:t>
            </a:r>
            <a:r>
              <a:rPr lang="en-US" sz="600" dirty="0">
                <a:solidFill>
                  <a:srgbClr val="000000"/>
                </a:solidFill>
              </a:rPr>
              <a:t>a.i. </a:t>
            </a:r>
            <a:r>
              <a:rPr lang="en-US" sz="1600" dirty="0">
                <a:solidFill>
                  <a:srgbClr val="000000"/>
                </a:solidFill>
              </a:rPr>
              <a:t>= </a:t>
            </a:r>
            <a:r>
              <a:rPr lang="en-US" sz="1600" b="1" dirty="0">
                <a:solidFill>
                  <a:srgbClr val="000000"/>
                </a:solidFill>
              </a:rPr>
              <a:t>0,68</a:t>
            </a:r>
            <a:endParaRPr lang="el-GR" sz="2000" b="1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626" y="3068960"/>
            <a:ext cx="6555742" cy="12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Τάσεως Ανακατανομής Ισχύος Πυλώνα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Από τους παραπάνω υπολογισμούς καταρτίζεται ο Πίνακας με την Επίδοση Ισχύος του πυλώνα </a:t>
            </a:r>
            <a:r>
              <a:rPr lang="el-GR" sz="2000" dirty="0" smtClean="0"/>
              <a:t>Άμυνας </a:t>
            </a:r>
            <a:r>
              <a:rPr lang="el-GR" sz="2000" dirty="0"/>
              <a:t>&amp; Ασφάλειας για το Υποσύστημα </a:t>
            </a:r>
            <a:r>
              <a:rPr lang="el-GR" sz="2000" dirty="0" smtClean="0"/>
              <a:t>«Καθεστωτικές Δυνάμεις».</a:t>
            </a:r>
            <a:endParaRPr lang="el-GR" sz="2800" b="1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708920"/>
            <a:ext cx="5787633" cy="337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Τάσεως Ανακατανομής Ισχύος Πυλώνα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Αναπαριστούμε τις </a:t>
            </a:r>
            <a:r>
              <a:rPr lang="el-GR" sz="2000" dirty="0" smtClean="0"/>
              <a:t>τιμές </a:t>
            </a:r>
            <a:r>
              <a:rPr lang="el-GR" sz="2000" dirty="0"/>
              <a:t>σε διάγραμμα, ώστε να γίνει πιο κατανοητή η ιστορική </a:t>
            </a:r>
            <a:r>
              <a:rPr lang="el-GR" sz="2000" dirty="0" smtClean="0"/>
              <a:t>εξέλιξη</a:t>
            </a:r>
            <a:endParaRPr lang="el-GR" sz="2800" b="1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023" y="2492896"/>
            <a:ext cx="6648333" cy="406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Τάσεως Ανακατανομής Ισχύος Πυλώνα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Αν κάνουμε την ίδια διαδικασία και για τα υπόλοιπα Υποσυστήματα του Συστήματος της Συρίας και τα τοποθετήσουμε σε ένα ενιαίο γράφημα, μπορούμε να αποκτήσουμε εικόνα για την εξέλιξη του Πυλώνα:</a:t>
            </a:r>
            <a:endParaRPr lang="el-GR" sz="2800" b="1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773" y="2636912"/>
            <a:ext cx="6694103" cy="404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9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Τάση Ανακατανομής Ισχύος Υποσυστήματος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Υπολογισμός Συνολικής 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Επιδόσεως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Ισχύος Υποσυστήματος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Αφού έχουν </a:t>
            </a:r>
            <a:r>
              <a:rPr lang="el-GR" sz="2000" b="1" dirty="0"/>
              <a:t>υπολογισθεί όλες οι Επιδόσεις Ισχύος των τεσσάρων Πυλώνων </a:t>
            </a:r>
            <a:r>
              <a:rPr lang="el-GR" sz="2000" dirty="0"/>
              <a:t>που χαρακτηρίζουν ένα </a:t>
            </a:r>
            <a:r>
              <a:rPr lang="el-GR" sz="2000" dirty="0" smtClean="0"/>
              <a:t>Υποσύστημα</a:t>
            </a:r>
            <a:r>
              <a:rPr lang="el-GR" sz="2000" dirty="0"/>
              <a:t>, θα πρέπει όλες αυτές οι επιδόσεις να </a:t>
            </a:r>
            <a:r>
              <a:rPr lang="el-GR" sz="2000" b="1" dirty="0"/>
              <a:t>διαμορφώσουν την συνολική επίδοση </a:t>
            </a:r>
            <a:r>
              <a:rPr lang="el-GR" sz="2000" dirty="0"/>
              <a:t>ισχύος του </a:t>
            </a:r>
            <a:r>
              <a:rPr lang="el-GR" sz="2000" dirty="0" smtClean="0"/>
              <a:t>Υποσυστήματος.</a:t>
            </a:r>
          </a:p>
          <a:p>
            <a:endParaRPr lang="el-GR" sz="2000" dirty="0" smtClean="0"/>
          </a:p>
          <a:p>
            <a:r>
              <a:rPr lang="el-GR" sz="2000" dirty="0" smtClean="0"/>
              <a:t>Για </a:t>
            </a:r>
            <a:r>
              <a:rPr lang="el-GR" sz="2000" dirty="0"/>
              <a:t>την σύνθεση λοιπόν των Επιδόσεων Ισχύος των επιμέρους Πυλώνων σε μια συνολική </a:t>
            </a:r>
            <a:r>
              <a:rPr lang="el-GR" sz="2000" dirty="0" smtClean="0"/>
              <a:t>επίδοση Υποσυστήματος</a:t>
            </a:r>
            <a:r>
              <a:rPr lang="el-GR" sz="2000" dirty="0"/>
              <a:t>, </a:t>
            </a:r>
            <a:r>
              <a:rPr lang="el-GR" sz="2000" b="1" dirty="0"/>
              <a:t>προτείνεται η πρόσθεση των Επιδόσεων Ισχύος των επιμέρους Πυλώνων, με </a:t>
            </a:r>
            <a:r>
              <a:rPr lang="el-GR" sz="2000" b="1" dirty="0" smtClean="0"/>
              <a:t>συντελεστές </a:t>
            </a:r>
            <a:r>
              <a:rPr lang="el-GR" sz="2000" b="1" dirty="0"/>
              <a:t>βαρύτητας</a:t>
            </a:r>
            <a:r>
              <a:rPr lang="el-GR" sz="2000" b="1" dirty="0" smtClean="0"/>
              <a:t>.</a:t>
            </a:r>
          </a:p>
          <a:p>
            <a:endParaRPr lang="el-GR" sz="2000" b="1" dirty="0"/>
          </a:p>
          <a:p>
            <a:r>
              <a:rPr lang="el-GR" sz="2000" b="1" dirty="0"/>
              <a:t>Σύμφωνα </a:t>
            </a:r>
            <a:r>
              <a:rPr lang="el-GR" sz="2000" b="1" dirty="0" smtClean="0"/>
              <a:t>με </a:t>
            </a:r>
            <a:r>
              <a:rPr lang="el-GR" sz="2000" b="1" dirty="0"/>
              <a:t>την εμπειρία και την κρίση του</a:t>
            </a:r>
            <a:r>
              <a:rPr lang="el-GR" sz="2000" dirty="0"/>
              <a:t>, ο αναλυτής αποδίδει συντελεστές </a:t>
            </a:r>
            <a:r>
              <a:rPr lang="el-GR" sz="2000" dirty="0" smtClean="0"/>
              <a:t>βαρύτητας στην </a:t>
            </a:r>
            <a:r>
              <a:rPr lang="el-GR" sz="2000" dirty="0"/>
              <a:t>Επίδοση Ισχύος ενός εκάστου </a:t>
            </a:r>
            <a:r>
              <a:rPr lang="el-GR" sz="2000" dirty="0" err="1"/>
              <a:t>Πυλώνος</a:t>
            </a:r>
            <a:r>
              <a:rPr lang="el-GR" sz="2000" dirty="0"/>
              <a:t> του Υποσυστήματος, έτσι </a:t>
            </a:r>
            <a:r>
              <a:rPr lang="el-GR" sz="2000" b="1" dirty="0"/>
              <a:t>ώστε να προσδώσει βαρύτητα </a:t>
            </a:r>
            <a:r>
              <a:rPr lang="el-GR" sz="2000" b="1" dirty="0" smtClean="0"/>
              <a:t>σε εκείνους </a:t>
            </a:r>
            <a:r>
              <a:rPr lang="el-GR" sz="2000" b="1" dirty="0"/>
              <a:t>που θεωρεί κρίσιμους.</a:t>
            </a:r>
          </a:p>
        </p:txBody>
      </p:sp>
    </p:spTree>
    <p:extLst>
      <p:ext uri="{BB962C8B-B14F-4D97-AF65-F5344CB8AC3E}">
        <p14:creationId xmlns:p14="http://schemas.microsoft.com/office/powerpoint/2010/main" val="219332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Συνολικής </a:t>
            </a:r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Επιδόσεως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Ισχύος Υποσυστήματος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Έχουμε τις </a:t>
            </a:r>
            <a:r>
              <a:rPr lang="el-GR" dirty="0"/>
              <a:t>παρακάτω </a:t>
            </a:r>
            <a:r>
              <a:rPr lang="el-GR" dirty="0" smtClean="0"/>
              <a:t>Τάσεις </a:t>
            </a:r>
            <a:r>
              <a:rPr lang="el-GR" dirty="0"/>
              <a:t>Ανακατανομής Ισχύος </a:t>
            </a:r>
            <a:r>
              <a:rPr lang="el-GR" dirty="0" smtClean="0"/>
              <a:t>Πυλώνων για το Υποσύστημα «Καθεστωτικές Δυνάμεις»</a:t>
            </a:r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dirty="0" smtClean="0"/>
              <a:t>Ο </a:t>
            </a:r>
            <a:r>
              <a:rPr lang="el-GR" dirty="0"/>
              <a:t>αναλυτής επιλέγει, ότι στην συνολική επίδοση του </a:t>
            </a:r>
            <a:r>
              <a:rPr lang="el-GR" dirty="0" smtClean="0"/>
              <a:t>Υποσυστήματος, </a:t>
            </a:r>
            <a:r>
              <a:rPr lang="el-GR" dirty="0"/>
              <a:t>ο κάθε Πυλώνας συμμετέχει με την ακόλουθη βαρύτητα:</a:t>
            </a:r>
          </a:p>
          <a:p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 smtClean="0"/>
              <a:t>Άμυνας </a:t>
            </a:r>
            <a:r>
              <a:rPr lang="el-GR" dirty="0"/>
              <a:t>&amp; Ασφάλειας – </a:t>
            </a:r>
            <a:r>
              <a:rPr lang="el-GR" b="1" dirty="0"/>
              <a:t>40% ή </a:t>
            </a:r>
            <a:r>
              <a:rPr lang="el-GR" b="1" dirty="0" smtClean="0"/>
              <a:t>0,4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 smtClean="0"/>
              <a:t>Οικονομίας </a:t>
            </a:r>
            <a:r>
              <a:rPr lang="el-GR" dirty="0"/>
              <a:t>– </a:t>
            </a:r>
            <a:r>
              <a:rPr lang="el-GR" b="1" dirty="0"/>
              <a:t>30% ή </a:t>
            </a:r>
            <a:r>
              <a:rPr lang="el-GR" b="1" dirty="0" smtClean="0"/>
              <a:t>0,3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 smtClean="0"/>
              <a:t>Πολιτικής </a:t>
            </a:r>
            <a:r>
              <a:rPr lang="el-GR" dirty="0"/>
              <a:t>– </a:t>
            </a:r>
            <a:r>
              <a:rPr lang="el-GR" b="1" dirty="0"/>
              <a:t>20% ή </a:t>
            </a:r>
            <a:r>
              <a:rPr lang="el-GR" b="1" dirty="0" smtClean="0"/>
              <a:t>0,2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 smtClean="0"/>
              <a:t>Πολιτισμού </a:t>
            </a:r>
            <a:r>
              <a:rPr lang="el-GR" dirty="0"/>
              <a:t>&amp; Πληροφορίας – </a:t>
            </a:r>
            <a:r>
              <a:rPr lang="el-GR" b="1" dirty="0"/>
              <a:t>10% ή 0,1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132856"/>
            <a:ext cx="7059016" cy="232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Συνολικής </a:t>
            </a:r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Επιδόσεως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Ισχύος Υποσυστήματος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Επομένως η συνολική επίδοση ισχύος του Υποσυστήματος Α: Καθεστωτικές Δυνάμεις, για το </a:t>
            </a:r>
            <a:r>
              <a:rPr lang="el-GR" sz="2000" dirty="0" smtClean="0">
                <a:solidFill>
                  <a:srgbClr val="000000"/>
                </a:solidFill>
              </a:rPr>
              <a:t>έτος 2010</a:t>
            </a:r>
            <a:r>
              <a:rPr lang="el-GR" sz="2000" dirty="0">
                <a:solidFill>
                  <a:srgbClr val="000000"/>
                </a:solidFill>
              </a:rPr>
              <a:t>, είναι</a:t>
            </a:r>
            <a:r>
              <a:rPr lang="el-GR" sz="2000" dirty="0" smtClean="0">
                <a:solidFill>
                  <a:srgbClr val="000000"/>
                </a:solidFill>
              </a:rPr>
              <a:t>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2010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200"/>
                </a:solidFill>
              </a:rPr>
              <a:t>0,4</a:t>
            </a:r>
            <a:r>
              <a:rPr lang="el-GR" sz="2000" dirty="0">
                <a:solidFill>
                  <a:srgbClr val="FF0200"/>
                </a:solidFill>
              </a:rPr>
              <a:t>*</a:t>
            </a:r>
            <a:r>
              <a:rPr lang="el-GR" sz="2000" dirty="0">
                <a:solidFill>
                  <a:srgbClr val="000000"/>
                </a:solidFill>
              </a:rPr>
              <a:t>0,86+</a:t>
            </a:r>
            <a:r>
              <a:rPr lang="el-GR" sz="2000" b="1" dirty="0">
                <a:solidFill>
                  <a:srgbClr val="FF0200"/>
                </a:solidFill>
              </a:rPr>
              <a:t>0,3</a:t>
            </a:r>
            <a:r>
              <a:rPr lang="el-GR" sz="2000" dirty="0">
                <a:solidFill>
                  <a:srgbClr val="FF0200"/>
                </a:solidFill>
              </a:rPr>
              <a:t>*</a:t>
            </a:r>
            <a:r>
              <a:rPr lang="el-GR" sz="2000" dirty="0">
                <a:solidFill>
                  <a:srgbClr val="000000"/>
                </a:solidFill>
              </a:rPr>
              <a:t>0,43+</a:t>
            </a:r>
            <a:r>
              <a:rPr lang="el-GR" sz="2000" b="1" dirty="0">
                <a:solidFill>
                  <a:srgbClr val="FF0200"/>
                </a:solidFill>
              </a:rPr>
              <a:t>0,2</a:t>
            </a:r>
            <a:r>
              <a:rPr lang="el-GR" sz="2000" dirty="0">
                <a:solidFill>
                  <a:srgbClr val="FF0200"/>
                </a:solidFill>
              </a:rPr>
              <a:t>*</a:t>
            </a:r>
            <a:r>
              <a:rPr lang="el-GR" sz="2000" dirty="0">
                <a:solidFill>
                  <a:srgbClr val="000000"/>
                </a:solidFill>
              </a:rPr>
              <a:t>0,65+</a:t>
            </a:r>
            <a:r>
              <a:rPr lang="el-GR" sz="2000" b="1" dirty="0">
                <a:solidFill>
                  <a:srgbClr val="FF02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*0,71 = </a:t>
            </a:r>
            <a:r>
              <a:rPr lang="el-GR" sz="2000" b="1" dirty="0" smtClean="0">
                <a:solidFill>
                  <a:srgbClr val="000000"/>
                </a:solidFill>
              </a:rPr>
              <a:t>0,67</a:t>
            </a:r>
          </a:p>
          <a:p>
            <a:endParaRPr lang="el-GR" sz="2000" b="1" dirty="0">
              <a:solidFill>
                <a:srgbClr val="000000"/>
              </a:solidFill>
            </a:endParaRPr>
          </a:p>
          <a:p>
            <a:r>
              <a:rPr lang="el-GR" sz="2000" dirty="0">
                <a:solidFill>
                  <a:srgbClr val="000000"/>
                </a:solidFill>
              </a:rPr>
              <a:t>Ομοίως και για τα υπόλοιπα έτη</a:t>
            </a:r>
            <a:r>
              <a:rPr lang="el-GR" sz="2000" dirty="0" smtClean="0">
                <a:solidFill>
                  <a:srgbClr val="000000"/>
                </a:solidFill>
              </a:rPr>
              <a:t>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2011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*0,82+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*0,55+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*0,42+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*0,65 = </a:t>
            </a:r>
            <a:r>
              <a:rPr lang="el-GR" sz="2000" b="1" dirty="0">
                <a:solidFill>
                  <a:srgbClr val="000000"/>
                </a:solidFill>
              </a:rPr>
              <a:t>0,64</a:t>
            </a: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2012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*0,92+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*0,62+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*0,33+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*0,40 = </a:t>
            </a:r>
            <a:r>
              <a:rPr lang="el-GR" sz="2000" b="1" dirty="0">
                <a:solidFill>
                  <a:srgbClr val="000000"/>
                </a:solidFill>
              </a:rPr>
              <a:t>0,66</a:t>
            </a: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2013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*0,62+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*0,59+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*0,47+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*0,33 = </a:t>
            </a:r>
            <a:r>
              <a:rPr lang="el-GR" sz="2000" b="1" dirty="0">
                <a:solidFill>
                  <a:srgbClr val="000000"/>
                </a:solidFill>
              </a:rPr>
              <a:t>0,55</a:t>
            </a: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2014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*0,60+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*0,60+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*0,55+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*0,28 = </a:t>
            </a:r>
            <a:r>
              <a:rPr lang="el-GR" sz="2000" b="1" dirty="0">
                <a:solidFill>
                  <a:srgbClr val="000000"/>
                </a:solidFill>
              </a:rPr>
              <a:t>0,56</a:t>
            </a: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2015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*0,56+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*0,71+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*0,79+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*0,25 = </a:t>
            </a:r>
            <a:r>
              <a:rPr lang="el-GR" sz="2000" b="1" dirty="0">
                <a:solidFill>
                  <a:srgbClr val="000000"/>
                </a:solidFill>
              </a:rPr>
              <a:t>0,62</a:t>
            </a:r>
          </a:p>
          <a:p>
            <a:pPr algn="ctr"/>
            <a:r>
              <a:rPr lang="el-GR" sz="2000" b="1" dirty="0">
                <a:solidFill>
                  <a:srgbClr val="000000"/>
                </a:solidFill>
              </a:rPr>
              <a:t>2016 </a:t>
            </a:r>
            <a:r>
              <a:rPr lang="el-GR" sz="2000" dirty="0">
                <a:solidFill>
                  <a:srgbClr val="000000"/>
                </a:solidFill>
              </a:rPr>
              <a:t>= </a:t>
            </a:r>
            <a:r>
              <a:rPr lang="el-GR" sz="2000" b="1" dirty="0">
                <a:solidFill>
                  <a:srgbClr val="FF0000"/>
                </a:solidFill>
              </a:rPr>
              <a:t>0,4</a:t>
            </a:r>
            <a:r>
              <a:rPr lang="el-GR" sz="2000" dirty="0">
                <a:solidFill>
                  <a:srgbClr val="000000"/>
                </a:solidFill>
              </a:rPr>
              <a:t>*0,68+</a:t>
            </a:r>
            <a:r>
              <a:rPr lang="el-GR" sz="2000" b="1" dirty="0">
                <a:solidFill>
                  <a:srgbClr val="FF0000"/>
                </a:solidFill>
              </a:rPr>
              <a:t>0,3</a:t>
            </a:r>
            <a:r>
              <a:rPr lang="el-GR" sz="2000" dirty="0">
                <a:solidFill>
                  <a:srgbClr val="000000"/>
                </a:solidFill>
              </a:rPr>
              <a:t>*0,73+</a:t>
            </a:r>
            <a:r>
              <a:rPr lang="el-GR" sz="2000" b="1" dirty="0">
                <a:solidFill>
                  <a:srgbClr val="FF0000"/>
                </a:solidFill>
              </a:rPr>
              <a:t>0,2</a:t>
            </a:r>
            <a:r>
              <a:rPr lang="el-GR" sz="2000" dirty="0">
                <a:solidFill>
                  <a:srgbClr val="000000"/>
                </a:solidFill>
              </a:rPr>
              <a:t>*0,82+</a:t>
            </a:r>
            <a:r>
              <a:rPr lang="el-GR" sz="2000" b="1" dirty="0">
                <a:solidFill>
                  <a:srgbClr val="FF0000"/>
                </a:solidFill>
              </a:rPr>
              <a:t>0,1</a:t>
            </a:r>
            <a:r>
              <a:rPr lang="el-GR" sz="2000" dirty="0">
                <a:solidFill>
                  <a:srgbClr val="000000"/>
                </a:solidFill>
              </a:rPr>
              <a:t>*0,18 = </a:t>
            </a:r>
            <a:r>
              <a:rPr lang="el-GR" sz="2000" b="1" dirty="0">
                <a:solidFill>
                  <a:srgbClr val="000000"/>
                </a:solidFill>
              </a:rPr>
              <a:t>0,67</a:t>
            </a:r>
            <a:endParaRPr lang="el-GR" sz="2000" b="1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5614550"/>
            <a:ext cx="6552728" cy="10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9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Συνολικής </a:t>
            </a:r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Επιδόσεως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Ισχύος Υποσυστήματος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Από τους παραπάνω υπολογισμούς καταρτίζεται ο Πίνακας με την συνολική επίδοση ισχύος για </a:t>
            </a:r>
            <a:r>
              <a:rPr lang="el-GR" sz="2000" dirty="0" smtClean="0">
                <a:solidFill>
                  <a:srgbClr val="000000"/>
                </a:solidFill>
              </a:rPr>
              <a:t>το Υποσύστημα «Καθεστωτικές Δυνάμεις».</a:t>
            </a:r>
            <a:endParaRPr lang="el-GR" sz="2000" dirty="0">
              <a:solidFill>
                <a:srgbClr val="00000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525045"/>
            <a:ext cx="6274105" cy="289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Παράδειγμα υπολογισμού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Συνολικής </a:t>
            </a:r>
            <a:r>
              <a:rPr lang="el-GR" b="1" dirty="0" smtClean="0">
                <a:solidFill>
                  <a:srgbClr val="FFFFFF"/>
                </a:solidFill>
                <a:cs typeface="Arial" charset="0"/>
              </a:rPr>
              <a:t>Επιδόσεως </a:t>
            </a:r>
            <a:r>
              <a:rPr lang="el-GR" b="1" dirty="0">
                <a:solidFill>
                  <a:srgbClr val="FFFFFF"/>
                </a:solidFill>
                <a:cs typeface="Arial" charset="0"/>
              </a:rPr>
              <a:t>Ισχύος Υποσυστήματος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Αναπαριστούμε τις </a:t>
            </a:r>
            <a:r>
              <a:rPr lang="el-GR" sz="2000" dirty="0" smtClean="0">
                <a:solidFill>
                  <a:srgbClr val="000000"/>
                </a:solidFill>
              </a:rPr>
              <a:t>τιμές </a:t>
            </a:r>
            <a:r>
              <a:rPr lang="el-GR" sz="2000" dirty="0">
                <a:solidFill>
                  <a:srgbClr val="000000"/>
                </a:solidFill>
              </a:rPr>
              <a:t>σε διάγραμμα, ώστε να γίνει πιο κατανοητή η ιστορική </a:t>
            </a:r>
            <a:r>
              <a:rPr lang="el-GR" sz="2000" dirty="0" smtClean="0">
                <a:solidFill>
                  <a:srgbClr val="000000"/>
                </a:solidFill>
              </a:rPr>
              <a:t>εξέλιξη</a:t>
            </a:r>
            <a:endParaRPr lang="el-GR" sz="2000" dirty="0">
              <a:solidFill>
                <a:srgbClr val="000000"/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756" y="2348880"/>
            <a:ext cx="6620137" cy="404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Πρόβλεψη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Πρόβλεψη 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Ανακατανομής 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Ισχύος στο 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Σύστημα</a:t>
            </a:r>
            <a:endParaRPr lang="el-GR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Διεθνώς έχει αναπτυχθεί ένας μεγάλος αριθμός μεθοδολογιών για </a:t>
            </a:r>
            <a:r>
              <a:rPr lang="el-GR" sz="2000" b="1" dirty="0">
                <a:solidFill>
                  <a:srgbClr val="000000"/>
                </a:solidFill>
              </a:rPr>
              <a:t>την διενέργεια προβλέψεων</a:t>
            </a:r>
            <a:r>
              <a:rPr lang="el-GR" sz="2000" dirty="0">
                <a:solidFill>
                  <a:srgbClr val="000000"/>
                </a:solidFill>
              </a:rPr>
              <a:t>, </a:t>
            </a:r>
            <a:r>
              <a:rPr lang="el-GR" sz="2000" dirty="0" smtClean="0">
                <a:solidFill>
                  <a:srgbClr val="000000"/>
                </a:solidFill>
              </a:rPr>
              <a:t>παρέχοντας </a:t>
            </a:r>
            <a:r>
              <a:rPr lang="el-GR" sz="2000" dirty="0">
                <a:solidFill>
                  <a:srgbClr val="000000"/>
                </a:solidFill>
              </a:rPr>
              <a:t>στους αναλυτές πληθώρα εργαλείων ανάλυσης. </a:t>
            </a:r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Στην </a:t>
            </a:r>
            <a:r>
              <a:rPr lang="el-GR" sz="2000" dirty="0">
                <a:solidFill>
                  <a:srgbClr val="000000"/>
                </a:solidFill>
              </a:rPr>
              <a:t>συγκεκριμένη μελέτη </a:t>
            </a:r>
            <a:r>
              <a:rPr lang="el-GR" sz="2000" dirty="0" smtClean="0">
                <a:solidFill>
                  <a:srgbClr val="000000"/>
                </a:solidFill>
              </a:rPr>
              <a:t>ασχοληθήκαμε με δύο από </a:t>
            </a:r>
            <a:r>
              <a:rPr lang="el-GR" sz="2000" dirty="0">
                <a:solidFill>
                  <a:srgbClr val="000000"/>
                </a:solidFill>
              </a:rPr>
              <a:t>τις πιο διαδεδομένες </a:t>
            </a:r>
            <a:r>
              <a:rPr lang="el-GR" sz="2000" dirty="0" smtClean="0">
                <a:solidFill>
                  <a:srgbClr val="000000"/>
                </a:solidFill>
              </a:rPr>
              <a:t>μεθόδους: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err="1" smtClean="0">
                <a:solidFill>
                  <a:srgbClr val="000000"/>
                </a:solidFill>
              </a:rPr>
              <a:t>Χρονοσειρές</a:t>
            </a:r>
            <a:endParaRPr lang="el-GR" sz="2000" b="1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Μέθοδο </a:t>
            </a:r>
            <a:r>
              <a:rPr lang="el-GR" sz="2000" b="1" dirty="0">
                <a:solidFill>
                  <a:srgbClr val="000000"/>
                </a:solidFill>
              </a:rPr>
              <a:t>Ελαχίστων </a:t>
            </a:r>
            <a:r>
              <a:rPr lang="el-GR" sz="2000" b="1" dirty="0" smtClean="0">
                <a:solidFill>
                  <a:srgbClr val="000000"/>
                </a:solidFill>
              </a:rPr>
              <a:t>Τετραγώνων</a:t>
            </a:r>
            <a:endParaRPr lang="el-GR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endParaRPr lang="el-GR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Οι </a:t>
            </a:r>
            <a:r>
              <a:rPr lang="el-GR" sz="2000" dirty="0" err="1">
                <a:solidFill>
                  <a:srgbClr val="000000"/>
                </a:solidFill>
              </a:rPr>
              <a:t>χρονοσειρές</a:t>
            </a:r>
            <a:r>
              <a:rPr lang="el-GR" sz="2000" dirty="0">
                <a:solidFill>
                  <a:srgbClr val="000000"/>
                </a:solidFill>
              </a:rPr>
              <a:t> μελετούν την </a:t>
            </a:r>
            <a:r>
              <a:rPr lang="el-GR" sz="2000" b="1" dirty="0">
                <a:solidFill>
                  <a:srgbClr val="000000"/>
                </a:solidFill>
              </a:rPr>
              <a:t>εξάρτηση ενός μεγέθους σε μια χρονική στιγμή, από το ίδιο το μέγεθος </a:t>
            </a:r>
            <a:r>
              <a:rPr lang="el-GR" sz="2000" b="1" dirty="0" smtClean="0">
                <a:solidFill>
                  <a:srgbClr val="000000"/>
                </a:solidFill>
              </a:rPr>
              <a:t>σε παλαιότερες </a:t>
            </a:r>
            <a:r>
              <a:rPr lang="el-GR" sz="2000" b="1" dirty="0">
                <a:solidFill>
                  <a:srgbClr val="000000"/>
                </a:solidFill>
              </a:rPr>
              <a:t>χρονικές στιγμές</a:t>
            </a:r>
            <a:r>
              <a:rPr lang="el-GR" sz="2000" dirty="0">
                <a:solidFill>
                  <a:srgbClr val="000000"/>
                </a:solidFill>
              </a:rPr>
              <a:t>. Για την επιλογή της συγκεκριμένης μεθοδολογίας, είναι σημαντικό οι </a:t>
            </a:r>
            <a:r>
              <a:rPr lang="el-GR" sz="2000" dirty="0" smtClean="0">
                <a:solidFill>
                  <a:srgbClr val="000000"/>
                </a:solidFill>
              </a:rPr>
              <a:t>τιμές </a:t>
            </a:r>
            <a:r>
              <a:rPr lang="el-GR" sz="2000" dirty="0">
                <a:solidFill>
                  <a:srgbClr val="000000"/>
                </a:solidFill>
              </a:rPr>
              <a:t>των δεικτών να παρουσιάζουν κάποιο </a:t>
            </a:r>
            <a:r>
              <a:rPr lang="el-GR" sz="2000" b="1" dirty="0">
                <a:solidFill>
                  <a:srgbClr val="000000"/>
                </a:solidFill>
              </a:rPr>
              <a:t>μοτίβο (τυπολογία) </a:t>
            </a:r>
            <a:r>
              <a:rPr lang="el-GR" sz="2000" dirty="0">
                <a:solidFill>
                  <a:srgbClr val="000000"/>
                </a:solidFill>
              </a:rPr>
              <a:t>σε παλαιότερες χρονικές περιόδους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>
                <a:solidFill>
                  <a:srgbClr val="000000"/>
                </a:solidFill>
              </a:rPr>
              <a:t>Οι τυπολογίες μπορεί να είναι: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Μορφές </a:t>
            </a:r>
            <a:r>
              <a:rPr lang="el-GR" sz="2000" b="1" dirty="0">
                <a:solidFill>
                  <a:srgbClr val="000000"/>
                </a:solidFill>
              </a:rPr>
              <a:t>εξελίξεως Τάσεως </a:t>
            </a:r>
            <a:r>
              <a:rPr lang="el-GR" sz="2000" dirty="0">
                <a:solidFill>
                  <a:srgbClr val="000000"/>
                </a:solidFill>
              </a:rPr>
              <a:t>(</a:t>
            </a:r>
            <a:r>
              <a:rPr lang="el-GR" sz="2000" dirty="0" err="1">
                <a:solidFill>
                  <a:srgbClr val="000000"/>
                </a:solidFill>
              </a:rPr>
              <a:t>trend</a:t>
            </a:r>
            <a:r>
              <a:rPr lang="el-GR" sz="2000" dirty="0">
                <a:solidFill>
                  <a:srgbClr val="000000"/>
                </a:solidFill>
              </a:rPr>
              <a:t>): με ανοδική ή καθοδική πορεία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Μορφές </a:t>
            </a:r>
            <a:r>
              <a:rPr lang="el-GR" sz="2000" b="1" dirty="0">
                <a:solidFill>
                  <a:srgbClr val="000000"/>
                </a:solidFill>
              </a:rPr>
              <a:t>Περιοδικότητας</a:t>
            </a:r>
            <a:r>
              <a:rPr lang="el-GR" sz="2000" dirty="0">
                <a:solidFill>
                  <a:srgbClr val="000000"/>
                </a:solidFill>
              </a:rPr>
              <a:t> (</a:t>
            </a:r>
            <a:r>
              <a:rPr lang="el-GR" sz="2000" dirty="0" err="1">
                <a:solidFill>
                  <a:srgbClr val="000000"/>
                </a:solidFill>
              </a:rPr>
              <a:t>periodicity</a:t>
            </a:r>
            <a:r>
              <a:rPr lang="el-GR" sz="2000" dirty="0">
                <a:solidFill>
                  <a:srgbClr val="000000"/>
                </a:solidFill>
              </a:rPr>
              <a:t>): με διακυμάνσεις που επαναλαμβάνονται περιοδικά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Ενδεικτικά </a:t>
            </a:r>
            <a:r>
              <a:rPr lang="el-GR" sz="2000" dirty="0">
                <a:solidFill>
                  <a:srgbClr val="000000"/>
                </a:solidFill>
              </a:rPr>
              <a:t>κάποιες από τις μεθοδολογίες που είναι εφικτό να χρησιμοποιηθούν ανάλογα με την </a:t>
            </a:r>
            <a:r>
              <a:rPr lang="el-GR" sz="2000" dirty="0" smtClean="0">
                <a:solidFill>
                  <a:srgbClr val="000000"/>
                </a:solidFill>
              </a:rPr>
              <a:t>τυπολογία </a:t>
            </a:r>
            <a:r>
              <a:rPr lang="el-GR" sz="2000" dirty="0">
                <a:solidFill>
                  <a:srgbClr val="000000"/>
                </a:solidFill>
              </a:rPr>
              <a:t>που παρουσιάζουν τα δεδομένα </a:t>
            </a:r>
            <a:r>
              <a:rPr lang="el-GR" sz="2000" dirty="0" smtClean="0">
                <a:solidFill>
                  <a:srgbClr val="000000"/>
                </a:solidFill>
              </a:rPr>
              <a:t>είναι:</a:t>
            </a:r>
            <a:endParaRPr lang="el-GR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Απλός </a:t>
            </a:r>
            <a:r>
              <a:rPr lang="el-GR" sz="2000" b="1" dirty="0">
                <a:solidFill>
                  <a:srgbClr val="000000"/>
                </a:solidFill>
              </a:rPr>
              <a:t>ή Κινούμενος Μέσος </a:t>
            </a:r>
            <a:r>
              <a:rPr lang="el-GR" sz="2000" dirty="0">
                <a:solidFill>
                  <a:srgbClr val="000000"/>
                </a:solidFill>
              </a:rPr>
              <a:t>(</a:t>
            </a:r>
            <a:r>
              <a:rPr lang="el-GR" sz="2000" dirty="0" err="1">
                <a:solidFill>
                  <a:srgbClr val="000000"/>
                </a:solidFill>
              </a:rPr>
              <a:t>Moving</a:t>
            </a:r>
            <a:r>
              <a:rPr lang="el-GR" sz="2000" dirty="0">
                <a:solidFill>
                  <a:srgbClr val="000000"/>
                </a:solidFill>
              </a:rPr>
              <a:t> </a:t>
            </a:r>
            <a:r>
              <a:rPr lang="el-GR" sz="2000" dirty="0" err="1">
                <a:solidFill>
                  <a:srgbClr val="000000"/>
                </a:solidFill>
              </a:rPr>
              <a:t>Average</a:t>
            </a:r>
            <a:r>
              <a:rPr lang="el-GR" sz="2000" dirty="0" smtClean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Εκθετική </a:t>
            </a:r>
            <a:r>
              <a:rPr lang="el-GR" sz="2000" b="1" dirty="0">
                <a:solidFill>
                  <a:srgbClr val="000000"/>
                </a:solidFill>
              </a:rPr>
              <a:t>Εξομάλυνση </a:t>
            </a:r>
            <a:r>
              <a:rPr lang="el-GR" sz="2000" dirty="0">
                <a:solidFill>
                  <a:srgbClr val="000000"/>
                </a:solidFill>
              </a:rPr>
              <a:t>(</a:t>
            </a:r>
            <a:r>
              <a:rPr lang="el-GR" sz="2000" dirty="0" err="1">
                <a:solidFill>
                  <a:srgbClr val="000000"/>
                </a:solidFill>
              </a:rPr>
              <a:t>Exponential</a:t>
            </a:r>
            <a:r>
              <a:rPr lang="el-GR" sz="2000" dirty="0">
                <a:solidFill>
                  <a:srgbClr val="000000"/>
                </a:solidFill>
              </a:rPr>
              <a:t> </a:t>
            </a:r>
            <a:r>
              <a:rPr lang="el-GR" sz="2000" dirty="0" err="1" smtClean="0">
                <a:solidFill>
                  <a:srgbClr val="000000"/>
                </a:solidFill>
              </a:rPr>
              <a:t>Smoothing</a:t>
            </a:r>
            <a:r>
              <a:rPr lang="el-GR" sz="2000" dirty="0" smtClean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Παλινδρόμηση</a:t>
            </a:r>
            <a:r>
              <a:rPr lang="el-GR" sz="2000" dirty="0" smtClean="0">
                <a:solidFill>
                  <a:srgbClr val="000000"/>
                </a:solidFill>
              </a:rPr>
              <a:t> </a:t>
            </a:r>
            <a:r>
              <a:rPr lang="el-GR" sz="2000" dirty="0">
                <a:solidFill>
                  <a:srgbClr val="000000"/>
                </a:solidFill>
              </a:rPr>
              <a:t>(</a:t>
            </a:r>
            <a:r>
              <a:rPr lang="el-GR" sz="2000" dirty="0" err="1">
                <a:solidFill>
                  <a:srgbClr val="000000"/>
                </a:solidFill>
              </a:rPr>
              <a:t>Regression</a:t>
            </a:r>
            <a:r>
              <a:rPr lang="el-GR" sz="2000" dirty="0">
                <a:solidFill>
                  <a:srgbClr val="000000"/>
                </a:solidFill>
              </a:rPr>
              <a:t>) </a:t>
            </a:r>
            <a:endParaRPr lang="el-GR" sz="20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000000"/>
                </a:solidFill>
              </a:rPr>
              <a:t>Μέθοδος </a:t>
            </a:r>
            <a:r>
              <a:rPr lang="el-GR" sz="2000" b="1" dirty="0" err="1" smtClean="0">
                <a:solidFill>
                  <a:srgbClr val="000000"/>
                </a:solidFill>
              </a:rPr>
              <a:t>Winter</a:t>
            </a:r>
            <a:endParaRPr lang="el-GR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1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000000"/>
                </a:solidFill>
              </a:rPr>
              <a:t>Μια από </a:t>
            </a:r>
            <a:r>
              <a:rPr lang="el-GR" dirty="0">
                <a:solidFill>
                  <a:srgbClr val="000000"/>
                </a:solidFill>
              </a:rPr>
              <a:t>τις μεθόδους που χρησιμοποιούνται ευρέως, είναι αυτή των </a:t>
            </a:r>
            <a:r>
              <a:rPr lang="el-GR" b="1" dirty="0">
                <a:solidFill>
                  <a:srgbClr val="000000"/>
                </a:solidFill>
              </a:rPr>
              <a:t>Σταθμισμένων </a:t>
            </a:r>
            <a:r>
              <a:rPr lang="el-GR" b="1" dirty="0" smtClean="0">
                <a:solidFill>
                  <a:srgbClr val="000000"/>
                </a:solidFill>
              </a:rPr>
              <a:t>Κινούμενων Μέσων</a:t>
            </a:r>
            <a:r>
              <a:rPr lang="el-GR" dirty="0" smtClean="0">
                <a:solidFill>
                  <a:srgbClr val="000000"/>
                </a:solidFill>
              </a:rPr>
              <a:t>. </a:t>
            </a:r>
          </a:p>
          <a:p>
            <a:endParaRPr lang="el-GR" dirty="0">
              <a:solidFill>
                <a:srgbClr val="000000"/>
              </a:solidFill>
            </a:endParaRPr>
          </a:p>
          <a:p>
            <a:r>
              <a:rPr lang="el-GR" dirty="0" smtClean="0">
                <a:solidFill>
                  <a:srgbClr val="000000"/>
                </a:solidFill>
              </a:rPr>
              <a:t>Η πρόβλεψη</a:t>
            </a:r>
            <a:r>
              <a:rPr lang="el-GR" dirty="0">
                <a:solidFill>
                  <a:srgbClr val="000000"/>
                </a:solidFill>
              </a:rPr>
              <a:t>, η οποία βασίζεται σε συγκεκριμένο </a:t>
            </a:r>
            <a:r>
              <a:rPr lang="el-GR" dirty="0" smtClean="0">
                <a:solidFill>
                  <a:srgbClr val="000000"/>
                </a:solidFill>
              </a:rPr>
              <a:t>πλήθος παλαιότερων </a:t>
            </a:r>
            <a:r>
              <a:rPr lang="el-GR" dirty="0">
                <a:solidFill>
                  <a:srgbClr val="000000"/>
                </a:solidFill>
              </a:rPr>
              <a:t>χρονικών περιόδων, </a:t>
            </a:r>
            <a:r>
              <a:rPr lang="el-GR" b="1" dirty="0">
                <a:solidFill>
                  <a:srgbClr val="000000"/>
                </a:solidFill>
              </a:rPr>
              <a:t>ο </a:t>
            </a:r>
            <a:r>
              <a:rPr lang="el-GR" b="1" dirty="0" err="1">
                <a:solidFill>
                  <a:srgbClr val="000000"/>
                </a:solidFill>
              </a:rPr>
              <a:t>πληθικός</a:t>
            </a:r>
            <a:r>
              <a:rPr lang="el-GR" b="1" dirty="0">
                <a:solidFill>
                  <a:srgbClr val="000000"/>
                </a:solidFill>
              </a:rPr>
              <a:t> αριθμός των οποίων ορίζεται από τον αναλυτή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</a:p>
          <a:p>
            <a:endParaRPr lang="el-GR" dirty="0">
              <a:solidFill>
                <a:srgbClr val="000000"/>
              </a:solidFill>
            </a:endParaRPr>
          </a:p>
          <a:p>
            <a:r>
              <a:rPr lang="el-GR" dirty="0" smtClean="0">
                <a:solidFill>
                  <a:srgbClr val="000000"/>
                </a:solidFill>
              </a:rPr>
              <a:t>Πιο </a:t>
            </a:r>
            <a:r>
              <a:rPr lang="el-GR" dirty="0">
                <a:solidFill>
                  <a:srgbClr val="000000"/>
                </a:solidFill>
              </a:rPr>
              <a:t>συγκεκριμένα για την μεθοδολογία, αν ορίσουμε:</a:t>
            </a:r>
          </a:p>
          <a:p>
            <a:r>
              <a:rPr lang="el-GR" b="1" dirty="0">
                <a:solidFill>
                  <a:srgbClr val="000000"/>
                </a:solidFill>
              </a:rPr>
              <a:t>t: </a:t>
            </a:r>
            <a:r>
              <a:rPr lang="el-GR" dirty="0">
                <a:solidFill>
                  <a:srgbClr val="000000"/>
                </a:solidFill>
              </a:rPr>
              <a:t>η παρούσα χρονική στιγμή</a:t>
            </a:r>
          </a:p>
          <a:p>
            <a:r>
              <a:rPr lang="el-GR" b="1" dirty="0">
                <a:solidFill>
                  <a:srgbClr val="000000"/>
                </a:solidFill>
              </a:rPr>
              <a:t>Ν: </a:t>
            </a:r>
            <a:r>
              <a:rPr lang="el-GR" dirty="0">
                <a:solidFill>
                  <a:srgbClr val="000000"/>
                </a:solidFill>
              </a:rPr>
              <a:t>το πλήθος των περιόδων που έχει ορίσει ο αναλυτής για την διενέργεια της προβλέψεως</a:t>
            </a:r>
          </a:p>
          <a:p>
            <a:r>
              <a:rPr lang="el-GR" b="1" dirty="0">
                <a:solidFill>
                  <a:srgbClr val="000000"/>
                </a:solidFill>
              </a:rPr>
              <a:t>Π: </a:t>
            </a:r>
            <a:r>
              <a:rPr lang="el-GR" dirty="0">
                <a:solidFill>
                  <a:srgbClr val="000000"/>
                </a:solidFill>
              </a:rPr>
              <a:t>η χρονική περίοδος για την οποία διενεργείται η πρόβλεψη</a:t>
            </a:r>
          </a:p>
          <a:p>
            <a:r>
              <a:rPr lang="el-GR" b="1" dirty="0">
                <a:solidFill>
                  <a:srgbClr val="000000"/>
                </a:solidFill>
              </a:rPr>
              <a:t>Α: </a:t>
            </a:r>
            <a:r>
              <a:rPr lang="el-GR" dirty="0">
                <a:solidFill>
                  <a:srgbClr val="000000"/>
                </a:solidFill>
              </a:rPr>
              <a:t>οι τιμές που λαμβάνει ο δείκτης για μια συγκεκριμένη περίοδο</a:t>
            </a:r>
          </a:p>
          <a:p>
            <a:r>
              <a:rPr lang="el-GR" b="1" dirty="0">
                <a:solidFill>
                  <a:srgbClr val="000000"/>
                </a:solidFill>
              </a:rPr>
              <a:t>n: </a:t>
            </a:r>
            <a:r>
              <a:rPr lang="el-GR" dirty="0">
                <a:solidFill>
                  <a:srgbClr val="000000"/>
                </a:solidFill>
              </a:rPr>
              <a:t>οι συντελεστές βαρύτητας που αποδίδει ο αναλυτής σε κάθε περίοδο</a:t>
            </a:r>
          </a:p>
          <a:p>
            <a:r>
              <a:rPr lang="el-GR" dirty="0">
                <a:solidFill>
                  <a:srgbClr val="000000"/>
                </a:solidFill>
              </a:rPr>
              <a:t>Τότε</a:t>
            </a:r>
            <a:r>
              <a:rPr lang="el-GR" dirty="0" smtClean="0">
                <a:solidFill>
                  <a:srgbClr val="000000"/>
                </a:solidFill>
              </a:rPr>
              <a:t>:</a:t>
            </a:r>
          </a:p>
          <a:p>
            <a:endParaRPr lang="el-GR" b="1" dirty="0">
              <a:solidFill>
                <a:srgbClr val="000000"/>
              </a:solidFill>
            </a:endParaRPr>
          </a:p>
          <a:p>
            <a:endParaRPr lang="el-GR" b="1" dirty="0" smtClean="0">
              <a:solidFill>
                <a:srgbClr val="000000"/>
              </a:solidFill>
            </a:endParaRPr>
          </a:p>
          <a:p>
            <a:endParaRPr lang="el-GR" b="1" dirty="0">
              <a:solidFill>
                <a:srgbClr val="000000"/>
              </a:solidFill>
            </a:endParaRPr>
          </a:p>
          <a:p>
            <a:endParaRPr lang="el-GR" b="1" dirty="0">
              <a:solidFill>
                <a:srgbClr val="00000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288" y="5733256"/>
            <a:ext cx="590707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Η ονομασία της μεθόδου, περιέχει τον όρο </a:t>
            </a:r>
            <a:r>
              <a:rPr lang="el-GR" sz="2000" b="1" dirty="0">
                <a:solidFill>
                  <a:srgbClr val="000000"/>
                </a:solidFill>
              </a:rPr>
              <a:t>«Κινούμενος» </a:t>
            </a:r>
            <a:r>
              <a:rPr lang="el-GR" sz="2000" dirty="0">
                <a:solidFill>
                  <a:srgbClr val="000000"/>
                </a:solidFill>
              </a:rPr>
              <a:t>διότι οι περίοδοι που </a:t>
            </a:r>
            <a:r>
              <a:rPr lang="el-GR" sz="2000" dirty="0" smtClean="0">
                <a:solidFill>
                  <a:srgbClr val="000000"/>
                </a:solidFill>
              </a:rPr>
              <a:t>συμπεριλαμβάνονται στον </a:t>
            </a:r>
            <a:r>
              <a:rPr lang="el-GR" sz="2000" dirty="0">
                <a:solidFill>
                  <a:srgbClr val="000000"/>
                </a:solidFill>
              </a:rPr>
              <a:t>υπολογισμό της προβλέψεως </a:t>
            </a:r>
            <a:r>
              <a:rPr lang="el-GR" sz="2000" dirty="0" smtClean="0">
                <a:solidFill>
                  <a:srgbClr val="000000"/>
                </a:solidFill>
              </a:rPr>
              <a:t>συνεχώς ανανεώνονται</a:t>
            </a:r>
            <a:r>
              <a:rPr lang="el-GR" sz="2000" dirty="0">
                <a:solidFill>
                  <a:srgbClr val="000000"/>
                </a:solidFill>
              </a:rPr>
              <a:t>, ώστε </a:t>
            </a:r>
            <a:r>
              <a:rPr lang="el-GR" sz="2000" b="1" dirty="0">
                <a:solidFill>
                  <a:srgbClr val="000000"/>
                </a:solidFill>
              </a:rPr>
              <a:t>ο τελικός αριθμός των περιόδων να </a:t>
            </a:r>
            <a:r>
              <a:rPr lang="el-GR" sz="2000" b="1" dirty="0" smtClean="0">
                <a:solidFill>
                  <a:srgbClr val="000000"/>
                </a:solidFill>
              </a:rPr>
              <a:t>παραμένει </a:t>
            </a:r>
            <a:r>
              <a:rPr lang="el-GR" sz="2000" b="1" dirty="0">
                <a:solidFill>
                  <a:srgbClr val="000000"/>
                </a:solidFill>
              </a:rPr>
              <a:t>σταθερός</a:t>
            </a:r>
            <a:r>
              <a:rPr lang="el-GR" sz="2000" dirty="0">
                <a:solidFill>
                  <a:srgbClr val="000000"/>
                </a:solidFill>
              </a:rPr>
              <a:t>.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Ένα </a:t>
            </a:r>
            <a:r>
              <a:rPr lang="el-GR" sz="2000" dirty="0">
                <a:solidFill>
                  <a:srgbClr val="000000"/>
                </a:solidFill>
              </a:rPr>
              <a:t>από τα σημαντικότερα πλεονεκτήματα της είναι ότι </a:t>
            </a:r>
            <a:r>
              <a:rPr lang="el-GR" sz="2000" b="1" dirty="0">
                <a:solidFill>
                  <a:srgbClr val="000000"/>
                </a:solidFill>
              </a:rPr>
              <a:t>δίνει την δυνατότητα στον αναλυτή να </a:t>
            </a:r>
            <a:r>
              <a:rPr lang="el-GR" sz="2000" b="1" dirty="0" smtClean="0">
                <a:solidFill>
                  <a:srgbClr val="000000"/>
                </a:solidFill>
              </a:rPr>
              <a:t>αποδώσει </a:t>
            </a:r>
            <a:r>
              <a:rPr lang="el-GR" sz="2000" b="1" dirty="0">
                <a:solidFill>
                  <a:srgbClr val="000000"/>
                </a:solidFill>
              </a:rPr>
              <a:t>συντελεστές βαρύτητας </a:t>
            </a:r>
            <a:r>
              <a:rPr lang="el-GR" sz="2000" dirty="0">
                <a:solidFill>
                  <a:srgbClr val="000000"/>
                </a:solidFill>
              </a:rPr>
              <a:t>στις παλαιότερες χρονικές περιόδους, επιτρέποντας έτσι την πολύ </a:t>
            </a:r>
            <a:r>
              <a:rPr lang="el-GR" sz="2000" dirty="0" smtClean="0">
                <a:solidFill>
                  <a:srgbClr val="000000"/>
                </a:solidFill>
              </a:rPr>
              <a:t>γρήγορη </a:t>
            </a:r>
            <a:r>
              <a:rPr lang="el-GR" sz="2000" dirty="0">
                <a:solidFill>
                  <a:srgbClr val="000000"/>
                </a:solidFill>
              </a:rPr>
              <a:t>ενσωμάτωση νέων πληροφοριών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>
                <a:solidFill>
                  <a:srgbClr val="000000"/>
                </a:solidFill>
              </a:rPr>
              <a:t>Κατά την διενέργεια της προβλέψεως, ο αναλυτής αρχικά ορίζει:</a:t>
            </a:r>
          </a:p>
          <a:p>
            <a:r>
              <a:rPr lang="el-GR" sz="2000" dirty="0">
                <a:solidFill>
                  <a:srgbClr val="000000"/>
                </a:solidFill>
              </a:rPr>
              <a:t>1. </a:t>
            </a:r>
            <a:r>
              <a:rPr lang="el-GR" sz="2000" b="1" dirty="0">
                <a:solidFill>
                  <a:srgbClr val="000000"/>
                </a:solidFill>
              </a:rPr>
              <a:t>τον χρονικό ορίζοντα </a:t>
            </a:r>
            <a:r>
              <a:rPr lang="el-GR" sz="2000" dirty="0">
                <a:solidFill>
                  <a:srgbClr val="000000"/>
                </a:solidFill>
              </a:rPr>
              <a:t>για τον οποίο θα διενεργήσει τις προβλέψεις του</a:t>
            </a:r>
          </a:p>
          <a:p>
            <a:r>
              <a:rPr lang="el-GR" sz="2000" dirty="0">
                <a:solidFill>
                  <a:srgbClr val="000000"/>
                </a:solidFill>
              </a:rPr>
              <a:t>2. </a:t>
            </a:r>
            <a:r>
              <a:rPr lang="el-GR" sz="2000" b="1" dirty="0">
                <a:solidFill>
                  <a:srgbClr val="000000"/>
                </a:solidFill>
              </a:rPr>
              <a:t>τον αριθμό των παλαιότερων περιόδων</a:t>
            </a:r>
            <a:r>
              <a:rPr lang="el-GR" sz="2000" dirty="0">
                <a:solidFill>
                  <a:srgbClr val="000000"/>
                </a:solidFill>
              </a:rPr>
              <a:t>, επί των οποίων θα βασίσει την πρόβλεψη του</a:t>
            </a:r>
          </a:p>
          <a:p>
            <a:r>
              <a:rPr lang="el-GR" sz="2000" dirty="0">
                <a:solidFill>
                  <a:srgbClr val="000000"/>
                </a:solidFill>
              </a:rPr>
              <a:t>3. </a:t>
            </a:r>
            <a:r>
              <a:rPr lang="el-GR" sz="2000" b="1" dirty="0">
                <a:solidFill>
                  <a:srgbClr val="000000"/>
                </a:solidFill>
              </a:rPr>
              <a:t>τους συντελεστές βαρύτητας </a:t>
            </a:r>
            <a:r>
              <a:rPr lang="el-GR" sz="2000" dirty="0">
                <a:solidFill>
                  <a:srgbClr val="000000"/>
                </a:solidFill>
              </a:rPr>
              <a:t>σε κάθε μια από τις παλαιότερες περιόδους, ανάλογα με την </a:t>
            </a:r>
            <a:r>
              <a:rPr lang="el-GR" sz="2000" dirty="0" smtClean="0">
                <a:solidFill>
                  <a:srgbClr val="000000"/>
                </a:solidFill>
              </a:rPr>
              <a:t>σημαντικότητα </a:t>
            </a:r>
            <a:r>
              <a:rPr lang="el-GR" sz="2000" dirty="0">
                <a:solidFill>
                  <a:srgbClr val="000000"/>
                </a:solidFill>
              </a:rPr>
              <a:t>που θέλει να προσδώσει σε μια εκάστη εξ αυτών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  <a:endParaRPr lang="el-G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07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4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4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0000"/>
                </a:solidFill>
              </a:rPr>
              <a:t>Για </a:t>
            </a:r>
            <a:r>
              <a:rPr lang="el-GR" sz="2000" b="1" dirty="0">
                <a:solidFill>
                  <a:srgbClr val="000000"/>
                </a:solidFill>
              </a:rPr>
              <a:t>το τον υπολογισμό της πρόβλεψης</a:t>
            </a:r>
            <a:r>
              <a:rPr lang="el-GR" sz="2000" dirty="0">
                <a:solidFill>
                  <a:srgbClr val="000000"/>
                </a:solidFill>
              </a:rPr>
              <a:t>, προσθέτουμε τα γινόμενα των συντελεστών βαρύτητας με </a:t>
            </a:r>
            <a:r>
              <a:rPr lang="el-GR" sz="2000" dirty="0" smtClean="0">
                <a:solidFill>
                  <a:srgbClr val="000000"/>
                </a:solidFill>
              </a:rPr>
              <a:t>τις τιμές </a:t>
            </a:r>
            <a:r>
              <a:rPr lang="el-GR" sz="2000" dirty="0">
                <a:solidFill>
                  <a:srgbClr val="000000"/>
                </a:solidFill>
              </a:rPr>
              <a:t>των αντίστοιχων παλαιότερων περιόδων και διαιρούμε με το πλήθος των παλαιότερων περιόδων.</a:t>
            </a:r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Το </a:t>
            </a:r>
            <a:r>
              <a:rPr lang="el-GR" sz="2000" b="1" dirty="0">
                <a:solidFill>
                  <a:srgbClr val="000000"/>
                </a:solidFill>
              </a:rPr>
              <a:t>σφάλμα της </a:t>
            </a:r>
            <a:r>
              <a:rPr lang="el-GR" sz="2000" b="1" dirty="0" err="1">
                <a:solidFill>
                  <a:srgbClr val="000000"/>
                </a:solidFill>
              </a:rPr>
              <a:t>πρoβλέψης</a:t>
            </a:r>
            <a:r>
              <a:rPr lang="el-GR" sz="2000" b="1" dirty="0">
                <a:solidFill>
                  <a:srgbClr val="000000"/>
                </a:solidFill>
              </a:rPr>
              <a:t> </a:t>
            </a:r>
            <a:r>
              <a:rPr lang="el-GR" sz="2000" dirty="0">
                <a:solidFill>
                  <a:srgbClr val="000000"/>
                </a:solidFill>
              </a:rPr>
              <a:t>είναι άμεσα συνυφασμένο με </a:t>
            </a:r>
            <a:r>
              <a:rPr lang="el-GR" sz="2000" b="1" dirty="0">
                <a:solidFill>
                  <a:srgbClr val="000000"/>
                </a:solidFill>
              </a:rPr>
              <a:t>το πλήθος των περιόδων</a:t>
            </a:r>
            <a:r>
              <a:rPr lang="el-GR" sz="2000" dirty="0">
                <a:solidFill>
                  <a:srgbClr val="000000"/>
                </a:solidFill>
              </a:rPr>
              <a:t> που θα επιλέξει ο αναλυτής. </a:t>
            </a:r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Γενικά </a:t>
            </a:r>
            <a:r>
              <a:rPr lang="el-GR" sz="2000" dirty="0">
                <a:solidFill>
                  <a:srgbClr val="000000"/>
                </a:solidFill>
              </a:rPr>
              <a:t>ισχύει ότι,</a:t>
            </a:r>
            <a:r>
              <a:rPr lang="el-GR" sz="2000" b="1" dirty="0">
                <a:solidFill>
                  <a:srgbClr val="000000"/>
                </a:solidFill>
              </a:rPr>
              <a:t> όσο μειώνεται το πλήθος, τόσο μειώνεται και το σφάλμα της προβλέψεως</a:t>
            </a:r>
            <a:r>
              <a:rPr lang="el-GR" sz="2000" dirty="0">
                <a:solidFill>
                  <a:srgbClr val="000000"/>
                </a:solidFill>
              </a:rPr>
              <a:t>, αυξάνεται όμως η ευαισθησία σε τυχαίες διακυμάνσεις και ακραίες τιμές, που μπορεί να εμπεριέχονται στις τιμές των δεικτών.</a:t>
            </a:r>
          </a:p>
          <a:p>
            <a:endParaRPr lang="el-GR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4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Χρονοσειρών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Ο αναλυτής </a:t>
            </a:r>
            <a:r>
              <a:rPr lang="el-GR" sz="2000" dirty="0">
                <a:solidFill>
                  <a:srgbClr val="000000"/>
                </a:solidFill>
              </a:rPr>
              <a:t>θέλει να διενεργήσει μια πρόβλεψη με </a:t>
            </a:r>
            <a:r>
              <a:rPr lang="el-GR" sz="2000" b="1" dirty="0">
                <a:solidFill>
                  <a:srgbClr val="000000"/>
                </a:solidFill>
              </a:rPr>
              <a:t>ορίζοντα το </a:t>
            </a:r>
            <a:r>
              <a:rPr lang="el-GR" sz="2000" b="1" dirty="0" smtClean="0">
                <a:solidFill>
                  <a:srgbClr val="000000"/>
                </a:solidFill>
              </a:rPr>
              <a:t>2020</a:t>
            </a:r>
            <a:r>
              <a:rPr lang="el-GR" sz="2000" dirty="0" smtClean="0">
                <a:solidFill>
                  <a:srgbClr val="000000"/>
                </a:solidFill>
              </a:rPr>
              <a:t>, ενώ </a:t>
            </a:r>
            <a:r>
              <a:rPr lang="el-GR" sz="2000" dirty="0">
                <a:solidFill>
                  <a:srgbClr val="000000"/>
                </a:solidFill>
              </a:rPr>
              <a:t>ορίζει τον αριθμό των παλαιότερων περιόδων που θα βασίσει την πρόβλεψη του σε </a:t>
            </a:r>
            <a:r>
              <a:rPr lang="el-GR" sz="2000" b="1" dirty="0">
                <a:solidFill>
                  <a:srgbClr val="000000"/>
                </a:solidFill>
              </a:rPr>
              <a:t>έξι (6</a:t>
            </a:r>
            <a:r>
              <a:rPr lang="el-GR" sz="2000" b="1" dirty="0" smtClean="0">
                <a:solidFill>
                  <a:srgbClr val="000000"/>
                </a:solidFill>
              </a:rPr>
              <a:t>).</a:t>
            </a:r>
            <a:r>
              <a:rPr lang="el-GR" sz="2000" dirty="0" smtClean="0">
                <a:solidFill>
                  <a:srgbClr val="000000"/>
                </a:solidFill>
              </a:rPr>
              <a:t> 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Έστω </a:t>
            </a:r>
            <a:r>
              <a:rPr lang="el-GR" sz="2000" b="1" dirty="0">
                <a:solidFill>
                  <a:srgbClr val="000000"/>
                </a:solidFill>
              </a:rPr>
              <a:t>περίοδος Ν</a:t>
            </a:r>
            <a:r>
              <a:rPr lang="el-GR" sz="2000" dirty="0">
                <a:solidFill>
                  <a:srgbClr val="000000"/>
                </a:solidFill>
              </a:rPr>
              <a:t>, η περίοδος που θέλουμε να διενεργήσουμε μια πρόβλεψη, </a:t>
            </a:r>
            <a:r>
              <a:rPr lang="el-GR" sz="2000" dirty="0" smtClean="0">
                <a:solidFill>
                  <a:srgbClr val="000000"/>
                </a:solidFill>
              </a:rPr>
              <a:t>τότε</a:t>
            </a:r>
            <a:r>
              <a:rPr lang="el-GR" sz="2000" b="1" dirty="0">
                <a:solidFill>
                  <a:srgbClr val="000000"/>
                </a:solidFill>
              </a:rPr>
              <a:t> </a:t>
            </a:r>
            <a:r>
              <a:rPr lang="el-GR" sz="2000" b="1" dirty="0" smtClean="0">
                <a:solidFill>
                  <a:srgbClr val="000000"/>
                </a:solidFill>
              </a:rPr>
              <a:t>σύμφωνα </a:t>
            </a:r>
            <a:r>
              <a:rPr lang="el-GR" sz="2000" b="1" dirty="0">
                <a:solidFill>
                  <a:srgbClr val="000000"/>
                </a:solidFill>
              </a:rPr>
              <a:t>με την εμπειρία του </a:t>
            </a:r>
            <a:r>
              <a:rPr lang="el-GR" sz="2000" b="1" dirty="0" smtClean="0">
                <a:solidFill>
                  <a:srgbClr val="000000"/>
                </a:solidFill>
              </a:rPr>
              <a:t>αναλυτή: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0,4 </a:t>
            </a:r>
            <a:r>
              <a:rPr lang="el-GR" sz="2000" b="1" dirty="0" smtClean="0">
                <a:solidFill>
                  <a:srgbClr val="1E3BFF"/>
                </a:solidFill>
              </a:rPr>
              <a:t>    </a:t>
            </a:r>
            <a:r>
              <a:rPr lang="el-GR" sz="2000" dirty="0" smtClean="0">
                <a:solidFill>
                  <a:srgbClr val="000000"/>
                </a:solidFill>
              </a:rPr>
              <a:t>θα </a:t>
            </a:r>
            <a:r>
              <a:rPr lang="el-GR" sz="2000" dirty="0">
                <a:solidFill>
                  <a:srgbClr val="000000"/>
                </a:solidFill>
              </a:rPr>
              <a:t>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Ν-1</a:t>
            </a: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0,25 </a:t>
            </a:r>
            <a:r>
              <a:rPr lang="el-GR" sz="2000" b="1" dirty="0" smtClean="0">
                <a:solidFill>
                  <a:srgbClr val="1E3BFF"/>
                </a:solidFill>
              </a:rPr>
              <a:t>  </a:t>
            </a:r>
            <a:r>
              <a:rPr lang="el-GR" sz="2000" dirty="0" smtClean="0">
                <a:solidFill>
                  <a:srgbClr val="000000"/>
                </a:solidFill>
              </a:rPr>
              <a:t>θα </a:t>
            </a:r>
            <a:r>
              <a:rPr lang="el-GR" sz="2000" dirty="0">
                <a:solidFill>
                  <a:srgbClr val="000000"/>
                </a:solidFill>
              </a:rPr>
              <a:t>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Ν-2</a:t>
            </a: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0,15 </a:t>
            </a:r>
            <a:r>
              <a:rPr lang="el-GR" sz="2000" b="1" dirty="0" smtClean="0">
                <a:solidFill>
                  <a:srgbClr val="1E3BFF"/>
                </a:solidFill>
              </a:rPr>
              <a:t>  </a:t>
            </a:r>
            <a:r>
              <a:rPr lang="el-GR" sz="2000" dirty="0" smtClean="0">
                <a:solidFill>
                  <a:srgbClr val="000000"/>
                </a:solidFill>
              </a:rPr>
              <a:t>θα </a:t>
            </a:r>
            <a:r>
              <a:rPr lang="el-GR" sz="2000" dirty="0">
                <a:solidFill>
                  <a:srgbClr val="000000"/>
                </a:solidFill>
              </a:rPr>
              <a:t>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Ν-3</a:t>
            </a: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0,1 </a:t>
            </a:r>
            <a:r>
              <a:rPr lang="el-GR" sz="2000" b="1" dirty="0" smtClean="0">
                <a:solidFill>
                  <a:srgbClr val="1E3BFF"/>
                </a:solidFill>
              </a:rPr>
              <a:t>    </a:t>
            </a:r>
            <a:r>
              <a:rPr lang="el-GR" sz="2000" dirty="0" smtClean="0">
                <a:solidFill>
                  <a:srgbClr val="000000"/>
                </a:solidFill>
              </a:rPr>
              <a:t>θα </a:t>
            </a:r>
            <a:r>
              <a:rPr lang="el-GR" sz="2000" dirty="0">
                <a:solidFill>
                  <a:srgbClr val="000000"/>
                </a:solidFill>
              </a:rPr>
              <a:t>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Ν-4</a:t>
            </a: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0,075 </a:t>
            </a:r>
            <a:r>
              <a:rPr lang="el-GR" sz="2000" dirty="0">
                <a:solidFill>
                  <a:srgbClr val="000000"/>
                </a:solidFill>
              </a:rPr>
              <a:t>θα 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Ν-5</a:t>
            </a:r>
          </a:p>
          <a:p>
            <a:r>
              <a:rPr lang="el-GR" sz="2000" dirty="0" smtClean="0">
                <a:solidFill>
                  <a:srgbClr val="1E3BFF"/>
                </a:solidFill>
              </a:rPr>
              <a:t>Συντελεστή </a:t>
            </a:r>
            <a:r>
              <a:rPr lang="el-GR" sz="2000" b="1" dirty="0">
                <a:solidFill>
                  <a:srgbClr val="1E3BFF"/>
                </a:solidFill>
              </a:rPr>
              <a:t>0,025 </a:t>
            </a:r>
            <a:r>
              <a:rPr lang="el-GR" sz="2000" dirty="0">
                <a:solidFill>
                  <a:srgbClr val="000000"/>
                </a:solidFill>
              </a:rPr>
              <a:t>θα λάβει η </a:t>
            </a:r>
            <a:r>
              <a:rPr lang="el-GR" sz="2000" dirty="0">
                <a:solidFill>
                  <a:srgbClr val="FF0200"/>
                </a:solidFill>
              </a:rPr>
              <a:t>περίοδος </a:t>
            </a:r>
            <a:r>
              <a:rPr lang="el-GR" sz="2000" b="1" dirty="0">
                <a:solidFill>
                  <a:srgbClr val="FF0200"/>
                </a:solidFill>
              </a:rPr>
              <a:t>Ν-6</a:t>
            </a:r>
            <a:endParaRPr lang="el-GR" sz="2000" b="1" dirty="0">
              <a:solidFill>
                <a:srgbClr val="00000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812" y="5631369"/>
            <a:ext cx="6624736" cy="11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2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Χρονοσειρών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Για την Συνολική Επίδοση Ισχύος του </a:t>
            </a:r>
            <a:r>
              <a:rPr lang="el-GR" sz="2000" dirty="0" smtClean="0">
                <a:solidFill>
                  <a:srgbClr val="000000"/>
                </a:solidFill>
              </a:rPr>
              <a:t>Υποσυστήματος </a:t>
            </a:r>
            <a:r>
              <a:rPr lang="el-GR" sz="2000" dirty="0">
                <a:solidFill>
                  <a:srgbClr val="000000"/>
                </a:solidFill>
              </a:rPr>
              <a:t>«Καθεστωτικές δυνάμεις» έχουμε </a:t>
            </a:r>
            <a:r>
              <a:rPr lang="el-GR" sz="2000" dirty="0" smtClean="0">
                <a:solidFill>
                  <a:srgbClr val="000000"/>
                </a:solidFill>
              </a:rPr>
              <a:t>επομένως, τα παρακάτω </a:t>
            </a:r>
            <a:r>
              <a:rPr lang="el-GR" sz="2000" dirty="0">
                <a:solidFill>
                  <a:srgbClr val="000000"/>
                </a:solidFill>
              </a:rPr>
              <a:t>δεδομένα:</a:t>
            </a:r>
            <a:endParaRPr lang="el-GR" sz="2000" b="1" dirty="0">
              <a:solidFill>
                <a:srgbClr val="000000"/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449" y="2564904"/>
            <a:ext cx="6768752" cy="38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Χρονοσειρών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Για την περίοδο 2017, η πρόβλεψη θα βασιστεί στα έτη 2016, 2015, 2014, 2013, 2012, 2011 και </a:t>
            </a:r>
            <a:r>
              <a:rPr lang="el-GR" sz="2000" dirty="0" smtClean="0">
                <a:solidFill>
                  <a:srgbClr val="000000"/>
                </a:solidFill>
              </a:rPr>
              <a:t>σύμφωνα </a:t>
            </a:r>
            <a:r>
              <a:rPr lang="el-GR" sz="2000" dirty="0">
                <a:solidFill>
                  <a:srgbClr val="000000"/>
                </a:solidFill>
              </a:rPr>
              <a:t>με τους συντελεστές βαρύτητας που έχει ορίσει ο αναλυτής, έχουμε</a:t>
            </a:r>
            <a:r>
              <a:rPr lang="el-GR" sz="2000" dirty="0" smtClean="0">
                <a:solidFill>
                  <a:srgbClr val="000000"/>
                </a:solidFill>
              </a:rPr>
              <a:t>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pPr algn="ctr"/>
            <a:r>
              <a:rPr lang="el-GR" b="1" dirty="0" smtClean="0">
                <a:solidFill>
                  <a:srgbClr val="000000"/>
                </a:solidFill>
              </a:rPr>
              <a:t>Π2017=</a:t>
            </a:r>
            <a:r>
              <a:rPr lang="el-GR" b="1" dirty="0" smtClean="0">
                <a:solidFill>
                  <a:srgbClr val="1E3BFF"/>
                </a:solidFill>
              </a:rPr>
              <a:t>0,4</a:t>
            </a:r>
            <a:r>
              <a:rPr lang="el-GR" dirty="0" smtClean="0">
                <a:solidFill>
                  <a:srgbClr val="000000"/>
                </a:solidFill>
              </a:rPr>
              <a:t>*</a:t>
            </a:r>
            <a:r>
              <a:rPr lang="el-GR" b="1" dirty="0" smtClean="0">
                <a:solidFill>
                  <a:srgbClr val="000000"/>
                </a:solidFill>
              </a:rPr>
              <a:t>0,68</a:t>
            </a:r>
            <a:r>
              <a:rPr lang="el-GR" dirty="0" smtClean="0">
                <a:solidFill>
                  <a:srgbClr val="000000"/>
                </a:solidFill>
              </a:rPr>
              <a:t>+</a:t>
            </a:r>
            <a:r>
              <a:rPr lang="el-GR" b="1" dirty="0" smtClean="0">
                <a:solidFill>
                  <a:srgbClr val="1E3BFF"/>
                </a:solidFill>
              </a:rPr>
              <a:t>0,25</a:t>
            </a:r>
            <a:r>
              <a:rPr lang="el-GR" dirty="0" smtClean="0">
                <a:solidFill>
                  <a:srgbClr val="000000"/>
                </a:solidFill>
              </a:rPr>
              <a:t>*</a:t>
            </a:r>
            <a:r>
              <a:rPr lang="el-GR" b="1" dirty="0" smtClean="0">
                <a:solidFill>
                  <a:srgbClr val="000000"/>
                </a:solidFill>
              </a:rPr>
              <a:t>0,56</a:t>
            </a:r>
            <a:r>
              <a:rPr lang="el-GR" dirty="0" smtClean="0">
                <a:solidFill>
                  <a:srgbClr val="000000"/>
                </a:solidFill>
              </a:rPr>
              <a:t>+</a:t>
            </a:r>
            <a:r>
              <a:rPr lang="el-GR" b="1" dirty="0" smtClean="0">
                <a:solidFill>
                  <a:srgbClr val="1E3BFF"/>
                </a:solidFill>
              </a:rPr>
              <a:t>0,15*</a:t>
            </a:r>
            <a:r>
              <a:rPr lang="el-GR" b="1" dirty="0" smtClean="0">
                <a:solidFill>
                  <a:srgbClr val="000000"/>
                </a:solidFill>
              </a:rPr>
              <a:t>0,60</a:t>
            </a:r>
            <a:r>
              <a:rPr lang="el-GR" dirty="0" smtClean="0">
                <a:solidFill>
                  <a:srgbClr val="000000"/>
                </a:solidFill>
              </a:rPr>
              <a:t>+</a:t>
            </a:r>
            <a:r>
              <a:rPr lang="el-GR" b="1" dirty="0" smtClean="0">
                <a:solidFill>
                  <a:srgbClr val="1E3BFF"/>
                </a:solidFill>
              </a:rPr>
              <a:t>0,1*</a:t>
            </a:r>
            <a:r>
              <a:rPr lang="el-GR" b="1" dirty="0" smtClean="0">
                <a:solidFill>
                  <a:srgbClr val="000000"/>
                </a:solidFill>
              </a:rPr>
              <a:t>0,62</a:t>
            </a:r>
            <a:r>
              <a:rPr lang="el-GR" dirty="0" smtClean="0">
                <a:solidFill>
                  <a:srgbClr val="000000"/>
                </a:solidFill>
              </a:rPr>
              <a:t>+</a:t>
            </a:r>
            <a:r>
              <a:rPr lang="el-GR" b="1" dirty="0" smtClean="0">
                <a:solidFill>
                  <a:srgbClr val="1E3BFF"/>
                </a:solidFill>
              </a:rPr>
              <a:t>0,075*</a:t>
            </a:r>
            <a:r>
              <a:rPr lang="el-GR" b="1" dirty="0" smtClean="0">
                <a:solidFill>
                  <a:srgbClr val="000000"/>
                </a:solidFill>
              </a:rPr>
              <a:t>0,92</a:t>
            </a:r>
            <a:r>
              <a:rPr lang="el-GR" dirty="0" smtClean="0">
                <a:solidFill>
                  <a:srgbClr val="000000"/>
                </a:solidFill>
              </a:rPr>
              <a:t>+</a:t>
            </a:r>
            <a:r>
              <a:rPr lang="el-GR" b="1" dirty="0" smtClean="0">
                <a:solidFill>
                  <a:srgbClr val="1E3BFF"/>
                </a:solidFill>
              </a:rPr>
              <a:t>0,025*</a:t>
            </a:r>
            <a:r>
              <a:rPr lang="el-GR" b="1" dirty="0" smtClean="0">
                <a:solidFill>
                  <a:srgbClr val="000000"/>
                </a:solidFill>
              </a:rPr>
              <a:t>0,82= </a:t>
            </a:r>
            <a:r>
              <a:rPr lang="el-GR" b="1" dirty="0" smtClean="0">
                <a:solidFill>
                  <a:srgbClr val="5FB7FF"/>
                </a:solidFill>
              </a:rPr>
              <a:t>0,65</a:t>
            </a:r>
          </a:p>
          <a:p>
            <a:endParaRPr lang="el-GR" sz="2000" b="1" dirty="0">
              <a:solidFill>
                <a:srgbClr val="5FB7FF"/>
              </a:solidFill>
            </a:endParaRPr>
          </a:p>
          <a:p>
            <a:r>
              <a:rPr lang="el-GR" sz="2000" dirty="0">
                <a:solidFill>
                  <a:srgbClr val="000000"/>
                </a:solidFill>
              </a:rPr>
              <a:t>Από την στιγμή που έχει υπολογιστεί η τιμή για την περίοδο 2017, ο αναλυτής μπορεί να την </a:t>
            </a:r>
            <a:r>
              <a:rPr lang="el-GR" sz="2000" dirty="0" smtClean="0">
                <a:solidFill>
                  <a:srgbClr val="000000"/>
                </a:solidFill>
              </a:rPr>
              <a:t>χρησιμοποιήσει </a:t>
            </a:r>
            <a:r>
              <a:rPr lang="el-GR" sz="2000" dirty="0">
                <a:solidFill>
                  <a:srgbClr val="000000"/>
                </a:solidFill>
              </a:rPr>
              <a:t>για να διενεργήσει πρόβλεψη για το 2018</a:t>
            </a:r>
            <a:r>
              <a:rPr lang="el-GR" sz="2000" dirty="0" smtClean="0">
                <a:solidFill>
                  <a:srgbClr val="000000"/>
                </a:solidFill>
              </a:rPr>
              <a:t>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pPr algn="ctr"/>
            <a:r>
              <a:rPr lang="el-GR" b="1" dirty="0">
                <a:solidFill>
                  <a:srgbClr val="000000"/>
                </a:solidFill>
              </a:rPr>
              <a:t>Π2018 </a:t>
            </a:r>
            <a:r>
              <a:rPr lang="el-GR" dirty="0">
                <a:solidFill>
                  <a:srgbClr val="000000"/>
                </a:solidFill>
              </a:rPr>
              <a:t>= 0,4*</a:t>
            </a:r>
            <a:r>
              <a:rPr lang="el-GR" b="1" dirty="0">
                <a:solidFill>
                  <a:srgbClr val="5FB7FF"/>
                </a:solidFill>
              </a:rPr>
              <a:t>0,65</a:t>
            </a:r>
            <a:r>
              <a:rPr lang="el-GR" dirty="0">
                <a:solidFill>
                  <a:srgbClr val="000000"/>
                </a:solidFill>
              </a:rPr>
              <a:t>+0,25*0,68+0,15*0,56+0,1*0,60+0,075*0,62+0,025*0,92= </a:t>
            </a:r>
            <a:r>
              <a:rPr lang="el-GR" b="1" dirty="0">
                <a:solidFill>
                  <a:srgbClr val="FF0200"/>
                </a:solidFill>
              </a:rPr>
              <a:t>0,64</a:t>
            </a:r>
          </a:p>
          <a:p>
            <a:pPr algn="ctr"/>
            <a:r>
              <a:rPr lang="el-GR" b="1" dirty="0">
                <a:solidFill>
                  <a:srgbClr val="000000"/>
                </a:solidFill>
              </a:rPr>
              <a:t>Π2019 </a:t>
            </a:r>
            <a:r>
              <a:rPr lang="el-GR" dirty="0">
                <a:solidFill>
                  <a:srgbClr val="000000"/>
                </a:solidFill>
              </a:rPr>
              <a:t>= 0,4*</a:t>
            </a:r>
            <a:r>
              <a:rPr lang="el-GR" b="1" dirty="0">
                <a:solidFill>
                  <a:srgbClr val="FF0200"/>
                </a:solidFill>
              </a:rPr>
              <a:t>0,64</a:t>
            </a:r>
            <a:r>
              <a:rPr lang="el-GR" dirty="0">
                <a:solidFill>
                  <a:srgbClr val="000000"/>
                </a:solidFill>
              </a:rPr>
              <a:t>+0,25*</a:t>
            </a:r>
            <a:r>
              <a:rPr lang="el-GR" b="1" dirty="0">
                <a:solidFill>
                  <a:srgbClr val="5FB7FF"/>
                </a:solidFill>
              </a:rPr>
              <a:t>0,65</a:t>
            </a:r>
            <a:r>
              <a:rPr lang="el-GR" dirty="0">
                <a:solidFill>
                  <a:srgbClr val="000000"/>
                </a:solidFill>
              </a:rPr>
              <a:t>+0,15*0,68+0,1*0,56+0,075*0,60+0,025*0,62= </a:t>
            </a:r>
            <a:r>
              <a:rPr lang="el-GR" b="1" dirty="0">
                <a:solidFill>
                  <a:srgbClr val="60E304"/>
                </a:solidFill>
              </a:rPr>
              <a:t>0,64</a:t>
            </a:r>
          </a:p>
          <a:p>
            <a:pPr algn="ctr"/>
            <a:r>
              <a:rPr lang="el-GR" b="1" dirty="0">
                <a:solidFill>
                  <a:srgbClr val="000000"/>
                </a:solidFill>
              </a:rPr>
              <a:t>Π2020 </a:t>
            </a:r>
            <a:r>
              <a:rPr lang="el-GR" dirty="0">
                <a:solidFill>
                  <a:srgbClr val="000000"/>
                </a:solidFill>
              </a:rPr>
              <a:t>= 0,4*</a:t>
            </a:r>
            <a:r>
              <a:rPr lang="el-GR" b="1" dirty="0">
                <a:solidFill>
                  <a:srgbClr val="60E304"/>
                </a:solidFill>
              </a:rPr>
              <a:t>0,64</a:t>
            </a:r>
            <a:r>
              <a:rPr lang="el-GR" dirty="0">
                <a:solidFill>
                  <a:srgbClr val="000000"/>
                </a:solidFill>
              </a:rPr>
              <a:t>+0,25*</a:t>
            </a:r>
            <a:r>
              <a:rPr lang="el-GR" b="1" dirty="0">
                <a:solidFill>
                  <a:srgbClr val="FF0200"/>
                </a:solidFill>
              </a:rPr>
              <a:t>0,64</a:t>
            </a:r>
            <a:r>
              <a:rPr lang="el-GR" dirty="0">
                <a:solidFill>
                  <a:srgbClr val="000000"/>
                </a:solidFill>
              </a:rPr>
              <a:t>+0,15*</a:t>
            </a:r>
            <a:r>
              <a:rPr lang="el-GR" b="1" dirty="0">
                <a:solidFill>
                  <a:srgbClr val="5FB7FF"/>
                </a:solidFill>
              </a:rPr>
              <a:t>0,65</a:t>
            </a:r>
            <a:r>
              <a:rPr lang="el-GR" dirty="0">
                <a:solidFill>
                  <a:srgbClr val="000000"/>
                </a:solidFill>
              </a:rPr>
              <a:t>+0,1*0,68+0,075*0,56+0,025*0,60= </a:t>
            </a:r>
            <a:r>
              <a:rPr lang="el-GR" b="1" dirty="0">
                <a:solidFill>
                  <a:srgbClr val="FFBD00"/>
                </a:solidFill>
              </a:rPr>
              <a:t>0,64</a:t>
            </a:r>
            <a:endParaRPr lang="el-GR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2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Χρονοσειρών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Έτσι </a:t>
            </a:r>
            <a:r>
              <a:rPr lang="el-GR" sz="2000" dirty="0" smtClean="0">
                <a:solidFill>
                  <a:srgbClr val="000000"/>
                </a:solidFill>
              </a:rPr>
              <a:t>οδηγούμαστε </a:t>
            </a:r>
            <a:r>
              <a:rPr lang="el-GR" sz="2000" dirty="0">
                <a:solidFill>
                  <a:srgbClr val="000000"/>
                </a:solidFill>
              </a:rPr>
              <a:t>στον παρακάτω Πίνακα με τις </a:t>
            </a:r>
            <a:r>
              <a:rPr lang="el-GR" sz="2000" dirty="0" smtClean="0">
                <a:solidFill>
                  <a:srgbClr val="000000"/>
                </a:solidFill>
              </a:rPr>
              <a:t>προβλέψεις </a:t>
            </a:r>
            <a:r>
              <a:rPr lang="el-GR" sz="2000" dirty="0">
                <a:solidFill>
                  <a:srgbClr val="000000"/>
                </a:solidFill>
              </a:rPr>
              <a:t>για την συνολική επίδοση ισχύος του Υποσυστήματος </a:t>
            </a:r>
            <a:r>
              <a:rPr lang="el-GR" sz="2000" dirty="0" smtClean="0">
                <a:solidFill>
                  <a:srgbClr val="000000"/>
                </a:solidFill>
              </a:rPr>
              <a:t>«Καθεστωτικές Δυνάμεις»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578" y="2420888"/>
            <a:ext cx="6330493" cy="404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7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Χρονοσειρών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Σταθμισμένος Κινούμενος Μέσος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Τοποθετώντας τα </a:t>
            </a:r>
            <a:r>
              <a:rPr lang="el-GR" sz="2000" dirty="0" smtClean="0">
                <a:solidFill>
                  <a:srgbClr val="000000"/>
                </a:solidFill>
              </a:rPr>
              <a:t>δεδομένα </a:t>
            </a:r>
            <a:r>
              <a:rPr lang="el-GR" sz="2000" dirty="0">
                <a:solidFill>
                  <a:srgbClr val="000000"/>
                </a:solidFill>
              </a:rPr>
              <a:t>σε ένα ενιαίο γράφημα, έχουμε:</a:t>
            </a:r>
            <a:endParaRPr lang="el-GR" sz="2000" dirty="0" smtClean="0">
              <a:solidFill>
                <a:srgbClr val="000000"/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30" y="2060848"/>
            <a:ext cx="7439370" cy="455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Η μέθοδος Ελαχίστων Τετραγώνων χρησιμοποιείται όταν θέλουμε να </a:t>
            </a:r>
            <a:r>
              <a:rPr lang="el-GR" sz="2000" b="1" dirty="0">
                <a:solidFill>
                  <a:srgbClr val="000000"/>
                </a:solidFill>
              </a:rPr>
              <a:t>συσχετίσουμε/περιγράψουμε </a:t>
            </a:r>
            <a:r>
              <a:rPr lang="el-GR" sz="2000" b="1" dirty="0" smtClean="0">
                <a:solidFill>
                  <a:srgbClr val="000000"/>
                </a:solidFill>
              </a:rPr>
              <a:t>δύο μεταβλητές</a:t>
            </a:r>
            <a:r>
              <a:rPr lang="el-GR" sz="2000" dirty="0">
                <a:solidFill>
                  <a:srgbClr val="000000"/>
                </a:solidFill>
              </a:rPr>
              <a:t>, χρησιμοποιώντας μια θεωρητική εξίσωση. Η εξίσωση αυτή μπορεί να έχει διάφορες μορφές,</a:t>
            </a:r>
          </a:p>
          <a:p>
            <a:r>
              <a:rPr lang="el-GR" sz="2000" dirty="0">
                <a:solidFill>
                  <a:srgbClr val="000000"/>
                </a:solidFill>
              </a:rPr>
              <a:t>όπως γραμμική, παραβολική, εκθετική, κλπ.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Στα </a:t>
            </a:r>
            <a:r>
              <a:rPr lang="el-GR" sz="2000" dirty="0">
                <a:solidFill>
                  <a:srgbClr val="000000"/>
                </a:solidFill>
              </a:rPr>
              <a:t>πλαίσια της συγκεκριμένης μελέτης θα ασχοληθούμε με </a:t>
            </a:r>
            <a:r>
              <a:rPr lang="el-GR" sz="2000" dirty="0" smtClean="0">
                <a:solidFill>
                  <a:srgbClr val="000000"/>
                </a:solidFill>
              </a:rPr>
              <a:t>γραμμικές εξισώσεις</a:t>
            </a:r>
            <a:r>
              <a:rPr lang="el-GR" sz="2000" dirty="0">
                <a:solidFill>
                  <a:srgbClr val="000000"/>
                </a:solidFill>
              </a:rPr>
              <a:t>, οι οποίες έχουν </a:t>
            </a:r>
            <a:r>
              <a:rPr lang="el-GR" sz="2000" dirty="0" smtClean="0">
                <a:solidFill>
                  <a:srgbClr val="000000"/>
                </a:solidFill>
              </a:rPr>
              <a:t>την μορφή</a:t>
            </a:r>
            <a:r>
              <a:rPr lang="el-GR" sz="2000" b="1" dirty="0" smtClean="0">
                <a:solidFill>
                  <a:srgbClr val="000000"/>
                </a:solidFill>
              </a:rPr>
              <a:t> </a:t>
            </a:r>
            <a:r>
              <a:rPr lang="el-GR" sz="2000" b="1" dirty="0">
                <a:solidFill>
                  <a:srgbClr val="000000"/>
                </a:solidFill>
              </a:rPr>
              <a:t>Υ=</a:t>
            </a:r>
            <a:r>
              <a:rPr lang="el-GR" sz="2000" b="1" dirty="0" err="1">
                <a:solidFill>
                  <a:srgbClr val="000000"/>
                </a:solidFill>
              </a:rPr>
              <a:t>aΧ+β</a:t>
            </a:r>
            <a:r>
              <a:rPr lang="el-GR" sz="2000" b="1" dirty="0">
                <a:solidFill>
                  <a:srgbClr val="000000"/>
                </a:solidFill>
              </a:rPr>
              <a:t> </a:t>
            </a:r>
            <a:r>
              <a:rPr lang="el-GR" sz="2000" dirty="0">
                <a:solidFill>
                  <a:srgbClr val="000000"/>
                </a:solidFill>
              </a:rPr>
              <a:t>και όπου</a:t>
            </a:r>
            <a:r>
              <a:rPr lang="el-GR" sz="2000" dirty="0" smtClean="0">
                <a:solidFill>
                  <a:srgbClr val="000000"/>
                </a:solidFill>
              </a:rPr>
              <a:t>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>
                <a:solidFill>
                  <a:srgbClr val="000000"/>
                </a:solidFill>
              </a:rPr>
              <a:t>- </a:t>
            </a:r>
            <a:r>
              <a:rPr lang="el-GR" sz="2000" b="1" dirty="0">
                <a:solidFill>
                  <a:srgbClr val="000000"/>
                </a:solidFill>
              </a:rPr>
              <a:t>Χ,Υ: </a:t>
            </a:r>
            <a:r>
              <a:rPr lang="el-GR" sz="2000" dirty="0">
                <a:solidFill>
                  <a:srgbClr val="000000"/>
                </a:solidFill>
              </a:rPr>
              <a:t>οι δύο μεταβλητές</a:t>
            </a:r>
          </a:p>
          <a:p>
            <a:r>
              <a:rPr lang="el-GR" sz="2000" dirty="0">
                <a:solidFill>
                  <a:srgbClr val="000000"/>
                </a:solidFill>
              </a:rPr>
              <a:t>- </a:t>
            </a:r>
            <a:r>
              <a:rPr lang="el-GR" sz="2000" b="1" dirty="0">
                <a:solidFill>
                  <a:srgbClr val="000000"/>
                </a:solidFill>
              </a:rPr>
              <a:t>α: </a:t>
            </a:r>
            <a:r>
              <a:rPr lang="el-GR" sz="2000" dirty="0">
                <a:solidFill>
                  <a:srgbClr val="000000"/>
                </a:solidFill>
              </a:rPr>
              <a:t>η κλίση της ευθείας</a:t>
            </a:r>
          </a:p>
          <a:p>
            <a:r>
              <a:rPr lang="el-GR" sz="2000" dirty="0">
                <a:solidFill>
                  <a:srgbClr val="000000"/>
                </a:solidFill>
              </a:rPr>
              <a:t>- </a:t>
            </a:r>
            <a:r>
              <a:rPr lang="el-GR" sz="2000" b="1" dirty="0">
                <a:solidFill>
                  <a:srgbClr val="000000"/>
                </a:solidFill>
              </a:rPr>
              <a:t>β: </a:t>
            </a:r>
            <a:r>
              <a:rPr lang="el-GR" sz="2000" dirty="0">
                <a:solidFill>
                  <a:srgbClr val="000000"/>
                </a:solidFill>
              </a:rPr>
              <a:t>σταθερά</a:t>
            </a:r>
            <a:endParaRPr lang="el-GR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Σκοπός της μεθόδου είναι να </a:t>
            </a:r>
            <a:r>
              <a:rPr lang="el-GR" sz="2000" b="1" dirty="0">
                <a:solidFill>
                  <a:srgbClr val="000000"/>
                </a:solidFill>
              </a:rPr>
              <a:t>προσδιοριστούν κατά τρόπο βέλτιστο οι παράμετροι (α) και (β</a:t>
            </a:r>
            <a:r>
              <a:rPr lang="el-GR" sz="2000" dirty="0">
                <a:solidFill>
                  <a:srgbClr val="000000"/>
                </a:solidFill>
              </a:rPr>
              <a:t>), </a:t>
            </a:r>
            <a:r>
              <a:rPr lang="el-GR" sz="2000" dirty="0" smtClean="0">
                <a:solidFill>
                  <a:srgbClr val="000000"/>
                </a:solidFill>
              </a:rPr>
              <a:t>έτσι ώστε </a:t>
            </a:r>
            <a:r>
              <a:rPr lang="el-GR" sz="2000" dirty="0">
                <a:solidFill>
                  <a:srgbClr val="000000"/>
                </a:solidFill>
              </a:rPr>
              <a:t>να περιγράφονται σε ικανοποιητικό βαθμό τα δεδομένα μας.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Ο </a:t>
            </a:r>
            <a:r>
              <a:rPr lang="el-GR" sz="2000" dirty="0">
                <a:solidFill>
                  <a:srgbClr val="000000"/>
                </a:solidFill>
              </a:rPr>
              <a:t>τρόπος που επιτυγχάνεται το παραπάνω είναι μέσω της </a:t>
            </a:r>
            <a:r>
              <a:rPr lang="el-GR" sz="2000" b="1" dirty="0">
                <a:solidFill>
                  <a:srgbClr val="000000"/>
                </a:solidFill>
              </a:rPr>
              <a:t>ελαχιστοποίησης του αθροίσματος των </a:t>
            </a:r>
            <a:r>
              <a:rPr lang="el-GR" sz="2000" b="1" dirty="0" smtClean="0">
                <a:solidFill>
                  <a:srgbClr val="000000"/>
                </a:solidFill>
              </a:rPr>
              <a:t>τετραγώνων </a:t>
            </a:r>
            <a:r>
              <a:rPr lang="el-GR" sz="2000" b="1" dirty="0">
                <a:solidFill>
                  <a:srgbClr val="000000"/>
                </a:solidFill>
              </a:rPr>
              <a:t>των αποκλίσεων</a:t>
            </a:r>
            <a:r>
              <a:rPr lang="el-GR" sz="2000" dirty="0">
                <a:solidFill>
                  <a:srgbClr val="000000"/>
                </a:solidFill>
              </a:rPr>
              <a:t>, μεταξύ των πραγματικών δεδομένων και των αντίστοιχων που αναπαρίστανται πάνω στην </a:t>
            </a:r>
            <a:r>
              <a:rPr lang="el-GR" sz="2000" dirty="0" smtClean="0">
                <a:solidFill>
                  <a:srgbClr val="000000"/>
                </a:solidFill>
              </a:rPr>
              <a:t>ευθεία </a:t>
            </a:r>
            <a:r>
              <a:rPr lang="el-GR" sz="2000" dirty="0">
                <a:solidFill>
                  <a:srgbClr val="000000"/>
                </a:solidFill>
              </a:rPr>
              <a:t>ή αλλιώς του σφάλματος μεταξύ της πραγματικής και της υπολογιζόμενης από την ευθεία, τιμής. </a:t>
            </a:r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5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Χρονοσειρές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Συνεπώς οι τιμές α, β υπολογίζονται από τους παρακάτω τύπους: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Όπου:</a:t>
            </a:r>
          </a:p>
          <a:p>
            <a:r>
              <a:rPr lang="el-GR" sz="2000" dirty="0" smtClean="0">
                <a:solidFill>
                  <a:srgbClr val="000000"/>
                </a:solidFill>
              </a:rPr>
              <a:t>     : ο μέσος όρος της μεταβλητής Χ</a:t>
            </a:r>
          </a:p>
          <a:p>
            <a:r>
              <a:rPr lang="el-GR" sz="2000" dirty="0" smtClean="0">
                <a:solidFill>
                  <a:srgbClr val="000000"/>
                </a:solidFill>
              </a:rPr>
              <a:t>     : ο μέσος όρος της μεταβλητής Υ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4017275"/>
            <a:ext cx="272676" cy="30770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4351358"/>
            <a:ext cx="308878" cy="30122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4654883"/>
            <a:ext cx="2879998" cy="1634709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632" y="2276872"/>
            <a:ext cx="2448272" cy="1124561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9677" y="2276872"/>
            <a:ext cx="2376264" cy="9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Χρονοσειρων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Θέτουμε όπου </a:t>
            </a:r>
            <a:r>
              <a:rPr lang="el-GR" sz="2000" b="1" dirty="0">
                <a:solidFill>
                  <a:srgbClr val="000000"/>
                </a:solidFill>
              </a:rPr>
              <a:t>Χ: τα έτη που αναφέρονται οι επιδόσεις </a:t>
            </a:r>
            <a:r>
              <a:rPr lang="el-GR" sz="2000" dirty="0">
                <a:solidFill>
                  <a:srgbClr val="000000"/>
                </a:solidFill>
              </a:rPr>
              <a:t>και </a:t>
            </a:r>
            <a:r>
              <a:rPr lang="el-GR" sz="2000" b="1" dirty="0">
                <a:solidFill>
                  <a:srgbClr val="000000"/>
                </a:solidFill>
              </a:rPr>
              <a:t>Υ: </a:t>
            </a:r>
            <a:r>
              <a:rPr lang="el-GR" sz="2000" b="1" dirty="0" smtClean="0">
                <a:solidFill>
                  <a:srgbClr val="000000"/>
                </a:solidFill>
              </a:rPr>
              <a:t>τις </a:t>
            </a:r>
            <a:r>
              <a:rPr lang="el-GR" sz="2000" b="1" dirty="0">
                <a:solidFill>
                  <a:srgbClr val="000000"/>
                </a:solidFill>
              </a:rPr>
              <a:t>επιδόσεις του </a:t>
            </a:r>
            <a:r>
              <a:rPr lang="el-GR" sz="2000" b="1" dirty="0" smtClean="0">
                <a:solidFill>
                  <a:srgbClr val="000000"/>
                </a:solidFill>
              </a:rPr>
              <a:t>αριθμοδείκτη</a:t>
            </a:r>
            <a:r>
              <a:rPr lang="el-GR" sz="2000" dirty="0">
                <a:solidFill>
                  <a:srgbClr val="000000"/>
                </a:solidFill>
              </a:rPr>
              <a:t>. Επομένως, </a:t>
            </a:r>
            <a:r>
              <a:rPr lang="el-GR" sz="2000" dirty="0" smtClean="0">
                <a:solidFill>
                  <a:srgbClr val="000000"/>
                </a:solidFill>
              </a:rPr>
              <a:t>για </a:t>
            </a:r>
            <a:r>
              <a:rPr lang="el-GR" sz="2000" dirty="0">
                <a:solidFill>
                  <a:srgbClr val="000000"/>
                </a:solidFill>
              </a:rPr>
              <a:t>την Συνολική Επίδοση Ισχύος του </a:t>
            </a:r>
            <a:r>
              <a:rPr lang="el-GR" sz="2000" dirty="0" smtClean="0">
                <a:solidFill>
                  <a:srgbClr val="000000"/>
                </a:solidFill>
              </a:rPr>
              <a:t>Υποσυστήματος «Καθεστωτικές Δυνάμεις», </a:t>
            </a:r>
            <a:r>
              <a:rPr lang="el-GR" sz="2000" dirty="0">
                <a:solidFill>
                  <a:srgbClr val="000000"/>
                </a:solidFill>
              </a:rPr>
              <a:t>έχουμε:</a:t>
            </a:r>
            <a:endParaRPr lang="el-GR" sz="2000" dirty="0" smtClean="0">
              <a:solidFill>
                <a:srgbClr val="00000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775" y="3034247"/>
            <a:ext cx="6630998" cy="302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3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Χρονοσειρων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000000"/>
                </a:solidFill>
              </a:rPr>
              <a:t>Στην συνέχεια </a:t>
            </a:r>
            <a:r>
              <a:rPr lang="el-GR" b="1" dirty="0">
                <a:solidFill>
                  <a:srgbClr val="000000"/>
                </a:solidFill>
              </a:rPr>
              <a:t>υπολογίζουμε την μέση τιμή </a:t>
            </a:r>
            <a:r>
              <a:rPr lang="el-GR" dirty="0">
                <a:solidFill>
                  <a:srgbClr val="000000"/>
                </a:solidFill>
              </a:rPr>
              <a:t>για κάθε μία από τις μεταβλητές Χ και Υ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</a:p>
          <a:p>
            <a:endParaRPr lang="el-GR" dirty="0">
              <a:solidFill>
                <a:srgbClr val="000000"/>
              </a:solidFill>
            </a:endParaRPr>
          </a:p>
          <a:p>
            <a:endParaRPr lang="el-GR" dirty="0" smtClean="0">
              <a:solidFill>
                <a:srgbClr val="000000"/>
              </a:solidFill>
            </a:endParaRPr>
          </a:p>
          <a:p>
            <a:endParaRPr lang="el-GR" dirty="0">
              <a:solidFill>
                <a:srgbClr val="000000"/>
              </a:solidFill>
            </a:endParaRPr>
          </a:p>
          <a:p>
            <a:endParaRPr lang="el-GR" dirty="0" smtClean="0">
              <a:solidFill>
                <a:srgbClr val="000000"/>
              </a:solidFill>
            </a:endParaRPr>
          </a:p>
          <a:p>
            <a:endParaRPr lang="el-GR" dirty="0">
              <a:solidFill>
                <a:srgbClr val="000000"/>
              </a:solidFill>
            </a:endParaRPr>
          </a:p>
          <a:p>
            <a:r>
              <a:rPr lang="el-GR" dirty="0" smtClean="0"/>
              <a:t>Αφαιρούμε </a:t>
            </a:r>
            <a:r>
              <a:rPr lang="el-GR" dirty="0"/>
              <a:t>την μέση </a:t>
            </a:r>
            <a:r>
              <a:rPr lang="el-GR" dirty="0" smtClean="0"/>
              <a:t>τιμή, </a:t>
            </a:r>
            <a:r>
              <a:rPr lang="el-GR" dirty="0"/>
              <a:t>από κάθε μία από τις τιμές της </a:t>
            </a:r>
            <a:r>
              <a:rPr lang="el-GR" dirty="0" smtClean="0"/>
              <a:t>μεταβλητής </a:t>
            </a:r>
            <a:r>
              <a:rPr lang="el-GR" dirty="0"/>
              <a:t>Χ και </a:t>
            </a:r>
            <a:r>
              <a:rPr lang="el-GR" dirty="0" smtClean="0"/>
              <a:t>Υ.</a:t>
            </a:r>
          </a:p>
          <a:p>
            <a:endParaRPr lang="el-GR" dirty="0">
              <a:solidFill>
                <a:srgbClr val="000000"/>
              </a:solidFill>
            </a:endParaRPr>
          </a:p>
          <a:p>
            <a:r>
              <a:rPr lang="el-GR" dirty="0" smtClean="0">
                <a:solidFill>
                  <a:srgbClr val="000000"/>
                </a:solidFill>
              </a:rPr>
              <a:t>                       </a:t>
            </a:r>
            <a:r>
              <a:rPr lang="el-GR" u="sng" dirty="0" smtClean="0">
                <a:solidFill>
                  <a:srgbClr val="000000"/>
                </a:solidFill>
              </a:rPr>
              <a:t>Για την μεταβλητή Χ</a:t>
            </a:r>
            <a:r>
              <a:rPr lang="el-GR" dirty="0" smtClean="0">
                <a:solidFill>
                  <a:srgbClr val="000000"/>
                </a:solidFill>
              </a:rPr>
              <a:t>:                              </a:t>
            </a:r>
            <a:r>
              <a:rPr lang="el-GR" u="sng" dirty="0" smtClean="0">
                <a:solidFill>
                  <a:srgbClr val="000000"/>
                </a:solidFill>
              </a:rPr>
              <a:t>Για την μεταβλητή Υ: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631" y="1887761"/>
            <a:ext cx="4738387" cy="122537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4072380"/>
            <a:ext cx="1940321" cy="278562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086" y="4053075"/>
            <a:ext cx="2242494" cy="282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0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Χρονοσειρων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000000"/>
                </a:solidFill>
              </a:rPr>
              <a:t>Από </a:t>
            </a:r>
            <a:r>
              <a:rPr lang="el-GR" dirty="0" smtClean="0">
                <a:solidFill>
                  <a:srgbClr val="000000"/>
                </a:solidFill>
              </a:rPr>
              <a:t>μαθηματικούς υπολογισμούς όλων των παραπάνω</a:t>
            </a:r>
            <a:r>
              <a:rPr lang="el-GR" dirty="0">
                <a:solidFill>
                  <a:srgbClr val="000000"/>
                </a:solidFill>
              </a:rPr>
              <a:t>, παίρνουμε τον </a:t>
            </a:r>
            <a:r>
              <a:rPr lang="el-GR" dirty="0" smtClean="0">
                <a:solidFill>
                  <a:srgbClr val="000000"/>
                </a:solidFill>
              </a:rPr>
              <a:t>ακόλουθο πίνακα:</a:t>
            </a:r>
          </a:p>
          <a:p>
            <a:endParaRPr lang="el-GR" u="sng" dirty="0">
              <a:solidFill>
                <a:srgbClr val="000000"/>
              </a:solidFill>
            </a:endParaRPr>
          </a:p>
          <a:p>
            <a:endParaRPr lang="el-GR" u="sng" dirty="0" smtClean="0">
              <a:solidFill>
                <a:srgbClr val="000000"/>
              </a:solidFill>
            </a:endParaRPr>
          </a:p>
          <a:p>
            <a:endParaRPr lang="el-GR" u="sng" dirty="0">
              <a:solidFill>
                <a:srgbClr val="000000"/>
              </a:solidFill>
            </a:endParaRPr>
          </a:p>
          <a:p>
            <a:endParaRPr lang="el-GR" u="sng" dirty="0" smtClean="0">
              <a:solidFill>
                <a:srgbClr val="000000"/>
              </a:solidFill>
            </a:endParaRPr>
          </a:p>
          <a:p>
            <a:endParaRPr lang="el-GR" u="sng" dirty="0">
              <a:solidFill>
                <a:srgbClr val="000000"/>
              </a:solidFill>
            </a:endParaRPr>
          </a:p>
          <a:p>
            <a:endParaRPr lang="el-GR" u="sng" dirty="0" smtClean="0">
              <a:solidFill>
                <a:srgbClr val="000000"/>
              </a:solidFill>
            </a:endParaRPr>
          </a:p>
          <a:p>
            <a:endParaRPr lang="el-GR" u="sng" dirty="0">
              <a:solidFill>
                <a:srgbClr val="000000"/>
              </a:solidFill>
            </a:endParaRPr>
          </a:p>
          <a:p>
            <a:endParaRPr lang="el-GR" u="sng" dirty="0" smtClean="0">
              <a:solidFill>
                <a:srgbClr val="000000"/>
              </a:solidFill>
            </a:endParaRPr>
          </a:p>
          <a:p>
            <a:endParaRPr lang="el-GR" u="sng" dirty="0">
              <a:solidFill>
                <a:srgbClr val="000000"/>
              </a:solidFill>
            </a:endParaRPr>
          </a:p>
          <a:p>
            <a:endParaRPr lang="el-GR" u="sng" dirty="0" smtClean="0">
              <a:solidFill>
                <a:srgbClr val="000000"/>
              </a:solidFill>
            </a:endParaRPr>
          </a:p>
          <a:p>
            <a:endParaRPr lang="el-GR" u="sng" dirty="0">
              <a:solidFill>
                <a:srgbClr val="000000"/>
              </a:solidFill>
            </a:endParaRPr>
          </a:p>
          <a:p>
            <a:r>
              <a:rPr lang="el-GR" dirty="0">
                <a:solidFill>
                  <a:srgbClr val="000000"/>
                </a:solidFill>
              </a:rPr>
              <a:t>Γνωρίζοντας πλέον τα </a:t>
            </a:r>
            <a:r>
              <a:rPr lang="el-GR" dirty="0" err="1">
                <a:solidFill>
                  <a:srgbClr val="000000"/>
                </a:solidFill>
              </a:rPr>
              <a:t>Sxx</a:t>
            </a:r>
            <a:r>
              <a:rPr lang="el-GR" dirty="0">
                <a:solidFill>
                  <a:srgbClr val="000000"/>
                </a:solidFill>
              </a:rPr>
              <a:t> και </a:t>
            </a:r>
            <a:r>
              <a:rPr lang="el-GR" dirty="0" err="1">
                <a:solidFill>
                  <a:srgbClr val="000000"/>
                </a:solidFill>
              </a:rPr>
              <a:t>SxY</a:t>
            </a:r>
            <a:r>
              <a:rPr lang="el-GR" dirty="0">
                <a:solidFill>
                  <a:srgbClr val="000000"/>
                </a:solidFill>
              </a:rPr>
              <a:t> μπορούμε να υπολογίσουμε τα </a:t>
            </a:r>
            <a:r>
              <a:rPr lang="el-GR" dirty="0" err="1">
                <a:solidFill>
                  <a:srgbClr val="000000"/>
                </a:solidFill>
              </a:rPr>
              <a:t>α,β</a:t>
            </a:r>
            <a:r>
              <a:rPr lang="el-GR" dirty="0">
                <a:solidFill>
                  <a:srgbClr val="000000"/>
                </a:solidFill>
              </a:rPr>
              <a:t> της ευθείας που περιγράφει </a:t>
            </a:r>
            <a:r>
              <a:rPr lang="el-GR" dirty="0" smtClean="0">
                <a:solidFill>
                  <a:srgbClr val="000000"/>
                </a:solidFill>
              </a:rPr>
              <a:t>τα δεδομένα: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295" y="2131115"/>
            <a:ext cx="6774357" cy="2620997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5720338"/>
            <a:ext cx="5274404" cy="109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Παράδειγμα </a:t>
            </a:r>
            <a:r>
              <a:rPr lang="el-GR" sz="2000" b="1" dirty="0" err="1" smtClean="0">
                <a:solidFill>
                  <a:srgbClr val="FFFFFF"/>
                </a:solidFill>
                <a:cs typeface="Arial" charset="0"/>
              </a:rPr>
              <a:t>Χρονοσειρων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 – Μέθοδος Ελαχίστων Τετραγώνων</a:t>
            </a:r>
            <a:endParaRPr lang="el-GR" sz="2000" b="1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00000"/>
                </a:solidFill>
              </a:rPr>
              <a:t>Επομένως η ευθεία που περιγράφει τα δεδομένα μας είναι η </a:t>
            </a:r>
            <a:r>
              <a:rPr lang="el-GR" sz="1600" b="1" dirty="0">
                <a:solidFill>
                  <a:srgbClr val="000000"/>
                </a:solidFill>
              </a:rPr>
              <a:t>Y = -0,0492*Χ + 99,75 </a:t>
            </a:r>
            <a:r>
              <a:rPr lang="el-GR" sz="1600" dirty="0">
                <a:solidFill>
                  <a:srgbClr val="000000"/>
                </a:solidFill>
              </a:rPr>
              <a:t>και </a:t>
            </a:r>
            <a:r>
              <a:rPr lang="el-GR" sz="1600" dirty="0" smtClean="0">
                <a:solidFill>
                  <a:srgbClr val="000000"/>
                </a:solidFill>
              </a:rPr>
              <a:t>παρουσιάζεται στο </a:t>
            </a:r>
            <a:r>
              <a:rPr lang="el-GR" sz="1600" dirty="0">
                <a:solidFill>
                  <a:srgbClr val="000000"/>
                </a:solidFill>
              </a:rPr>
              <a:t>παρακάτω γράφημα</a:t>
            </a:r>
            <a:r>
              <a:rPr lang="el-GR" sz="1600" dirty="0" smtClean="0">
                <a:solidFill>
                  <a:srgbClr val="000000"/>
                </a:solidFill>
              </a:rPr>
              <a:t>:</a:t>
            </a: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endParaRPr lang="el-GR" sz="1600" dirty="0">
              <a:solidFill>
                <a:srgbClr val="000000"/>
              </a:solidFill>
            </a:endParaRPr>
          </a:p>
          <a:p>
            <a:endParaRPr lang="el-GR" sz="1600" dirty="0" smtClean="0">
              <a:solidFill>
                <a:srgbClr val="000000"/>
              </a:solidFill>
            </a:endParaRPr>
          </a:p>
          <a:p>
            <a:r>
              <a:rPr lang="el-GR" sz="1600" dirty="0" smtClean="0">
                <a:solidFill>
                  <a:srgbClr val="000000"/>
                </a:solidFill>
              </a:rPr>
              <a:t>Για </a:t>
            </a:r>
            <a:r>
              <a:rPr lang="el-GR" sz="1600" dirty="0">
                <a:solidFill>
                  <a:srgbClr val="000000"/>
                </a:solidFill>
              </a:rPr>
              <a:t>να διενεργήσουμε μια πρόβλεψη βάζουμε στην μεταβλητή Χ, τις τιμές 2017 ή </a:t>
            </a:r>
            <a:r>
              <a:rPr lang="el-GR" sz="1600" dirty="0" smtClean="0">
                <a:solidFill>
                  <a:srgbClr val="000000"/>
                </a:solidFill>
              </a:rPr>
              <a:t>2018:</a:t>
            </a:r>
          </a:p>
          <a:p>
            <a:endParaRPr lang="el-GR" sz="1600" dirty="0">
              <a:solidFill>
                <a:srgbClr val="000000"/>
              </a:solidFill>
            </a:endParaRPr>
          </a:p>
          <a:p>
            <a:pPr algn="ctr"/>
            <a:r>
              <a:rPr lang="el-GR" sz="1600" b="1" dirty="0">
                <a:solidFill>
                  <a:srgbClr val="000000"/>
                </a:solidFill>
              </a:rPr>
              <a:t>2017</a:t>
            </a:r>
            <a:r>
              <a:rPr lang="el-GR" sz="1600" dirty="0">
                <a:solidFill>
                  <a:srgbClr val="000000"/>
                </a:solidFill>
              </a:rPr>
              <a:t>: Υ = -0,0492 * 2017 + 99,75 = -99,2364 + 99,75 = </a:t>
            </a:r>
            <a:r>
              <a:rPr lang="el-GR" sz="1600" b="1" dirty="0">
                <a:solidFill>
                  <a:srgbClr val="000000"/>
                </a:solidFill>
              </a:rPr>
              <a:t>0,5136</a:t>
            </a:r>
          </a:p>
          <a:p>
            <a:pPr algn="ctr"/>
            <a:r>
              <a:rPr lang="el-GR" sz="1600" b="1" dirty="0">
                <a:solidFill>
                  <a:srgbClr val="000000"/>
                </a:solidFill>
              </a:rPr>
              <a:t>2018</a:t>
            </a:r>
            <a:r>
              <a:rPr lang="el-GR" sz="1600" dirty="0">
                <a:solidFill>
                  <a:srgbClr val="000000"/>
                </a:solidFill>
              </a:rPr>
              <a:t>: Υ = -0,0492 * 2018 + 99,75 = -99,2856 + 99,75 = </a:t>
            </a:r>
            <a:r>
              <a:rPr lang="el-GR" sz="1600" b="1" dirty="0">
                <a:solidFill>
                  <a:srgbClr val="000000"/>
                </a:solidFill>
              </a:rPr>
              <a:t>0,4644</a:t>
            </a:r>
            <a:endParaRPr lang="el-GR" sz="1600" b="1" dirty="0" smtClean="0">
              <a:solidFill>
                <a:srgbClr val="00000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132856"/>
            <a:ext cx="5273538" cy="315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8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9030" y="2132856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l-GR" sz="24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Συνολική Επίδοση Ισχύος Συστήματος</a:t>
            </a:r>
            <a:endParaRPr lang="en-US" sz="24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6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217" y="3356992"/>
            <a:ext cx="1296144" cy="202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48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Συνολικής Επιδόσεως Ισχύος Συστήματος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Από τα νούμερα που προέκυψαν τόσο από την ανάλυση των δεδομένων, όσο και από την </a:t>
            </a:r>
            <a:r>
              <a:rPr lang="el-GR" sz="2000" dirty="0" smtClean="0">
                <a:solidFill>
                  <a:srgbClr val="000000"/>
                </a:solidFill>
              </a:rPr>
              <a:t>διενέργεια </a:t>
            </a:r>
            <a:r>
              <a:rPr lang="el-GR" sz="2000" dirty="0">
                <a:solidFill>
                  <a:srgbClr val="000000"/>
                </a:solidFill>
              </a:rPr>
              <a:t>προβλέψεων για τις Συνολικές Επιδόσεις Ισχύος των Υποσυστημάτων, </a:t>
            </a:r>
            <a:r>
              <a:rPr lang="el-GR" sz="2000" b="1" dirty="0">
                <a:solidFill>
                  <a:srgbClr val="000000"/>
                </a:solidFill>
              </a:rPr>
              <a:t>αποκτάμε μια </a:t>
            </a:r>
            <a:r>
              <a:rPr lang="el-GR" sz="2000" b="1" dirty="0" smtClean="0">
                <a:solidFill>
                  <a:srgbClr val="000000"/>
                </a:solidFill>
              </a:rPr>
              <a:t>σφαιρική </a:t>
            </a:r>
            <a:r>
              <a:rPr lang="el-GR" sz="2000" b="1" dirty="0">
                <a:solidFill>
                  <a:srgbClr val="000000"/>
                </a:solidFill>
              </a:rPr>
              <a:t>εικόνα για το Γεωγραφικό Σύστημ</a:t>
            </a:r>
            <a:r>
              <a:rPr lang="el-GR" sz="2000" dirty="0">
                <a:solidFill>
                  <a:srgbClr val="000000"/>
                </a:solidFill>
              </a:rPr>
              <a:t>α που εντοπίζεται στο πλαίσιο του δοθέντος Γεωπολιτικού</a:t>
            </a:r>
          </a:p>
          <a:p>
            <a:r>
              <a:rPr lang="el-GR" sz="2000" dirty="0" err="1">
                <a:solidFill>
                  <a:srgbClr val="000000"/>
                </a:solidFill>
              </a:rPr>
              <a:t>Συμπλόκου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Κάθε </a:t>
            </a:r>
            <a:r>
              <a:rPr lang="el-GR" sz="2000" dirty="0">
                <a:solidFill>
                  <a:srgbClr val="000000"/>
                </a:solidFill>
              </a:rPr>
              <a:t>Υποσύστημα όμως </a:t>
            </a:r>
            <a:r>
              <a:rPr lang="el-GR" sz="2000" b="1" dirty="0" smtClean="0">
                <a:solidFill>
                  <a:srgbClr val="000000"/>
                </a:solidFill>
              </a:rPr>
              <a:t>αλληλοεπιδρά </a:t>
            </a:r>
            <a:r>
              <a:rPr lang="el-GR" sz="2000" b="1" dirty="0">
                <a:solidFill>
                  <a:srgbClr val="000000"/>
                </a:solidFill>
              </a:rPr>
              <a:t>με τα υπόλοιπα</a:t>
            </a:r>
            <a:r>
              <a:rPr lang="el-GR" sz="2000" dirty="0">
                <a:solidFill>
                  <a:srgbClr val="000000"/>
                </a:solidFill>
              </a:rPr>
              <a:t>, στο πλαίσιο του Συστήματος, βάσει </a:t>
            </a:r>
            <a:r>
              <a:rPr lang="el-GR" sz="2000" dirty="0" smtClean="0">
                <a:solidFill>
                  <a:srgbClr val="000000"/>
                </a:solidFill>
              </a:rPr>
              <a:t>συγκεκριμένων </a:t>
            </a:r>
            <a:r>
              <a:rPr lang="el-GR" sz="2000" dirty="0">
                <a:solidFill>
                  <a:srgbClr val="000000"/>
                </a:solidFill>
              </a:rPr>
              <a:t>συμφερόντων. </a:t>
            </a:r>
            <a:r>
              <a:rPr lang="el-GR" sz="2000" dirty="0" smtClean="0">
                <a:solidFill>
                  <a:srgbClr val="000000"/>
                </a:solidFill>
              </a:rPr>
              <a:t>Για </a:t>
            </a:r>
            <a:r>
              <a:rPr lang="el-GR" sz="2000" dirty="0">
                <a:solidFill>
                  <a:srgbClr val="000000"/>
                </a:solidFill>
              </a:rPr>
              <a:t>τον λόγο αυτό προβαίνουμε σε </a:t>
            </a:r>
            <a:r>
              <a:rPr lang="el-GR" sz="2000" dirty="0" smtClean="0">
                <a:solidFill>
                  <a:srgbClr val="000000"/>
                </a:solidFill>
              </a:rPr>
              <a:t>μια παραδοχή, </a:t>
            </a:r>
            <a:r>
              <a:rPr lang="el-GR" sz="2000" dirty="0">
                <a:solidFill>
                  <a:srgbClr val="000000"/>
                </a:solidFill>
              </a:rPr>
              <a:t>με σκοπό την </a:t>
            </a:r>
            <a:r>
              <a:rPr lang="el-GR" sz="2000" b="1" dirty="0">
                <a:solidFill>
                  <a:srgbClr val="000000"/>
                </a:solidFill>
              </a:rPr>
              <a:t>απλούστευση του </a:t>
            </a:r>
            <a:r>
              <a:rPr lang="el-GR" sz="2000" b="1" dirty="0" smtClean="0">
                <a:solidFill>
                  <a:srgbClr val="000000"/>
                </a:solidFill>
              </a:rPr>
              <a:t>υπολογιστικού </a:t>
            </a:r>
            <a:r>
              <a:rPr lang="el-GR" sz="2000" b="1" dirty="0">
                <a:solidFill>
                  <a:srgbClr val="000000"/>
                </a:solidFill>
              </a:rPr>
              <a:t>μοντέλου</a:t>
            </a:r>
            <a:r>
              <a:rPr lang="el-GR" sz="2000" dirty="0">
                <a:solidFill>
                  <a:srgbClr val="000000"/>
                </a:solidFill>
              </a:rPr>
              <a:t>, καθώς και τον ταχύτερο υπολογισμό – εξαγωγής πληροφορίας.</a:t>
            </a:r>
          </a:p>
          <a:p>
            <a:endParaRPr lang="el-GR" sz="2000" dirty="0" smtClean="0">
              <a:solidFill>
                <a:srgbClr val="000000"/>
              </a:solidFill>
            </a:endParaRPr>
          </a:p>
          <a:p>
            <a:r>
              <a:rPr lang="el-GR" sz="2000" b="1" dirty="0">
                <a:solidFill>
                  <a:srgbClr val="000000"/>
                </a:solidFill>
              </a:rPr>
              <a:t>Τ</a:t>
            </a:r>
            <a:r>
              <a:rPr lang="el-GR" sz="2000" b="1" dirty="0" smtClean="0">
                <a:solidFill>
                  <a:srgbClr val="000000"/>
                </a:solidFill>
              </a:rPr>
              <a:t>α Υποσυστήματα μπορούν </a:t>
            </a:r>
            <a:r>
              <a:rPr lang="el-GR" sz="2000" b="1" dirty="0">
                <a:solidFill>
                  <a:srgbClr val="000000"/>
                </a:solidFill>
              </a:rPr>
              <a:t>να </a:t>
            </a:r>
            <a:r>
              <a:rPr lang="el-GR" sz="2000" b="1" dirty="0" smtClean="0">
                <a:solidFill>
                  <a:srgbClr val="000000"/>
                </a:solidFill>
              </a:rPr>
              <a:t>ομαδοποιηθούν </a:t>
            </a:r>
            <a:r>
              <a:rPr lang="el-GR" sz="2000" b="1" dirty="0">
                <a:solidFill>
                  <a:srgbClr val="000000"/>
                </a:solidFill>
              </a:rPr>
              <a:t>σε κατηγορίες</a:t>
            </a:r>
            <a:r>
              <a:rPr lang="el-GR" sz="2000" b="1" dirty="0" smtClean="0">
                <a:solidFill>
                  <a:srgbClr val="000000"/>
                </a:solidFill>
              </a:rPr>
              <a:t>.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Για </a:t>
            </a:r>
            <a:r>
              <a:rPr lang="el-GR" sz="2000" dirty="0">
                <a:solidFill>
                  <a:srgbClr val="000000"/>
                </a:solidFill>
              </a:rPr>
              <a:t>τις κατηγορίες αυτές, οι επιδόσεις των υποσυστημάτων είτε μπορεί να προστίθενται, </a:t>
            </a:r>
            <a:r>
              <a:rPr lang="el-GR" sz="2000" dirty="0" smtClean="0">
                <a:solidFill>
                  <a:srgbClr val="000000"/>
                </a:solidFill>
              </a:rPr>
              <a:t>είτε </a:t>
            </a:r>
            <a:r>
              <a:rPr lang="el-GR" sz="2000" dirty="0">
                <a:solidFill>
                  <a:srgbClr val="000000"/>
                </a:solidFill>
              </a:rPr>
              <a:t>να συμμετέχουν με ένα ποσοστό, </a:t>
            </a:r>
            <a:r>
              <a:rPr lang="el-GR" sz="2000" b="1" dirty="0">
                <a:solidFill>
                  <a:srgbClr val="000000"/>
                </a:solidFill>
              </a:rPr>
              <a:t>το οποίο ορίζει ο αναλυτής βάσει της κρίσης και της εμπειρίας του</a:t>
            </a:r>
            <a:r>
              <a:rPr lang="el-GR" sz="2000" dirty="0">
                <a:solidFill>
                  <a:srgbClr val="000000"/>
                </a:solidFill>
              </a:rPr>
              <a:t>.</a:t>
            </a:r>
            <a:endParaRPr lang="el-GR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Ομαδοποίηση Υποσυστημάτων κατά </a:t>
            </a:r>
            <a:r>
              <a:rPr lang="el-GR" sz="2000" b="1" dirty="0" err="1">
                <a:solidFill>
                  <a:srgbClr val="FFFFFF"/>
                </a:solidFill>
                <a:cs typeface="Arial" charset="0"/>
              </a:rPr>
              <a:t>συγκενή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 συμφέροντα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rgbClr val="000000"/>
                </a:solidFill>
              </a:rPr>
              <a:t>Για </a:t>
            </a:r>
            <a:r>
              <a:rPr lang="el-GR" sz="2000" dirty="0" smtClean="0">
                <a:solidFill>
                  <a:srgbClr val="000000"/>
                </a:solidFill>
              </a:rPr>
              <a:t>το </a:t>
            </a:r>
            <a:r>
              <a:rPr lang="el-GR" sz="2000" dirty="0">
                <a:solidFill>
                  <a:srgbClr val="000000"/>
                </a:solidFill>
              </a:rPr>
              <a:t>συγκεκριμένο παράδειγμα, </a:t>
            </a:r>
            <a:r>
              <a:rPr lang="el-GR" sz="2000" dirty="0" smtClean="0">
                <a:solidFill>
                  <a:srgbClr val="000000"/>
                </a:solidFill>
              </a:rPr>
              <a:t>τα </a:t>
            </a:r>
            <a:r>
              <a:rPr lang="el-GR" sz="2000" dirty="0">
                <a:solidFill>
                  <a:srgbClr val="000000"/>
                </a:solidFill>
              </a:rPr>
              <a:t>επιμέρους </a:t>
            </a:r>
            <a:r>
              <a:rPr lang="el-GR" sz="2000" dirty="0" smtClean="0">
                <a:solidFill>
                  <a:srgbClr val="000000"/>
                </a:solidFill>
              </a:rPr>
              <a:t>συμφέρονται ομαδοποιούνται </a:t>
            </a:r>
            <a:r>
              <a:rPr lang="el-GR" sz="2000" dirty="0">
                <a:solidFill>
                  <a:srgbClr val="000000"/>
                </a:solidFill>
              </a:rPr>
              <a:t>σε δύο βασικές κατηγορίες: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Η </a:t>
            </a:r>
            <a:r>
              <a:rPr lang="el-GR" sz="2000" b="1" dirty="0">
                <a:solidFill>
                  <a:srgbClr val="000000"/>
                </a:solidFill>
              </a:rPr>
              <a:t>1η κατηγορία </a:t>
            </a:r>
            <a:r>
              <a:rPr lang="el-GR" sz="2000" dirty="0">
                <a:solidFill>
                  <a:srgbClr val="000000"/>
                </a:solidFill>
              </a:rPr>
              <a:t>συμφερόντων είναι αυτή που αντιπροσωπεύει πλήρως τις επιδιώξεις της </a:t>
            </a:r>
            <a:r>
              <a:rPr lang="el-GR" sz="2000" dirty="0" smtClean="0">
                <a:solidFill>
                  <a:srgbClr val="000000"/>
                </a:solidFill>
              </a:rPr>
              <a:t>Κεντρικής Συριακής </a:t>
            </a:r>
            <a:r>
              <a:rPr lang="el-GR" sz="2000" dirty="0">
                <a:solidFill>
                  <a:srgbClr val="000000"/>
                </a:solidFill>
              </a:rPr>
              <a:t>κυβερνήσεως </a:t>
            </a:r>
            <a:r>
              <a:rPr lang="el-GR" sz="2000" dirty="0" err="1">
                <a:solidFill>
                  <a:srgbClr val="000000"/>
                </a:solidFill>
              </a:rPr>
              <a:t>Άσαντ</a:t>
            </a:r>
            <a:r>
              <a:rPr lang="el-GR" sz="2000" dirty="0">
                <a:solidFill>
                  <a:srgbClr val="000000"/>
                </a:solidFill>
              </a:rPr>
              <a:t> και εφεξής θα ονομάζεται </a:t>
            </a:r>
            <a:r>
              <a:rPr lang="el-GR" sz="2000" b="1" dirty="0">
                <a:solidFill>
                  <a:srgbClr val="000000"/>
                </a:solidFill>
              </a:rPr>
              <a:t>«Φιλοκυβερνητικά Συμφέροντα</a:t>
            </a:r>
            <a:r>
              <a:rPr lang="el-GR" sz="2000" b="1" dirty="0" smtClean="0">
                <a:solidFill>
                  <a:srgbClr val="000000"/>
                </a:solidFill>
              </a:rPr>
              <a:t>».</a:t>
            </a:r>
          </a:p>
          <a:p>
            <a:endParaRPr lang="el-GR" sz="2000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Η </a:t>
            </a:r>
            <a:r>
              <a:rPr lang="el-GR" sz="2000" b="1" dirty="0">
                <a:solidFill>
                  <a:srgbClr val="000000"/>
                </a:solidFill>
              </a:rPr>
              <a:t>2η κατηγορία </a:t>
            </a:r>
            <a:r>
              <a:rPr lang="el-GR" sz="2000" dirty="0">
                <a:solidFill>
                  <a:srgbClr val="000000"/>
                </a:solidFill>
              </a:rPr>
              <a:t>αντιπροσωπεύει τις επιδιώξεις των αντιφρονούντων, είναι αντίθετη και εφεξής </a:t>
            </a:r>
            <a:r>
              <a:rPr lang="el-GR" sz="2000" dirty="0" smtClean="0">
                <a:solidFill>
                  <a:srgbClr val="000000"/>
                </a:solidFill>
              </a:rPr>
              <a:t>θα ονομάζεται </a:t>
            </a:r>
            <a:r>
              <a:rPr lang="el-GR" sz="2000" b="1" dirty="0">
                <a:solidFill>
                  <a:srgbClr val="000000"/>
                </a:solidFill>
              </a:rPr>
              <a:t>«Αντικυβερνητικά Συμφέροντα</a:t>
            </a:r>
            <a:r>
              <a:rPr lang="el-GR" sz="2000" b="1" dirty="0" smtClean="0">
                <a:solidFill>
                  <a:srgbClr val="000000"/>
                </a:solidFill>
              </a:rPr>
              <a:t>».</a:t>
            </a:r>
          </a:p>
          <a:p>
            <a:endParaRPr lang="el-GR" sz="2000" b="1" dirty="0">
              <a:solidFill>
                <a:srgbClr val="000000"/>
              </a:solidFill>
            </a:endParaRPr>
          </a:p>
          <a:p>
            <a:r>
              <a:rPr lang="el-GR" sz="2000" dirty="0" smtClean="0">
                <a:solidFill>
                  <a:srgbClr val="000000"/>
                </a:solidFill>
              </a:rPr>
              <a:t>Το </a:t>
            </a:r>
            <a:r>
              <a:rPr lang="el-GR" sz="2000" dirty="0">
                <a:solidFill>
                  <a:srgbClr val="000000"/>
                </a:solidFill>
              </a:rPr>
              <a:t>Υποσύστημα </a:t>
            </a:r>
            <a:r>
              <a:rPr lang="el-GR" sz="2000" dirty="0" smtClean="0">
                <a:solidFill>
                  <a:srgbClr val="000000"/>
                </a:solidFill>
              </a:rPr>
              <a:t>Κυβερνητικές </a:t>
            </a:r>
            <a:r>
              <a:rPr lang="el-GR" sz="2000" dirty="0">
                <a:solidFill>
                  <a:srgbClr val="000000"/>
                </a:solidFill>
              </a:rPr>
              <a:t>Δυνάμεις και </a:t>
            </a:r>
            <a:r>
              <a:rPr lang="el-GR" sz="2000" dirty="0" smtClean="0">
                <a:solidFill>
                  <a:srgbClr val="000000"/>
                </a:solidFill>
              </a:rPr>
              <a:t>Υποσύστημα «Κούρδοι» </a:t>
            </a:r>
            <a:r>
              <a:rPr lang="el-GR" sz="2000" dirty="0">
                <a:solidFill>
                  <a:srgbClr val="000000"/>
                </a:solidFill>
              </a:rPr>
              <a:t>εμφανίζουν σύμπλευση συμφερόντων στην 1η κατηγορία, </a:t>
            </a:r>
            <a:r>
              <a:rPr lang="el-GR" sz="2000" dirty="0" smtClean="0">
                <a:solidFill>
                  <a:srgbClr val="000000"/>
                </a:solidFill>
              </a:rPr>
              <a:t>ενώ τα Υποσυστήματα «Λοιπά </a:t>
            </a:r>
            <a:r>
              <a:rPr lang="el-GR" sz="2000" dirty="0" err="1">
                <a:solidFill>
                  <a:srgbClr val="000000"/>
                </a:solidFill>
              </a:rPr>
              <a:t>Ισλαμιστικά</a:t>
            </a:r>
            <a:r>
              <a:rPr lang="el-GR" sz="2000" dirty="0">
                <a:solidFill>
                  <a:srgbClr val="000000"/>
                </a:solidFill>
              </a:rPr>
              <a:t> </a:t>
            </a:r>
            <a:r>
              <a:rPr lang="el-GR" sz="2000" dirty="0" smtClean="0">
                <a:solidFill>
                  <a:srgbClr val="000000"/>
                </a:solidFill>
              </a:rPr>
              <a:t>Κινήματα» </a:t>
            </a:r>
            <a:r>
              <a:rPr lang="el-GR" sz="2000" dirty="0">
                <a:solidFill>
                  <a:srgbClr val="000000"/>
                </a:solidFill>
              </a:rPr>
              <a:t>και </a:t>
            </a:r>
            <a:r>
              <a:rPr lang="el-GR" sz="2000" dirty="0" smtClean="0">
                <a:solidFill>
                  <a:srgbClr val="000000"/>
                </a:solidFill>
              </a:rPr>
              <a:t>«Μαχητές </a:t>
            </a:r>
            <a:r>
              <a:rPr lang="el-GR" sz="2000" dirty="0">
                <a:solidFill>
                  <a:srgbClr val="000000"/>
                </a:solidFill>
              </a:rPr>
              <a:t>του </a:t>
            </a:r>
            <a:r>
              <a:rPr lang="el-GR" sz="2000" dirty="0" smtClean="0">
                <a:solidFill>
                  <a:srgbClr val="000000"/>
                </a:solidFill>
              </a:rPr>
              <a:t>ISIS» </a:t>
            </a:r>
            <a:r>
              <a:rPr lang="el-GR" sz="2000" dirty="0">
                <a:solidFill>
                  <a:srgbClr val="000000"/>
                </a:solidFill>
              </a:rPr>
              <a:t>στην 2η κατηγορία.</a:t>
            </a:r>
            <a:endParaRPr lang="el-GR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6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Ομαδοποίηση Υποσυστημάτων κατά </a:t>
            </a:r>
            <a:r>
              <a:rPr lang="el-GR" sz="2000" b="1" dirty="0" err="1">
                <a:solidFill>
                  <a:srgbClr val="FFFFFF"/>
                </a:solidFill>
                <a:cs typeface="Arial" charset="0"/>
              </a:rPr>
              <a:t>συγκενή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 συμφέροντα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Με την </a:t>
            </a:r>
            <a:r>
              <a:rPr lang="el-GR" sz="2000" dirty="0">
                <a:solidFill>
                  <a:srgbClr val="000000"/>
                </a:solidFill>
              </a:rPr>
              <a:t>άθροιση των επιμέρους ενιαίων επιδόσεων </a:t>
            </a:r>
            <a:r>
              <a:rPr lang="el-GR" sz="2000" dirty="0" smtClean="0">
                <a:solidFill>
                  <a:srgbClr val="000000"/>
                </a:solidFill>
              </a:rPr>
              <a:t>των Υποσυστημάτων </a:t>
            </a:r>
            <a:r>
              <a:rPr lang="el-GR" sz="2000" dirty="0">
                <a:solidFill>
                  <a:srgbClr val="000000"/>
                </a:solidFill>
              </a:rPr>
              <a:t>σε επίπεδο </a:t>
            </a:r>
            <a:r>
              <a:rPr lang="el-GR" sz="2000" dirty="0" smtClean="0">
                <a:solidFill>
                  <a:srgbClr val="000000"/>
                </a:solidFill>
              </a:rPr>
              <a:t>Κατηγορίας Συμφερόντων, παίρνουμε τις αλγεβρικές τιμές κατ’ έτος για κάθε μια κατηγορία.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3" y="2852936"/>
            <a:ext cx="8076219" cy="315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8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Ομαδοποίηση Υποσυστημάτων κατά </a:t>
            </a:r>
            <a:r>
              <a:rPr lang="el-GR" sz="2000" b="1" dirty="0" err="1">
                <a:solidFill>
                  <a:srgbClr val="FFFFFF"/>
                </a:solidFill>
                <a:cs typeface="Arial" charset="0"/>
              </a:rPr>
              <a:t>συγκενή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 συμφέροντα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Με την </a:t>
            </a:r>
            <a:r>
              <a:rPr lang="el-GR" sz="2000" dirty="0">
                <a:solidFill>
                  <a:srgbClr val="000000"/>
                </a:solidFill>
              </a:rPr>
              <a:t>άθροιση των επιμέρους ενιαίων επιδόσεων </a:t>
            </a:r>
            <a:r>
              <a:rPr lang="el-GR" sz="2000" dirty="0" smtClean="0">
                <a:solidFill>
                  <a:srgbClr val="000000"/>
                </a:solidFill>
              </a:rPr>
              <a:t>των Υποσυστημάτων </a:t>
            </a:r>
            <a:r>
              <a:rPr lang="el-GR" sz="2000" dirty="0">
                <a:solidFill>
                  <a:srgbClr val="000000"/>
                </a:solidFill>
              </a:rPr>
              <a:t>σε επίπεδο </a:t>
            </a:r>
            <a:r>
              <a:rPr lang="el-GR" sz="2000" dirty="0" smtClean="0">
                <a:solidFill>
                  <a:srgbClr val="000000"/>
                </a:solidFill>
              </a:rPr>
              <a:t>Κατηγορίας Συμφερόντων, παίρνουμε τις αλγεβρικές τιμές κατ’ έτος για κάθε μια κατηγορία.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00" y="2854800"/>
            <a:ext cx="7721952" cy="31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28600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Ομαδοποίηση Υποσυστημάτων κατά </a:t>
            </a:r>
            <a:r>
              <a:rPr lang="el-GR" sz="2000" b="1" dirty="0" smtClean="0">
                <a:solidFill>
                  <a:srgbClr val="FFFFFF"/>
                </a:solidFill>
                <a:cs typeface="Arial" charset="0"/>
              </a:rPr>
              <a:t>συγγενή </a:t>
            </a:r>
            <a:r>
              <a:rPr lang="el-GR" sz="2000" b="1" dirty="0">
                <a:solidFill>
                  <a:srgbClr val="FFFFFF"/>
                </a:solidFill>
                <a:cs typeface="Arial" charset="0"/>
              </a:rPr>
              <a:t>συμφέροντα</a:t>
            </a:r>
          </a:p>
        </p:txBody>
      </p:sp>
      <p:pic>
        <p:nvPicPr>
          <p:cNvPr id="7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850" y="1484784"/>
            <a:ext cx="8489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Αν τοποθετήσουμε τα αποτελέσματα σε ένα ενιαίο Γράφημα, μπορούμε να αποκτήσουμε μια σφαιρική εικόνα για το Σύστημα της Συρίας.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449" y="2348880"/>
            <a:ext cx="6768752" cy="40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2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smtClean="0">
                <a:solidFill>
                  <a:srgbClr val="10253F"/>
                </a:solidFill>
              </a:rPr>
              <a:t>Ερωτήσεις;</a:t>
            </a:r>
            <a:endParaRPr lang="en-US" b="1" dirty="0">
              <a:solidFill>
                <a:srgbClr val="10253F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18294" y="4147955"/>
            <a:ext cx="5184775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l-GR" sz="2000" b="1" dirty="0" err="1" smtClean="0">
                <a:solidFill>
                  <a:srgbClr val="10253F"/>
                </a:solidFill>
                <a:latin typeface="+mn-lt"/>
              </a:rPr>
              <a:t>Καθ</a:t>
            </a:r>
            <a:r>
              <a:rPr lang="el-GR" sz="2000" b="1" dirty="0" smtClean="0">
                <a:solidFill>
                  <a:srgbClr val="10253F"/>
                </a:solidFill>
                <a:latin typeface="+mn-lt"/>
              </a:rPr>
              <a:t>. </a:t>
            </a:r>
            <a:r>
              <a:rPr lang="el-GR" sz="2000" b="1" dirty="0" err="1" smtClean="0">
                <a:solidFill>
                  <a:srgbClr val="10253F"/>
                </a:solidFill>
                <a:latin typeface="+mn-lt"/>
              </a:rPr>
              <a:t>Μάζης</a:t>
            </a:r>
            <a:r>
              <a:rPr lang="el-GR" sz="2000" b="1" dirty="0" smtClean="0">
                <a:solidFill>
                  <a:srgbClr val="10253F"/>
                </a:solidFill>
                <a:latin typeface="+mn-lt"/>
              </a:rPr>
              <a:t> Ιωάννης</a:t>
            </a:r>
          </a:p>
          <a:p>
            <a:pPr>
              <a:spcAft>
                <a:spcPts val="600"/>
              </a:spcAft>
            </a:pPr>
            <a:r>
              <a:rPr lang="el-GR" sz="2000" b="1" dirty="0" smtClean="0">
                <a:solidFill>
                  <a:srgbClr val="10253F"/>
                </a:solidFill>
                <a:latin typeface="+mn-lt"/>
              </a:rPr>
              <a:t>Υπ. Δρ. </a:t>
            </a:r>
            <a:r>
              <a:rPr lang="el-GR" sz="2000" b="1" dirty="0" err="1" smtClean="0">
                <a:solidFill>
                  <a:srgbClr val="10253F"/>
                </a:solidFill>
                <a:latin typeface="+mn-lt"/>
              </a:rPr>
              <a:t>Δήγκας</a:t>
            </a:r>
            <a:r>
              <a:rPr lang="el-GR" sz="2000" b="1" dirty="0" smtClean="0">
                <a:solidFill>
                  <a:srgbClr val="10253F"/>
                </a:solidFill>
                <a:latin typeface="+mn-lt"/>
              </a:rPr>
              <a:t> </a:t>
            </a:r>
            <a:r>
              <a:rPr lang="el-GR" sz="2000" b="1" dirty="0" err="1" smtClean="0">
                <a:solidFill>
                  <a:srgbClr val="10253F"/>
                </a:solidFill>
                <a:latin typeface="+mn-lt"/>
              </a:rPr>
              <a:t>Άγις</a:t>
            </a:r>
            <a:r>
              <a:rPr lang="el-GR" sz="2000" b="1" dirty="0" smtClean="0">
                <a:solidFill>
                  <a:srgbClr val="10253F"/>
                </a:solidFill>
                <a:latin typeface="+mn-lt"/>
              </a:rPr>
              <a:t>-Γεώργιος</a:t>
            </a:r>
            <a:endParaRPr lang="en-US" sz="2000" b="1" dirty="0">
              <a:solidFill>
                <a:srgbClr val="10253F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10253F"/>
              </a:solidFill>
            </a:endParaRP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10253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763044" y="3380581"/>
            <a:ext cx="61912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3850" y="4941888"/>
            <a:ext cx="5040313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50824" y="5229225"/>
            <a:ext cx="546575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l-GR" b="1" dirty="0">
                <a:solidFill>
                  <a:srgbClr val="10253F"/>
                </a:solidFill>
                <a:latin typeface="+mn-lt"/>
              </a:rPr>
              <a:t>Εθνικό </a:t>
            </a:r>
            <a:r>
              <a:rPr lang="el-GR" b="1" dirty="0" smtClean="0">
                <a:solidFill>
                  <a:srgbClr val="10253F"/>
                </a:solidFill>
                <a:latin typeface="+mn-lt"/>
              </a:rPr>
              <a:t>&amp; Καποδιστριακό Πανεπιστήμιο Αθηνών</a:t>
            </a:r>
            <a:endParaRPr lang="en-US" b="1" dirty="0">
              <a:solidFill>
                <a:srgbClr val="10253F"/>
              </a:solidFill>
              <a:latin typeface="+mn-lt"/>
            </a:endParaRPr>
          </a:p>
          <a:p>
            <a:r>
              <a:rPr lang="el-GR" b="1" dirty="0">
                <a:solidFill>
                  <a:srgbClr val="355E91"/>
                </a:solidFill>
                <a:latin typeface="+mn-lt"/>
              </a:rPr>
              <a:t>Σχολή </a:t>
            </a:r>
            <a:r>
              <a:rPr lang="el-GR" b="1" dirty="0" smtClean="0">
                <a:solidFill>
                  <a:srgbClr val="355E91"/>
                </a:solidFill>
                <a:latin typeface="+mn-lt"/>
              </a:rPr>
              <a:t>Οικονομικών &amp; Πολιτικών Επιστημών</a:t>
            </a:r>
          </a:p>
          <a:p>
            <a:r>
              <a:rPr lang="el-GR" b="1" dirty="0" smtClean="0">
                <a:solidFill>
                  <a:srgbClr val="355E91"/>
                </a:solidFill>
                <a:latin typeface="+mn-lt"/>
              </a:rPr>
              <a:t>Τμήμα Τουρκικών &amp; Σύγχρονων Ασιατικών Σπουδών</a:t>
            </a:r>
            <a:endParaRPr lang="el-GR" b="1" dirty="0">
              <a:solidFill>
                <a:srgbClr val="355E91"/>
              </a:solidFill>
              <a:latin typeface="+mn-lt"/>
            </a:endParaRPr>
          </a:p>
          <a:p>
            <a:endParaRPr lang="en-US" b="1" dirty="0">
              <a:solidFill>
                <a:srgbClr val="355E91"/>
              </a:solidFill>
              <a:latin typeface="+mn-lt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285750"/>
            <a:ext cx="3040845" cy="1901720"/>
          </a:xfrm>
          <a:prstGeom prst="rect">
            <a:avLst/>
          </a:prstGeom>
        </p:spPr>
      </p:pic>
      <p:pic>
        <p:nvPicPr>
          <p:cNvPr id="11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84984"/>
            <a:ext cx="1642425" cy="256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48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</TotalTime>
  <Words>3720</Words>
  <Application>Microsoft Office PowerPoint</Application>
  <PresentationFormat>On-screen Show (4:3)</PresentationFormat>
  <Paragraphs>434</Paragraphs>
  <Slides>75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Εφαρμογή απλών και σύνθετων δεικτών των τεσσάρων γεωπολιτικών πυλώνων στην μεθοδολογία της συστημικής γεωπολιτικής αναλύσεως  «Η περίπτωση της Συρίας»</vt:lpstr>
      <vt:lpstr>1. Εισαγωγή  2. Χωρική Πληροφορία  3. Αριθμοδείκτες Ισχύος  4. Τάση Ανακατανομής Ισχύος Πυλώνα  5. Τάση Ανακατανομής Ισχύος Υποσυστήματος  6. Συνολική Επίδοση Ισχύος Συστήματος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Natskas</dc:creator>
  <cp:lastModifiedBy>Δήγκας Άγις</cp:lastModifiedBy>
  <cp:revision>246</cp:revision>
  <dcterms:created xsi:type="dcterms:W3CDTF">2014-06-12T19:31:31Z</dcterms:created>
  <dcterms:modified xsi:type="dcterms:W3CDTF">2019-02-06T13:59:44Z</dcterms:modified>
</cp:coreProperties>
</file>