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1F9F68D0-CF65-4884-9178-5419635DE1FC}" type="datetimeFigureOut">
              <a:rPr lang="el-GR" smtClean="0"/>
              <a:t>20/11/2015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F9F68D0-CF65-4884-9178-5419635DE1FC}" type="datetimeFigureOut">
              <a:rPr lang="el-GR" smtClean="0"/>
              <a:t>20/11/2015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F9F68D0-CF65-4884-9178-5419635DE1FC}" type="datetimeFigureOut">
              <a:rPr lang="el-GR" smtClean="0"/>
              <a:t>20/11/2015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F9F68D0-CF65-4884-9178-5419635DE1FC}" type="datetimeFigureOut">
              <a:rPr lang="el-GR" smtClean="0"/>
              <a:t>20/11/2015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9F68D0-CF65-4884-9178-5419635DE1FC}" type="datetimeFigureOut">
              <a:rPr lang="el-GR" smtClean="0"/>
              <a:t>20/11/2015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1F9F68D0-CF65-4884-9178-5419635DE1FC}" type="datetimeFigureOut">
              <a:rPr lang="el-GR" smtClean="0"/>
              <a:t>20/11/2015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1F9F68D0-CF65-4884-9178-5419635DE1FC}" type="datetimeFigureOut">
              <a:rPr lang="el-GR" smtClean="0"/>
              <a:t>20/11/2015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1F9F68D0-CF65-4884-9178-5419635DE1FC}" type="datetimeFigureOut">
              <a:rPr lang="el-GR" smtClean="0"/>
              <a:t>20/11/2015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9F68D0-CF65-4884-9178-5419635DE1FC}" type="datetimeFigureOut">
              <a:rPr lang="el-GR" smtClean="0"/>
              <a:t>20/11/2015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F68D0-CF65-4884-9178-5419635DE1FC}" type="datetimeFigureOut">
              <a:rPr lang="el-GR" smtClean="0"/>
              <a:t>20/11/2015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F68D0-CF65-4884-9178-5419635DE1FC}" type="datetimeFigureOut">
              <a:rPr lang="el-GR" smtClean="0"/>
              <a:t>20/11/2015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18C1E6A-FE05-49F4-8B25-222D1B46765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F68D0-CF65-4884-9178-5419635DE1FC}" type="datetimeFigureOut">
              <a:rPr lang="el-GR" smtClean="0"/>
              <a:t>20/11/2015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C1E6A-FE05-49F4-8B25-222D1B46765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Ιδιωτικοποιήσεις και ΙΔΔ</a:t>
            </a:r>
            <a:endParaRPr lang="el-GR" dirty="0"/>
          </a:p>
        </p:txBody>
      </p:sp>
      <p:sp>
        <p:nvSpPr>
          <p:cNvPr id="3" name="Subtitle 2"/>
          <p:cNvSpPr>
            <a:spLocks noGrp="1"/>
          </p:cNvSpPr>
          <p:nvPr>
            <p:ph type="subTitle" idx="1"/>
          </p:nvPr>
        </p:nvSpPr>
        <p:spPr/>
        <p:txBody>
          <a:bodyPr/>
          <a:lstStyle/>
          <a:p>
            <a:r>
              <a:rPr lang="el-GR" dirty="0" smtClean="0"/>
              <a:t>Εισαγωγικές παρατηρήσεις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 - ορολογία</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Ως ιδιωτικοποίηση μπορεί να οριστεί η μεταφορά με οποιονδήποτε τρόπο υλικών ή άυλων περιουσιακών στοιχείων του δημοσίου ή άλλων </a:t>
            </a:r>
            <a:r>
              <a:rPr lang="el-GR" dirty="0" err="1" smtClean="0"/>
              <a:t>νπδδ</a:t>
            </a:r>
            <a:r>
              <a:rPr lang="el-GR" dirty="0" smtClean="0"/>
              <a:t> σε ιδιώτες ή η ανάθεση κρατικών λειτουργιών σε ιδιώτες.</a:t>
            </a:r>
          </a:p>
          <a:p>
            <a:r>
              <a:rPr lang="el-GR" dirty="0" smtClean="0"/>
              <a:t>Δεδομένου ότι ο όρος είναι πολιτικά φορτισμένος, χρησιμοποιούνται κατά καιρούς άλλοι όροι όπως αποκρατικοποίηση, μετοχοποίηση, αξιοποίηση.</a:t>
            </a:r>
          </a:p>
          <a:p>
            <a:r>
              <a:rPr lang="el-GR" dirty="0" smtClean="0"/>
              <a:t>Στον ορισμό μπορούν να ενταχθούν ή όχι συγγενείς με τις «κλασικές» ιδιωτικοποιήσεις μορφές, όπως οι συμπράξεις δημοσίου – ιδιωτικού τομέα (ΣΔΙΤ) ή οι </a:t>
            </a:r>
            <a:r>
              <a:rPr lang="el-GR" dirty="0" err="1" smtClean="0"/>
              <a:t>τιτλοποιήσεις</a:t>
            </a:r>
            <a:r>
              <a:rPr lang="el-GR" dirty="0" smtClean="0"/>
              <a:t> δημοσίων εσόδων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Ιστορικά 1</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20</a:t>
            </a:r>
            <a:r>
              <a:rPr lang="el-GR" baseline="30000" dirty="0" smtClean="0"/>
              <a:t>ος</a:t>
            </a:r>
            <a:r>
              <a:rPr lang="el-GR" dirty="0" smtClean="0"/>
              <a:t> αιώνας: η εποχή των </a:t>
            </a:r>
            <a:r>
              <a:rPr lang="el-GR" dirty="0" err="1" smtClean="0"/>
              <a:t>κρατικοποίησεων</a:t>
            </a:r>
            <a:endParaRPr lang="el-GR" dirty="0" smtClean="0"/>
          </a:p>
          <a:p>
            <a:r>
              <a:rPr lang="el-GR" dirty="0" smtClean="0"/>
              <a:t>Τα μεγάλα πλήγματα στην οικονομία της αγοράς: 1914, 1917, 1929</a:t>
            </a:r>
          </a:p>
          <a:p>
            <a:r>
              <a:rPr lang="el-GR" dirty="0" smtClean="0"/>
              <a:t>Κύματα κρατικοποιήσεων: Ρωσική επανάσταση, φασισμός (Ιταλία και Ισπανία), εθνικοσοσιαλισμός, ανατολική Ευρώπη μετά από τον Δεύτερο Παγκόσμιο Πόλεμο, Κίνα, Ινδία, σοσιαλδημοκρατία στη δυτική Ευρώπη, </a:t>
            </a:r>
            <a:r>
              <a:rPr lang="el-GR" dirty="0" err="1" smtClean="0"/>
              <a:t>αποαποικιοποίηση</a:t>
            </a:r>
            <a:r>
              <a:rPr lang="el-GR" dirty="0" smtClean="0"/>
              <a:t>, αραβικός εθνικισμός (</a:t>
            </a:r>
            <a:r>
              <a:rPr lang="el-GR" dirty="0" err="1" smtClean="0"/>
              <a:t>Μπάαθ</a:t>
            </a:r>
            <a:r>
              <a:rPr lang="el-GR" dirty="0" smtClean="0"/>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Ιστορικά 2</a:t>
            </a:r>
            <a:endParaRPr lang="el-GR" dirty="0"/>
          </a:p>
        </p:txBody>
      </p:sp>
      <p:sp>
        <p:nvSpPr>
          <p:cNvPr id="3" name="Content Placeholder 2"/>
          <p:cNvSpPr>
            <a:spLocks noGrp="1"/>
          </p:cNvSpPr>
          <p:nvPr>
            <p:ph idx="1"/>
          </p:nvPr>
        </p:nvSpPr>
        <p:spPr/>
        <p:txBody>
          <a:bodyPr>
            <a:normAutofit fontScale="55000" lnSpcReduction="20000"/>
          </a:bodyPr>
          <a:lstStyle/>
          <a:p>
            <a:r>
              <a:rPr lang="el-GR" dirty="0" smtClean="0"/>
              <a:t>Οι ιδεολογικές καταβολές των ιδιωτικοποιήσεων – αυστριακή σχολή, σχολή του Σικάγο</a:t>
            </a:r>
          </a:p>
          <a:p>
            <a:r>
              <a:rPr lang="el-GR" dirty="0" smtClean="0"/>
              <a:t>Οι πετρελαϊκές κρίσεις 1973 και 1979 και η κρίση του σοσιαλδημοκρατικού μοντέλου</a:t>
            </a:r>
          </a:p>
          <a:p>
            <a:r>
              <a:rPr lang="en-US" dirty="0" smtClean="0"/>
              <a:t>Margaret Thatcher</a:t>
            </a:r>
          </a:p>
          <a:p>
            <a:r>
              <a:rPr lang="el-GR" dirty="0" smtClean="0"/>
              <a:t>Το πρώτο κύμα ιδιωτικοποιήσεων: βιομηχανικές επιχειρήσεις και τράπεζες</a:t>
            </a:r>
          </a:p>
          <a:p>
            <a:r>
              <a:rPr lang="el-GR" dirty="0" smtClean="0"/>
              <a:t>Δεύτερο κύμα ιδιωτικοποιήσεων: επιχειρήσεις κοινής ωφέλειας, συμπράξεις δημοσίου –ιδιωτικού τομέα για την παροχή δημοσίων υπηρεσιών</a:t>
            </a:r>
          </a:p>
          <a:p>
            <a:r>
              <a:rPr lang="el-GR" dirty="0" smtClean="0"/>
              <a:t>Γεωγραφική διάδοση των ιδιωτικοποιήσεων – δυτική Ευρώπη, ανατολική Ευρώπη μετά από την πτώση του τείχους, Κίνα, αναπτυσσόμενες χώρες</a:t>
            </a:r>
          </a:p>
          <a:p>
            <a:r>
              <a:rPr lang="el-GR" dirty="0" smtClean="0"/>
              <a:t>Ιδιωτικοποιήσεις και άνοιγμα αγορών</a:t>
            </a:r>
          </a:p>
          <a:p>
            <a:r>
              <a:rPr lang="el-GR" dirty="0" smtClean="0"/>
              <a:t>Τεχνολογικές βάσεις του κύματος κρατικοποιήσεων και του κύματος ιδιωτικοποιήσεων (παραδείγματα: τηλεπικοινωνίες και ηλεκτρική ενέργεια – η τεχνολογία της εποχής των κρατικοποιήσεων ευνοούσε τα μονοπώλια – σήμερα τον ανταγωνισμό)</a:t>
            </a:r>
          </a:p>
          <a:p>
            <a:r>
              <a:rPr lang="el-GR" dirty="0"/>
              <a:t>Κ</a:t>
            </a:r>
            <a:r>
              <a:rPr lang="el-GR" dirty="0" smtClean="0"/>
              <a:t>ρίση του 2008 κρατικοποιήσεις προς διάσωση και εκ νέου ιδιωτικοποιήσεις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Ιστορικά - Ελλάδα</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Τρεις φάσεις κρατικοποιήσεων:</a:t>
            </a:r>
          </a:p>
          <a:p>
            <a:pPr>
              <a:buNone/>
            </a:pPr>
            <a:r>
              <a:rPr lang="el-GR" dirty="0" smtClean="0"/>
              <a:t>(α) 1953 (κρατικοποίηση ΕΤΕ)</a:t>
            </a:r>
          </a:p>
          <a:p>
            <a:pPr>
              <a:buNone/>
            </a:pPr>
            <a:r>
              <a:rPr lang="el-GR" dirty="0" smtClean="0"/>
              <a:t>(β) 1974-1977 (Εμπορική Τράπεζα, Ολυμπιακή)</a:t>
            </a:r>
          </a:p>
          <a:p>
            <a:pPr>
              <a:buNone/>
            </a:pPr>
            <a:r>
              <a:rPr lang="el-GR" dirty="0" smtClean="0"/>
              <a:t>(γ) 1981-1985 (προβληματικές επιχειρήσεις)</a:t>
            </a:r>
          </a:p>
          <a:p>
            <a:r>
              <a:rPr lang="el-GR" dirty="0" smtClean="0"/>
              <a:t>Τρεις φάσεις ιδιωτικοποιήσεων</a:t>
            </a:r>
          </a:p>
          <a:p>
            <a:pPr>
              <a:buNone/>
            </a:pPr>
            <a:r>
              <a:rPr lang="el-GR" dirty="0" smtClean="0"/>
              <a:t>(α) 1990-1993 (κυρίως βιομηχανικές επιχειρήσεις)</a:t>
            </a:r>
          </a:p>
          <a:p>
            <a:pPr>
              <a:buNone/>
            </a:pPr>
            <a:r>
              <a:rPr lang="el-GR" dirty="0" smtClean="0"/>
              <a:t>(β) 1994-2009 (κυρίως μετοχοποιήσεις)</a:t>
            </a:r>
          </a:p>
          <a:p>
            <a:pPr>
              <a:buNone/>
            </a:pPr>
            <a:r>
              <a:rPr lang="el-GR" dirty="0" smtClean="0"/>
              <a:t>(γ) 2011 – σήμερα (πωλήσεις σε στρατηγικούς επενδυτές)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Περιπτωσιολογία</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Πώληση μετοχών (πλειοψηφία – μειοψηφία)</a:t>
            </a:r>
          </a:p>
          <a:p>
            <a:r>
              <a:rPr lang="el-GR" dirty="0" smtClean="0"/>
              <a:t>Στρατηγικοί – χρηματοοικονομικοί επενδυτές</a:t>
            </a:r>
          </a:p>
          <a:p>
            <a:r>
              <a:rPr lang="el-GR" dirty="0" smtClean="0"/>
              <a:t>Εισαγωγή σε ρυθμιζόμενη αγορά (ΔΕΗ, ΕΛΠΕ, ΤΤ κλπ.)</a:t>
            </a:r>
          </a:p>
          <a:p>
            <a:r>
              <a:rPr lang="el-GR" dirty="0" smtClean="0"/>
              <a:t>Αύξηση κεφαλαίου χωρίς συμμετοχή του δημοσίου (Τράπεζες)</a:t>
            </a:r>
          </a:p>
          <a:p>
            <a:r>
              <a:rPr lang="el-GR" dirty="0" smtClean="0"/>
              <a:t>Συμβάσεις μετόχων – χρυσές μετοχές (ΟΤΕ, ΕΛΠΕ)</a:t>
            </a:r>
          </a:p>
          <a:p>
            <a:r>
              <a:rPr lang="el-GR" dirty="0" smtClean="0"/>
              <a:t>Παραχώρηση χρήσης φυσικών πόρων (π.χ. συχνότητες)</a:t>
            </a:r>
          </a:p>
          <a:p>
            <a:r>
              <a:rPr lang="el-GR" dirty="0" smtClean="0"/>
              <a:t>Παραχώρηση δημοσίων έργων, υπηρεσιών, αδειών (π.χ. αποκλειστικών αδειών τυχερών παιγνίων – κρατικά λαχεία)</a:t>
            </a:r>
          </a:p>
          <a:p>
            <a:r>
              <a:rPr lang="el-GR" dirty="0" smtClean="0"/>
              <a:t>Πώληση (κατά κυριότητα, επικαρπία, επιφάνεια) ακινήτων ή εκμίσθωσή τους</a:t>
            </a:r>
          </a:p>
          <a:p>
            <a:r>
              <a:rPr lang="el-GR" dirty="0" smtClean="0"/>
              <a:t>Μεικτές μορφές – π.χ. πώληση μετοχών εταιρείας που έχει παραχωρήσεις (ενδεικτικά ΟΠΑΠ, ΟΛΠ)</a:t>
            </a:r>
          </a:p>
          <a:p>
            <a:r>
              <a:rPr lang="el-GR" dirty="0" smtClean="0"/>
              <a:t>Δανειακές συναλλαγές – </a:t>
            </a:r>
            <a:r>
              <a:rPr lang="el-GR" dirty="0" err="1" smtClean="0"/>
              <a:t>τιτλοποίηση</a:t>
            </a:r>
            <a:r>
              <a:rPr lang="el-GR" dirty="0" smtClean="0"/>
              <a:t> δημόσιων εσόδων, ανταλλάξιμες ομολογίες, μετατρέψιμες ομολογίες, «</a:t>
            </a:r>
            <a:r>
              <a:rPr lang="el-GR" dirty="0" err="1" smtClean="0"/>
              <a:t>προμέτοχα</a:t>
            </a:r>
            <a:r>
              <a:rPr lang="el-GR" dirty="0" smtClean="0"/>
              <a:t>»</a:t>
            </a:r>
          </a:p>
          <a:p>
            <a:r>
              <a:rPr lang="el-GR" dirty="0" smtClean="0"/>
              <a:t>Πτωχευτικές διαδικασίες ως μορφή αποκρατικοποίησης (Ολυμπιακή)</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Κατάταξη ανάλογα με τον ρόλο του κράτους</a:t>
            </a:r>
            <a:endParaRPr lang="el-GR" dirty="0"/>
          </a:p>
        </p:txBody>
      </p:sp>
      <p:sp>
        <p:nvSpPr>
          <p:cNvPr id="3" name="Content Placeholder 2"/>
          <p:cNvSpPr>
            <a:spLocks noGrp="1"/>
          </p:cNvSpPr>
          <p:nvPr>
            <p:ph idx="1"/>
          </p:nvPr>
        </p:nvSpPr>
        <p:spPr/>
        <p:txBody>
          <a:bodyPr/>
          <a:lstStyle/>
          <a:p>
            <a:pPr>
              <a:buNone/>
            </a:pPr>
            <a:r>
              <a:rPr lang="el-GR" dirty="0" smtClean="0"/>
              <a:t>Δύο δυνατές κατευθύνσεις (με παραλλαγές)</a:t>
            </a:r>
            <a:r>
              <a:rPr lang="en-US" dirty="0"/>
              <a:t>:</a:t>
            </a:r>
            <a:endParaRPr lang="el-GR" dirty="0" smtClean="0"/>
          </a:p>
          <a:p>
            <a:pPr>
              <a:buNone/>
            </a:pPr>
            <a:r>
              <a:rPr lang="el-GR" dirty="0" smtClean="0"/>
              <a:t>(α) το κράτος πουλάει ως </a:t>
            </a:r>
            <a:r>
              <a:rPr lang="en-US" dirty="0" err="1" smtClean="0"/>
              <a:t>fis</a:t>
            </a:r>
            <a:r>
              <a:rPr lang="en-US" dirty="0" err="1"/>
              <a:t>c</a:t>
            </a:r>
            <a:r>
              <a:rPr lang="en-US" dirty="0" err="1" smtClean="0"/>
              <a:t>us</a:t>
            </a:r>
            <a:r>
              <a:rPr lang="el-GR" dirty="0" smtClean="0"/>
              <a:t> και το αντικείμενο της ιδιωτικοποίησης υπόκειται εφεξής στις γενικές ρυθμίσεις</a:t>
            </a:r>
          </a:p>
          <a:p>
            <a:pPr>
              <a:buNone/>
            </a:pPr>
            <a:r>
              <a:rPr lang="el-GR" dirty="0" smtClean="0"/>
              <a:t>(β) το κράτος πουλάει ως </a:t>
            </a:r>
            <a:r>
              <a:rPr lang="en-US" dirty="0" err="1" smtClean="0"/>
              <a:t>fiscus</a:t>
            </a:r>
            <a:r>
              <a:rPr lang="en-US" dirty="0" smtClean="0"/>
              <a:t> </a:t>
            </a:r>
            <a:r>
              <a:rPr lang="el-GR" dirty="0" smtClean="0"/>
              <a:t>αλλά εγγυάται ή απαιτεί ειδική ρύθμιση ως </a:t>
            </a:r>
            <a:r>
              <a:rPr lang="en-US" dirty="0" err="1" smtClean="0"/>
              <a:t>imperium</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Διεθνής χαρακτήρας των ιδιωτικοποιήσεων</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Οικονομικοί λόγοι</a:t>
            </a:r>
          </a:p>
          <a:p>
            <a:r>
              <a:rPr lang="el-GR" dirty="0" smtClean="0"/>
              <a:t>Νομικοί λόγοι – δίκαιο ΕΕ</a:t>
            </a:r>
          </a:p>
          <a:p>
            <a:r>
              <a:rPr lang="el-GR" dirty="0" smtClean="0"/>
              <a:t>Άρθρο 5 παρ. 1 ν. 3986/2011: «(…) Το </a:t>
            </a:r>
            <a:r>
              <a:rPr lang="el-GR" dirty="0"/>
              <a:t>Διοικητικό Συμβούλιο του Ταμείου ύστερα από γνώμη του Συμβουλίου Εμπειρογνωμόνων αποφασίζει για την ειδικότερη μορφή της διαδικασίας εξεύρεσης αντισυμβαλλομένων, λαμβάνοντας υπόψη τα </a:t>
            </a:r>
            <a:r>
              <a:rPr lang="el-GR" b="1" dirty="0"/>
              <a:t>συναλλακτικά ήθη σε αντίστοιχες συναλλαγές διεθνώς</a:t>
            </a:r>
            <a:r>
              <a:rPr lang="el-GR" dirty="0"/>
              <a:t>, τις ιδιαιτερότητες κάθε περιουσιακού στοιχείου, την ύπαρξη και τα χαρακτηριστικά του επενδυτικού ενδιαφέροντος και όσα άλλα στοιχεία κρίνει σημαντικά για την βέλτιστη αξιοποίηση των περιουσιακών στοιχείων του Ταμείου και τηρώντας σε κάθε περίπτωση τους κανόνες του </a:t>
            </a:r>
            <a:r>
              <a:rPr lang="el-GR" dirty="0" err="1"/>
              <a:t>ενωσιακού</a:t>
            </a:r>
            <a:r>
              <a:rPr lang="el-GR" dirty="0"/>
              <a:t> δικαίου για τη σύναψη </a:t>
            </a:r>
            <a:r>
              <a:rPr lang="el-GR" dirty="0" smtClean="0"/>
              <a:t>συμβάσεων </a:t>
            </a:r>
            <a:r>
              <a:rPr lang="el-GR" dirty="0"/>
              <a:t>που δεν εμπίπτουν στο πεδίο εφαρμογής των οδηγιών περί δημοσίων συμβάσεων, όπως οι κανόνες αυτοί αποτυπώνονται </a:t>
            </a:r>
            <a:r>
              <a:rPr lang="el-GR" b="1" dirty="0"/>
              <a:t>στη νομολογία του Δικαστηρίου της Ευρωπαϊκής Ένωσης και στην Ερμηνευτική Ανακοίνωση της Ευρωπαϊκής Επιτροπής 2006/C 179/02</a:t>
            </a:r>
            <a:r>
              <a:rPr lang="el-GR" dirty="0"/>
              <a:t>.»</a:t>
            </a:r>
            <a:endParaRPr lang="el-GR" dirty="0" smtClean="0"/>
          </a:p>
          <a:p>
            <a:pPr>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Ζητήματα ΙΔΔ - ΔΔΣ</a:t>
            </a:r>
            <a:endParaRPr lang="el-GR" dirty="0"/>
          </a:p>
        </p:txBody>
      </p:sp>
      <p:sp>
        <p:nvSpPr>
          <p:cNvPr id="3" name="Content Placeholder 2"/>
          <p:cNvSpPr>
            <a:spLocks noGrp="1"/>
          </p:cNvSpPr>
          <p:nvPr>
            <p:ph idx="1"/>
          </p:nvPr>
        </p:nvSpPr>
        <p:spPr/>
        <p:txBody>
          <a:bodyPr/>
          <a:lstStyle/>
          <a:p>
            <a:r>
              <a:rPr lang="el-GR" dirty="0" smtClean="0"/>
              <a:t>Εφαρμοστέο δίκαιο</a:t>
            </a:r>
          </a:p>
          <a:p>
            <a:r>
              <a:rPr lang="el-GR" smtClean="0"/>
              <a:t>Διεθνή συναλλακτικά ήθη</a:t>
            </a:r>
            <a:endParaRPr lang="el-GR" dirty="0" smtClean="0"/>
          </a:p>
          <a:p>
            <a:r>
              <a:rPr lang="el-GR" dirty="0" smtClean="0"/>
              <a:t>Επίλυση διαφορών – διεθνής διαιτησία</a:t>
            </a:r>
          </a:p>
          <a:p>
            <a:r>
              <a:rPr lang="el-GR" dirty="0" smtClean="0"/>
              <a:t>Προβληματική </a:t>
            </a:r>
            <a:r>
              <a:rPr lang="en-US" dirty="0" smtClean="0"/>
              <a:t>state contracts</a:t>
            </a:r>
          </a:p>
          <a:p>
            <a:r>
              <a:rPr lang="el-GR" dirty="0" smtClean="0"/>
              <a:t>Ρήτρες μεταβολής νομοθεσίας </a:t>
            </a:r>
            <a:r>
              <a:rPr lang="en-US" dirty="0" smtClean="0"/>
              <a:t>– stabilization clauses</a:t>
            </a:r>
          </a:p>
          <a:p>
            <a:r>
              <a:rPr lang="el-GR" dirty="0" smtClean="0"/>
              <a:t>Διμερείς συμβάσεις προστασίας επενδύσεων</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665</Words>
  <Application>Microsoft Office PowerPoint</Application>
  <PresentationFormat>Προβολή στην οθόνη (4:3)</PresentationFormat>
  <Paragraphs>56</Paragraphs>
  <Slides>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9</vt:i4>
      </vt:variant>
    </vt:vector>
  </HeadingPairs>
  <TitlesOfParts>
    <vt:vector size="12" baseType="lpstr">
      <vt:lpstr>Arial</vt:lpstr>
      <vt:lpstr>Calibri</vt:lpstr>
      <vt:lpstr>Office Theme</vt:lpstr>
      <vt:lpstr>Ιδιωτικοποιήσεις και ΙΔΔ</vt:lpstr>
      <vt:lpstr>Ορισμός - ορολογία</vt:lpstr>
      <vt:lpstr>Ιστορικά 1</vt:lpstr>
      <vt:lpstr>Ιστορικά 2</vt:lpstr>
      <vt:lpstr>Ιστορικά - Ελλάδα</vt:lpstr>
      <vt:lpstr>Περιπτωσιολογία</vt:lpstr>
      <vt:lpstr>Κατάταξη ανάλογα με τον ρόλο του κράτους</vt:lpstr>
      <vt:lpstr>Διεθνής χαρακτήρας των ιδιωτικοποιήσεων</vt:lpstr>
      <vt:lpstr>Ζητήματα ΙΔΔ - ΔΔΣ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Ιδιωτικοποιήσεις και ΙΔΔ</dc:title>
  <dc:creator>a.metallinos</dc:creator>
  <cp:lastModifiedBy>Vaso Marazopoulou</cp:lastModifiedBy>
  <cp:revision>11</cp:revision>
  <dcterms:created xsi:type="dcterms:W3CDTF">2015-11-09T07:07:34Z</dcterms:created>
  <dcterms:modified xsi:type="dcterms:W3CDTF">2015-11-20T13:27:19Z</dcterms:modified>
</cp:coreProperties>
</file>