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4CFB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856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FA807C-9826-434D-AC24-9A049D2935C2}" type="datetimeFigureOut">
              <a:rPr lang="el-GR" smtClean="0"/>
              <a:t>7/11/2021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3BFDF7-14BD-4E90-B9C3-3B714D09BDAA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BFDF7-14BD-4E90-B9C3-3B714D09BDAA}" type="slidenum">
              <a:rPr lang="el-GR" smtClean="0"/>
              <a:t>2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7/11/2021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7/11/2021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7/11/2021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7/11/2021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7/11/2021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7/11/2021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7/11/2021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7/11/2021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7/11/2021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7/11/2021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7/11/2021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4CF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7/11/2021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1203348"/>
          </a:xfrm>
        </p:spPr>
        <p:txBody>
          <a:bodyPr>
            <a:normAutofit fontScale="90000"/>
          </a:bodyPr>
          <a:lstStyle/>
          <a:p>
            <a:r>
              <a:rPr lang="el-GR" sz="4000" b="1" dirty="0" err="1" smtClean="0"/>
              <a:t>Ιλιάδος</a:t>
            </a:r>
            <a:r>
              <a:rPr lang="el-GR" sz="4000" b="1" dirty="0" smtClean="0"/>
              <a:t> Χ, </a:t>
            </a:r>
            <a:r>
              <a:rPr lang="el-GR" sz="4000" b="1" dirty="0" smtClean="0"/>
              <a:t>99-110</a:t>
            </a:r>
            <a:r>
              <a:rPr lang="el-GR" b="1" dirty="0" smtClean="0"/>
              <a:t/>
            </a:r>
            <a:br>
              <a:rPr lang="el-GR" b="1" dirty="0" smtClean="0"/>
            </a:br>
            <a:r>
              <a:rPr lang="el-GR" sz="3600" b="1" i="1" dirty="0" smtClean="0"/>
              <a:t> </a:t>
            </a:r>
            <a:r>
              <a:rPr lang="el-GR" sz="3600" b="1" i="1" dirty="0" err="1" smtClean="0"/>
              <a:t>Ἕκτορος</a:t>
            </a:r>
            <a:r>
              <a:rPr lang="el-GR" sz="3600" b="1" i="1" dirty="0" smtClean="0"/>
              <a:t> </a:t>
            </a:r>
            <a:r>
              <a:rPr lang="el-GR" sz="3600" b="1" i="1" dirty="0" err="1" smtClean="0"/>
              <a:t>ἀναίρεσις</a:t>
            </a:r>
            <a:r>
              <a:rPr lang="el-GR" b="1" dirty="0" smtClean="0"/>
              <a:t/>
            </a:r>
            <a:br>
              <a:rPr lang="el-GR" b="1" dirty="0" smtClean="0"/>
            </a:br>
            <a:r>
              <a:rPr lang="el-GR" sz="3600" b="1" dirty="0" smtClean="0"/>
              <a:t>Ρωμαϊκή σαρκοφάγος, Μουσείο Λούβρου</a:t>
            </a:r>
            <a:endParaRPr lang="el-GR" sz="3600" b="1" dirty="0"/>
          </a:p>
        </p:txBody>
      </p:sp>
      <p:pic>
        <p:nvPicPr>
          <p:cNvPr id="6" name="5 - Θέση περιεχομένου" descr="Ettorecorpo_portatoaTroia_sarcofagoromano_MuseoLouvre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720" y="1500174"/>
            <a:ext cx="8572559" cy="5186386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868346"/>
          </a:xfrm>
        </p:spPr>
        <p:txBody>
          <a:bodyPr>
            <a:normAutofit/>
          </a:bodyPr>
          <a:lstStyle/>
          <a:p>
            <a:r>
              <a:rPr lang="el-GR" sz="4000" b="1" dirty="0" err="1" smtClean="0"/>
              <a:t>Ιλιάδος</a:t>
            </a:r>
            <a:r>
              <a:rPr lang="el-GR" sz="4000" b="1" dirty="0" smtClean="0"/>
              <a:t> Χ, 99-110</a:t>
            </a:r>
            <a:endParaRPr lang="el-GR" sz="40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786478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l-GR" sz="2800" dirty="0" smtClean="0"/>
              <a:t>«ὤ </a:t>
            </a:r>
            <a:r>
              <a:rPr lang="el-GR" sz="2800" dirty="0" err="1" smtClean="0"/>
              <a:t>μοι</a:t>
            </a:r>
            <a:r>
              <a:rPr lang="el-GR" sz="2800" dirty="0" smtClean="0"/>
              <a:t> </a:t>
            </a:r>
            <a:r>
              <a:rPr lang="el-GR" sz="2800" dirty="0" err="1" smtClean="0"/>
              <a:t>ἐγών</a:t>
            </a:r>
            <a:r>
              <a:rPr lang="el-GR" sz="2800" dirty="0" smtClean="0"/>
              <a:t>, </a:t>
            </a:r>
            <a:r>
              <a:rPr lang="el-GR" sz="2800" dirty="0" err="1" smtClean="0"/>
              <a:t>εἰ</a:t>
            </a:r>
            <a:r>
              <a:rPr lang="el-GR" sz="2800" dirty="0" smtClean="0"/>
              <a:t> </a:t>
            </a:r>
            <a:r>
              <a:rPr lang="el-GR" sz="2800" dirty="0" err="1" smtClean="0"/>
              <a:t>μέν</a:t>
            </a:r>
            <a:r>
              <a:rPr lang="el-GR" sz="2800" dirty="0" smtClean="0"/>
              <a:t> κε </a:t>
            </a:r>
            <a:r>
              <a:rPr lang="el-GR" sz="2800" dirty="0" err="1" smtClean="0"/>
              <a:t>πύλας</a:t>
            </a:r>
            <a:r>
              <a:rPr lang="el-GR" sz="2800" dirty="0" smtClean="0"/>
              <a:t> </a:t>
            </a:r>
            <a:r>
              <a:rPr lang="el-GR" sz="2800" dirty="0" err="1" smtClean="0"/>
              <a:t>καὶ</a:t>
            </a:r>
            <a:r>
              <a:rPr lang="el-GR" sz="2800" dirty="0" smtClean="0"/>
              <a:t> </a:t>
            </a:r>
            <a:r>
              <a:rPr lang="el-GR" sz="2800" dirty="0" err="1" smtClean="0"/>
              <a:t>τείχεα</a:t>
            </a:r>
            <a:r>
              <a:rPr lang="el-GR" sz="2800" dirty="0" smtClean="0"/>
              <a:t> δύω,</a:t>
            </a:r>
          </a:p>
          <a:p>
            <a:pPr algn="just">
              <a:buNone/>
            </a:pPr>
            <a:r>
              <a:rPr lang="el-GR" sz="2800" dirty="0" smtClean="0"/>
              <a:t>100 </a:t>
            </a:r>
            <a:r>
              <a:rPr lang="el-GR" sz="2800" dirty="0" err="1" smtClean="0"/>
              <a:t>Πουλυδάμας</a:t>
            </a:r>
            <a:r>
              <a:rPr lang="el-GR" sz="2800" dirty="0" smtClean="0"/>
              <a:t> </a:t>
            </a:r>
            <a:r>
              <a:rPr lang="el-GR" sz="2800" dirty="0" err="1" smtClean="0"/>
              <a:t>μοι</a:t>
            </a:r>
            <a:r>
              <a:rPr lang="el-GR" sz="2800" dirty="0" smtClean="0"/>
              <a:t> </a:t>
            </a:r>
            <a:r>
              <a:rPr lang="el-GR" sz="2800" dirty="0" err="1" smtClean="0"/>
              <a:t>πρῶτος</a:t>
            </a:r>
            <a:r>
              <a:rPr lang="el-GR" sz="2800" dirty="0" smtClean="0"/>
              <a:t> </a:t>
            </a:r>
            <a:r>
              <a:rPr lang="el-GR" sz="2800" dirty="0" err="1" smtClean="0"/>
              <a:t>ἐλεγχείην</a:t>
            </a:r>
            <a:r>
              <a:rPr lang="el-GR" sz="2800" dirty="0" smtClean="0"/>
              <a:t> </a:t>
            </a:r>
            <a:r>
              <a:rPr lang="el-GR" sz="2800" dirty="0" err="1" smtClean="0"/>
              <a:t>ἀναθήσει</a:t>
            </a:r>
            <a:r>
              <a:rPr lang="el-GR" sz="2800" dirty="0" smtClean="0"/>
              <a:t>,</a:t>
            </a:r>
          </a:p>
          <a:p>
            <a:pPr algn="just">
              <a:buNone/>
            </a:pPr>
            <a:r>
              <a:rPr lang="el-GR" sz="2800" dirty="0" err="1" smtClean="0"/>
              <a:t>ὅς</a:t>
            </a:r>
            <a:r>
              <a:rPr lang="el-GR" sz="2800" dirty="0" smtClean="0"/>
              <a:t> </a:t>
            </a:r>
            <a:r>
              <a:rPr lang="el-GR" sz="2800" dirty="0" err="1" smtClean="0"/>
              <a:t>μ᾽</a:t>
            </a:r>
            <a:r>
              <a:rPr lang="el-GR" sz="2800" dirty="0" smtClean="0"/>
              <a:t> </a:t>
            </a:r>
            <a:r>
              <a:rPr lang="el-GR" sz="2800" dirty="0" err="1" smtClean="0"/>
              <a:t>ἐκέλευε</a:t>
            </a:r>
            <a:r>
              <a:rPr lang="el-GR" sz="2800" dirty="0" smtClean="0"/>
              <a:t> </a:t>
            </a:r>
            <a:r>
              <a:rPr lang="el-GR" sz="2800" dirty="0" err="1" smtClean="0"/>
              <a:t>Τρωσὶ</a:t>
            </a:r>
            <a:r>
              <a:rPr lang="el-GR" sz="2800" dirty="0" smtClean="0"/>
              <a:t> </a:t>
            </a:r>
            <a:r>
              <a:rPr lang="el-GR" sz="2800" dirty="0" err="1" smtClean="0"/>
              <a:t>ποτὶ</a:t>
            </a:r>
            <a:r>
              <a:rPr lang="el-GR" sz="2800" dirty="0" smtClean="0"/>
              <a:t> </a:t>
            </a:r>
            <a:r>
              <a:rPr lang="el-GR" sz="2800" dirty="0" err="1" smtClean="0"/>
              <a:t>πτόλιν</a:t>
            </a:r>
            <a:r>
              <a:rPr lang="el-GR" sz="2800" dirty="0" smtClean="0"/>
              <a:t> </a:t>
            </a:r>
            <a:r>
              <a:rPr lang="el-GR" sz="2800" dirty="0" err="1" smtClean="0"/>
              <a:t>ἡγήσασθαι</a:t>
            </a:r>
            <a:endParaRPr lang="el-GR" sz="2800" dirty="0" smtClean="0"/>
          </a:p>
          <a:p>
            <a:pPr algn="just">
              <a:buNone/>
            </a:pPr>
            <a:r>
              <a:rPr lang="el-GR" sz="2800" dirty="0" err="1" smtClean="0"/>
              <a:t>νύχθ᾽</a:t>
            </a:r>
            <a:r>
              <a:rPr lang="el-GR" sz="2800" dirty="0" smtClean="0"/>
              <a:t> </a:t>
            </a:r>
            <a:r>
              <a:rPr lang="el-GR" sz="2800" dirty="0" err="1" smtClean="0"/>
              <a:t>ὕπο</a:t>
            </a:r>
            <a:r>
              <a:rPr lang="el-GR" sz="2800" dirty="0" smtClean="0"/>
              <a:t> </a:t>
            </a:r>
            <a:r>
              <a:rPr lang="el-GR" sz="2800" dirty="0" err="1" smtClean="0"/>
              <a:t>τήν</a:t>
            </a:r>
            <a:r>
              <a:rPr lang="el-GR" sz="2800" dirty="0" smtClean="0"/>
              <a:t> </a:t>
            </a:r>
            <a:r>
              <a:rPr lang="el-GR" sz="2800" dirty="0" err="1" smtClean="0"/>
              <a:t>δ᾽</a:t>
            </a:r>
            <a:r>
              <a:rPr lang="el-GR" sz="2800" dirty="0" smtClean="0"/>
              <a:t> </a:t>
            </a:r>
            <a:r>
              <a:rPr lang="el-GR" sz="2800" dirty="0" err="1" smtClean="0"/>
              <a:t>ὀλοήν</a:t>
            </a:r>
            <a:r>
              <a:rPr lang="el-GR" sz="2800" dirty="0" smtClean="0"/>
              <a:t>, </a:t>
            </a:r>
            <a:r>
              <a:rPr lang="el-GR" sz="2800" dirty="0" err="1" smtClean="0"/>
              <a:t>ὅτε</a:t>
            </a:r>
            <a:r>
              <a:rPr lang="el-GR" sz="2800" dirty="0" smtClean="0"/>
              <a:t> </a:t>
            </a:r>
            <a:r>
              <a:rPr lang="el-GR" sz="2800" dirty="0" err="1" smtClean="0"/>
              <a:t>τ᾽</a:t>
            </a:r>
            <a:r>
              <a:rPr lang="el-GR" sz="2800" dirty="0" smtClean="0"/>
              <a:t> </a:t>
            </a:r>
            <a:r>
              <a:rPr lang="el-GR" sz="2800" dirty="0" err="1" smtClean="0"/>
              <a:t>ὤρετο</a:t>
            </a:r>
            <a:r>
              <a:rPr lang="el-GR" sz="2800" dirty="0" smtClean="0"/>
              <a:t> </a:t>
            </a:r>
            <a:r>
              <a:rPr lang="el-GR" sz="2800" dirty="0" err="1" smtClean="0"/>
              <a:t>δῖος</a:t>
            </a:r>
            <a:r>
              <a:rPr lang="el-GR" sz="2800" dirty="0" smtClean="0"/>
              <a:t> </a:t>
            </a:r>
            <a:r>
              <a:rPr lang="el-GR" sz="2800" dirty="0" err="1" smtClean="0"/>
              <a:t>Ἀχιλλεύς</a:t>
            </a:r>
            <a:r>
              <a:rPr lang="el-GR" sz="2800" dirty="0" smtClean="0"/>
              <a:t>.</a:t>
            </a:r>
          </a:p>
          <a:p>
            <a:pPr algn="just">
              <a:buNone/>
            </a:pPr>
            <a:r>
              <a:rPr lang="el-GR" sz="2800" dirty="0" err="1" smtClean="0"/>
              <a:t>ἀλλ᾽</a:t>
            </a:r>
            <a:r>
              <a:rPr lang="el-GR" sz="2800" dirty="0" smtClean="0"/>
              <a:t> </a:t>
            </a:r>
            <a:r>
              <a:rPr lang="el-GR" sz="2800" dirty="0" err="1" smtClean="0"/>
              <a:t>ἐγὼ</a:t>
            </a:r>
            <a:r>
              <a:rPr lang="el-GR" sz="2800" dirty="0" smtClean="0"/>
              <a:t> </a:t>
            </a:r>
            <a:r>
              <a:rPr lang="el-GR" sz="2800" dirty="0" err="1" smtClean="0"/>
              <a:t>οὐ</a:t>
            </a:r>
            <a:r>
              <a:rPr lang="el-GR" sz="2800" dirty="0" smtClean="0"/>
              <a:t> </a:t>
            </a:r>
            <a:r>
              <a:rPr lang="el-GR" sz="2800" dirty="0" err="1" smtClean="0"/>
              <a:t>πιθόμην</a:t>
            </a:r>
            <a:r>
              <a:rPr lang="el-GR" sz="2800" dirty="0" smtClean="0"/>
              <a:t>· ἦ </a:t>
            </a:r>
            <a:r>
              <a:rPr lang="el-GR" sz="2800" dirty="0" err="1" smtClean="0"/>
              <a:t>τ᾽</a:t>
            </a:r>
            <a:r>
              <a:rPr lang="el-GR" sz="2800" dirty="0" smtClean="0"/>
              <a:t> ἂν </a:t>
            </a:r>
            <a:r>
              <a:rPr lang="el-GR" sz="2800" dirty="0" err="1" smtClean="0"/>
              <a:t>πολὺ</a:t>
            </a:r>
            <a:r>
              <a:rPr lang="el-GR" sz="2800" dirty="0" smtClean="0"/>
              <a:t> </a:t>
            </a:r>
            <a:r>
              <a:rPr lang="el-GR" sz="2800" dirty="0" err="1" smtClean="0"/>
              <a:t>κέρδιον</a:t>
            </a:r>
            <a:r>
              <a:rPr lang="el-GR" sz="2800" dirty="0" smtClean="0"/>
              <a:t> </a:t>
            </a:r>
            <a:r>
              <a:rPr lang="el-GR" sz="2800" dirty="0" err="1" smtClean="0"/>
              <a:t>ἦεν</a:t>
            </a:r>
            <a:r>
              <a:rPr lang="el-GR" sz="2800" dirty="0" smtClean="0"/>
              <a:t>.</a:t>
            </a:r>
          </a:p>
          <a:p>
            <a:pPr algn="just">
              <a:buNone/>
            </a:pPr>
            <a:r>
              <a:rPr lang="el-GR" sz="2800" dirty="0" err="1" smtClean="0"/>
              <a:t>νῦν</a:t>
            </a:r>
            <a:r>
              <a:rPr lang="el-GR" sz="2800" dirty="0" smtClean="0"/>
              <a:t> </a:t>
            </a:r>
            <a:r>
              <a:rPr lang="el-GR" sz="2800" dirty="0" err="1" smtClean="0"/>
              <a:t>δ᾽</a:t>
            </a:r>
            <a:r>
              <a:rPr lang="el-GR" sz="2800" dirty="0" smtClean="0"/>
              <a:t> </a:t>
            </a:r>
            <a:r>
              <a:rPr lang="el-GR" sz="2800" dirty="0" err="1" smtClean="0"/>
              <a:t>ἐπεὶ</a:t>
            </a:r>
            <a:r>
              <a:rPr lang="el-GR" sz="2800" dirty="0" smtClean="0"/>
              <a:t> </a:t>
            </a:r>
            <a:r>
              <a:rPr lang="el-GR" sz="2800" dirty="0" err="1" smtClean="0"/>
              <a:t>ὤλεσα</a:t>
            </a:r>
            <a:r>
              <a:rPr lang="el-GR" sz="2800" dirty="0" smtClean="0"/>
              <a:t> </a:t>
            </a:r>
            <a:r>
              <a:rPr lang="el-GR" sz="2800" dirty="0" err="1" smtClean="0"/>
              <a:t>λαὸν</a:t>
            </a:r>
            <a:r>
              <a:rPr lang="el-GR" sz="2800" dirty="0" smtClean="0"/>
              <a:t> </a:t>
            </a:r>
            <a:r>
              <a:rPr lang="el-GR" sz="2800" dirty="0" err="1" smtClean="0"/>
              <a:t>ἀτασθαλίῃσιν</a:t>
            </a:r>
            <a:r>
              <a:rPr lang="el-GR" sz="2800" dirty="0" smtClean="0"/>
              <a:t> </a:t>
            </a:r>
            <a:r>
              <a:rPr lang="el-GR" sz="2800" dirty="0" err="1" smtClean="0"/>
              <a:t>ἐμῇσιν</a:t>
            </a:r>
            <a:r>
              <a:rPr lang="el-GR" sz="2800" dirty="0" smtClean="0"/>
              <a:t>,</a:t>
            </a:r>
          </a:p>
          <a:p>
            <a:pPr algn="just">
              <a:buNone/>
            </a:pPr>
            <a:r>
              <a:rPr lang="el-GR" sz="2800" dirty="0" smtClean="0"/>
              <a:t>105 </a:t>
            </a:r>
            <a:r>
              <a:rPr lang="el-GR" sz="2800" dirty="0" err="1" smtClean="0"/>
              <a:t>αἰδέομαι</a:t>
            </a:r>
            <a:r>
              <a:rPr lang="el-GR" sz="2800" dirty="0" smtClean="0"/>
              <a:t> </a:t>
            </a:r>
            <a:r>
              <a:rPr lang="el-GR" sz="2800" dirty="0" err="1" smtClean="0"/>
              <a:t>Τρῶας</a:t>
            </a:r>
            <a:r>
              <a:rPr lang="el-GR" sz="2800" dirty="0" smtClean="0"/>
              <a:t> </a:t>
            </a:r>
            <a:r>
              <a:rPr lang="el-GR" sz="2800" dirty="0" err="1" smtClean="0"/>
              <a:t>καὶ</a:t>
            </a:r>
            <a:r>
              <a:rPr lang="el-GR" sz="2800" dirty="0" smtClean="0"/>
              <a:t> </a:t>
            </a:r>
            <a:r>
              <a:rPr lang="el-GR" sz="2800" dirty="0" err="1" smtClean="0"/>
              <a:t>Τρῳάδας</a:t>
            </a:r>
            <a:r>
              <a:rPr lang="el-GR" sz="2800" dirty="0" smtClean="0"/>
              <a:t> </a:t>
            </a:r>
            <a:r>
              <a:rPr lang="el-GR" sz="2800" dirty="0" err="1" smtClean="0"/>
              <a:t>ἑλκεσιπέπλους</a:t>
            </a:r>
            <a:r>
              <a:rPr lang="el-GR" sz="2800" dirty="0" smtClean="0"/>
              <a:t>,</a:t>
            </a:r>
          </a:p>
          <a:p>
            <a:pPr algn="just">
              <a:buNone/>
            </a:pPr>
            <a:r>
              <a:rPr lang="el-GR" sz="2800" dirty="0" err="1" smtClean="0"/>
              <a:t>μή</a:t>
            </a:r>
            <a:r>
              <a:rPr lang="el-GR" sz="2800" dirty="0" smtClean="0"/>
              <a:t> ποτέ τις </a:t>
            </a:r>
            <a:r>
              <a:rPr lang="el-GR" sz="2800" dirty="0" err="1" smtClean="0"/>
              <a:t>εἴπῃσι</a:t>
            </a:r>
            <a:r>
              <a:rPr lang="el-GR" sz="2800" dirty="0" smtClean="0"/>
              <a:t> </a:t>
            </a:r>
            <a:r>
              <a:rPr lang="el-GR" sz="2800" dirty="0" err="1" smtClean="0"/>
              <a:t>κακώτερος</a:t>
            </a:r>
            <a:r>
              <a:rPr lang="el-GR" sz="2800" dirty="0" smtClean="0"/>
              <a:t> </a:t>
            </a:r>
            <a:r>
              <a:rPr lang="el-GR" sz="2800" dirty="0" err="1" smtClean="0"/>
              <a:t>ἄλλος</a:t>
            </a:r>
            <a:r>
              <a:rPr lang="el-GR" sz="2800" dirty="0" smtClean="0"/>
              <a:t> </a:t>
            </a:r>
            <a:r>
              <a:rPr lang="el-GR" sz="2800" dirty="0" err="1" smtClean="0"/>
              <a:t>ἐμεῖο</a:t>
            </a:r>
            <a:r>
              <a:rPr lang="el-GR" sz="2800" dirty="0" smtClean="0"/>
              <a:t>·</a:t>
            </a:r>
          </a:p>
          <a:p>
            <a:pPr algn="just">
              <a:buNone/>
            </a:pPr>
            <a:r>
              <a:rPr lang="el-GR" sz="2800" dirty="0" smtClean="0"/>
              <a:t>“</a:t>
            </a:r>
            <a:r>
              <a:rPr lang="el-GR" sz="2800" dirty="0" err="1" smtClean="0"/>
              <a:t>Ἕκτωρ</a:t>
            </a:r>
            <a:r>
              <a:rPr lang="el-GR" sz="2800" dirty="0" smtClean="0"/>
              <a:t> </a:t>
            </a:r>
            <a:r>
              <a:rPr lang="el-GR" sz="2800" dirty="0" err="1" smtClean="0"/>
              <a:t>ἧφι</a:t>
            </a:r>
            <a:r>
              <a:rPr lang="el-GR" sz="2800" dirty="0" smtClean="0"/>
              <a:t> </a:t>
            </a:r>
            <a:r>
              <a:rPr lang="el-GR" sz="2800" dirty="0" err="1" smtClean="0"/>
              <a:t>βίηφι</a:t>
            </a:r>
            <a:r>
              <a:rPr lang="el-GR" sz="2800" dirty="0" smtClean="0"/>
              <a:t> </a:t>
            </a:r>
            <a:r>
              <a:rPr lang="el-GR" sz="2800" dirty="0" err="1" smtClean="0"/>
              <a:t>πιθήσας</a:t>
            </a:r>
            <a:r>
              <a:rPr lang="el-GR" sz="2800" dirty="0" smtClean="0"/>
              <a:t> </a:t>
            </a:r>
            <a:r>
              <a:rPr lang="el-GR" sz="2800" dirty="0" err="1" smtClean="0"/>
              <a:t>ὤλεσε</a:t>
            </a:r>
            <a:r>
              <a:rPr lang="el-GR" sz="2800" dirty="0" smtClean="0"/>
              <a:t> </a:t>
            </a:r>
            <a:r>
              <a:rPr lang="el-GR" sz="2800" dirty="0" err="1" smtClean="0"/>
              <a:t>λαόν</a:t>
            </a:r>
            <a:r>
              <a:rPr lang="el-GR" sz="2800" dirty="0" smtClean="0"/>
              <a:t>.”</a:t>
            </a:r>
          </a:p>
          <a:p>
            <a:pPr algn="just">
              <a:buNone/>
            </a:pPr>
            <a:r>
              <a:rPr lang="el-GR" sz="2800" dirty="0" err="1" smtClean="0"/>
              <a:t>ὣς</a:t>
            </a:r>
            <a:r>
              <a:rPr lang="el-GR" sz="2800" dirty="0" smtClean="0"/>
              <a:t> </a:t>
            </a:r>
            <a:r>
              <a:rPr lang="el-GR" sz="2800" dirty="0" err="1" smtClean="0"/>
              <a:t>ἐρέουσιν</a:t>
            </a:r>
            <a:r>
              <a:rPr lang="el-GR" sz="2800" dirty="0" smtClean="0"/>
              <a:t>· </a:t>
            </a:r>
            <a:r>
              <a:rPr lang="el-GR" sz="2800" dirty="0" err="1" smtClean="0"/>
              <a:t>ἐμοὶ</a:t>
            </a:r>
            <a:r>
              <a:rPr lang="el-GR" sz="2800" dirty="0" smtClean="0"/>
              <a:t> </a:t>
            </a:r>
            <a:r>
              <a:rPr lang="el-GR" sz="2800" dirty="0" err="1" smtClean="0"/>
              <a:t>δὲ</a:t>
            </a:r>
            <a:r>
              <a:rPr lang="el-GR" sz="2800" dirty="0" smtClean="0"/>
              <a:t> </a:t>
            </a:r>
            <a:r>
              <a:rPr lang="el-GR" sz="2800" dirty="0" err="1" smtClean="0"/>
              <a:t>τότ᾽</a:t>
            </a:r>
            <a:r>
              <a:rPr lang="el-GR" sz="2800" dirty="0" smtClean="0"/>
              <a:t> ἂν </a:t>
            </a:r>
            <a:r>
              <a:rPr lang="el-GR" sz="2800" dirty="0" err="1" smtClean="0"/>
              <a:t>πολὺ</a:t>
            </a:r>
            <a:r>
              <a:rPr lang="el-GR" sz="2800" dirty="0" smtClean="0"/>
              <a:t> </a:t>
            </a:r>
            <a:r>
              <a:rPr lang="el-GR" sz="2800" dirty="0" err="1" smtClean="0"/>
              <a:t>κέρδιον</a:t>
            </a:r>
            <a:r>
              <a:rPr lang="el-GR" sz="2800" dirty="0" smtClean="0"/>
              <a:t> </a:t>
            </a:r>
            <a:r>
              <a:rPr lang="el-GR" sz="2800" dirty="0" err="1" smtClean="0"/>
              <a:t>εἴη</a:t>
            </a:r>
            <a:endParaRPr lang="el-GR" sz="2800" dirty="0" smtClean="0"/>
          </a:p>
          <a:p>
            <a:pPr algn="just">
              <a:buNone/>
            </a:pPr>
            <a:r>
              <a:rPr lang="el-GR" sz="2800" dirty="0" err="1" smtClean="0"/>
              <a:t>ἄν</a:t>
            </a:r>
            <a:r>
              <a:rPr lang="el-GR" sz="2800" dirty="0" smtClean="0"/>
              <a:t> την ἢ </a:t>
            </a:r>
            <a:r>
              <a:rPr lang="el-GR" sz="2800" dirty="0" err="1" smtClean="0"/>
              <a:t>Ἀχιλῆα</a:t>
            </a:r>
            <a:r>
              <a:rPr lang="el-GR" sz="2800" dirty="0" smtClean="0"/>
              <a:t> </a:t>
            </a:r>
            <a:r>
              <a:rPr lang="el-GR" sz="2800" dirty="0" err="1" smtClean="0"/>
              <a:t>κατακτείναντα</a:t>
            </a:r>
            <a:r>
              <a:rPr lang="el-GR" sz="2800" dirty="0" smtClean="0"/>
              <a:t> </a:t>
            </a:r>
            <a:r>
              <a:rPr lang="el-GR" sz="2800" dirty="0" err="1" smtClean="0"/>
              <a:t>νέεσθαι</a:t>
            </a:r>
            <a:r>
              <a:rPr lang="el-GR" sz="2800" dirty="0" smtClean="0"/>
              <a:t>, </a:t>
            </a:r>
          </a:p>
          <a:p>
            <a:pPr algn="just">
              <a:buNone/>
            </a:pPr>
            <a:r>
              <a:rPr lang="el-GR" sz="2800" dirty="0" smtClean="0"/>
              <a:t>110 </a:t>
            </a:r>
            <a:r>
              <a:rPr lang="el-GR" sz="2800" dirty="0" err="1" smtClean="0"/>
              <a:t>ἠέ</a:t>
            </a:r>
            <a:r>
              <a:rPr lang="el-GR" sz="2800" dirty="0" smtClean="0"/>
              <a:t> </a:t>
            </a:r>
            <a:r>
              <a:rPr lang="el-GR" sz="2800" dirty="0" err="1" smtClean="0"/>
              <a:t>κεν</a:t>
            </a:r>
            <a:r>
              <a:rPr lang="el-GR" sz="2800" dirty="0" smtClean="0"/>
              <a:t> </a:t>
            </a:r>
            <a:r>
              <a:rPr lang="el-GR" sz="2800" dirty="0" err="1" smtClean="0"/>
              <a:t>αὐτῷ</a:t>
            </a:r>
            <a:r>
              <a:rPr lang="el-GR" sz="2800" dirty="0" smtClean="0"/>
              <a:t> </a:t>
            </a:r>
            <a:r>
              <a:rPr lang="el-GR" sz="2800" dirty="0" err="1" smtClean="0"/>
              <a:t>ὀλέσθαι</a:t>
            </a:r>
            <a:r>
              <a:rPr lang="el-GR" sz="2800" dirty="0" smtClean="0"/>
              <a:t> </a:t>
            </a:r>
            <a:r>
              <a:rPr lang="el-GR" sz="2800" dirty="0" err="1" smtClean="0"/>
              <a:t>ἐϋκλειῶς</a:t>
            </a:r>
            <a:r>
              <a:rPr lang="el-GR" sz="2800" dirty="0" smtClean="0"/>
              <a:t> </a:t>
            </a:r>
            <a:r>
              <a:rPr lang="el-GR" sz="2800" dirty="0" err="1" smtClean="0"/>
              <a:t>πρὸ</a:t>
            </a:r>
            <a:r>
              <a:rPr lang="el-GR" sz="2800" dirty="0" smtClean="0"/>
              <a:t> </a:t>
            </a:r>
            <a:r>
              <a:rPr lang="el-GR" sz="2800" dirty="0" err="1" smtClean="0"/>
              <a:t>πόληος</a:t>
            </a:r>
            <a:r>
              <a:rPr lang="el-GR" sz="2800" dirty="0" smtClean="0"/>
              <a:t>. </a:t>
            </a:r>
            <a:endParaRPr lang="el-GR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Ερμηνευτικός σχολιασμός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Εσωτερικός μονόλογος</a:t>
            </a:r>
          </a:p>
          <a:p>
            <a:r>
              <a:rPr lang="el-GR" dirty="0" smtClean="0"/>
              <a:t>Εσωτερική αμφιταλάντευση – τραγωδία</a:t>
            </a:r>
          </a:p>
          <a:p>
            <a:r>
              <a:rPr lang="el-GR" dirty="0" smtClean="0"/>
              <a:t>1</a:t>
            </a:r>
            <a:r>
              <a:rPr lang="el-GR" baseline="30000" dirty="0" smtClean="0"/>
              <a:t>ο</a:t>
            </a:r>
            <a:r>
              <a:rPr lang="el-GR" dirty="0" smtClean="0"/>
              <a:t> παράλληλο: Σ 243-313</a:t>
            </a:r>
          </a:p>
          <a:p>
            <a:r>
              <a:rPr lang="el-GR" dirty="0" smtClean="0"/>
              <a:t>2</a:t>
            </a:r>
            <a:r>
              <a:rPr lang="el-GR" baseline="30000" dirty="0" smtClean="0"/>
              <a:t>ο</a:t>
            </a:r>
            <a:r>
              <a:rPr lang="el-GR" dirty="0" smtClean="0"/>
              <a:t> παράλληλο: Ζ 405-465</a:t>
            </a:r>
          </a:p>
          <a:p>
            <a:r>
              <a:rPr lang="el-GR" dirty="0" smtClean="0"/>
              <a:t>Σχόλια περί </a:t>
            </a:r>
            <a:r>
              <a:rPr lang="el-GR" i="1" dirty="0" err="1" smtClean="0"/>
              <a:t>αἰδοῦς</a:t>
            </a:r>
            <a:r>
              <a:rPr lang="el-GR" dirty="0" smtClean="0"/>
              <a:t>:</a:t>
            </a:r>
          </a:p>
          <a:p>
            <a:pPr>
              <a:buFont typeface="Courier New" pitchFamily="49" charset="0"/>
              <a:buChar char="o"/>
            </a:pPr>
            <a:r>
              <a:rPr lang="en-US" dirty="0" smtClean="0"/>
              <a:t>J.M. Redfield</a:t>
            </a:r>
          </a:p>
          <a:p>
            <a:pPr>
              <a:buFont typeface="Courier New" pitchFamily="49" charset="0"/>
              <a:buChar char="o"/>
            </a:pPr>
            <a:r>
              <a:rPr lang="el-GR" dirty="0" smtClean="0"/>
              <a:t>Παπυρικά σχόλια</a:t>
            </a:r>
          </a:p>
          <a:p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1143000"/>
          </a:xfrm>
        </p:spPr>
        <p:txBody>
          <a:bodyPr/>
          <a:lstStyle/>
          <a:p>
            <a:r>
              <a:rPr lang="el-GR" b="1" dirty="0" smtClean="0"/>
              <a:t>Συσχετισμοί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072098"/>
          </a:xfrm>
        </p:spPr>
        <p:txBody>
          <a:bodyPr>
            <a:normAutofit/>
          </a:bodyPr>
          <a:lstStyle/>
          <a:p>
            <a:pPr algn="just"/>
            <a:r>
              <a:rPr lang="el-GR" dirty="0" smtClean="0"/>
              <a:t>Συσχετισμός παρούσας ραψωδίας με </a:t>
            </a:r>
            <a:r>
              <a:rPr lang="el-GR" dirty="0" smtClean="0"/>
              <a:t>τη Ζ, </a:t>
            </a:r>
            <a:r>
              <a:rPr lang="el-GR" dirty="0" smtClean="0"/>
              <a:t>συντελώντας έτσι στην ενότητα του έργου.</a:t>
            </a:r>
          </a:p>
          <a:p>
            <a:pPr algn="just"/>
            <a:r>
              <a:rPr lang="el-GR" dirty="0" smtClean="0"/>
              <a:t>Πώς η Ραψωδία Χ, μέσα από τη μονομαχία Αχιλλέα-Έκτορα, συνιστά την κορύφωση της δράσης, προς την οποία κατατείνει ολόκληρο το έργο;</a:t>
            </a:r>
          </a:p>
          <a:p>
            <a:pPr algn="just"/>
            <a:r>
              <a:rPr lang="el-GR" dirty="0" smtClean="0"/>
              <a:t>Πώς επιβεβαιώνεται ότι ο Αχιλλέας είναι ο κυρίαρχος ήρωας του έργου που επηρεάζει την εξέλιξή του;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209</Words>
  <PresentationFormat>Προβολή στην οθόνη (4:3)</PresentationFormat>
  <Paragraphs>27</Paragraphs>
  <Slides>4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5" baseType="lpstr">
      <vt:lpstr>Θέμα του Office</vt:lpstr>
      <vt:lpstr>Ιλιάδος Χ, 99-110  Ἕκτορος ἀναίρεσις Ρωμαϊκή σαρκοφάγος, Μουσείο Λούβρου</vt:lpstr>
      <vt:lpstr>Ιλιάδος Χ, 99-110</vt:lpstr>
      <vt:lpstr>Ερμηνευτικός σχολιασμός</vt:lpstr>
      <vt:lpstr>Συσχετισμοί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Ιλιάδος Χ, 99-110 Ρωμαϊκή σαρκοφάγος στο Μουσείο του Λούβρου</dc:title>
  <dc:creator>User</dc:creator>
  <cp:lastModifiedBy>User</cp:lastModifiedBy>
  <cp:revision>24</cp:revision>
  <dcterms:created xsi:type="dcterms:W3CDTF">2021-10-30T20:02:07Z</dcterms:created>
  <dcterms:modified xsi:type="dcterms:W3CDTF">2021-11-07T15:49:16Z</dcterms:modified>
</cp:coreProperties>
</file>