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1" r:id="rId2"/>
    <p:sldId id="263" r:id="rId3"/>
    <p:sldId id="260" r:id="rId4"/>
    <p:sldId id="262" r:id="rId5"/>
    <p:sldId id="264" r:id="rId6"/>
    <p:sldId id="265" r:id="rId7"/>
    <p:sldId id="256" r:id="rId8"/>
    <p:sldId id="259" r:id="rId9"/>
    <p:sldId id="257" r:id="rId10"/>
    <p:sldId id="258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168A0-842E-4E34-86FB-55E0402AFE6E}" type="datetimeFigureOut">
              <a:rPr lang="el-GR" smtClean="0"/>
              <a:pPr/>
              <a:t>30/3/2011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A94BE-79E2-48AE-9FFB-1956DD88D3E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94BE-79E2-48AE-9FFB-1956DD88D3E3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F6B8-A592-4AB9-9221-C692D310763F}" type="datetimeFigureOut">
              <a:rPr lang="el-GR" smtClean="0"/>
              <a:pPr/>
              <a:t>30/3/2011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2159-5F87-45FE-9353-E66D2B48F16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F6B8-A592-4AB9-9221-C692D310763F}" type="datetimeFigureOut">
              <a:rPr lang="el-GR" smtClean="0"/>
              <a:pPr/>
              <a:t>30/3/2011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2159-5F87-45FE-9353-E66D2B48F16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F6B8-A592-4AB9-9221-C692D310763F}" type="datetimeFigureOut">
              <a:rPr lang="el-GR" smtClean="0"/>
              <a:pPr/>
              <a:t>30/3/2011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2159-5F87-45FE-9353-E66D2B48F16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F6B8-A592-4AB9-9221-C692D310763F}" type="datetimeFigureOut">
              <a:rPr lang="el-GR" smtClean="0"/>
              <a:pPr/>
              <a:t>30/3/2011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2159-5F87-45FE-9353-E66D2B48F16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F6B8-A592-4AB9-9221-C692D310763F}" type="datetimeFigureOut">
              <a:rPr lang="el-GR" smtClean="0"/>
              <a:pPr/>
              <a:t>30/3/2011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6E2159-5F87-45FE-9353-E66D2B48F16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F6B8-A592-4AB9-9221-C692D310763F}" type="datetimeFigureOut">
              <a:rPr lang="el-GR" smtClean="0"/>
              <a:pPr/>
              <a:t>30/3/2011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2159-5F87-45FE-9353-E66D2B48F16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F6B8-A592-4AB9-9221-C692D310763F}" type="datetimeFigureOut">
              <a:rPr lang="el-GR" smtClean="0"/>
              <a:pPr/>
              <a:t>30/3/2011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2159-5F87-45FE-9353-E66D2B48F16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F6B8-A592-4AB9-9221-C692D310763F}" type="datetimeFigureOut">
              <a:rPr lang="el-GR" smtClean="0"/>
              <a:pPr/>
              <a:t>30/3/2011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2159-5F87-45FE-9353-E66D2B48F16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F6B8-A592-4AB9-9221-C692D310763F}" type="datetimeFigureOut">
              <a:rPr lang="el-GR" smtClean="0"/>
              <a:pPr/>
              <a:t>30/3/2011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2159-5F87-45FE-9353-E66D2B48F16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F6B8-A592-4AB9-9221-C692D310763F}" type="datetimeFigureOut">
              <a:rPr lang="el-GR" smtClean="0"/>
              <a:pPr/>
              <a:t>30/3/2011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2159-5F87-45FE-9353-E66D2B48F16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F6B8-A592-4AB9-9221-C692D310763F}" type="datetimeFigureOut">
              <a:rPr lang="el-GR" smtClean="0"/>
              <a:pPr/>
              <a:t>30/3/2011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2159-5F87-45FE-9353-E66D2B48F16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C1F6B8-A592-4AB9-9221-C692D310763F}" type="datetimeFigureOut">
              <a:rPr lang="el-GR" smtClean="0"/>
              <a:pPr/>
              <a:t>30/3/2011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6E2159-5F87-45FE-9353-E66D2B48F16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216024"/>
          </a:xfrm>
        </p:spPr>
        <p:txBody>
          <a:bodyPr>
            <a:noAutofit/>
          </a:bodyPr>
          <a:lstStyle/>
          <a:p>
            <a:r>
              <a:rPr lang="el-GR" sz="1300" dirty="0" smtClean="0">
                <a:latin typeface="Palatino Linotype" pitchFamily="18" charset="0"/>
              </a:rPr>
              <a:t>Γιώργου Ζογγολόπουλου - Αχιλλέα Απέργη, </a:t>
            </a:r>
            <a:r>
              <a:rPr lang="el-GR" sz="1300" i="1" dirty="0" smtClean="0">
                <a:latin typeface="Palatino Linotype" pitchFamily="18" charset="0"/>
              </a:rPr>
              <a:t>Ηρώο Ιτέας</a:t>
            </a:r>
            <a:r>
              <a:rPr lang="el-GR" sz="1300" dirty="0" smtClean="0">
                <a:latin typeface="Palatino Linotype" pitchFamily="18" charset="0"/>
              </a:rPr>
              <a:t>, </a:t>
            </a:r>
            <a:br>
              <a:rPr lang="el-GR" sz="1300" dirty="0" smtClean="0">
                <a:latin typeface="Palatino Linotype" pitchFamily="18" charset="0"/>
              </a:rPr>
            </a:br>
            <a:r>
              <a:rPr lang="el-GR" sz="1300" dirty="0" smtClean="0">
                <a:latin typeface="Palatino Linotype" pitchFamily="18" charset="0"/>
              </a:rPr>
              <a:t>1952, μάρμαρο, 2,10</a:t>
            </a:r>
            <a:r>
              <a:rPr lang="el-GR" sz="1300" dirty="0" smtClean="0">
                <a:latin typeface="Palatino Linotype" pitchFamily="18" charset="0"/>
                <a:sym typeface="Symbol"/>
              </a:rPr>
              <a:t>1,100,34 μ., Πλατεία Ηρώων.</a:t>
            </a:r>
            <a:r>
              <a:rPr lang="el-GR" sz="1300" dirty="0" smtClean="0">
                <a:latin typeface="Palatino Linotype" pitchFamily="18" charset="0"/>
              </a:rPr>
              <a:t> </a:t>
            </a:r>
            <a:endParaRPr lang="el-GR" sz="1300" dirty="0">
              <a:latin typeface="Palatino Linotype" pitchFamily="18" charset="0"/>
            </a:endParaRPr>
          </a:p>
        </p:txBody>
      </p:sp>
      <p:pic>
        <p:nvPicPr>
          <p:cNvPr id="4" name="3 - Εικόνα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392488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21288"/>
            <a:ext cx="9144000" cy="360040"/>
          </a:xfrm>
        </p:spPr>
        <p:txBody>
          <a:bodyPr>
            <a:normAutofit/>
          </a:bodyPr>
          <a:lstStyle/>
          <a:p>
            <a:r>
              <a:rPr lang="el-GR" sz="1300" dirty="0" smtClean="0">
                <a:effectLst/>
                <a:latin typeface="Palatino Linotype" pitchFamily="18" charset="0"/>
              </a:rPr>
              <a:t>Η </a:t>
            </a:r>
            <a:r>
              <a:rPr lang="el-GR" sz="1300" cap="none" dirty="0" smtClean="0">
                <a:effectLst/>
                <a:latin typeface="Palatino Linotype" pitchFamily="18" charset="0"/>
              </a:rPr>
              <a:t>Φιλαρμονική Ιτέας μπροστά στο ηρώο το 1968. </a:t>
            </a:r>
            <a:endParaRPr lang="el-GR" sz="1300" cap="none" dirty="0">
              <a:effectLst/>
              <a:latin typeface="Palatino Linotype" pitchFamily="18" charset="0"/>
            </a:endParaRPr>
          </a:p>
        </p:txBody>
      </p:sp>
      <p:pic>
        <p:nvPicPr>
          <p:cNvPr id="6" name="5 - Εικόνα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360040"/>
          </a:xfrm>
        </p:spPr>
        <p:txBody>
          <a:bodyPr>
            <a:noAutofit/>
          </a:bodyPr>
          <a:lstStyle/>
          <a:p>
            <a:r>
              <a:rPr lang="el-GR" sz="1400" dirty="0" smtClean="0">
                <a:latin typeface="Palatino Linotype" pitchFamily="18" charset="0"/>
              </a:rPr>
              <a:t>Γιώργου Ζογγολόπουλου</a:t>
            </a:r>
            <a:r>
              <a:rPr lang="el-GR" sz="1400" i="1" dirty="0" smtClean="0">
                <a:latin typeface="Palatino Linotype" pitchFamily="18" charset="0"/>
              </a:rPr>
              <a:t>, </a:t>
            </a:r>
            <a:r>
              <a:rPr lang="en-US" sz="1400" i="1" dirty="0" smtClean="0">
                <a:latin typeface="Palatino Linotype" pitchFamily="18" charset="0"/>
              </a:rPr>
              <a:t/>
            </a:r>
            <a:br>
              <a:rPr lang="en-US" sz="1400" i="1" dirty="0" smtClean="0">
                <a:latin typeface="Palatino Linotype" pitchFamily="18" charset="0"/>
              </a:rPr>
            </a:br>
            <a:r>
              <a:rPr lang="el-GR" sz="1400" i="1" dirty="0" smtClean="0">
                <a:latin typeface="Palatino Linotype" pitchFamily="18" charset="0"/>
              </a:rPr>
              <a:t>Ανδρέας Μιαούλης</a:t>
            </a:r>
            <a:r>
              <a:rPr lang="el-GR" sz="1400" dirty="0" smtClean="0">
                <a:latin typeface="Palatino Linotype" pitchFamily="18" charset="0"/>
              </a:rPr>
              <a:t>, 1935-37, </a:t>
            </a:r>
            <a:r>
              <a:rPr lang="en-US" sz="1400" dirty="0" smtClean="0">
                <a:latin typeface="Palatino Linotype" pitchFamily="18" charset="0"/>
              </a:rPr>
              <a:t/>
            </a:r>
            <a:br>
              <a:rPr lang="en-US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μάρμαρο, Πεδίον Άρεως.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5" name="4 - Εικόνα" descr="IMG_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2232248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360040"/>
          </a:xfrm>
        </p:spPr>
        <p:txBody>
          <a:bodyPr>
            <a:normAutofit fontScale="90000"/>
          </a:bodyPr>
          <a:lstStyle/>
          <a:p>
            <a:r>
              <a:rPr lang="el-GR" sz="1400" dirty="0" smtClean="0">
                <a:latin typeface="Palatino Linotype" pitchFamily="18" charset="0"/>
              </a:rPr>
              <a:t>Γιώργου Ζογγολόπουλου, </a:t>
            </a:r>
            <a:r>
              <a:rPr lang="el-GR" sz="1400" i="1" dirty="0" smtClean="0">
                <a:latin typeface="Palatino Linotype" pitchFamily="18" charset="0"/>
              </a:rPr>
              <a:t>Παναγής Καββαδίας</a:t>
            </a:r>
            <a:r>
              <a:rPr lang="el-GR" sz="1400" dirty="0" smtClean="0">
                <a:latin typeface="Palatino Linotype" pitchFamily="18" charset="0"/>
              </a:rPr>
              <a:t>, 1938,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ορείχαλκος, Προαύλιο Αρχαιολογικού Μουσείου Επιδαύρου.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Θέση περιεχομένου" descr="IMG_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536504" cy="59492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 rot="10800000" flipV="1">
            <a:off x="-9" y="6165304"/>
            <a:ext cx="9144001" cy="432048"/>
          </a:xfrm>
        </p:spPr>
        <p:txBody>
          <a:bodyPr>
            <a:normAutofit/>
          </a:bodyPr>
          <a:lstStyle/>
          <a:p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l-GR" sz="1300" dirty="0" smtClean="0">
                <a:effectLst/>
                <a:latin typeface="Palatino Linotype" pitchFamily="18" charset="0"/>
              </a:rPr>
              <a:t>Γ</a:t>
            </a:r>
            <a:r>
              <a:rPr lang="el-GR" sz="1300" cap="none" dirty="0" smtClean="0">
                <a:effectLst/>
                <a:latin typeface="Palatino Linotype" pitchFamily="18" charset="0"/>
              </a:rPr>
              <a:t>ιώργου </a:t>
            </a:r>
            <a:r>
              <a:rPr lang="el-GR" sz="1300" dirty="0" smtClean="0">
                <a:effectLst/>
                <a:latin typeface="Palatino Linotype" pitchFamily="18" charset="0"/>
              </a:rPr>
              <a:t>Ζ</a:t>
            </a:r>
            <a:r>
              <a:rPr lang="el-GR" sz="1300" cap="none" dirty="0" smtClean="0">
                <a:effectLst/>
                <a:latin typeface="Palatino Linotype" pitchFamily="18" charset="0"/>
              </a:rPr>
              <a:t>ογγολόπουλου</a:t>
            </a:r>
            <a:r>
              <a:rPr lang="el-GR" sz="1300" dirty="0" smtClean="0">
                <a:effectLst/>
                <a:latin typeface="Palatino Linotype" pitchFamily="18" charset="0"/>
              </a:rPr>
              <a:t>, </a:t>
            </a:r>
            <a:r>
              <a:rPr lang="el-GR" sz="1300" i="1" dirty="0" smtClean="0">
                <a:effectLst/>
                <a:latin typeface="Palatino Linotype" pitchFamily="18" charset="0"/>
              </a:rPr>
              <a:t>Ε</a:t>
            </a:r>
            <a:r>
              <a:rPr lang="el-GR" sz="1300" i="1" cap="none" dirty="0" smtClean="0">
                <a:effectLst/>
                <a:latin typeface="Palatino Linotype" pitchFamily="18" charset="0"/>
              </a:rPr>
              <a:t>ιρήνη Πολίτη</a:t>
            </a:r>
            <a:r>
              <a:rPr lang="el-GR" sz="1300" cap="none" dirty="0" smtClean="0">
                <a:effectLst/>
                <a:latin typeface="Palatino Linotype" pitchFamily="18" charset="0"/>
              </a:rPr>
              <a:t>,  195 ,</a:t>
            </a:r>
            <a:br>
              <a:rPr lang="el-GR" sz="1300" cap="none" dirty="0" smtClean="0">
                <a:effectLst/>
                <a:latin typeface="Palatino Linotype" pitchFamily="18" charset="0"/>
              </a:rPr>
            </a:br>
            <a:r>
              <a:rPr lang="el-GR" sz="1300" cap="none" dirty="0" smtClean="0">
                <a:effectLst/>
                <a:latin typeface="Palatino Linotype" pitchFamily="18" charset="0"/>
              </a:rPr>
              <a:t>ορείχαλκος, Ιδιωτική συλλογή</a:t>
            </a:r>
            <a:r>
              <a:rPr lang="el-GR" sz="1300" dirty="0" smtClean="0">
                <a:effectLst/>
                <a:latin typeface="Palatino Linotype" pitchFamily="18" charset="0"/>
              </a:rPr>
              <a:t>. </a:t>
            </a:r>
            <a:endParaRPr lang="el-GR" sz="1300" cap="none" dirty="0">
              <a:effectLst/>
              <a:latin typeface="Palatino Linotype" pitchFamily="18" charset="0"/>
            </a:endParaRPr>
          </a:p>
        </p:txBody>
      </p:sp>
      <p:pic>
        <p:nvPicPr>
          <p:cNvPr id="4" name="3 - Εικόνα" descr="IMG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0"/>
            <a:ext cx="3672408" cy="60932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733256"/>
            <a:ext cx="9144000" cy="864096"/>
          </a:xfrm>
        </p:spPr>
        <p:txBody>
          <a:bodyPr>
            <a:noAutofit/>
          </a:bodyPr>
          <a:lstStyle/>
          <a:p>
            <a:r>
              <a:rPr lang="el-GR" sz="1300" dirty="0" smtClean="0">
                <a:latin typeface="Palatino Linotype" pitchFamily="18" charset="0"/>
              </a:rPr>
              <a:t>Γιώργου Ζογγολόπουλου, </a:t>
            </a:r>
            <a:br>
              <a:rPr lang="el-GR" sz="1300" dirty="0" smtClean="0">
                <a:latin typeface="Palatino Linotype" pitchFamily="18" charset="0"/>
              </a:rPr>
            </a:br>
            <a:r>
              <a:rPr lang="el-GR" sz="1300" i="1" dirty="0" smtClean="0">
                <a:latin typeface="Palatino Linotype" pitchFamily="18" charset="0"/>
              </a:rPr>
              <a:t>Πενθούν Πνεύμα</a:t>
            </a:r>
            <a:r>
              <a:rPr lang="el-GR" sz="1300" dirty="0" smtClean="0">
                <a:latin typeface="Palatino Linotype" pitchFamily="18" charset="0"/>
              </a:rPr>
              <a:t>, 1943, μάρμαρο, </a:t>
            </a:r>
            <a:br>
              <a:rPr lang="el-GR" sz="1300" dirty="0" smtClean="0">
                <a:latin typeface="Palatino Linotype" pitchFamily="18" charset="0"/>
              </a:rPr>
            </a:br>
            <a:r>
              <a:rPr lang="el-GR" sz="1300" dirty="0" smtClean="0">
                <a:latin typeface="Palatino Linotype" pitchFamily="18" charset="0"/>
              </a:rPr>
              <a:t>1,82</a:t>
            </a:r>
            <a:r>
              <a:rPr lang="el-GR" sz="1300" dirty="0" smtClean="0">
                <a:latin typeface="Palatino Linotype" pitchFamily="18" charset="0"/>
                <a:sym typeface="Symbol"/>
              </a:rPr>
              <a:t>0,5250,095 μ., </a:t>
            </a:r>
            <a:r>
              <a:rPr lang="el-GR" sz="1300" dirty="0" smtClean="0">
                <a:latin typeface="Palatino Linotype" pitchFamily="18" charset="0"/>
              </a:rPr>
              <a:t>τάφος  Ευστράτιου Ι. </a:t>
            </a:r>
            <a:br>
              <a:rPr lang="el-GR" sz="1300" dirty="0" smtClean="0">
                <a:latin typeface="Palatino Linotype" pitchFamily="18" charset="0"/>
              </a:rPr>
            </a:br>
            <a:r>
              <a:rPr lang="el-GR" sz="1300" dirty="0" smtClean="0">
                <a:latin typeface="Palatino Linotype" pitchFamily="18" charset="0"/>
              </a:rPr>
              <a:t>Κυρλόγλου Ευστρατιάδη, Β’  Νεκροταφείο Αθηνών.</a:t>
            </a:r>
            <a:endParaRPr lang="el-GR" sz="1300" dirty="0"/>
          </a:p>
        </p:txBody>
      </p:sp>
      <p:pic>
        <p:nvPicPr>
          <p:cNvPr id="6" name="5 - Εικόνα" descr="IMG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2232248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6093296"/>
            <a:ext cx="7560840" cy="648072"/>
          </a:xfrm>
        </p:spPr>
        <p:txBody>
          <a:bodyPr>
            <a:noAutofit/>
          </a:bodyPr>
          <a:lstStyle/>
          <a:p>
            <a:pPr algn="l"/>
            <a:r>
              <a:rPr lang="el-GR" sz="1300" dirty="0" smtClean="0">
                <a:latin typeface="Palatino Linotype" pitchFamily="18" charset="0"/>
              </a:rPr>
              <a:t>Γιώργου Ζογγολόπουλου,  </a:t>
            </a:r>
            <a:r>
              <a:rPr lang="el-GR" sz="1300" i="1" dirty="0" smtClean="0">
                <a:latin typeface="Palatino Linotype" pitchFamily="18" charset="0"/>
              </a:rPr>
              <a:t>Ηρώο Κοκκινιάς</a:t>
            </a:r>
            <a:r>
              <a:rPr lang="el-GR" sz="1300" dirty="0" smtClean="0">
                <a:latin typeface="Palatino Linotype" pitchFamily="18" charset="0"/>
              </a:rPr>
              <a:t>,                    </a:t>
            </a:r>
            <a:r>
              <a:rPr lang="en-US" sz="1300" dirty="0" smtClean="0">
                <a:latin typeface="Palatino Linotype" pitchFamily="18" charset="0"/>
              </a:rPr>
              <a:t>Michelangelo, </a:t>
            </a:r>
            <a:r>
              <a:rPr lang="el-GR" sz="1300" i="1" dirty="0" smtClean="0">
                <a:latin typeface="Palatino Linotype" pitchFamily="18" charset="0"/>
              </a:rPr>
              <a:t>Θρήνος </a:t>
            </a:r>
            <a:r>
              <a:rPr lang="en-US" sz="1300" i="1" dirty="0" smtClean="0">
                <a:latin typeface="Palatino Linotype" pitchFamily="18" charset="0"/>
              </a:rPr>
              <a:t>Rondanini</a:t>
            </a:r>
            <a:r>
              <a:rPr lang="en-US" sz="1300" dirty="0" smtClean="0">
                <a:latin typeface="Palatino Linotype" pitchFamily="18" charset="0"/>
              </a:rPr>
              <a:t>, </a:t>
            </a:r>
            <a:r>
              <a:rPr lang="el-GR" sz="1300" dirty="0" smtClean="0">
                <a:latin typeface="Palatino Linotype" pitchFamily="18" charset="0"/>
              </a:rPr>
              <a:t/>
            </a:r>
            <a:br>
              <a:rPr lang="el-GR" sz="1300" dirty="0" smtClean="0">
                <a:latin typeface="Palatino Linotype" pitchFamily="18" charset="0"/>
              </a:rPr>
            </a:br>
            <a:r>
              <a:rPr lang="el-GR" sz="1300" dirty="0" smtClean="0">
                <a:latin typeface="Palatino Linotype" pitchFamily="18" charset="0"/>
              </a:rPr>
              <a:t>1955-56, </a:t>
            </a:r>
            <a:r>
              <a:rPr lang="el-GR" sz="1300" dirty="0" smtClean="0">
                <a:latin typeface="Palatino Linotype" pitchFamily="18" charset="0"/>
              </a:rPr>
              <a:t>ορείχαλκος</a:t>
            </a:r>
            <a:r>
              <a:rPr lang="el-GR" sz="1300" dirty="0" smtClean="0">
                <a:latin typeface="Palatino Linotype" pitchFamily="18" charset="0"/>
              </a:rPr>
              <a:t>, ύψ. 3,00 </a:t>
            </a:r>
            <a:r>
              <a:rPr lang="el-GR" sz="1300" dirty="0" smtClean="0">
                <a:latin typeface="Palatino Linotype" pitchFamily="18" charset="0"/>
                <a:sym typeface="Symbol"/>
              </a:rPr>
              <a:t>μ.,                        </a:t>
            </a:r>
            <a:r>
              <a:rPr lang="en-US" sz="1300" dirty="0" smtClean="0">
                <a:latin typeface="Palatino Linotype" pitchFamily="18" charset="0"/>
                <a:sym typeface="Symbol"/>
              </a:rPr>
              <a:t>                    1</a:t>
            </a:r>
            <a:r>
              <a:rPr lang="el-GR" sz="1300" dirty="0" smtClean="0">
                <a:latin typeface="Palatino Linotype" pitchFamily="18" charset="0"/>
                <a:sym typeface="Symbol"/>
              </a:rPr>
              <a:t>552-64</a:t>
            </a:r>
            <a:r>
              <a:rPr lang="el-GR" sz="1300" dirty="0" smtClean="0">
                <a:latin typeface="Palatino Linotype" pitchFamily="18" charset="0"/>
                <a:sym typeface="Symbol"/>
              </a:rPr>
              <a:t>, μάρμαρο, ύψ. 1,95 μ.,</a:t>
            </a:r>
            <a:r>
              <a:rPr lang="en-US" sz="1300" dirty="0" smtClean="0">
                <a:latin typeface="Palatino Linotype" pitchFamily="18" charset="0"/>
                <a:sym typeface="Symbol"/>
              </a:rPr>
              <a:t> </a:t>
            </a:r>
            <a:r>
              <a:rPr lang="el-GR" sz="1300" dirty="0" smtClean="0">
                <a:latin typeface="Palatino Linotype" pitchFamily="18" charset="0"/>
                <a:sym typeface="Symbol"/>
              </a:rPr>
              <a:t>   </a:t>
            </a:r>
            <a:r>
              <a:rPr lang="el-GR" sz="1300" dirty="0" smtClean="0">
                <a:latin typeface="Palatino Linotype" pitchFamily="18" charset="0"/>
                <a:sym typeface="Symbol"/>
              </a:rPr>
              <a:t/>
            </a:r>
            <a:br>
              <a:rPr lang="el-GR" sz="1300" dirty="0" smtClean="0">
                <a:latin typeface="Palatino Linotype" pitchFamily="18" charset="0"/>
                <a:sym typeface="Symbol"/>
              </a:rPr>
            </a:br>
            <a:r>
              <a:rPr lang="el-GR" sz="1300" dirty="0" smtClean="0">
                <a:latin typeface="Palatino Linotype" pitchFamily="18" charset="0"/>
                <a:sym typeface="Symbol"/>
              </a:rPr>
              <a:t>Πλατεία ναού Οσίας Ξένης, Νίκαια. </a:t>
            </a:r>
            <a:r>
              <a:rPr lang="en-US" sz="1300" dirty="0" smtClean="0">
                <a:latin typeface="Palatino Linotype" pitchFamily="18" charset="0"/>
                <a:sym typeface="Symbol"/>
              </a:rPr>
              <a:t>                 </a:t>
            </a:r>
            <a:r>
              <a:rPr lang="el-GR" sz="1300" dirty="0" smtClean="0">
                <a:latin typeface="Palatino Linotype" pitchFamily="18" charset="0"/>
                <a:sym typeface="Symbol"/>
              </a:rPr>
              <a:t>   </a:t>
            </a:r>
            <a:r>
              <a:rPr lang="en-US" sz="1300" dirty="0" smtClean="0">
                <a:latin typeface="Palatino Linotype" pitchFamily="18" charset="0"/>
                <a:sym typeface="Symbol"/>
              </a:rPr>
              <a:t>             </a:t>
            </a:r>
            <a:r>
              <a:rPr lang="en-US" sz="1300" dirty="0" smtClean="0">
                <a:latin typeface="Palatino Linotype" pitchFamily="18" charset="0"/>
                <a:sym typeface="Symbol"/>
              </a:rPr>
              <a:t>Castello Sforzesco</a:t>
            </a:r>
            <a:r>
              <a:rPr lang="en-US" sz="1300" dirty="0" smtClean="0">
                <a:latin typeface="Palatino Linotype" pitchFamily="18" charset="0"/>
                <a:sym typeface="Symbol"/>
              </a:rPr>
              <a:t>, </a:t>
            </a:r>
            <a:r>
              <a:rPr lang="el-GR" sz="1300" dirty="0" smtClean="0">
                <a:latin typeface="Palatino Linotype" pitchFamily="18" charset="0"/>
                <a:sym typeface="Symbol"/>
              </a:rPr>
              <a:t>Μιλάνο. </a:t>
            </a:r>
            <a:endParaRPr lang="el-GR" sz="1300" dirty="0">
              <a:latin typeface="Palatino Linotype" pitchFamily="18" charset="0"/>
            </a:endParaRPr>
          </a:p>
        </p:txBody>
      </p:sp>
      <p:pic>
        <p:nvPicPr>
          <p:cNvPr id="8" name="7 - Θέση περιεχομένου" descr="IMG_0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3384376" cy="6021288"/>
          </a:xfrm>
        </p:spPr>
      </p:pic>
      <p:pic>
        <p:nvPicPr>
          <p:cNvPr id="20" name="19 - Θέση περιεχομένου" descr="IMG_0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0"/>
            <a:ext cx="2880320" cy="6021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381328"/>
            <a:ext cx="9144000" cy="360040"/>
          </a:xfrm>
        </p:spPr>
        <p:txBody>
          <a:bodyPr>
            <a:noAutofit/>
          </a:bodyPr>
          <a:lstStyle/>
          <a:p>
            <a:r>
              <a:rPr lang="el-GR" sz="1300" cap="none" dirty="0" smtClean="0">
                <a:effectLst/>
                <a:latin typeface="Palatino Linotype" pitchFamily="18" charset="0"/>
              </a:rPr>
              <a:t>Αχιλλέα </a:t>
            </a:r>
            <a:r>
              <a:rPr lang="en-US" sz="1300" cap="none" dirty="0" smtClean="0">
                <a:effectLst/>
                <a:latin typeface="Palatino Linotype" pitchFamily="18" charset="0"/>
              </a:rPr>
              <a:t>A</a:t>
            </a:r>
            <a:r>
              <a:rPr lang="el-GR" sz="1300" cap="none" dirty="0" smtClean="0">
                <a:effectLst/>
                <a:latin typeface="Palatino Linotype" pitchFamily="18" charset="0"/>
              </a:rPr>
              <a:t>πέργη, </a:t>
            </a:r>
            <a:r>
              <a:rPr lang="el-GR" sz="1300" i="1" cap="none" dirty="0" smtClean="0">
                <a:effectLst/>
                <a:latin typeface="Palatino Linotype" pitchFamily="18" charset="0"/>
              </a:rPr>
              <a:t>Σιωπή</a:t>
            </a:r>
            <a:r>
              <a:rPr lang="el-GR" sz="1300" cap="none" dirty="0" smtClean="0">
                <a:effectLst/>
                <a:latin typeface="Palatino Linotype" pitchFamily="18" charset="0"/>
              </a:rPr>
              <a:t>, π. 1950, μάρμαρο,</a:t>
            </a:r>
            <a:r>
              <a:rPr lang="en-US" sz="1300" cap="none" dirty="0" smtClean="0">
                <a:effectLst/>
                <a:latin typeface="Palatino Linotype" pitchFamily="18" charset="0"/>
              </a:rPr>
              <a:t/>
            </a:r>
            <a:br>
              <a:rPr lang="en-US" sz="1300" cap="none" dirty="0" smtClean="0">
                <a:effectLst/>
                <a:latin typeface="Palatino Linotype" pitchFamily="18" charset="0"/>
              </a:rPr>
            </a:br>
            <a:r>
              <a:rPr lang="en-US" sz="1300" cap="none" dirty="0" smtClean="0">
                <a:effectLst/>
                <a:latin typeface="Palatino Linotype" pitchFamily="18" charset="0"/>
              </a:rPr>
              <a:t> </a:t>
            </a:r>
            <a:r>
              <a:rPr lang="el-GR" sz="1300" cap="none" dirty="0" smtClean="0">
                <a:effectLst/>
                <a:latin typeface="Palatino Linotype" pitchFamily="18" charset="0"/>
              </a:rPr>
              <a:t>τάφος Δημήτριου Χ. Βέλλη, Α’ Νεκροταφείο Αθηνών. </a:t>
            </a:r>
            <a:endParaRPr lang="el-GR" sz="1300" cap="none" dirty="0">
              <a:effectLst/>
              <a:latin typeface="Palatino Linotype" pitchFamily="18" charset="0"/>
            </a:endParaRPr>
          </a:p>
        </p:txBody>
      </p:sp>
      <p:pic>
        <p:nvPicPr>
          <p:cNvPr id="4" name="3 - Εικόνα" descr="DSCN0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0"/>
            <a:ext cx="2520280" cy="62099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10800000" flipV="1">
            <a:off x="0" y="5877272"/>
            <a:ext cx="9144000" cy="360040"/>
          </a:xfrm>
        </p:spPr>
        <p:txBody>
          <a:bodyPr>
            <a:noAutofit/>
          </a:bodyPr>
          <a:lstStyle/>
          <a:p>
            <a:r>
              <a:rPr lang="el-GR" sz="1300" dirty="0" smtClean="0">
                <a:latin typeface="Palatino Linotype" pitchFamily="18" charset="0"/>
              </a:rPr>
              <a:t>Μαθητική παρέλαση σε εθνική γιορτή στην Ιτέα το 1953. Στο βάθος του δρόμου μόλις διακρίνεται το ηρώο. </a:t>
            </a:r>
            <a:endParaRPr lang="el-GR" sz="1300" dirty="0">
              <a:latin typeface="Palatino Linotype" pitchFamily="18" charset="0"/>
            </a:endParaRPr>
          </a:p>
        </p:txBody>
      </p:sp>
      <p:pic>
        <p:nvPicPr>
          <p:cNvPr id="4" name="3 - Εικόνα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877272"/>
            <a:ext cx="9144000" cy="432048"/>
          </a:xfrm>
        </p:spPr>
        <p:txBody>
          <a:bodyPr>
            <a:normAutofit/>
          </a:bodyPr>
          <a:lstStyle/>
          <a:p>
            <a:r>
              <a:rPr lang="en-US" sz="1300" cap="none" dirty="0" smtClean="0">
                <a:latin typeface="Palatino Linotype" pitchFamily="18" charset="0"/>
              </a:rPr>
              <a:t>T</a:t>
            </a:r>
            <a:r>
              <a:rPr lang="el-GR" sz="1300" cap="none" dirty="0" smtClean="0">
                <a:latin typeface="Palatino Linotype" pitchFamily="18" charset="0"/>
              </a:rPr>
              <a:t>ο πρώτο </a:t>
            </a:r>
            <a:r>
              <a:rPr lang="en-US" sz="1300" cap="none" dirty="0" smtClean="0">
                <a:latin typeface="Palatino Linotype" pitchFamily="18" charset="0"/>
              </a:rPr>
              <a:t>N</a:t>
            </a:r>
            <a:r>
              <a:rPr lang="el-GR" sz="1300" cap="none" dirty="0" smtClean="0">
                <a:latin typeface="Palatino Linotype" pitchFamily="18" charset="0"/>
              </a:rPr>
              <a:t>ηπιαγωγείο</a:t>
            </a:r>
            <a:r>
              <a:rPr lang="en-US" sz="1300" cap="none" dirty="0" smtClean="0">
                <a:latin typeface="Palatino Linotype" pitchFamily="18" charset="0"/>
              </a:rPr>
              <a:t> I</a:t>
            </a:r>
            <a:r>
              <a:rPr lang="el-GR" sz="1300" cap="none" dirty="0" smtClean="0">
                <a:latin typeface="Palatino Linotype" pitchFamily="18" charset="0"/>
              </a:rPr>
              <a:t>τέας με τη νηπιαγωγό του το σχολικό έτος 1954-55.</a:t>
            </a:r>
            <a:endParaRPr lang="el-GR" sz="1300" cap="none" dirty="0">
              <a:latin typeface="Palatino Linotype" pitchFamily="18" charset="0"/>
            </a:endParaRPr>
          </a:p>
        </p:txBody>
      </p:sp>
      <p:pic>
        <p:nvPicPr>
          <p:cNvPr id="5" name="4 - Εικόνα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0526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245</TotalTime>
  <Words>100</Words>
  <Application>Microsoft Office PowerPoint</Application>
  <PresentationFormat>Προβολή στην οθόνη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Αποκορύφωμα</vt:lpstr>
      <vt:lpstr>Γιώργου Ζογγολόπουλου - Αχιλλέα Απέργη, Ηρώο Ιτέας,  1952, μάρμαρο, 2,101,100,34 μ., Πλατεία Ηρώων. </vt:lpstr>
      <vt:lpstr>Γιώργου Ζογγολόπουλου,  Ανδρέας Μιαούλης, 1935-37,  μάρμαρο, Πεδίον Άρεως.</vt:lpstr>
      <vt:lpstr>Γιώργου Ζογγολόπουλου, Παναγής Καββαδίας, 1938,  ορείχαλκος, Προαύλιο Αρχαιολογικού Μουσείου Επιδαύρου.</vt:lpstr>
      <vt:lpstr> Γιώργου Ζογγολόπουλου, Ειρήνη Πολίτη,  195 , ορείχαλκος, Ιδιωτική συλλογή. </vt:lpstr>
      <vt:lpstr>Γιώργου Ζογγολόπουλου,  Πενθούν Πνεύμα, 1943, μάρμαρο,  1,820,5250,095 μ., τάφος  Ευστράτιου Ι.  Κυρλόγλου Ευστρατιάδη, Β’  Νεκροταφείο Αθηνών.</vt:lpstr>
      <vt:lpstr>Γιώργου Ζογγολόπουλου,  Ηρώο Κοκκινιάς,                    Michelangelo, Θρήνος Rondanini,  1955-56, ορείχαλκος, ύψ. 3,00 μ.,                                            1552-64, μάρμαρο, ύψ. 1,95 μ.,     Πλατεία ναού Οσίας Ξένης, Νίκαια.                                  Castello Sforzesco, Μιλάνο. </vt:lpstr>
      <vt:lpstr>Αχιλλέα Aπέργη, Σιωπή, π. 1950, μάρμαρο,  τάφος Δημήτριου Χ. Βέλλη, Α’ Νεκροταφείο Αθηνών. </vt:lpstr>
      <vt:lpstr>Μαθητική παρέλαση σε εθνική γιορτή στην Ιτέα το 1953. Στο βάθος του δρόμου μόλις διακρίνεται το ηρώο. </vt:lpstr>
      <vt:lpstr>Tο πρώτο Nηπιαγωγείο Iτέας με τη νηπιαγωγό του το σχολικό έτος 1954-55.</vt:lpstr>
      <vt:lpstr>Η Φιλαρμονική Ιτέας μπροστά στο ηρώο το 1968.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Αχιλλέα Απέργη, Σιωπή, π. 1950, μάρμαρο, τάφος Δημήτριου Χ. Βέλλη, Α΄ Νεκροταφείο Αθηνών. </dc:title>
  <dc:creator>user</dc:creator>
  <cp:lastModifiedBy>user</cp:lastModifiedBy>
  <cp:revision>26</cp:revision>
  <dcterms:created xsi:type="dcterms:W3CDTF">2011-03-29T14:04:09Z</dcterms:created>
  <dcterms:modified xsi:type="dcterms:W3CDTF">2011-03-30T14:16:26Z</dcterms:modified>
</cp:coreProperties>
</file>