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n-US"/>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n-US"/>
          </a:p>
        </p:txBody>
      </p:sp>
      <p:sp>
        <p:nvSpPr>
          <p:cNvPr id="4" name="Θέση ημερομηνίας 3"/>
          <p:cNvSpPr>
            <a:spLocks noGrp="1"/>
          </p:cNvSpPr>
          <p:nvPr>
            <p:ph type="dt" sz="half" idx="10"/>
          </p:nvPr>
        </p:nvSpPr>
        <p:spPr/>
        <p:txBody>
          <a:bodyPr/>
          <a:lstStyle/>
          <a:p>
            <a:fld id="{CB6EAE83-77CE-4096-A791-2BB1408FED61}" type="datetimeFigureOut">
              <a:rPr lang="en-US" smtClean="0"/>
              <a:t>1/30/2019</a:t>
            </a:fld>
            <a:endParaRPr lang="en-US"/>
          </a:p>
        </p:txBody>
      </p:sp>
      <p:sp>
        <p:nvSpPr>
          <p:cNvPr id="5" name="Θέση υποσέλιδου 4"/>
          <p:cNvSpPr>
            <a:spLocks noGrp="1"/>
          </p:cNvSpPr>
          <p:nvPr>
            <p:ph type="ftr" sz="quarter" idx="11"/>
          </p:nvPr>
        </p:nvSpPr>
        <p:spPr/>
        <p:txBody>
          <a:bodyPr/>
          <a:lstStyle/>
          <a:p>
            <a:endParaRPr lang="en-US"/>
          </a:p>
        </p:txBody>
      </p:sp>
      <p:sp>
        <p:nvSpPr>
          <p:cNvPr id="6" name="Θέση αριθμού διαφάνειας 5"/>
          <p:cNvSpPr>
            <a:spLocks noGrp="1"/>
          </p:cNvSpPr>
          <p:nvPr>
            <p:ph type="sldNum" sz="quarter" idx="12"/>
          </p:nvPr>
        </p:nvSpPr>
        <p:spPr/>
        <p:txBody>
          <a:bodyPr/>
          <a:lstStyle/>
          <a:p>
            <a:fld id="{39D4A02B-6B54-401D-97CF-977133F6D5E0}" type="slidenum">
              <a:rPr lang="en-US" smtClean="0"/>
              <a:t>‹#›</a:t>
            </a:fld>
            <a:endParaRPr lang="en-US"/>
          </a:p>
        </p:txBody>
      </p:sp>
    </p:spTree>
    <p:extLst>
      <p:ext uri="{BB962C8B-B14F-4D97-AF65-F5344CB8AC3E}">
        <p14:creationId xmlns:p14="http://schemas.microsoft.com/office/powerpoint/2010/main" val="4177773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n-US"/>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Θέση ημερομηνίας 3"/>
          <p:cNvSpPr>
            <a:spLocks noGrp="1"/>
          </p:cNvSpPr>
          <p:nvPr>
            <p:ph type="dt" sz="half" idx="10"/>
          </p:nvPr>
        </p:nvSpPr>
        <p:spPr/>
        <p:txBody>
          <a:bodyPr/>
          <a:lstStyle/>
          <a:p>
            <a:fld id="{CB6EAE83-77CE-4096-A791-2BB1408FED61}" type="datetimeFigureOut">
              <a:rPr lang="en-US" smtClean="0"/>
              <a:t>1/30/2019</a:t>
            </a:fld>
            <a:endParaRPr lang="en-US"/>
          </a:p>
        </p:txBody>
      </p:sp>
      <p:sp>
        <p:nvSpPr>
          <p:cNvPr id="5" name="Θέση υποσέλιδου 4"/>
          <p:cNvSpPr>
            <a:spLocks noGrp="1"/>
          </p:cNvSpPr>
          <p:nvPr>
            <p:ph type="ftr" sz="quarter" idx="11"/>
          </p:nvPr>
        </p:nvSpPr>
        <p:spPr/>
        <p:txBody>
          <a:bodyPr/>
          <a:lstStyle/>
          <a:p>
            <a:endParaRPr lang="en-US"/>
          </a:p>
        </p:txBody>
      </p:sp>
      <p:sp>
        <p:nvSpPr>
          <p:cNvPr id="6" name="Θέση αριθμού διαφάνειας 5"/>
          <p:cNvSpPr>
            <a:spLocks noGrp="1"/>
          </p:cNvSpPr>
          <p:nvPr>
            <p:ph type="sldNum" sz="quarter" idx="12"/>
          </p:nvPr>
        </p:nvSpPr>
        <p:spPr/>
        <p:txBody>
          <a:bodyPr/>
          <a:lstStyle/>
          <a:p>
            <a:fld id="{39D4A02B-6B54-401D-97CF-977133F6D5E0}" type="slidenum">
              <a:rPr lang="en-US" smtClean="0"/>
              <a:t>‹#›</a:t>
            </a:fld>
            <a:endParaRPr lang="en-US"/>
          </a:p>
        </p:txBody>
      </p:sp>
    </p:spTree>
    <p:extLst>
      <p:ext uri="{BB962C8B-B14F-4D97-AF65-F5344CB8AC3E}">
        <p14:creationId xmlns:p14="http://schemas.microsoft.com/office/powerpoint/2010/main" val="1910862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n-US"/>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Θέση ημερομηνίας 3"/>
          <p:cNvSpPr>
            <a:spLocks noGrp="1"/>
          </p:cNvSpPr>
          <p:nvPr>
            <p:ph type="dt" sz="half" idx="10"/>
          </p:nvPr>
        </p:nvSpPr>
        <p:spPr/>
        <p:txBody>
          <a:bodyPr/>
          <a:lstStyle/>
          <a:p>
            <a:fld id="{CB6EAE83-77CE-4096-A791-2BB1408FED61}" type="datetimeFigureOut">
              <a:rPr lang="en-US" smtClean="0"/>
              <a:t>1/30/2019</a:t>
            </a:fld>
            <a:endParaRPr lang="en-US"/>
          </a:p>
        </p:txBody>
      </p:sp>
      <p:sp>
        <p:nvSpPr>
          <p:cNvPr id="5" name="Θέση υποσέλιδου 4"/>
          <p:cNvSpPr>
            <a:spLocks noGrp="1"/>
          </p:cNvSpPr>
          <p:nvPr>
            <p:ph type="ftr" sz="quarter" idx="11"/>
          </p:nvPr>
        </p:nvSpPr>
        <p:spPr/>
        <p:txBody>
          <a:bodyPr/>
          <a:lstStyle/>
          <a:p>
            <a:endParaRPr lang="en-US"/>
          </a:p>
        </p:txBody>
      </p:sp>
      <p:sp>
        <p:nvSpPr>
          <p:cNvPr id="6" name="Θέση αριθμού διαφάνειας 5"/>
          <p:cNvSpPr>
            <a:spLocks noGrp="1"/>
          </p:cNvSpPr>
          <p:nvPr>
            <p:ph type="sldNum" sz="quarter" idx="12"/>
          </p:nvPr>
        </p:nvSpPr>
        <p:spPr/>
        <p:txBody>
          <a:bodyPr/>
          <a:lstStyle/>
          <a:p>
            <a:fld id="{39D4A02B-6B54-401D-97CF-977133F6D5E0}" type="slidenum">
              <a:rPr lang="en-US" smtClean="0"/>
              <a:t>‹#›</a:t>
            </a:fld>
            <a:endParaRPr lang="en-US"/>
          </a:p>
        </p:txBody>
      </p:sp>
    </p:spTree>
    <p:extLst>
      <p:ext uri="{BB962C8B-B14F-4D97-AF65-F5344CB8AC3E}">
        <p14:creationId xmlns:p14="http://schemas.microsoft.com/office/powerpoint/2010/main" val="1104897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n-US"/>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Θέση ημερομηνίας 3"/>
          <p:cNvSpPr>
            <a:spLocks noGrp="1"/>
          </p:cNvSpPr>
          <p:nvPr>
            <p:ph type="dt" sz="half" idx="10"/>
          </p:nvPr>
        </p:nvSpPr>
        <p:spPr/>
        <p:txBody>
          <a:bodyPr/>
          <a:lstStyle/>
          <a:p>
            <a:fld id="{CB6EAE83-77CE-4096-A791-2BB1408FED61}" type="datetimeFigureOut">
              <a:rPr lang="en-US" smtClean="0"/>
              <a:t>1/30/2019</a:t>
            </a:fld>
            <a:endParaRPr lang="en-US"/>
          </a:p>
        </p:txBody>
      </p:sp>
      <p:sp>
        <p:nvSpPr>
          <p:cNvPr id="5" name="Θέση υποσέλιδου 4"/>
          <p:cNvSpPr>
            <a:spLocks noGrp="1"/>
          </p:cNvSpPr>
          <p:nvPr>
            <p:ph type="ftr" sz="quarter" idx="11"/>
          </p:nvPr>
        </p:nvSpPr>
        <p:spPr/>
        <p:txBody>
          <a:bodyPr/>
          <a:lstStyle/>
          <a:p>
            <a:endParaRPr lang="en-US"/>
          </a:p>
        </p:txBody>
      </p:sp>
      <p:sp>
        <p:nvSpPr>
          <p:cNvPr id="6" name="Θέση αριθμού διαφάνειας 5"/>
          <p:cNvSpPr>
            <a:spLocks noGrp="1"/>
          </p:cNvSpPr>
          <p:nvPr>
            <p:ph type="sldNum" sz="quarter" idx="12"/>
          </p:nvPr>
        </p:nvSpPr>
        <p:spPr/>
        <p:txBody>
          <a:bodyPr/>
          <a:lstStyle/>
          <a:p>
            <a:fld id="{39D4A02B-6B54-401D-97CF-977133F6D5E0}" type="slidenum">
              <a:rPr lang="en-US" smtClean="0"/>
              <a:t>‹#›</a:t>
            </a:fld>
            <a:endParaRPr lang="en-US"/>
          </a:p>
        </p:txBody>
      </p:sp>
    </p:spTree>
    <p:extLst>
      <p:ext uri="{BB962C8B-B14F-4D97-AF65-F5344CB8AC3E}">
        <p14:creationId xmlns:p14="http://schemas.microsoft.com/office/powerpoint/2010/main" val="2880202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n-US"/>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CB6EAE83-77CE-4096-A791-2BB1408FED61}" type="datetimeFigureOut">
              <a:rPr lang="en-US" smtClean="0"/>
              <a:t>1/30/2019</a:t>
            </a:fld>
            <a:endParaRPr lang="en-US"/>
          </a:p>
        </p:txBody>
      </p:sp>
      <p:sp>
        <p:nvSpPr>
          <p:cNvPr id="5" name="Θέση υποσέλιδου 4"/>
          <p:cNvSpPr>
            <a:spLocks noGrp="1"/>
          </p:cNvSpPr>
          <p:nvPr>
            <p:ph type="ftr" sz="quarter" idx="11"/>
          </p:nvPr>
        </p:nvSpPr>
        <p:spPr/>
        <p:txBody>
          <a:bodyPr/>
          <a:lstStyle/>
          <a:p>
            <a:endParaRPr lang="en-US"/>
          </a:p>
        </p:txBody>
      </p:sp>
      <p:sp>
        <p:nvSpPr>
          <p:cNvPr id="6" name="Θέση αριθμού διαφάνειας 5"/>
          <p:cNvSpPr>
            <a:spLocks noGrp="1"/>
          </p:cNvSpPr>
          <p:nvPr>
            <p:ph type="sldNum" sz="quarter" idx="12"/>
          </p:nvPr>
        </p:nvSpPr>
        <p:spPr/>
        <p:txBody>
          <a:bodyPr/>
          <a:lstStyle/>
          <a:p>
            <a:fld id="{39D4A02B-6B54-401D-97CF-977133F6D5E0}" type="slidenum">
              <a:rPr lang="en-US" smtClean="0"/>
              <a:t>‹#›</a:t>
            </a:fld>
            <a:endParaRPr lang="en-US"/>
          </a:p>
        </p:txBody>
      </p:sp>
    </p:spTree>
    <p:extLst>
      <p:ext uri="{BB962C8B-B14F-4D97-AF65-F5344CB8AC3E}">
        <p14:creationId xmlns:p14="http://schemas.microsoft.com/office/powerpoint/2010/main" val="3071833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n-US"/>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Θέση ημερομηνίας 4"/>
          <p:cNvSpPr>
            <a:spLocks noGrp="1"/>
          </p:cNvSpPr>
          <p:nvPr>
            <p:ph type="dt" sz="half" idx="10"/>
          </p:nvPr>
        </p:nvSpPr>
        <p:spPr/>
        <p:txBody>
          <a:bodyPr/>
          <a:lstStyle/>
          <a:p>
            <a:fld id="{CB6EAE83-77CE-4096-A791-2BB1408FED61}" type="datetimeFigureOut">
              <a:rPr lang="en-US" smtClean="0"/>
              <a:t>1/30/2019</a:t>
            </a:fld>
            <a:endParaRPr lang="en-US"/>
          </a:p>
        </p:txBody>
      </p:sp>
      <p:sp>
        <p:nvSpPr>
          <p:cNvPr id="6" name="Θέση υποσέλιδου 5"/>
          <p:cNvSpPr>
            <a:spLocks noGrp="1"/>
          </p:cNvSpPr>
          <p:nvPr>
            <p:ph type="ftr" sz="quarter" idx="11"/>
          </p:nvPr>
        </p:nvSpPr>
        <p:spPr/>
        <p:txBody>
          <a:bodyPr/>
          <a:lstStyle/>
          <a:p>
            <a:endParaRPr lang="en-US"/>
          </a:p>
        </p:txBody>
      </p:sp>
      <p:sp>
        <p:nvSpPr>
          <p:cNvPr id="7" name="Θέση αριθμού διαφάνειας 6"/>
          <p:cNvSpPr>
            <a:spLocks noGrp="1"/>
          </p:cNvSpPr>
          <p:nvPr>
            <p:ph type="sldNum" sz="quarter" idx="12"/>
          </p:nvPr>
        </p:nvSpPr>
        <p:spPr/>
        <p:txBody>
          <a:bodyPr/>
          <a:lstStyle/>
          <a:p>
            <a:fld id="{39D4A02B-6B54-401D-97CF-977133F6D5E0}" type="slidenum">
              <a:rPr lang="en-US" smtClean="0"/>
              <a:t>‹#›</a:t>
            </a:fld>
            <a:endParaRPr lang="en-US"/>
          </a:p>
        </p:txBody>
      </p:sp>
    </p:spTree>
    <p:extLst>
      <p:ext uri="{BB962C8B-B14F-4D97-AF65-F5344CB8AC3E}">
        <p14:creationId xmlns:p14="http://schemas.microsoft.com/office/powerpoint/2010/main" val="505881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n-US"/>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Θέση ημερομηνίας 6"/>
          <p:cNvSpPr>
            <a:spLocks noGrp="1"/>
          </p:cNvSpPr>
          <p:nvPr>
            <p:ph type="dt" sz="half" idx="10"/>
          </p:nvPr>
        </p:nvSpPr>
        <p:spPr/>
        <p:txBody>
          <a:bodyPr/>
          <a:lstStyle/>
          <a:p>
            <a:fld id="{CB6EAE83-77CE-4096-A791-2BB1408FED61}" type="datetimeFigureOut">
              <a:rPr lang="en-US" smtClean="0"/>
              <a:t>1/30/2019</a:t>
            </a:fld>
            <a:endParaRPr lang="en-US"/>
          </a:p>
        </p:txBody>
      </p:sp>
      <p:sp>
        <p:nvSpPr>
          <p:cNvPr id="8" name="Θέση υποσέλιδου 7"/>
          <p:cNvSpPr>
            <a:spLocks noGrp="1"/>
          </p:cNvSpPr>
          <p:nvPr>
            <p:ph type="ftr" sz="quarter" idx="11"/>
          </p:nvPr>
        </p:nvSpPr>
        <p:spPr/>
        <p:txBody>
          <a:bodyPr/>
          <a:lstStyle/>
          <a:p>
            <a:endParaRPr lang="en-US"/>
          </a:p>
        </p:txBody>
      </p:sp>
      <p:sp>
        <p:nvSpPr>
          <p:cNvPr id="9" name="Θέση αριθμού διαφάνειας 8"/>
          <p:cNvSpPr>
            <a:spLocks noGrp="1"/>
          </p:cNvSpPr>
          <p:nvPr>
            <p:ph type="sldNum" sz="quarter" idx="12"/>
          </p:nvPr>
        </p:nvSpPr>
        <p:spPr/>
        <p:txBody>
          <a:bodyPr/>
          <a:lstStyle/>
          <a:p>
            <a:fld id="{39D4A02B-6B54-401D-97CF-977133F6D5E0}" type="slidenum">
              <a:rPr lang="en-US" smtClean="0"/>
              <a:t>‹#›</a:t>
            </a:fld>
            <a:endParaRPr lang="en-US"/>
          </a:p>
        </p:txBody>
      </p:sp>
    </p:spTree>
    <p:extLst>
      <p:ext uri="{BB962C8B-B14F-4D97-AF65-F5344CB8AC3E}">
        <p14:creationId xmlns:p14="http://schemas.microsoft.com/office/powerpoint/2010/main" val="4053944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n-US"/>
          </a:p>
        </p:txBody>
      </p:sp>
      <p:sp>
        <p:nvSpPr>
          <p:cNvPr id="3" name="Θέση ημερομηνίας 2"/>
          <p:cNvSpPr>
            <a:spLocks noGrp="1"/>
          </p:cNvSpPr>
          <p:nvPr>
            <p:ph type="dt" sz="half" idx="10"/>
          </p:nvPr>
        </p:nvSpPr>
        <p:spPr/>
        <p:txBody>
          <a:bodyPr/>
          <a:lstStyle/>
          <a:p>
            <a:fld id="{CB6EAE83-77CE-4096-A791-2BB1408FED61}" type="datetimeFigureOut">
              <a:rPr lang="en-US" smtClean="0"/>
              <a:t>1/30/2019</a:t>
            </a:fld>
            <a:endParaRPr lang="en-US"/>
          </a:p>
        </p:txBody>
      </p:sp>
      <p:sp>
        <p:nvSpPr>
          <p:cNvPr id="4" name="Θέση υποσέλιδου 3"/>
          <p:cNvSpPr>
            <a:spLocks noGrp="1"/>
          </p:cNvSpPr>
          <p:nvPr>
            <p:ph type="ftr" sz="quarter" idx="11"/>
          </p:nvPr>
        </p:nvSpPr>
        <p:spPr/>
        <p:txBody>
          <a:bodyPr/>
          <a:lstStyle/>
          <a:p>
            <a:endParaRPr lang="en-US"/>
          </a:p>
        </p:txBody>
      </p:sp>
      <p:sp>
        <p:nvSpPr>
          <p:cNvPr id="5" name="Θέση αριθμού διαφάνειας 4"/>
          <p:cNvSpPr>
            <a:spLocks noGrp="1"/>
          </p:cNvSpPr>
          <p:nvPr>
            <p:ph type="sldNum" sz="quarter" idx="12"/>
          </p:nvPr>
        </p:nvSpPr>
        <p:spPr/>
        <p:txBody>
          <a:bodyPr/>
          <a:lstStyle/>
          <a:p>
            <a:fld id="{39D4A02B-6B54-401D-97CF-977133F6D5E0}" type="slidenum">
              <a:rPr lang="en-US" smtClean="0"/>
              <a:t>‹#›</a:t>
            </a:fld>
            <a:endParaRPr lang="en-US"/>
          </a:p>
        </p:txBody>
      </p:sp>
    </p:spTree>
    <p:extLst>
      <p:ext uri="{BB962C8B-B14F-4D97-AF65-F5344CB8AC3E}">
        <p14:creationId xmlns:p14="http://schemas.microsoft.com/office/powerpoint/2010/main" val="2995209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CB6EAE83-77CE-4096-A791-2BB1408FED61}" type="datetimeFigureOut">
              <a:rPr lang="en-US" smtClean="0"/>
              <a:t>1/30/2019</a:t>
            </a:fld>
            <a:endParaRPr lang="en-US"/>
          </a:p>
        </p:txBody>
      </p:sp>
      <p:sp>
        <p:nvSpPr>
          <p:cNvPr id="3" name="Θέση υποσέλιδου 2"/>
          <p:cNvSpPr>
            <a:spLocks noGrp="1"/>
          </p:cNvSpPr>
          <p:nvPr>
            <p:ph type="ftr" sz="quarter" idx="11"/>
          </p:nvPr>
        </p:nvSpPr>
        <p:spPr/>
        <p:txBody>
          <a:bodyPr/>
          <a:lstStyle/>
          <a:p>
            <a:endParaRPr lang="en-US"/>
          </a:p>
        </p:txBody>
      </p:sp>
      <p:sp>
        <p:nvSpPr>
          <p:cNvPr id="4" name="Θέση αριθμού διαφάνειας 3"/>
          <p:cNvSpPr>
            <a:spLocks noGrp="1"/>
          </p:cNvSpPr>
          <p:nvPr>
            <p:ph type="sldNum" sz="quarter" idx="12"/>
          </p:nvPr>
        </p:nvSpPr>
        <p:spPr/>
        <p:txBody>
          <a:bodyPr/>
          <a:lstStyle/>
          <a:p>
            <a:fld id="{39D4A02B-6B54-401D-97CF-977133F6D5E0}" type="slidenum">
              <a:rPr lang="en-US" smtClean="0"/>
              <a:t>‹#›</a:t>
            </a:fld>
            <a:endParaRPr lang="en-US"/>
          </a:p>
        </p:txBody>
      </p:sp>
    </p:spTree>
    <p:extLst>
      <p:ext uri="{BB962C8B-B14F-4D97-AF65-F5344CB8AC3E}">
        <p14:creationId xmlns:p14="http://schemas.microsoft.com/office/powerpoint/2010/main" val="2032674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n-US"/>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CB6EAE83-77CE-4096-A791-2BB1408FED61}" type="datetimeFigureOut">
              <a:rPr lang="en-US" smtClean="0"/>
              <a:t>1/30/2019</a:t>
            </a:fld>
            <a:endParaRPr lang="en-US"/>
          </a:p>
        </p:txBody>
      </p:sp>
      <p:sp>
        <p:nvSpPr>
          <p:cNvPr id="6" name="Θέση υποσέλιδου 5"/>
          <p:cNvSpPr>
            <a:spLocks noGrp="1"/>
          </p:cNvSpPr>
          <p:nvPr>
            <p:ph type="ftr" sz="quarter" idx="11"/>
          </p:nvPr>
        </p:nvSpPr>
        <p:spPr/>
        <p:txBody>
          <a:bodyPr/>
          <a:lstStyle/>
          <a:p>
            <a:endParaRPr lang="en-US"/>
          </a:p>
        </p:txBody>
      </p:sp>
      <p:sp>
        <p:nvSpPr>
          <p:cNvPr id="7" name="Θέση αριθμού διαφάνειας 6"/>
          <p:cNvSpPr>
            <a:spLocks noGrp="1"/>
          </p:cNvSpPr>
          <p:nvPr>
            <p:ph type="sldNum" sz="quarter" idx="12"/>
          </p:nvPr>
        </p:nvSpPr>
        <p:spPr/>
        <p:txBody>
          <a:bodyPr/>
          <a:lstStyle/>
          <a:p>
            <a:fld id="{39D4A02B-6B54-401D-97CF-977133F6D5E0}" type="slidenum">
              <a:rPr lang="en-US" smtClean="0"/>
              <a:t>‹#›</a:t>
            </a:fld>
            <a:endParaRPr lang="en-US"/>
          </a:p>
        </p:txBody>
      </p:sp>
    </p:spTree>
    <p:extLst>
      <p:ext uri="{BB962C8B-B14F-4D97-AF65-F5344CB8AC3E}">
        <p14:creationId xmlns:p14="http://schemas.microsoft.com/office/powerpoint/2010/main" val="1545311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n-US"/>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CB6EAE83-77CE-4096-A791-2BB1408FED61}" type="datetimeFigureOut">
              <a:rPr lang="en-US" smtClean="0"/>
              <a:t>1/30/2019</a:t>
            </a:fld>
            <a:endParaRPr lang="en-US"/>
          </a:p>
        </p:txBody>
      </p:sp>
      <p:sp>
        <p:nvSpPr>
          <p:cNvPr id="6" name="Θέση υποσέλιδου 5"/>
          <p:cNvSpPr>
            <a:spLocks noGrp="1"/>
          </p:cNvSpPr>
          <p:nvPr>
            <p:ph type="ftr" sz="quarter" idx="11"/>
          </p:nvPr>
        </p:nvSpPr>
        <p:spPr/>
        <p:txBody>
          <a:bodyPr/>
          <a:lstStyle/>
          <a:p>
            <a:endParaRPr lang="en-US"/>
          </a:p>
        </p:txBody>
      </p:sp>
      <p:sp>
        <p:nvSpPr>
          <p:cNvPr id="7" name="Θέση αριθμού διαφάνειας 6"/>
          <p:cNvSpPr>
            <a:spLocks noGrp="1"/>
          </p:cNvSpPr>
          <p:nvPr>
            <p:ph type="sldNum" sz="quarter" idx="12"/>
          </p:nvPr>
        </p:nvSpPr>
        <p:spPr/>
        <p:txBody>
          <a:bodyPr/>
          <a:lstStyle/>
          <a:p>
            <a:fld id="{39D4A02B-6B54-401D-97CF-977133F6D5E0}" type="slidenum">
              <a:rPr lang="en-US" smtClean="0"/>
              <a:t>‹#›</a:t>
            </a:fld>
            <a:endParaRPr lang="en-US"/>
          </a:p>
        </p:txBody>
      </p:sp>
    </p:spTree>
    <p:extLst>
      <p:ext uri="{BB962C8B-B14F-4D97-AF65-F5344CB8AC3E}">
        <p14:creationId xmlns:p14="http://schemas.microsoft.com/office/powerpoint/2010/main" val="2538406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n-US"/>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6EAE83-77CE-4096-A791-2BB1408FED61}" type="datetimeFigureOut">
              <a:rPr lang="en-US" smtClean="0"/>
              <a:t>1/30/2019</a:t>
            </a:fld>
            <a:endParaRPr lang="en-US"/>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D4A02B-6B54-401D-97CF-977133F6D5E0}" type="slidenum">
              <a:rPr lang="en-US" smtClean="0"/>
              <a:t>‹#›</a:t>
            </a:fld>
            <a:endParaRPr lang="en-US"/>
          </a:p>
        </p:txBody>
      </p:sp>
    </p:spTree>
    <p:extLst>
      <p:ext uri="{BB962C8B-B14F-4D97-AF65-F5344CB8AC3E}">
        <p14:creationId xmlns:p14="http://schemas.microsoft.com/office/powerpoint/2010/main" val="17722218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idx="4294967295"/>
          </p:nvPr>
        </p:nvSpPr>
        <p:spPr>
          <a:xfrm>
            <a:off x="425002" y="978794"/>
            <a:ext cx="10844011" cy="4781282"/>
          </a:xfrm>
        </p:spPr>
        <p:txBody>
          <a:bodyPr>
            <a:normAutofit fontScale="90000"/>
          </a:bodyPr>
          <a:lstStyle/>
          <a:p>
            <a:r>
              <a:rPr lang="tr-TR" sz="3600" b="1" dirty="0" smtClean="0"/>
              <a:t>Atina Üniversitesi, Türk Bilimleri ve Çağdaş Asya Bilimleri Bölümü</a:t>
            </a:r>
            <a:r>
              <a:rPr lang="en-US" sz="3600" dirty="0" smtClean="0"/>
              <a:t/>
            </a:r>
            <a:br>
              <a:rPr lang="en-US" sz="3600" dirty="0" smtClean="0"/>
            </a:br>
            <a:r>
              <a:rPr lang="tr-TR" sz="3600" dirty="0" smtClean="0"/>
              <a:t>        			</a:t>
            </a:r>
            <a:r>
              <a:rPr lang="tr-TR" sz="3600" b="1" dirty="0" smtClean="0"/>
              <a:t>2018-2019 akademik yılı, IV. yarıyıl 		</a:t>
            </a:r>
            <a:r>
              <a:rPr lang="tr-TR" sz="3600" dirty="0"/>
              <a:t/>
            </a:r>
            <a:br>
              <a:rPr lang="tr-TR" sz="3600" dirty="0"/>
            </a:br>
            <a:r>
              <a:rPr lang="tr-TR" sz="3600" dirty="0"/>
              <a:t/>
            </a:r>
            <a:br>
              <a:rPr lang="tr-TR" sz="3600" dirty="0"/>
            </a:br>
            <a:r>
              <a:rPr lang="tr-TR" sz="3600" b="1" dirty="0" smtClean="0"/>
              <a:t>Ders: Türkçe Dilbilgisi ve Sözdizimi IV</a:t>
            </a:r>
            <a:r>
              <a:rPr lang="en-US" sz="3600" dirty="0" smtClean="0"/>
              <a:t/>
            </a:r>
            <a:br>
              <a:rPr lang="en-US" sz="3600" dirty="0" smtClean="0"/>
            </a:br>
            <a:r>
              <a:rPr lang="tr-TR" sz="3600" dirty="0" smtClean="0"/>
              <a:t/>
            </a:r>
            <a:br>
              <a:rPr lang="tr-TR" sz="3600" dirty="0" smtClean="0"/>
            </a:br>
            <a:r>
              <a:rPr lang="tr-TR" sz="3600" b="1" dirty="0" smtClean="0"/>
              <a:t>Konu: Türkçede Anlatım Biçimleri, Dolaylı Anlatım</a:t>
            </a:r>
            <a:r>
              <a:rPr lang="en-US" sz="3600" dirty="0" smtClean="0"/>
              <a:t/>
            </a:r>
            <a:br>
              <a:rPr lang="en-US" sz="3600" dirty="0" smtClean="0"/>
            </a:br>
            <a:r>
              <a:rPr lang="tr-TR" sz="3600" dirty="0" smtClean="0"/>
              <a:t/>
            </a:r>
            <a:br>
              <a:rPr lang="tr-TR" sz="3600" dirty="0" smtClean="0"/>
            </a:br>
            <a:r>
              <a:rPr lang="tr-TR" sz="3600" b="1" dirty="0" smtClean="0"/>
              <a:t>Hazırlayan ve sunan: Hristina Şanlıoğlu</a:t>
            </a:r>
            <a:r>
              <a:rPr lang="en-US" dirty="0" smtClean="0"/>
              <a:t/>
            </a:r>
            <a:br>
              <a:rPr lang="en-US" dirty="0" smtClean="0"/>
            </a:br>
            <a:endParaRPr lang="en-US" dirty="0"/>
          </a:p>
        </p:txBody>
      </p:sp>
    </p:spTree>
    <p:extLst>
      <p:ext uri="{BB962C8B-B14F-4D97-AF65-F5344CB8AC3E}">
        <p14:creationId xmlns:p14="http://schemas.microsoft.com/office/powerpoint/2010/main" val="38042830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437881" y="304756"/>
            <a:ext cx="11397803" cy="6307496"/>
          </a:xfrm>
          <a:prstGeom prst="rect">
            <a:avLst/>
          </a:prstGeom>
        </p:spPr>
        <p:txBody>
          <a:bodyPr wrap="square">
            <a:spAutoFit/>
          </a:bodyPr>
          <a:lstStyle/>
          <a:p>
            <a:pPr>
              <a:lnSpc>
                <a:spcPct val="115000"/>
              </a:lnSpc>
              <a:spcAft>
                <a:spcPts val="1000"/>
              </a:spcAft>
              <a:tabLst>
                <a:tab pos="270510" algn="l"/>
              </a:tabLst>
            </a:pPr>
            <a:r>
              <a:rPr lang="tr-TR" sz="2000" b="1" dirty="0" smtClean="0">
                <a:effectLst/>
                <a:latin typeface="Times New Roman" panose="02020603050405020304" pitchFamily="18" charset="0"/>
                <a:ea typeface="Calibri" panose="020F0502020204030204" pitchFamily="34" charset="0"/>
                <a:cs typeface="Times New Roman" panose="02020603050405020304" pitchFamily="18" charset="0"/>
              </a:rPr>
              <a:t>2b.  Gelecek Zamanlı Fiil Cümleleri</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1000"/>
              </a:spcAft>
              <a:tabLst>
                <a:tab pos="270510" algn="l"/>
              </a:tabLst>
            </a:pP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Dolaysız anlatımda gelecek anlam bildiren veya gelecek zamanlı bir eylem kullanılıyorsa, dolaylı anlatımda bu eylem </a:t>
            </a:r>
            <a:r>
              <a:rPr lang="tr-TR" sz="2000" b="1" dirty="0" smtClean="0">
                <a:effectLst/>
                <a:latin typeface="Times New Roman" panose="02020603050405020304" pitchFamily="18" charset="0"/>
                <a:ea typeface="Calibri" panose="020F0502020204030204" pitchFamily="34" charset="0"/>
                <a:cs typeface="Times New Roman" panose="02020603050405020304" pitchFamily="18" charset="0"/>
              </a:rPr>
              <a:t>–ecek/-acak</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yan cümle eki ve yan cümlenin öznesine göre şahıs bildiren bir iyelik eki ve ardından ana cümlenin yüklemine bağlı olarak durum eki alır. Ana cümlenin yüklemi edilgen çatıda ise yan cümlenin eylemi belirtme durum eki almaz.</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1000"/>
              </a:spcAft>
              <a:tabLst>
                <a:tab pos="270510" algn="l"/>
              </a:tabLst>
            </a:pPr>
            <a:r>
              <a:rPr lang="tr-TR" sz="2000" b="1" dirty="0" smtClean="0">
                <a:effectLst/>
                <a:latin typeface="Times New Roman" panose="02020603050405020304" pitchFamily="18" charset="0"/>
                <a:ea typeface="Calibri" panose="020F0502020204030204" pitchFamily="34" charset="0"/>
                <a:cs typeface="Times New Roman" panose="02020603050405020304" pitchFamily="18" charset="0"/>
              </a:rPr>
              <a:t>Örnek:</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15000"/>
              </a:lnSpc>
              <a:spcAft>
                <a:spcPts val="1000"/>
              </a:spcAft>
              <a:buFont typeface="Arial" panose="020B0604020202020204" pitchFamily="34" charset="0"/>
              <a:buChar char="•"/>
              <a:tabLst>
                <a:tab pos="270510" algn="l"/>
              </a:tabLst>
            </a:pP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Sen arkadaşına ‘Bir duş alıp birazdan evden çıkarım.’ demedin mi?</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1000"/>
              </a:spcAft>
              <a:tabLst>
                <a:tab pos="270510" algn="l"/>
              </a:tabLst>
            </a:pP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Sen arkadaşına bir duş alıp birazdan evden </a:t>
            </a:r>
            <a:r>
              <a:rPr lang="tr-TR" sz="2000" u="sng" dirty="0" smtClean="0">
                <a:effectLst/>
                <a:latin typeface="Times New Roman" panose="02020603050405020304" pitchFamily="18" charset="0"/>
                <a:ea typeface="Calibri" panose="020F0502020204030204" pitchFamily="34" charset="0"/>
                <a:cs typeface="Times New Roman" panose="02020603050405020304" pitchFamily="18" charset="0"/>
              </a:rPr>
              <a:t>çıkacağını</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tr-TR" sz="2000" u="sng" dirty="0" smtClean="0">
                <a:effectLst/>
                <a:latin typeface="Times New Roman" panose="02020603050405020304" pitchFamily="18" charset="0"/>
                <a:ea typeface="Calibri" panose="020F0502020204030204" pitchFamily="34" charset="0"/>
                <a:cs typeface="Times New Roman" panose="02020603050405020304" pitchFamily="18" charset="0"/>
              </a:rPr>
              <a:t>söylemedin</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mi?</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15000"/>
              </a:lnSpc>
              <a:spcAft>
                <a:spcPts val="1000"/>
              </a:spcAft>
              <a:buFont typeface="Arial" panose="020B0604020202020204" pitchFamily="34" charset="0"/>
              <a:buChar char="•"/>
              <a:tabLst>
                <a:tab pos="270510" algn="l"/>
              </a:tabLst>
            </a:pP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O bize ‘Yarın akşamki konser için biletleri ben almaya gideceğim.’ </a:t>
            </a:r>
            <a:r>
              <a:rPr lang="tr-TR" sz="2000" b="1" dirty="0" smtClean="0">
                <a:effectLst/>
                <a:latin typeface="Times New Roman" panose="02020603050405020304" pitchFamily="18" charset="0"/>
                <a:ea typeface="Calibri" panose="020F0502020204030204" pitchFamily="34" charset="0"/>
                <a:cs typeface="Times New Roman" panose="02020603050405020304" pitchFamily="18" charset="0"/>
              </a:rPr>
              <a:t>diye</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söz vermişti.</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1000"/>
              </a:spcAft>
              <a:tabLst>
                <a:tab pos="270510" algn="l"/>
              </a:tabLst>
            </a:pP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O bize yarın akşamki konser için biletleri </a:t>
            </a:r>
            <a:r>
              <a:rPr lang="tr-TR" sz="2000" u="sng" dirty="0" smtClean="0">
                <a:effectLst/>
                <a:latin typeface="Times New Roman" panose="02020603050405020304" pitchFamily="18" charset="0"/>
                <a:ea typeface="Calibri" panose="020F0502020204030204" pitchFamily="34" charset="0"/>
                <a:cs typeface="Times New Roman" panose="02020603050405020304" pitchFamily="18" charset="0"/>
              </a:rPr>
              <a:t>kendisinin</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almaya </a:t>
            </a:r>
            <a:r>
              <a:rPr lang="tr-TR" sz="2000" u="sng" dirty="0" smtClean="0">
                <a:effectLst/>
                <a:latin typeface="Times New Roman" panose="02020603050405020304" pitchFamily="18" charset="0"/>
                <a:ea typeface="Calibri" panose="020F0502020204030204" pitchFamily="34" charset="0"/>
                <a:cs typeface="Times New Roman" panose="02020603050405020304" pitchFamily="18" charset="0"/>
              </a:rPr>
              <a:t>gideceğin</a:t>
            </a:r>
            <a:r>
              <a:rPr lang="tr-TR" sz="2000" b="1" u="sng" dirty="0" smtClean="0">
                <a:effectLst/>
                <a:latin typeface="Times New Roman" panose="02020603050405020304" pitchFamily="18" charset="0"/>
                <a:ea typeface="Calibri" panose="020F0502020204030204" pitchFamily="34" charset="0"/>
                <a:cs typeface="Times New Roman" panose="02020603050405020304" pitchFamily="18" charset="0"/>
              </a:rPr>
              <a:t>e</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söz vermişti.</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15000"/>
              </a:lnSpc>
              <a:spcAft>
                <a:spcPts val="1000"/>
              </a:spcAft>
              <a:buFont typeface="Arial" panose="020B0604020202020204" pitchFamily="34" charset="0"/>
              <a:buChar char="•"/>
              <a:tabLst>
                <a:tab pos="270510" algn="l"/>
              </a:tabLst>
            </a:pP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Öğretmen öğrencilere, ‘Gelecek cuma günü geziye çıkıyoruz!’ dedi.</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1000"/>
              </a:spcAft>
              <a:tabLst>
                <a:tab pos="270510" algn="l"/>
              </a:tabLst>
            </a:pP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Öğretmen öğrencilere gelecek Cuma günü geziye çıkacaklarını söyledi.</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15000"/>
              </a:lnSpc>
              <a:spcAft>
                <a:spcPts val="1000"/>
              </a:spcAft>
              <a:buFont typeface="Arial" panose="020B0604020202020204" pitchFamily="34" charset="0"/>
              <a:buChar char="•"/>
              <a:tabLst>
                <a:tab pos="270510" algn="l"/>
              </a:tabLst>
            </a:pP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Yaramaz çocuk annesine ‘</a:t>
            </a:r>
            <a:r>
              <a:rPr lang="tr-TR" sz="2000" b="1" dirty="0" smtClean="0">
                <a:effectLst/>
                <a:latin typeface="Times New Roman" panose="02020603050405020304" pitchFamily="18" charset="0"/>
                <a:ea typeface="Calibri" panose="020F0502020204030204" pitchFamily="34" charset="0"/>
                <a:cs typeface="Times New Roman" panose="02020603050405020304" pitchFamily="18" charset="0"/>
              </a:rPr>
              <a:t>Anneciğim</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bir daha asla yapmam!’ </a:t>
            </a:r>
            <a:r>
              <a:rPr lang="tr-TR" sz="2000" b="1" dirty="0" smtClean="0">
                <a:effectLst/>
                <a:latin typeface="Times New Roman" panose="02020603050405020304" pitchFamily="18" charset="0"/>
                <a:ea typeface="Calibri" panose="020F0502020204030204" pitchFamily="34" charset="0"/>
                <a:cs typeface="Times New Roman" panose="02020603050405020304" pitchFamily="18" charset="0"/>
              </a:rPr>
              <a:t>diye</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yalvardı.</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1000"/>
              </a:spcAft>
              <a:tabLst>
                <a:tab pos="270510" algn="l"/>
              </a:tabLst>
            </a:pP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Yaramaz çocuk annesine bir daha asla </a:t>
            </a:r>
            <a:r>
              <a:rPr lang="tr-TR" sz="2000" u="sng" dirty="0" smtClean="0">
                <a:effectLst/>
                <a:latin typeface="Times New Roman" panose="02020603050405020304" pitchFamily="18" charset="0"/>
                <a:ea typeface="Calibri" panose="020F0502020204030204" pitchFamily="34" charset="0"/>
                <a:cs typeface="Times New Roman" panose="02020603050405020304" pitchFamily="18" charset="0"/>
              </a:rPr>
              <a:t>yapmayacağını</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tr-TR" sz="2000" b="1" dirty="0" smtClean="0">
                <a:effectLst/>
                <a:latin typeface="Times New Roman" panose="02020603050405020304" pitchFamily="18" charset="0"/>
                <a:ea typeface="Calibri" panose="020F0502020204030204" pitchFamily="34" charset="0"/>
                <a:cs typeface="Times New Roman" panose="02020603050405020304" pitchFamily="18" charset="0"/>
              </a:rPr>
              <a:t>söyleyerek</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yalvardı.</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986240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141666" y="346210"/>
            <a:ext cx="11372047" cy="5719514"/>
          </a:xfrm>
          <a:prstGeom prst="rect">
            <a:avLst/>
          </a:prstGeom>
        </p:spPr>
        <p:txBody>
          <a:bodyPr wrap="square">
            <a:spAutoFit/>
          </a:bodyPr>
          <a:lstStyle/>
          <a:p>
            <a:pPr>
              <a:lnSpc>
                <a:spcPct val="115000"/>
              </a:lnSpc>
              <a:spcAft>
                <a:spcPts val="1000"/>
              </a:spcAft>
              <a:tabLst>
                <a:tab pos="270510" algn="l"/>
              </a:tabLst>
            </a:pPr>
            <a:r>
              <a:rPr lang="tr-TR" sz="2000" b="1" dirty="0" smtClean="0">
                <a:effectLst/>
                <a:latin typeface="Times New Roman" panose="02020603050405020304" pitchFamily="18" charset="0"/>
                <a:ea typeface="Calibri" panose="020F0502020204030204" pitchFamily="34" charset="0"/>
                <a:cs typeface="Times New Roman" panose="02020603050405020304" pitchFamily="18" charset="0"/>
              </a:rPr>
              <a:t>3a.  Soru Zamirli Soru Cümleleri</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1000"/>
              </a:spcAft>
              <a:tabLst>
                <a:tab pos="270510" algn="l"/>
              </a:tabLst>
            </a:pP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Dolaysız anlatımda soru zamiriyle oluşturulan bir soru cümlesi kullanılıyorsa, dolaylı anlatımda bu cümlenin eylemi dolaysız anlatımda çekimlendiği zamana bağlı olarak –</a:t>
            </a:r>
            <a:r>
              <a:rPr lang="tr-TR" sz="2000" b="1" dirty="0" smtClean="0">
                <a:effectLst/>
                <a:latin typeface="Times New Roman" panose="02020603050405020304" pitchFamily="18" charset="0"/>
                <a:ea typeface="Calibri" panose="020F0502020204030204" pitchFamily="34" charset="0"/>
                <a:cs typeface="Times New Roman" panose="02020603050405020304" pitchFamily="18" charset="0"/>
              </a:rPr>
              <a:t>dik</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veya  </a:t>
            </a:r>
            <a:r>
              <a:rPr lang="tr-TR" sz="2000" b="1" dirty="0" smtClean="0">
                <a:effectLst/>
                <a:latin typeface="Times New Roman" panose="02020603050405020304" pitchFamily="18" charset="0"/>
                <a:ea typeface="Calibri" panose="020F0502020204030204" pitchFamily="34" charset="0"/>
                <a:cs typeface="Times New Roman" panose="02020603050405020304" pitchFamily="18" charset="0"/>
              </a:rPr>
              <a:t>–ecek/-acak</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yan cümle eki ve yan cümlenin öznesine göre şahıs bildiren bir iyelik eki ve ardından ana cümlenin yüklemine bağlı olarak durum eki alır. Ana cümlenin yüklemi edilgen çatıda ise yan cümlenin eylemi belirtme durum eki almaz.</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1000"/>
              </a:spcAft>
              <a:tabLst>
                <a:tab pos="270510" algn="l"/>
              </a:tabLst>
            </a:pPr>
            <a:r>
              <a:rPr lang="tr-TR" sz="2000" b="1" dirty="0" smtClean="0">
                <a:effectLst/>
                <a:latin typeface="Times New Roman" panose="02020603050405020304" pitchFamily="18" charset="0"/>
                <a:ea typeface="Calibri" panose="020F0502020204030204" pitchFamily="34" charset="0"/>
                <a:cs typeface="Times New Roman" panose="02020603050405020304" pitchFamily="18" charset="0"/>
              </a:rPr>
              <a:t>Örnek:</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571500" indent="-342900">
              <a:lnSpc>
                <a:spcPct val="115000"/>
              </a:lnSpc>
              <a:spcAft>
                <a:spcPts val="1000"/>
              </a:spcAft>
              <a:buFont typeface="Arial" panose="020B0604020202020204" pitchFamily="34" charset="0"/>
              <a:buChar char="•"/>
              <a:tabLst>
                <a:tab pos="270510" algn="l"/>
              </a:tabLst>
            </a:pP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Garson müşteriye ‘Ne içersiniz hanımefendi?’ </a:t>
            </a:r>
            <a:r>
              <a:rPr lang="tr-TR" sz="2000" b="1" dirty="0" smtClean="0">
                <a:effectLst/>
                <a:latin typeface="Times New Roman" panose="02020603050405020304" pitchFamily="18" charset="0"/>
                <a:ea typeface="Calibri" panose="020F0502020204030204" pitchFamily="34" charset="0"/>
                <a:cs typeface="Times New Roman" panose="02020603050405020304" pitchFamily="18" charset="0"/>
              </a:rPr>
              <a:t>diye</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sordu.</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1000"/>
              </a:spcAft>
              <a:tabLst>
                <a:tab pos="270510" algn="l"/>
              </a:tabLst>
            </a:pP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Garson müşteriye ne </a:t>
            </a:r>
            <a:r>
              <a:rPr lang="tr-TR" sz="2000" u="sng" dirty="0" smtClean="0">
                <a:effectLst/>
                <a:latin typeface="Times New Roman" panose="02020603050405020304" pitchFamily="18" charset="0"/>
                <a:ea typeface="Calibri" panose="020F0502020204030204" pitchFamily="34" charset="0"/>
                <a:cs typeface="Times New Roman" panose="02020603050405020304" pitchFamily="18" charset="0"/>
              </a:rPr>
              <a:t>içeceğini</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sordu.</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571500" indent="-342900">
              <a:lnSpc>
                <a:spcPct val="115000"/>
              </a:lnSpc>
              <a:spcAft>
                <a:spcPts val="1000"/>
              </a:spcAft>
              <a:buFont typeface="Arial" panose="020B0604020202020204" pitchFamily="34" charset="0"/>
              <a:buChar char="•"/>
              <a:tabLst>
                <a:tab pos="270510" algn="l"/>
              </a:tabLst>
            </a:pP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Müşteri garsona ‘Tatlılardan hangisini tavsiye edersiniz?’ </a:t>
            </a:r>
            <a:r>
              <a:rPr lang="tr-TR" sz="2000" b="1" dirty="0" smtClean="0">
                <a:effectLst/>
                <a:latin typeface="Times New Roman" panose="02020603050405020304" pitchFamily="18" charset="0"/>
                <a:ea typeface="Calibri" panose="020F0502020204030204" pitchFamily="34" charset="0"/>
                <a:cs typeface="Times New Roman" panose="02020603050405020304" pitchFamily="18" charset="0"/>
              </a:rPr>
              <a:t>diye</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sordu.</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1000"/>
              </a:spcAft>
              <a:tabLst>
                <a:tab pos="270510" algn="l"/>
              </a:tabLst>
            </a:pP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Müşteri garsona tatlılardan hangisini tavsiye </a:t>
            </a:r>
            <a:r>
              <a:rPr lang="tr-TR" sz="2000" u="sng" dirty="0" smtClean="0">
                <a:effectLst/>
                <a:latin typeface="Times New Roman" panose="02020603050405020304" pitchFamily="18" charset="0"/>
                <a:ea typeface="Calibri" panose="020F0502020204030204" pitchFamily="34" charset="0"/>
                <a:cs typeface="Times New Roman" panose="02020603050405020304" pitchFamily="18" charset="0"/>
              </a:rPr>
              <a:t>ettiğini</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sordu.</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571500" indent="-342900">
              <a:lnSpc>
                <a:spcPct val="115000"/>
              </a:lnSpc>
              <a:spcAft>
                <a:spcPts val="1000"/>
              </a:spcAft>
              <a:buFont typeface="Arial" panose="020B0604020202020204" pitchFamily="34" charset="0"/>
              <a:buChar char="•"/>
              <a:tabLst>
                <a:tab pos="270510" algn="l"/>
              </a:tabLst>
            </a:pP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Onlar bize ‘ Otobüs niye bu kadar gecikti </a:t>
            </a:r>
            <a:r>
              <a:rPr lang="tr-TR" sz="2000" b="1" dirty="0" smtClean="0">
                <a:effectLst/>
                <a:latin typeface="Times New Roman" panose="02020603050405020304" pitchFamily="18" charset="0"/>
                <a:ea typeface="Calibri" panose="020F0502020204030204" pitchFamily="34" charset="0"/>
                <a:cs typeface="Times New Roman" panose="02020603050405020304" pitchFamily="18" charset="0"/>
              </a:rPr>
              <a:t>acaba</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diye soruyorlar.</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1000"/>
              </a:spcAft>
              <a:tabLst>
                <a:tab pos="270510" algn="l"/>
              </a:tabLst>
            </a:pP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Onlar bize </a:t>
            </a:r>
            <a:r>
              <a:rPr lang="tr-TR" sz="2000" u="sng" dirty="0" smtClean="0">
                <a:effectLst/>
                <a:latin typeface="Times New Roman" panose="02020603050405020304" pitchFamily="18" charset="0"/>
                <a:ea typeface="Calibri" panose="020F0502020204030204" pitchFamily="34" charset="0"/>
                <a:cs typeface="Times New Roman" panose="02020603050405020304" pitchFamily="18" charset="0"/>
              </a:rPr>
              <a:t>otobüsün</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niye bu kadar </a:t>
            </a:r>
            <a:r>
              <a:rPr lang="tr-TR" sz="2000" u="sng" dirty="0" smtClean="0">
                <a:effectLst/>
                <a:latin typeface="Times New Roman" panose="02020603050405020304" pitchFamily="18" charset="0"/>
                <a:ea typeface="Calibri" panose="020F0502020204030204" pitchFamily="34" charset="0"/>
                <a:cs typeface="Times New Roman" panose="02020603050405020304" pitchFamily="18" charset="0"/>
              </a:rPr>
              <a:t>geciktiğini</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soruyorlar.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661648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347731" y="-37436"/>
            <a:ext cx="11346286" cy="6747329"/>
          </a:xfrm>
          <a:prstGeom prst="rect">
            <a:avLst/>
          </a:prstGeom>
        </p:spPr>
        <p:txBody>
          <a:bodyPr wrap="square">
            <a:spAutoFit/>
          </a:bodyPr>
          <a:lstStyle/>
          <a:p>
            <a:pPr>
              <a:lnSpc>
                <a:spcPct val="115000"/>
              </a:lnSpc>
              <a:spcAft>
                <a:spcPts val="1000"/>
              </a:spcAft>
              <a:tabLst>
                <a:tab pos="270510" algn="l"/>
              </a:tabLst>
            </a:pPr>
            <a:r>
              <a:rPr lang="tr-TR" sz="2000" b="1" dirty="0" smtClean="0">
                <a:effectLst/>
                <a:latin typeface="Times New Roman" panose="02020603050405020304" pitchFamily="18" charset="0"/>
                <a:ea typeface="Calibri" panose="020F0502020204030204" pitchFamily="34" charset="0"/>
                <a:cs typeface="Times New Roman" panose="02020603050405020304" pitchFamily="18" charset="0"/>
              </a:rPr>
              <a:t>3b.  Mi Soru Ekli Soru Cümleleri</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1000"/>
              </a:spcAft>
              <a:tabLst>
                <a:tab pos="270510" algn="l"/>
              </a:tabLst>
            </a:pP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Dolaysız anlatımda </a:t>
            </a:r>
            <a:r>
              <a:rPr lang="tr-TR" sz="2000" b="1" i="1" dirty="0" smtClean="0">
                <a:effectLst/>
                <a:latin typeface="Times New Roman" panose="02020603050405020304" pitchFamily="18" charset="0"/>
                <a:ea typeface="Calibri" panose="020F0502020204030204" pitchFamily="34" charset="0"/>
                <a:cs typeface="Times New Roman" panose="02020603050405020304" pitchFamily="18" charset="0"/>
              </a:rPr>
              <a:t>mİ </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soru ekiyle oluşturulan bir soru cümlesi kullanılıyorsa, dolaylı anlatımda bu cümlenin eylemi –Ip zaman ulacını aldıktan sonra yine aynı eylemin olumsuzluk eki almış kökü dolaysız anlatımda çekimlendiği zamana bağlı olarak –</a:t>
            </a:r>
            <a:r>
              <a:rPr lang="tr-TR" sz="2000" b="1" dirty="0" smtClean="0">
                <a:effectLst/>
                <a:latin typeface="Times New Roman" panose="02020603050405020304" pitchFamily="18" charset="0"/>
                <a:ea typeface="Calibri" panose="020F0502020204030204" pitchFamily="34" charset="0"/>
                <a:cs typeface="Times New Roman" panose="02020603050405020304" pitchFamily="18" charset="0"/>
              </a:rPr>
              <a:t>dik</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veya  </a:t>
            </a:r>
            <a:r>
              <a:rPr lang="tr-TR" sz="2000" b="1" dirty="0" smtClean="0">
                <a:effectLst/>
                <a:latin typeface="Times New Roman" panose="02020603050405020304" pitchFamily="18" charset="0"/>
                <a:ea typeface="Calibri" panose="020F0502020204030204" pitchFamily="34" charset="0"/>
                <a:cs typeface="Times New Roman" panose="02020603050405020304" pitchFamily="18" charset="0"/>
              </a:rPr>
              <a:t>–ecek/-acak</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yan cümle eki ve yan cümlenin öznesine göre şahıs bildiren bir iyelik eki ve ardından ana cümlenin yüklemine bağlı olarak durum eki alır. Ana cümlenin yüklemi edilgen çatıda ise yan cümlenin eylemi belirtme durum eki almaz.</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1000"/>
              </a:spcAft>
              <a:tabLst>
                <a:tab pos="270510" algn="l"/>
              </a:tabLst>
            </a:pPr>
            <a:r>
              <a:rPr lang="tr-TR" sz="2000" b="1" dirty="0" smtClean="0">
                <a:effectLst/>
                <a:latin typeface="Times New Roman" panose="02020603050405020304" pitchFamily="18" charset="0"/>
                <a:ea typeface="Calibri" panose="020F0502020204030204" pitchFamily="34" charset="0"/>
                <a:cs typeface="Times New Roman" panose="02020603050405020304" pitchFamily="18" charset="0"/>
              </a:rPr>
              <a:t>Örnek:</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tabLst>
                <a:tab pos="270510" algn="l"/>
              </a:tabLst>
            </a:pP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Onlar bize ‘Siz dünkü dersi kaçırdınız mı?’ diye sordular.</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tabLst>
                <a:tab pos="270510" algn="l"/>
              </a:tabLst>
            </a:pP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Onlar bize dünkü  dersi </a:t>
            </a:r>
            <a:r>
              <a:rPr lang="tr-TR" sz="2000" u="sng" dirty="0" smtClean="0">
                <a:effectLst/>
                <a:latin typeface="Times New Roman" panose="02020603050405020304" pitchFamily="18" charset="0"/>
                <a:ea typeface="Calibri" panose="020F0502020204030204" pitchFamily="34" charset="0"/>
                <a:cs typeface="Times New Roman" panose="02020603050405020304" pitchFamily="18" charset="0"/>
              </a:rPr>
              <a:t>kaçır</a:t>
            </a:r>
            <a:r>
              <a:rPr lang="tr-TR" sz="2000" b="1" u="sng" dirty="0" smtClean="0">
                <a:effectLst/>
                <a:latin typeface="Times New Roman" panose="02020603050405020304" pitchFamily="18" charset="0"/>
                <a:ea typeface="Calibri" panose="020F0502020204030204" pitchFamily="34" charset="0"/>
                <a:cs typeface="Times New Roman" panose="02020603050405020304" pitchFamily="18" charset="0"/>
              </a:rPr>
              <a:t>ıp</a:t>
            </a:r>
            <a:r>
              <a:rPr lang="tr-TR" sz="2000" u="sng" dirty="0" smtClean="0">
                <a:effectLst/>
                <a:latin typeface="Times New Roman" panose="02020603050405020304" pitchFamily="18" charset="0"/>
                <a:ea typeface="Calibri" panose="020F0502020204030204" pitchFamily="34" charset="0"/>
                <a:cs typeface="Times New Roman" panose="02020603050405020304" pitchFamily="18" charset="0"/>
              </a:rPr>
              <a:t> kaçır</a:t>
            </a:r>
            <a:r>
              <a:rPr lang="tr-TR" sz="2000" b="1" u="sng" dirty="0" smtClean="0">
                <a:effectLst/>
                <a:latin typeface="Times New Roman" panose="02020603050405020304" pitchFamily="18" charset="0"/>
                <a:ea typeface="Calibri" panose="020F0502020204030204" pitchFamily="34" charset="0"/>
                <a:cs typeface="Times New Roman" panose="02020603050405020304" pitchFamily="18" charset="0"/>
              </a:rPr>
              <a:t>madığımızı</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sordular.</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tabLst>
                <a:tab pos="270510" algn="l"/>
              </a:tabLst>
            </a:pP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tabLst>
                <a:tab pos="270510" algn="l"/>
              </a:tabLst>
            </a:pP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Ben eşime ‘Sen de benimle alışverişe gelecek misin?’ diye sordum.</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tabLst>
                <a:tab pos="270510" algn="l"/>
              </a:tabLst>
            </a:pP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Ben eşime </a:t>
            </a:r>
            <a:r>
              <a:rPr lang="tr-TR" sz="2000" u="sng" dirty="0" smtClean="0">
                <a:effectLst/>
                <a:latin typeface="Times New Roman" panose="02020603050405020304" pitchFamily="18" charset="0"/>
                <a:ea typeface="Calibri" panose="020F0502020204030204" pitchFamily="34" charset="0"/>
                <a:cs typeface="Times New Roman" panose="02020603050405020304" pitchFamily="18" charset="0"/>
              </a:rPr>
              <a:t>onun da (kendisinin de)</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benimle alışverişe </a:t>
            </a:r>
            <a:r>
              <a:rPr lang="tr-TR" sz="2000" u="sng" dirty="0" smtClean="0">
                <a:effectLst/>
                <a:latin typeface="Times New Roman" panose="02020603050405020304" pitchFamily="18" charset="0"/>
                <a:ea typeface="Calibri" panose="020F0502020204030204" pitchFamily="34" charset="0"/>
                <a:cs typeface="Times New Roman" panose="02020603050405020304" pitchFamily="18" charset="0"/>
              </a:rPr>
              <a:t>gel</a:t>
            </a:r>
            <a:r>
              <a:rPr lang="tr-TR" sz="2000" b="1" u="sng" dirty="0" smtClean="0">
                <a:effectLst/>
                <a:latin typeface="Times New Roman" panose="02020603050405020304" pitchFamily="18" charset="0"/>
                <a:ea typeface="Calibri" panose="020F0502020204030204" pitchFamily="34" charset="0"/>
                <a:cs typeface="Times New Roman" panose="02020603050405020304" pitchFamily="18" charset="0"/>
              </a:rPr>
              <a:t>ip</a:t>
            </a:r>
            <a:r>
              <a:rPr lang="tr-TR" sz="2000" u="sng" dirty="0" smtClean="0">
                <a:effectLst/>
                <a:latin typeface="Times New Roman" panose="02020603050405020304" pitchFamily="18" charset="0"/>
                <a:ea typeface="Calibri" panose="020F0502020204030204" pitchFamily="34" charset="0"/>
                <a:cs typeface="Times New Roman" panose="02020603050405020304" pitchFamily="18" charset="0"/>
              </a:rPr>
              <a:t> gel</a:t>
            </a:r>
            <a:r>
              <a:rPr lang="tr-TR" sz="2000" b="1" u="sng" dirty="0" smtClean="0">
                <a:effectLst/>
                <a:latin typeface="Times New Roman" panose="02020603050405020304" pitchFamily="18" charset="0"/>
                <a:ea typeface="Calibri" panose="020F0502020204030204" pitchFamily="34" charset="0"/>
                <a:cs typeface="Times New Roman" panose="02020603050405020304" pitchFamily="18" charset="0"/>
              </a:rPr>
              <a:t>meyeceğini</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sordum.</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1000"/>
              </a:spcAft>
              <a:tabLst>
                <a:tab pos="270510" algn="l"/>
              </a:tabLst>
            </a:pP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1000"/>
              </a:spcAft>
              <a:tabLst>
                <a:tab pos="270510" algn="l"/>
              </a:tabLst>
            </a:pP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Kocam bana ‘Yemek hȃlȃ pişmedi mi?’ diye soruyor.</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1000"/>
              </a:spcAft>
              <a:tabLst>
                <a:tab pos="270510" algn="l"/>
              </a:tabLst>
            </a:pP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Kocam bana </a:t>
            </a:r>
            <a:r>
              <a:rPr lang="tr-TR" sz="2000" u="sng" dirty="0" smtClean="0">
                <a:effectLst/>
                <a:latin typeface="Times New Roman" panose="02020603050405020304" pitchFamily="18" charset="0"/>
                <a:ea typeface="Calibri" panose="020F0502020204030204" pitchFamily="34" charset="0"/>
                <a:cs typeface="Times New Roman" panose="02020603050405020304" pitchFamily="18" charset="0"/>
              </a:rPr>
              <a:t>yemeğ</a:t>
            </a:r>
            <a:r>
              <a:rPr lang="tr-TR" sz="2000" b="1" u="sng" dirty="0" smtClean="0">
                <a:effectLst/>
                <a:latin typeface="Times New Roman" panose="02020603050405020304" pitchFamily="18" charset="0"/>
                <a:ea typeface="Calibri" panose="020F0502020204030204" pitchFamily="34" charset="0"/>
                <a:cs typeface="Times New Roman" panose="02020603050405020304" pitchFamily="18" charset="0"/>
              </a:rPr>
              <a:t>in</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tr-TR" sz="2000" u="sng" dirty="0" smtClean="0">
                <a:effectLst/>
                <a:latin typeface="Times New Roman" panose="02020603050405020304" pitchFamily="18" charset="0"/>
                <a:ea typeface="Calibri" panose="020F0502020204030204" pitchFamily="34" charset="0"/>
                <a:cs typeface="Times New Roman" panose="02020603050405020304" pitchFamily="18" charset="0"/>
              </a:rPr>
              <a:t>piş</a:t>
            </a:r>
            <a:r>
              <a:rPr lang="tr-TR" sz="2000" b="1" u="sng" dirty="0" smtClean="0">
                <a:effectLst/>
                <a:latin typeface="Times New Roman" panose="02020603050405020304" pitchFamily="18" charset="0"/>
                <a:ea typeface="Calibri" panose="020F0502020204030204" pitchFamily="34" charset="0"/>
                <a:cs typeface="Times New Roman" panose="02020603050405020304" pitchFamily="18" charset="0"/>
              </a:rPr>
              <a:t>ip </a:t>
            </a:r>
            <a:r>
              <a:rPr lang="tr-TR" sz="2000" u="sng" dirty="0" smtClean="0">
                <a:effectLst/>
                <a:latin typeface="Times New Roman" panose="02020603050405020304" pitchFamily="18" charset="0"/>
                <a:ea typeface="Calibri" panose="020F0502020204030204" pitchFamily="34" charset="0"/>
                <a:cs typeface="Times New Roman" panose="02020603050405020304" pitchFamily="18" charset="0"/>
              </a:rPr>
              <a:t>piş</a:t>
            </a:r>
            <a:r>
              <a:rPr lang="tr-TR" sz="2000" b="1" u="sng" dirty="0" smtClean="0">
                <a:effectLst/>
                <a:latin typeface="Times New Roman" panose="02020603050405020304" pitchFamily="18" charset="0"/>
                <a:ea typeface="Calibri" panose="020F0502020204030204" pitchFamily="34" charset="0"/>
                <a:cs typeface="Times New Roman" panose="02020603050405020304" pitchFamily="18" charset="0"/>
              </a:rPr>
              <a:t>mediğini</a:t>
            </a:r>
            <a:r>
              <a:rPr lang="tr-TR" sz="20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soruyor.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01820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167424" y="540914"/>
            <a:ext cx="11655381" cy="5317353"/>
          </a:xfrm>
          <a:prstGeom prst="rect">
            <a:avLst/>
          </a:prstGeom>
        </p:spPr>
        <p:txBody>
          <a:bodyPr wrap="square">
            <a:spAutoFit/>
          </a:bodyPr>
          <a:lstStyle/>
          <a:p>
            <a:pPr>
              <a:lnSpc>
                <a:spcPct val="115000"/>
              </a:lnSpc>
              <a:spcAft>
                <a:spcPts val="1000"/>
              </a:spcAft>
              <a:tabLst>
                <a:tab pos="270510" algn="l"/>
              </a:tabLst>
            </a:pPr>
            <a:r>
              <a:rPr lang="tr-TR" sz="2400" b="1" dirty="0" smtClean="0">
                <a:effectLst/>
                <a:latin typeface="Times New Roman" panose="02020603050405020304" pitchFamily="18" charset="0"/>
                <a:ea typeface="Calibri" panose="020F0502020204030204" pitchFamily="34" charset="0"/>
                <a:cs typeface="Times New Roman" panose="02020603050405020304" pitchFamily="18" charset="0"/>
              </a:rPr>
              <a:t>4.  İsim Cümleleri</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1000"/>
              </a:spcAft>
              <a:tabLst>
                <a:tab pos="270510" algn="l"/>
              </a:tabLst>
            </a:pP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Dolaysız anlatımda </a:t>
            </a:r>
            <a:r>
              <a:rPr lang="tr-TR" sz="2400" b="1" dirty="0" smtClean="0">
                <a:effectLst/>
                <a:latin typeface="Times New Roman" panose="02020603050405020304" pitchFamily="18" charset="0"/>
                <a:ea typeface="Calibri" panose="020F0502020204030204" pitchFamily="34" charset="0"/>
                <a:cs typeface="Times New Roman" panose="02020603050405020304" pitchFamily="18" charset="0"/>
              </a:rPr>
              <a:t>imek</a:t>
            </a: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 eylemi veya </a:t>
            </a:r>
            <a:r>
              <a:rPr lang="tr-TR" sz="2400" b="1" dirty="0" smtClean="0">
                <a:effectLst/>
                <a:latin typeface="Times New Roman" panose="02020603050405020304" pitchFamily="18" charset="0"/>
                <a:ea typeface="Calibri" panose="020F0502020204030204" pitchFamily="34" charset="0"/>
                <a:cs typeface="Times New Roman" panose="02020603050405020304" pitchFamily="18" charset="0"/>
              </a:rPr>
              <a:t>var/yok</a:t>
            </a: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 kullanımları bulunuyorsa, dolaylı anlatımda  </a:t>
            </a:r>
            <a:r>
              <a:rPr lang="tr-TR" sz="2400" b="1" i="1" dirty="0" smtClean="0">
                <a:effectLst/>
                <a:latin typeface="Times New Roman" panose="02020603050405020304" pitchFamily="18" charset="0"/>
                <a:ea typeface="Calibri" panose="020F0502020204030204" pitchFamily="34" charset="0"/>
                <a:cs typeface="Times New Roman" panose="02020603050405020304" pitchFamily="18" charset="0"/>
              </a:rPr>
              <a:t>olmak</a:t>
            </a: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 yardımcı fiili kullanılır, dolaysız anlatımda kullanılan zamana bağlı olarak –</a:t>
            </a:r>
            <a:r>
              <a:rPr lang="tr-TR" sz="2400" b="1" dirty="0" smtClean="0">
                <a:effectLst/>
                <a:latin typeface="Times New Roman" panose="02020603050405020304" pitchFamily="18" charset="0"/>
                <a:ea typeface="Calibri" panose="020F0502020204030204" pitchFamily="34" charset="0"/>
                <a:cs typeface="Times New Roman" panose="02020603050405020304" pitchFamily="18" charset="0"/>
              </a:rPr>
              <a:t>dik</a:t>
            </a: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 veya  </a:t>
            </a:r>
            <a:r>
              <a:rPr lang="tr-TR" sz="2400" b="1" dirty="0" smtClean="0">
                <a:effectLst/>
                <a:latin typeface="Times New Roman" panose="02020603050405020304" pitchFamily="18" charset="0"/>
                <a:ea typeface="Calibri" panose="020F0502020204030204" pitchFamily="34" charset="0"/>
                <a:cs typeface="Times New Roman" panose="02020603050405020304" pitchFamily="18" charset="0"/>
              </a:rPr>
              <a:t>–ecek/-acak</a:t>
            </a: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 yan cümle eki ve yan cümlenin öznesine göre şahıs bildiren bir iyelik eki (var/yok kullanımlarında olmak yardımcı fiili sadece üçüncü tekil şahıs eki alır) ve ardından ana cümlenin yüklemine bağlı olarak durum eki alır. Mi soru ekli soru cümlelerinde ise her zaman olduğu gibi  –Ip zaman ulacını aldıktan sonra yine aynı eylemin olumsuzluk eki almış kökü dolaysız anlatımda kullanıldığı zamana bağlı olarak –</a:t>
            </a:r>
            <a:r>
              <a:rPr lang="tr-TR" sz="2400" b="1" dirty="0" smtClean="0">
                <a:effectLst/>
                <a:latin typeface="Times New Roman" panose="02020603050405020304" pitchFamily="18" charset="0"/>
                <a:ea typeface="Calibri" panose="020F0502020204030204" pitchFamily="34" charset="0"/>
                <a:cs typeface="Times New Roman" panose="02020603050405020304" pitchFamily="18" charset="0"/>
              </a:rPr>
              <a:t>dik</a:t>
            </a: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 veya  </a:t>
            </a:r>
            <a:r>
              <a:rPr lang="tr-TR" sz="2400" b="1" dirty="0" smtClean="0">
                <a:effectLst/>
                <a:latin typeface="Times New Roman" panose="02020603050405020304" pitchFamily="18" charset="0"/>
                <a:ea typeface="Calibri" panose="020F0502020204030204" pitchFamily="34" charset="0"/>
                <a:cs typeface="Times New Roman" panose="02020603050405020304" pitchFamily="18" charset="0"/>
              </a:rPr>
              <a:t>–ecek/-acak</a:t>
            </a: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 yan cümle eki ve yan cümlenin öznesine göre şahıs bildiren bir iyelik eki (var/yok kullanımlarında olmak yardımcı fiili sadece üçüncü tekil şahıs eki alır)ve ardından ana cümlenin yüklemine bağlı olarak durum eki alır. Ana cümlenin yüklemi edilgen çatıda ise yan cümlenin eylemi belirtme durum eki almaz.</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575826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553791" y="958580"/>
            <a:ext cx="10908405" cy="5338706"/>
          </a:xfrm>
          <a:prstGeom prst="rect">
            <a:avLst/>
          </a:prstGeom>
        </p:spPr>
        <p:txBody>
          <a:bodyPr wrap="square">
            <a:spAutoFit/>
          </a:bodyPr>
          <a:lstStyle/>
          <a:p>
            <a:pPr>
              <a:lnSpc>
                <a:spcPct val="115000"/>
              </a:lnSpc>
              <a:spcAft>
                <a:spcPts val="1000"/>
              </a:spcAft>
              <a:tabLst>
                <a:tab pos="270510" algn="l"/>
              </a:tabLst>
            </a:pPr>
            <a:r>
              <a:rPr lang="tr-TR" sz="2400" b="1" dirty="0" smtClean="0">
                <a:effectLst/>
                <a:latin typeface="Times New Roman" panose="02020603050405020304" pitchFamily="18" charset="0"/>
                <a:ea typeface="Calibri" panose="020F0502020204030204" pitchFamily="34" charset="0"/>
                <a:cs typeface="Times New Roman" panose="02020603050405020304" pitchFamily="18" charset="0"/>
              </a:rPr>
              <a:t>Örnek:</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tabLst>
                <a:tab pos="270510" algn="l"/>
              </a:tabLst>
            </a:pPr>
            <a:r>
              <a:rPr lang="tr-TR" sz="24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Ben sana ‘İyiyim, bir şeyim </a:t>
            </a:r>
            <a:r>
              <a:rPr lang="tr-TR" sz="2400" b="1" dirty="0" smtClean="0">
                <a:effectLst/>
                <a:latin typeface="Times New Roman" panose="02020603050405020304" pitchFamily="18" charset="0"/>
                <a:ea typeface="Calibri" panose="020F0502020204030204" pitchFamily="34" charset="0"/>
                <a:cs typeface="Times New Roman" panose="02020603050405020304" pitchFamily="18" charset="0"/>
              </a:rPr>
              <a:t>yok</a:t>
            </a: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 ama biraz yorgunum.’ demedim mi?</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tabLst>
                <a:tab pos="270510" algn="l"/>
              </a:tabLst>
            </a:pP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	Ben sana </a:t>
            </a:r>
            <a:r>
              <a:rPr lang="tr-TR" sz="2400" u="sng" dirty="0" smtClean="0">
                <a:effectLst/>
                <a:latin typeface="Times New Roman" panose="02020603050405020304" pitchFamily="18" charset="0"/>
                <a:ea typeface="Calibri" panose="020F0502020204030204" pitchFamily="34" charset="0"/>
                <a:cs typeface="Times New Roman" panose="02020603050405020304" pitchFamily="18" charset="0"/>
              </a:rPr>
              <a:t>iyi olduğumu</a:t>
            </a: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 bir şeyim(-in) </a:t>
            </a:r>
            <a:r>
              <a:rPr lang="tr-TR" sz="2400" u="sng" dirty="0" smtClean="0">
                <a:effectLst/>
                <a:latin typeface="Times New Roman" panose="02020603050405020304" pitchFamily="18" charset="0"/>
                <a:ea typeface="Calibri" panose="020F0502020204030204" pitchFamily="34" charset="0"/>
                <a:cs typeface="Times New Roman" panose="02020603050405020304" pitchFamily="18" charset="0"/>
              </a:rPr>
              <a:t>olmadığını</a:t>
            </a: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 ama biraz </a:t>
            </a:r>
            <a:r>
              <a:rPr lang="tr-TR" sz="2400" u="sng" dirty="0" smtClean="0">
                <a:effectLst/>
                <a:latin typeface="Times New Roman" panose="02020603050405020304" pitchFamily="18" charset="0"/>
                <a:ea typeface="Calibri" panose="020F0502020204030204" pitchFamily="34" charset="0"/>
                <a:cs typeface="Times New Roman" panose="02020603050405020304" pitchFamily="18" charset="0"/>
              </a:rPr>
              <a:t>yorgun olduğumu</a:t>
            </a: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       	söylemedim mi?</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tabLst>
                <a:tab pos="270510" algn="l"/>
              </a:tabLst>
            </a:pP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tabLst>
                <a:tab pos="270510" algn="l"/>
              </a:tabLst>
            </a:pP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	Kocam eve gelir gelmez bana ‘Yemek hazır mı?’ diye sorar.</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tabLst>
                <a:tab pos="270510" algn="l"/>
              </a:tabLst>
            </a:pP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	Kocam eve gelir gelmez bana </a:t>
            </a:r>
            <a:r>
              <a:rPr lang="tr-TR" sz="2400" u="sng" dirty="0" smtClean="0">
                <a:effectLst/>
                <a:latin typeface="Times New Roman" panose="02020603050405020304" pitchFamily="18" charset="0"/>
                <a:ea typeface="Calibri" panose="020F0502020204030204" pitchFamily="34" charset="0"/>
                <a:cs typeface="Times New Roman" panose="02020603050405020304" pitchFamily="18" charset="0"/>
              </a:rPr>
              <a:t>yemeğin</a:t>
            </a: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 hazır </a:t>
            </a:r>
            <a:r>
              <a:rPr lang="tr-TR" sz="2400" u="sng" dirty="0" smtClean="0">
                <a:effectLst/>
                <a:latin typeface="Times New Roman" panose="02020603050405020304" pitchFamily="18" charset="0"/>
                <a:ea typeface="Calibri" panose="020F0502020204030204" pitchFamily="34" charset="0"/>
                <a:cs typeface="Times New Roman" panose="02020603050405020304" pitchFamily="18" charset="0"/>
              </a:rPr>
              <a:t>olup olmadığını</a:t>
            </a: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 sorar.</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tabLst>
                <a:tab pos="270510" algn="l"/>
              </a:tabLst>
            </a:pP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tabLst>
                <a:tab pos="270510" algn="l"/>
              </a:tabLst>
            </a:pP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	Babam kardeşime ‘Harçlığın </a:t>
            </a:r>
            <a:r>
              <a:rPr lang="tr-TR" sz="2400" b="1" dirty="0" smtClean="0">
                <a:effectLst/>
                <a:latin typeface="Times New Roman" panose="02020603050405020304" pitchFamily="18" charset="0"/>
                <a:ea typeface="Calibri" panose="020F0502020204030204" pitchFamily="34" charset="0"/>
                <a:cs typeface="Times New Roman" panose="02020603050405020304" pitchFamily="18" charset="0"/>
              </a:rPr>
              <a:t>var </a:t>
            </a: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mı?’ diye sordu.</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tabLst>
                <a:tab pos="270510" algn="l"/>
              </a:tabLst>
            </a:pP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	Babam kardeşime </a:t>
            </a:r>
            <a:r>
              <a:rPr lang="tr-TR" sz="2400" u="sng" dirty="0" smtClean="0">
                <a:effectLst/>
                <a:latin typeface="Times New Roman" panose="02020603050405020304" pitchFamily="18" charset="0"/>
                <a:ea typeface="Calibri" panose="020F0502020204030204" pitchFamily="34" charset="0"/>
                <a:cs typeface="Times New Roman" panose="02020603050405020304" pitchFamily="18" charset="0"/>
              </a:rPr>
              <a:t>harçlığı (-nın) olup olmadığını</a:t>
            </a: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 sordu.</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038574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927280" y="1775916"/>
            <a:ext cx="9955368" cy="3281924"/>
          </a:xfrm>
          <a:prstGeom prst="rect">
            <a:avLst/>
          </a:prstGeom>
        </p:spPr>
        <p:txBody>
          <a:bodyPr wrap="square">
            <a:spAutoFit/>
          </a:bodyPr>
          <a:lstStyle/>
          <a:p>
            <a:pPr>
              <a:lnSpc>
                <a:spcPct val="115000"/>
              </a:lnSpc>
              <a:spcAft>
                <a:spcPts val="1000"/>
              </a:spcAft>
              <a:tabLst>
                <a:tab pos="270510" algn="l"/>
              </a:tabLst>
            </a:pP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Gelecek yarıyılda işlenecek dolaylı anlatım kullanımları ise şunlardır:</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7200">
              <a:lnSpc>
                <a:spcPct val="115000"/>
              </a:lnSpc>
              <a:spcAft>
                <a:spcPts val="1000"/>
              </a:spcAft>
            </a:pPr>
            <a:r>
              <a:rPr lang="tr-TR" sz="2400" b="1" dirty="0" smtClean="0">
                <a:effectLst/>
                <a:latin typeface="Times New Roman" panose="02020603050405020304" pitchFamily="18" charset="0"/>
                <a:ea typeface="Calibri" panose="020F0502020204030204" pitchFamily="34" charset="0"/>
                <a:cs typeface="Times New Roman" panose="02020603050405020304" pitchFamily="18" charset="0"/>
              </a:rPr>
              <a:t>5.</a:t>
            </a: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 Yeterlik Eylemli (-ebil/-abil) Cümleler</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7200">
              <a:lnSpc>
                <a:spcPct val="115000"/>
              </a:lnSpc>
              <a:spcAft>
                <a:spcPts val="1000"/>
              </a:spcAft>
            </a:pPr>
            <a:endParaRPr lang="tr-TR" sz="2400" b="1"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indent="457200">
              <a:lnSpc>
                <a:spcPct val="115000"/>
              </a:lnSpc>
              <a:spcAft>
                <a:spcPts val="1000"/>
              </a:spcAft>
            </a:pPr>
            <a:r>
              <a:rPr lang="tr-TR" sz="2400" b="1" dirty="0" smtClean="0">
                <a:effectLst/>
                <a:latin typeface="Times New Roman" panose="02020603050405020304" pitchFamily="18" charset="0"/>
                <a:ea typeface="Calibri" panose="020F0502020204030204" pitchFamily="34" charset="0"/>
                <a:cs typeface="Times New Roman" panose="02020603050405020304" pitchFamily="18" charset="0"/>
              </a:rPr>
              <a:t>6.</a:t>
            </a: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 İstek Cümleleri</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7200">
              <a:lnSpc>
                <a:spcPct val="115000"/>
              </a:lnSpc>
              <a:spcAft>
                <a:spcPts val="1000"/>
              </a:spcAft>
            </a:pPr>
            <a:endParaRPr lang="tr-TR" sz="2400" b="1"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indent="457200">
              <a:lnSpc>
                <a:spcPct val="115000"/>
              </a:lnSpc>
              <a:spcAft>
                <a:spcPts val="1000"/>
              </a:spcAft>
            </a:pPr>
            <a:r>
              <a:rPr lang="en-US" sz="2400" b="1" dirty="0" smtClean="0">
                <a:effectLst/>
                <a:latin typeface="Times New Roman" panose="02020603050405020304" pitchFamily="18" charset="0"/>
                <a:ea typeface="Calibri" panose="020F0502020204030204" pitchFamily="34" charset="0"/>
                <a:cs typeface="Times New Roman" panose="02020603050405020304" pitchFamily="18" charset="0"/>
              </a:rPr>
              <a:t>7.</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Gereklilik Kipli Cümleler</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539577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218941" y="-90154"/>
            <a:ext cx="11681138" cy="7122017"/>
          </a:xfrm>
          <a:prstGeom prst="rect">
            <a:avLst/>
          </a:prstGeom>
        </p:spPr>
        <p:txBody>
          <a:bodyPr wrap="square">
            <a:spAutoFit/>
          </a:bodyPr>
          <a:lstStyle/>
          <a:p>
            <a:pPr>
              <a:lnSpc>
                <a:spcPct val="115000"/>
              </a:lnSpc>
              <a:spcAft>
                <a:spcPts val="1000"/>
              </a:spcAft>
              <a:tabLst>
                <a:tab pos="270510" algn="l"/>
              </a:tabLst>
            </a:pPr>
            <a:r>
              <a:rPr lang="tr-TR" b="1" dirty="0" smtClean="0">
                <a:effectLst/>
                <a:latin typeface="Times New Roman" panose="02020603050405020304" pitchFamily="18" charset="0"/>
                <a:ea typeface="Calibri" panose="020F0502020204030204" pitchFamily="34" charset="0"/>
                <a:cs typeface="Times New Roman" panose="02020603050405020304" pitchFamily="18" charset="0"/>
              </a:rPr>
              <a:t>ALIŞTIRMA 1</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tabLst>
                <a:tab pos="270510" algn="l"/>
              </a:tabLst>
            </a:pPr>
            <a:r>
              <a:rPr lang="tr-TR" sz="2000" b="1" dirty="0" smtClean="0">
                <a:effectLst/>
                <a:latin typeface="Times New Roman" panose="02020603050405020304" pitchFamily="18" charset="0"/>
                <a:ea typeface="Calibri" panose="020F0502020204030204" pitchFamily="34" charset="0"/>
                <a:cs typeface="Times New Roman" panose="02020603050405020304" pitchFamily="18" charset="0"/>
              </a:rPr>
              <a:t>Metinde bulduğunuz dolaylı anlatım kullanımlarının altını çiziniz.</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tr-TR" sz="2000" b="1" dirty="0" smtClean="0">
                <a:effectLst/>
                <a:latin typeface="Times New Roman" panose="02020603050405020304" pitchFamily="18" charset="0"/>
                <a:ea typeface="Times New Roman" panose="02020603050405020304" pitchFamily="18" charset="0"/>
              </a:rPr>
              <a:t>Kahve İçmek İçin Doğru Zamanı Seçin</a:t>
            </a:r>
            <a:endParaRPr lang="en-US" sz="2000" dirty="0" smtClean="0">
              <a:effectLst/>
              <a:latin typeface="Times New Roman" panose="02020603050405020304" pitchFamily="18" charset="0"/>
              <a:ea typeface="Times New Roman" panose="02020603050405020304" pitchFamily="18" charset="0"/>
            </a:endParaRPr>
          </a:p>
          <a:p>
            <a:r>
              <a:rPr lang="tr-TR" sz="2000" dirty="0" smtClean="0">
                <a:effectLst/>
                <a:latin typeface="Times New Roman" panose="02020603050405020304" pitchFamily="18" charset="0"/>
                <a:ea typeface="Times New Roman" panose="02020603050405020304" pitchFamily="18" charset="0"/>
              </a:rPr>
              <a:t>Diyetisyen Damla Eda Özçoban, kafeinin kasları, sinirleri ve mide salgısını uyarıcı, aynı zamanda da metabolizmayı hızlandırıcı etkiye sahip olduğuna dikkat çekerek bazı açıklamalarda bulundu.</a:t>
            </a:r>
            <a:endParaRPr lang="en-US" sz="2000" dirty="0" smtClean="0">
              <a:effectLst/>
              <a:latin typeface="Times New Roman" panose="02020603050405020304" pitchFamily="18" charset="0"/>
              <a:ea typeface="Times New Roman" panose="02020603050405020304" pitchFamily="18" charset="0"/>
            </a:endParaRPr>
          </a:p>
          <a:p>
            <a:r>
              <a:rPr lang="tr-TR" sz="2000" dirty="0" smtClean="0">
                <a:effectLst/>
                <a:latin typeface="Times New Roman" panose="02020603050405020304" pitchFamily="18" charset="0"/>
                <a:ea typeface="Times New Roman" panose="02020603050405020304" pitchFamily="18" charset="0"/>
              </a:rPr>
              <a:t> Damla Eda Özçoban, fazla kafein tüketiminin kan basıncını ve kalp çalışmasını hızlandırdığını söyleyerek çarpıntı şikayetlerine neden olabileceğini belirtiyor. Öte yandan osteoporoz riskinin artmasına da neden olduğunu vurguluyor. Yatmadan hemen önce kahve tüketilmesi ise vücutta dengesizliklere sebebiyet verebileceğinden ve iyi bir uykuyu engelleyebileceğinden dolayı akşamları geç saatte kahve içmememizi öneriyor. Kahve tüketiminin yapılacağı en doğru zamanın, yatmadan en azından 6-8 saat öncesi olduğunu söylüyor. </a:t>
            </a:r>
            <a:endParaRPr lang="en-US" sz="2000" dirty="0" smtClean="0">
              <a:effectLst/>
              <a:latin typeface="Times New Roman" panose="02020603050405020304" pitchFamily="18" charset="0"/>
              <a:ea typeface="Times New Roman" panose="02020603050405020304" pitchFamily="18" charset="0"/>
            </a:endParaRPr>
          </a:p>
          <a:p>
            <a:pPr>
              <a:lnSpc>
                <a:spcPct val="115000"/>
              </a:lnSpc>
              <a:spcAft>
                <a:spcPts val="1000"/>
              </a:spcAft>
            </a:pP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Kahvenin ayrıca diyabet rahatsızlıklarının riskini azaltıcı bir etkisi de olduğu biliniyor. Parkinson ve alzheimer hastalıkları üzerinde de olumlu etkiler gösterdiği düşünülüyor ve günümüzde bu konuda araştırmalar yapılıyor. Özçoban, ayrıca kahve çekirdeğinin içerisinde antioksidan özellik gösteren çeşitli kimyasallar bulunduğu için vücuda faydaları bulunduğunu ve bedendeki yağ oranını azaltabildiğini sözlerine ekliyor. Fakat diyetisyene göre şunu unutmamak gerekiyor: Önemli olan kahveyi nasıl ve ne miktarda tükettiğimiz. Kahvemizi şekersiz içiyorsak, hatta bir miktar süt ilave ediyorsak pek bir sorun olmadığını; ama eğer şeker ve krema kullanıyorsak, bunların alacağımız enerji miktarını artıracağı için dikkatli olmamızda fayda olduğunu söyleyerek sözlerine son veriyor.</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tr-TR" i="1" dirty="0" smtClean="0">
                <a:effectLst/>
                <a:latin typeface="Times New Roman" panose="02020603050405020304" pitchFamily="18" charset="0"/>
                <a:ea typeface="Times New Roman" panose="02020603050405020304" pitchFamily="18" charset="0"/>
                <a:cs typeface="Times New Roman" panose="02020603050405020304" pitchFamily="18" charset="0"/>
              </a:rPr>
              <a:t>Kaynak:www.haberturk.com/saglik/haber/1057017-kahve-icmek-icin-dogru-zamani-secin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515516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283334" y="-72102"/>
            <a:ext cx="11655381" cy="6578724"/>
          </a:xfrm>
          <a:prstGeom prst="rect">
            <a:avLst/>
          </a:prstGeom>
        </p:spPr>
        <p:txBody>
          <a:bodyPr wrap="square">
            <a:spAutoFit/>
          </a:bodyPr>
          <a:lstStyle/>
          <a:p>
            <a:pPr>
              <a:lnSpc>
                <a:spcPct val="115000"/>
              </a:lnSpc>
              <a:spcAft>
                <a:spcPts val="1000"/>
              </a:spcAft>
              <a:tabLst>
                <a:tab pos="270510" algn="l"/>
              </a:tabLst>
            </a:pPr>
            <a:r>
              <a:rPr lang="tr-TR" sz="2000" b="1" dirty="0" smtClean="0">
                <a:effectLst/>
                <a:latin typeface="Times New Roman" panose="02020603050405020304" pitchFamily="18" charset="0"/>
                <a:ea typeface="Calibri" panose="020F0502020204030204" pitchFamily="34" charset="0"/>
                <a:cs typeface="Times New Roman" panose="02020603050405020304" pitchFamily="18" charset="0"/>
              </a:rPr>
              <a:t>ALIŞTIRMA 2</a:t>
            </a:r>
            <a:endParaRPr lang="en-US"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50000"/>
              </a:lnSpc>
              <a:spcAft>
                <a:spcPts val="0"/>
              </a:spcAft>
            </a:pPr>
            <a:r>
              <a:rPr lang="tr-TR" b="1" dirty="0" smtClean="0">
                <a:effectLst/>
                <a:latin typeface="Arial" panose="020B0604020202020204" pitchFamily="34" charset="0"/>
                <a:ea typeface="Calibri" panose="020F0502020204030204" pitchFamily="34" charset="0"/>
                <a:cs typeface="Arial" panose="020B0604020202020204" pitchFamily="34" charset="0"/>
              </a:rPr>
              <a:t>a.Aşağıdaki tümceleri dolaylı anlatıma çeviriniz.   </a:t>
            </a:r>
            <a:endParaRPr lang="en-US" dirty="0" smtClean="0">
              <a:effectLst/>
              <a:latin typeface="Calibri" panose="020F0502020204030204" pitchFamily="34" charset="0"/>
              <a:ea typeface="Calibri" panose="020F0502020204030204" pitchFamily="34" charset="0"/>
              <a:cs typeface="Times New Roman" panose="02020603050405020304" pitchFamily="18" charset="0"/>
            </a:endParaRPr>
          </a:p>
          <a:p>
            <a:pPr marL="800100" indent="-342900">
              <a:lnSpc>
                <a:spcPct val="150000"/>
              </a:lnSpc>
              <a:spcAft>
                <a:spcPts val="0"/>
              </a:spcAft>
              <a:buAutoNum type="arabicPeriod"/>
            </a:pPr>
            <a:r>
              <a:rPr lang="tr-TR" b="0" dirty="0" smtClean="0">
                <a:effectLst/>
                <a:latin typeface="Arial" panose="020B0604020202020204" pitchFamily="34" charset="0"/>
                <a:ea typeface="Calibri" panose="020F0502020204030204" pitchFamily="34" charset="0"/>
                <a:cs typeface="Arial" panose="020B0604020202020204" pitchFamily="34" charset="0"/>
              </a:rPr>
              <a:t>Garson müşterilere "Lütfen içeride sigara içmeyin, isterseniz terasa çıkın." dedi.</a:t>
            </a:r>
          </a:p>
          <a:p>
            <a:pPr marL="457200">
              <a:lnSpc>
                <a:spcPct val="150000"/>
              </a:lnSpc>
              <a:spcAft>
                <a:spcPts val="0"/>
              </a:spcAft>
            </a:pPr>
            <a:r>
              <a:rPr lang="tr-TR" b="0" dirty="0" smtClean="0">
                <a:effectLst/>
                <a:latin typeface="Arial" panose="020B0604020202020204" pitchFamily="34" charset="0"/>
                <a:ea typeface="Calibri" panose="020F0502020204030204" pitchFamily="34" charset="0"/>
                <a:cs typeface="Arial" panose="020B0604020202020204" pitchFamily="34" charset="0"/>
              </a:rPr>
              <a:t>2. Pilot hostese “Yolcular telefonlarını kapatsınlar ve inene kadar açmasınlar.” dedi.</a:t>
            </a:r>
            <a:endParaRPr lang="en-US"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ts val="1380"/>
              </a:lnSpc>
              <a:spcBef>
                <a:spcPts val="530"/>
              </a:spcBef>
              <a:spcAft>
                <a:spcPts val="0"/>
              </a:spcAft>
              <a:tabLst>
                <a:tab pos="4050665" algn="l"/>
              </a:tabLst>
            </a:pPr>
            <a:r>
              <a:rPr lang="tr-TR" b="0" dirty="0" smtClean="0">
                <a:effectLst/>
                <a:latin typeface="Arial" panose="020B0604020202020204" pitchFamily="34" charset="0"/>
                <a:ea typeface="Times New Roman" panose="02020603050405020304" pitchFamily="18" charset="0"/>
                <a:cs typeface="Arial" panose="020B0604020202020204" pitchFamily="34" charset="0"/>
              </a:rPr>
              <a:t>	</a:t>
            </a:r>
          </a:p>
          <a:p>
            <a:pPr>
              <a:lnSpc>
                <a:spcPts val="1380"/>
              </a:lnSpc>
              <a:spcBef>
                <a:spcPts val="530"/>
              </a:spcBef>
              <a:spcAft>
                <a:spcPts val="0"/>
              </a:spcAft>
              <a:tabLst>
                <a:tab pos="4050665" algn="l"/>
              </a:tabLst>
            </a:pPr>
            <a:r>
              <a:rPr lang="tr-TR" dirty="0">
                <a:latin typeface="Arial" panose="020B0604020202020204" pitchFamily="34" charset="0"/>
                <a:ea typeface="Times New Roman" panose="02020603050405020304" pitchFamily="18" charset="0"/>
                <a:cs typeface="Arial" panose="020B0604020202020204" pitchFamily="34" charset="0"/>
              </a:rPr>
              <a:t>  </a:t>
            </a:r>
            <a:r>
              <a:rPr lang="tr-TR" dirty="0" smtClean="0">
                <a:latin typeface="Arial" panose="020B0604020202020204" pitchFamily="34" charset="0"/>
                <a:ea typeface="Times New Roman" panose="02020603050405020304" pitchFamily="18" charset="0"/>
                <a:cs typeface="Arial" panose="020B0604020202020204" pitchFamily="34" charset="0"/>
              </a:rPr>
              <a:t>    </a:t>
            </a:r>
            <a:r>
              <a:rPr lang="tr-TR" b="0" dirty="0" smtClean="0">
                <a:effectLst/>
                <a:latin typeface="Arial" panose="020B0604020202020204" pitchFamily="34" charset="0"/>
                <a:ea typeface="Times New Roman" panose="02020603050405020304" pitchFamily="18" charset="0"/>
                <a:cs typeface="Arial" panose="020B0604020202020204" pitchFamily="34" charset="0"/>
              </a:rPr>
              <a:t>3. Öğretmen bize “Arkadaşlar, dersten sonra kütüphaneye gidiyoruz, herkes beni orada beklesin.” demedi mi?</a:t>
            </a:r>
            <a:endParaRPr lang="en-US" sz="2000" dirty="0" smtClean="0">
              <a:effectLst/>
              <a:latin typeface="MS Reference Sans Serif" panose="020B0604030504040204" pitchFamily="34" charset="0"/>
              <a:ea typeface="Times New Roman" panose="02020603050405020304" pitchFamily="18" charset="0"/>
              <a:cs typeface="MS Reference Sans Serif" panose="020B0604030504040204" pitchFamily="34" charset="0"/>
            </a:endParaRPr>
          </a:p>
          <a:p>
            <a:pPr>
              <a:lnSpc>
                <a:spcPts val="1200"/>
              </a:lnSpc>
              <a:spcAft>
                <a:spcPts val="0"/>
              </a:spcAft>
            </a:pPr>
            <a:r>
              <a:rPr lang="tr-TR" dirty="0" smtClean="0">
                <a:effectLst/>
                <a:latin typeface="Arial" panose="020B0604020202020204" pitchFamily="34" charset="0"/>
                <a:ea typeface="Times New Roman" panose="02020603050405020304" pitchFamily="18" charset="0"/>
                <a:cs typeface="MS Reference Sans Serif" panose="020B0604030504040204" pitchFamily="34" charset="0"/>
              </a:rPr>
              <a:t> </a:t>
            </a:r>
            <a:endParaRPr lang="en-US" sz="2000" dirty="0" smtClean="0">
              <a:effectLst/>
              <a:latin typeface="MS Reference Sans Serif" panose="020B0604030504040204" pitchFamily="34" charset="0"/>
              <a:ea typeface="Times New Roman" panose="02020603050405020304" pitchFamily="18" charset="0"/>
              <a:cs typeface="MS Reference Sans Serif" panose="020B0604030504040204" pitchFamily="34" charset="0"/>
            </a:endParaRPr>
          </a:p>
          <a:p>
            <a:pPr>
              <a:lnSpc>
                <a:spcPts val="1380"/>
              </a:lnSpc>
              <a:spcBef>
                <a:spcPts val="1010"/>
              </a:spcBef>
              <a:spcAft>
                <a:spcPts val="0"/>
              </a:spcAft>
            </a:pPr>
            <a:r>
              <a:rPr lang="tr-TR" dirty="0">
                <a:latin typeface="Arial" panose="020B0604020202020204" pitchFamily="34" charset="0"/>
                <a:ea typeface="Times New Roman" panose="02020603050405020304" pitchFamily="18" charset="0"/>
                <a:cs typeface="Arial" panose="020B0604020202020204" pitchFamily="34" charset="0"/>
              </a:rPr>
              <a:t> </a:t>
            </a:r>
            <a:r>
              <a:rPr lang="tr-TR" dirty="0" smtClean="0">
                <a:latin typeface="Arial" panose="020B0604020202020204" pitchFamily="34" charset="0"/>
                <a:ea typeface="Times New Roman" panose="02020603050405020304" pitchFamily="18" charset="0"/>
                <a:cs typeface="Arial" panose="020B0604020202020204" pitchFamily="34" charset="0"/>
              </a:rPr>
              <a:t>     </a:t>
            </a:r>
            <a:r>
              <a:rPr lang="tr-TR" b="0" dirty="0" smtClean="0">
                <a:effectLst/>
                <a:latin typeface="Arial" panose="020B0604020202020204" pitchFamily="34" charset="0"/>
                <a:ea typeface="Times New Roman" panose="02020603050405020304" pitchFamily="18" charset="0"/>
                <a:cs typeface="Arial" panose="020B0604020202020204" pitchFamily="34" charset="0"/>
              </a:rPr>
              <a:t>4. Müşteri garsona ‘‘Menüde urfa kebap var mı?’’ diye sordu.</a:t>
            </a:r>
            <a:endParaRPr lang="en-US" sz="2000" dirty="0" smtClean="0">
              <a:effectLst/>
              <a:latin typeface="MS Reference Sans Serif" panose="020B0604030504040204" pitchFamily="34" charset="0"/>
              <a:ea typeface="Times New Roman" panose="02020603050405020304" pitchFamily="18" charset="0"/>
              <a:cs typeface="MS Reference Sans Serif" panose="020B0604030504040204" pitchFamily="34" charset="0"/>
            </a:endParaRPr>
          </a:p>
          <a:p>
            <a:pPr>
              <a:lnSpc>
                <a:spcPts val="1380"/>
              </a:lnSpc>
              <a:spcBef>
                <a:spcPts val="1010"/>
              </a:spcBef>
              <a:spcAft>
                <a:spcPts val="0"/>
              </a:spcAft>
            </a:pPr>
            <a:r>
              <a:rPr lang="tr-TR" b="0" dirty="0" smtClean="0">
                <a:effectLst/>
                <a:latin typeface="Arial" panose="020B0604020202020204" pitchFamily="34" charset="0"/>
                <a:ea typeface="Times New Roman" panose="02020603050405020304" pitchFamily="18" charset="0"/>
                <a:cs typeface="Arial" panose="020B0604020202020204" pitchFamily="34" charset="0"/>
              </a:rPr>
              <a:t> </a:t>
            </a:r>
            <a:endParaRPr lang="en-US" sz="2000" dirty="0" smtClean="0">
              <a:effectLst/>
              <a:latin typeface="MS Reference Sans Serif" panose="020B0604030504040204" pitchFamily="34" charset="0"/>
              <a:ea typeface="Times New Roman" panose="02020603050405020304" pitchFamily="18" charset="0"/>
              <a:cs typeface="MS Reference Sans Serif" panose="020B0604030504040204" pitchFamily="34" charset="0"/>
            </a:endParaRPr>
          </a:p>
          <a:p>
            <a:pPr>
              <a:lnSpc>
                <a:spcPts val="1380"/>
              </a:lnSpc>
              <a:spcBef>
                <a:spcPts val="1010"/>
              </a:spcBef>
              <a:spcAft>
                <a:spcPts val="0"/>
              </a:spcAft>
            </a:pPr>
            <a:r>
              <a:rPr lang="tr-TR" b="0" dirty="0" smtClean="0">
                <a:effectLst/>
                <a:latin typeface="Arial" panose="020B0604020202020204" pitchFamily="34" charset="0"/>
                <a:ea typeface="Times New Roman" panose="02020603050405020304" pitchFamily="18" charset="0"/>
                <a:cs typeface="Arial" panose="020B0604020202020204" pitchFamily="34" charset="0"/>
              </a:rPr>
              <a:t>      5.Müşteri,  garsona “Kahvem çok soğuk, yenisini getir.” demiş.</a:t>
            </a:r>
            <a:endParaRPr lang="en-US" sz="2000" dirty="0" smtClean="0">
              <a:effectLst/>
              <a:latin typeface="MS Reference Sans Serif" panose="020B0604030504040204" pitchFamily="34" charset="0"/>
              <a:ea typeface="Times New Roman" panose="02020603050405020304" pitchFamily="18" charset="0"/>
              <a:cs typeface="MS Reference Sans Serif" panose="020B0604030504040204" pitchFamily="34" charset="0"/>
            </a:endParaRPr>
          </a:p>
          <a:p>
            <a:pPr>
              <a:lnSpc>
                <a:spcPts val="1380"/>
              </a:lnSpc>
              <a:spcBef>
                <a:spcPts val="360"/>
              </a:spcBef>
              <a:spcAft>
                <a:spcPts val="0"/>
              </a:spcAft>
            </a:pPr>
            <a:r>
              <a:rPr lang="tr-TR" b="0" dirty="0" smtClean="0">
                <a:effectLst/>
                <a:latin typeface="Arial" panose="020B0604020202020204" pitchFamily="34" charset="0"/>
                <a:ea typeface="Times New Roman" panose="02020603050405020304" pitchFamily="18" charset="0"/>
                <a:cs typeface="Arial" panose="020B0604020202020204" pitchFamily="34" charset="0"/>
              </a:rPr>
              <a:t> </a:t>
            </a:r>
            <a:endParaRPr lang="en-US" sz="2000" dirty="0" smtClean="0">
              <a:effectLst/>
              <a:latin typeface="MS Reference Sans Serif" panose="020B0604030504040204" pitchFamily="34" charset="0"/>
              <a:ea typeface="Times New Roman" panose="02020603050405020304" pitchFamily="18" charset="0"/>
              <a:cs typeface="MS Reference Sans Serif" panose="020B0604030504040204" pitchFamily="34" charset="0"/>
            </a:endParaRPr>
          </a:p>
          <a:p>
            <a:pPr>
              <a:lnSpc>
                <a:spcPts val="1380"/>
              </a:lnSpc>
              <a:spcBef>
                <a:spcPts val="360"/>
              </a:spcBef>
              <a:spcAft>
                <a:spcPts val="0"/>
              </a:spcAft>
            </a:pPr>
            <a:r>
              <a:rPr lang="tr-TR" b="0" dirty="0" smtClean="0">
                <a:effectLst/>
                <a:latin typeface="Arial" panose="020B0604020202020204" pitchFamily="34" charset="0"/>
                <a:ea typeface="Times New Roman" panose="02020603050405020304" pitchFamily="18" charset="0"/>
                <a:cs typeface="Arial" panose="020B0604020202020204" pitchFamily="34" charset="0"/>
              </a:rPr>
              <a:t> </a:t>
            </a:r>
            <a:r>
              <a:rPr lang="tr-TR" sz="2000" dirty="0" smtClean="0">
                <a:latin typeface="MS Reference Sans Serif" panose="020B0604030504040204" pitchFamily="34" charset="0"/>
                <a:ea typeface="Times New Roman" panose="02020603050405020304" pitchFamily="18" charset="0"/>
                <a:cs typeface="Arial" panose="020B0604020202020204" pitchFamily="34" charset="0"/>
              </a:rPr>
              <a:t>    </a:t>
            </a:r>
            <a:r>
              <a:rPr lang="tr-TR" b="0" dirty="0" smtClean="0">
                <a:effectLst/>
                <a:latin typeface="Arial" panose="020B0604020202020204" pitchFamily="34" charset="0"/>
                <a:ea typeface="Times New Roman" panose="02020603050405020304" pitchFamily="18" charset="0"/>
                <a:cs typeface="Arial" panose="020B0604020202020204" pitchFamily="34" charset="0"/>
              </a:rPr>
              <a:t>6.Patron işçiye “Sen tatil için ne zaman izin almak istiyorsun?” diye sordu.</a:t>
            </a:r>
            <a:endParaRPr lang="en-US" sz="2000" dirty="0" smtClean="0">
              <a:effectLst/>
              <a:latin typeface="MS Reference Sans Serif" panose="020B0604030504040204" pitchFamily="34" charset="0"/>
              <a:ea typeface="Times New Roman" panose="02020603050405020304" pitchFamily="18" charset="0"/>
              <a:cs typeface="MS Reference Sans Serif" panose="020B0604030504040204" pitchFamily="34" charset="0"/>
            </a:endParaRPr>
          </a:p>
          <a:p>
            <a:pPr marR="179705">
              <a:lnSpc>
                <a:spcPts val="1380"/>
              </a:lnSpc>
              <a:spcBef>
                <a:spcPts val="480"/>
              </a:spcBef>
              <a:spcAft>
                <a:spcPts val="0"/>
              </a:spcAft>
            </a:pPr>
            <a:r>
              <a:rPr lang="tr-TR" b="0" dirty="0" smtClean="0">
                <a:effectLst/>
                <a:latin typeface="Arial" panose="020B0604020202020204" pitchFamily="34" charset="0"/>
                <a:ea typeface="Times New Roman" panose="02020603050405020304" pitchFamily="18" charset="0"/>
                <a:cs typeface="Arial" panose="020B0604020202020204" pitchFamily="34" charset="0"/>
              </a:rPr>
              <a:t> </a:t>
            </a:r>
            <a:endParaRPr lang="en-US" sz="2000" dirty="0" smtClean="0">
              <a:effectLst/>
              <a:latin typeface="MS Reference Sans Serif" panose="020B0604030504040204" pitchFamily="34" charset="0"/>
              <a:ea typeface="Times New Roman" panose="02020603050405020304" pitchFamily="18" charset="0"/>
              <a:cs typeface="MS Reference Sans Serif" panose="020B0604030504040204" pitchFamily="34" charset="0"/>
            </a:endParaRPr>
          </a:p>
          <a:p>
            <a:pPr marR="179705">
              <a:lnSpc>
                <a:spcPts val="1380"/>
              </a:lnSpc>
              <a:spcBef>
                <a:spcPts val="480"/>
              </a:spcBef>
              <a:spcAft>
                <a:spcPts val="0"/>
              </a:spcAft>
            </a:pPr>
            <a:r>
              <a:rPr lang="tr-TR" b="0" dirty="0" smtClean="0">
                <a:effectLst/>
                <a:latin typeface="Arial" panose="020B0604020202020204" pitchFamily="34" charset="0"/>
                <a:ea typeface="Times New Roman" panose="02020603050405020304" pitchFamily="18" charset="0"/>
                <a:cs typeface="Arial" panose="020B0604020202020204" pitchFamily="34" charset="0"/>
              </a:rPr>
              <a:t>      7.Memur bana “Maalesef efendim, çok yoğunuz, randevunuz da yok, ama oturup bekleyin.” dedi. </a:t>
            </a:r>
            <a:endParaRPr lang="en-US" sz="2000" dirty="0" smtClean="0">
              <a:effectLst/>
              <a:latin typeface="MS Reference Sans Serif" panose="020B0604030504040204" pitchFamily="34" charset="0"/>
              <a:ea typeface="Times New Roman" panose="02020603050405020304" pitchFamily="18" charset="0"/>
              <a:cs typeface="MS Reference Sans Serif" panose="020B0604030504040204" pitchFamily="34" charset="0"/>
            </a:endParaRPr>
          </a:p>
          <a:p>
            <a:pPr marR="179705">
              <a:lnSpc>
                <a:spcPts val="1380"/>
              </a:lnSpc>
              <a:spcBef>
                <a:spcPts val="480"/>
              </a:spcBef>
              <a:spcAft>
                <a:spcPts val="0"/>
              </a:spcAft>
            </a:pPr>
            <a:r>
              <a:rPr lang="tr-TR" b="0" dirty="0" smtClean="0">
                <a:effectLst/>
                <a:latin typeface="Arial" panose="020B0604020202020204" pitchFamily="34" charset="0"/>
                <a:ea typeface="Times New Roman" panose="02020603050405020304" pitchFamily="18" charset="0"/>
                <a:cs typeface="Arial" panose="020B0604020202020204" pitchFamily="34" charset="0"/>
              </a:rPr>
              <a:t> </a:t>
            </a:r>
            <a:endParaRPr lang="en-US" sz="2000" dirty="0" smtClean="0">
              <a:effectLst/>
              <a:latin typeface="MS Reference Sans Serif" panose="020B0604030504040204" pitchFamily="34" charset="0"/>
              <a:ea typeface="Times New Roman" panose="02020603050405020304" pitchFamily="18" charset="0"/>
              <a:cs typeface="MS Reference Sans Serif" panose="020B0604030504040204" pitchFamily="34" charset="0"/>
            </a:endParaRPr>
          </a:p>
          <a:p>
            <a:pPr marR="179705">
              <a:lnSpc>
                <a:spcPts val="1380"/>
              </a:lnSpc>
              <a:spcBef>
                <a:spcPts val="480"/>
              </a:spcBef>
              <a:spcAft>
                <a:spcPts val="0"/>
              </a:spcAft>
            </a:pPr>
            <a:r>
              <a:rPr lang="tr-TR" b="0" dirty="0" smtClean="0">
                <a:effectLst/>
                <a:latin typeface="Arial" panose="020B0604020202020204" pitchFamily="34" charset="0"/>
                <a:ea typeface="Times New Roman" panose="02020603050405020304" pitchFamily="18" charset="0"/>
                <a:cs typeface="Arial" panose="020B0604020202020204" pitchFamily="34" charset="0"/>
              </a:rPr>
              <a:t>      8. Ben arkadaşıma ‘‘Yarın konsere gidecek miyiz?’’ diye sordum.</a:t>
            </a:r>
            <a:endParaRPr lang="en-US" sz="2000" dirty="0" smtClean="0">
              <a:effectLst/>
              <a:latin typeface="MS Reference Sans Serif" panose="020B0604030504040204" pitchFamily="34" charset="0"/>
              <a:ea typeface="Times New Roman" panose="02020603050405020304" pitchFamily="18" charset="0"/>
              <a:cs typeface="MS Reference Sans Serif" panose="020B0604030504040204" pitchFamily="34" charset="0"/>
            </a:endParaRPr>
          </a:p>
          <a:p>
            <a:pPr marR="179705">
              <a:lnSpc>
                <a:spcPts val="1380"/>
              </a:lnSpc>
              <a:spcBef>
                <a:spcPts val="480"/>
              </a:spcBef>
              <a:spcAft>
                <a:spcPts val="0"/>
              </a:spcAft>
            </a:pPr>
            <a:r>
              <a:rPr lang="tr-TR" b="0" dirty="0" smtClean="0">
                <a:effectLst/>
                <a:latin typeface="Arial" panose="020B0604020202020204" pitchFamily="34" charset="0"/>
                <a:ea typeface="Times New Roman" panose="02020603050405020304" pitchFamily="18" charset="0"/>
                <a:cs typeface="Arial" panose="020B0604020202020204" pitchFamily="34" charset="0"/>
              </a:rPr>
              <a:t> </a:t>
            </a:r>
            <a:endParaRPr lang="en-US" sz="2000" dirty="0" smtClean="0">
              <a:effectLst/>
              <a:latin typeface="MS Reference Sans Serif" panose="020B0604030504040204" pitchFamily="34" charset="0"/>
              <a:ea typeface="Times New Roman" panose="02020603050405020304" pitchFamily="18" charset="0"/>
              <a:cs typeface="MS Reference Sans Serif" panose="020B0604030504040204" pitchFamily="34" charset="0"/>
            </a:endParaRPr>
          </a:p>
          <a:p>
            <a:pPr marR="179705">
              <a:lnSpc>
                <a:spcPts val="1380"/>
              </a:lnSpc>
              <a:spcBef>
                <a:spcPts val="480"/>
              </a:spcBef>
              <a:spcAft>
                <a:spcPts val="0"/>
              </a:spcAft>
            </a:pPr>
            <a:r>
              <a:rPr lang="tr-TR" b="0" dirty="0" smtClean="0">
                <a:effectLst/>
                <a:latin typeface="Arial" panose="020B0604020202020204" pitchFamily="34" charset="0"/>
                <a:ea typeface="Times New Roman" panose="02020603050405020304" pitchFamily="18" charset="0"/>
                <a:cs typeface="Arial" panose="020B0604020202020204" pitchFamily="34" charset="0"/>
              </a:rPr>
              <a:t> </a:t>
            </a:r>
            <a:endParaRPr lang="en-US" sz="2000" dirty="0" smtClean="0">
              <a:effectLst/>
              <a:latin typeface="MS Reference Sans Serif" panose="020B0604030504040204" pitchFamily="34" charset="0"/>
              <a:ea typeface="Times New Roman" panose="02020603050405020304" pitchFamily="18" charset="0"/>
              <a:cs typeface="MS Reference Sans Serif" panose="020B0604030504040204" pitchFamily="34" charset="0"/>
            </a:endParaRPr>
          </a:p>
          <a:p>
            <a:pPr marR="179705">
              <a:lnSpc>
                <a:spcPts val="1380"/>
              </a:lnSpc>
              <a:spcBef>
                <a:spcPts val="480"/>
              </a:spcBef>
              <a:spcAft>
                <a:spcPts val="0"/>
              </a:spcAft>
            </a:pPr>
            <a:r>
              <a:rPr lang="tr-TR" b="1" dirty="0">
                <a:latin typeface="Arial" panose="020B0604020202020204" pitchFamily="34" charset="0"/>
                <a:ea typeface="Times New Roman" panose="02020603050405020304" pitchFamily="18" charset="0"/>
                <a:cs typeface="Arial" panose="020B0604020202020204" pitchFamily="34" charset="0"/>
              </a:rPr>
              <a:t> </a:t>
            </a:r>
            <a:r>
              <a:rPr lang="tr-TR" b="1" dirty="0" smtClean="0">
                <a:latin typeface="Arial" panose="020B0604020202020204" pitchFamily="34" charset="0"/>
                <a:ea typeface="Times New Roman" panose="02020603050405020304" pitchFamily="18" charset="0"/>
                <a:cs typeface="Arial" panose="020B0604020202020204" pitchFamily="34" charset="0"/>
              </a:rPr>
              <a:t>     </a:t>
            </a:r>
            <a:r>
              <a:rPr lang="tr-TR" b="1" dirty="0" smtClean="0">
                <a:effectLst/>
                <a:latin typeface="Arial" panose="020B0604020202020204" pitchFamily="34" charset="0"/>
                <a:ea typeface="Times New Roman" panose="02020603050405020304" pitchFamily="18" charset="0"/>
                <a:cs typeface="Arial" panose="020B0604020202020204" pitchFamily="34" charset="0"/>
              </a:rPr>
              <a:t>b. Aşağıdaki tümceleri dolaysız anlatıma çeviriniz. </a:t>
            </a:r>
            <a:endParaRPr lang="en-US" sz="2000" dirty="0" smtClean="0">
              <a:effectLst/>
              <a:latin typeface="MS Reference Sans Serif" panose="020B0604030504040204" pitchFamily="34" charset="0"/>
              <a:ea typeface="Times New Roman" panose="02020603050405020304" pitchFamily="18" charset="0"/>
              <a:cs typeface="MS Reference Sans Serif" panose="020B0604030504040204" pitchFamily="34" charset="0"/>
            </a:endParaRPr>
          </a:p>
          <a:p>
            <a:pPr marR="179705">
              <a:lnSpc>
                <a:spcPts val="1380"/>
              </a:lnSpc>
              <a:spcAft>
                <a:spcPts val="0"/>
              </a:spcAft>
            </a:pPr>
            <a:r>
              <a:rPr lang="tr-TR" dirty="0" smtClean="0">
                <a:effectLst/>
                <a:latin typeface="Arial" panose="020B0604020202020204" pitchFamily="34" charset="0"/>
                <a:ea typeface="Times New Roman" panose="02020603050405020304" pitchFamily="18" charset="0"/>
                <a:cs typeface="Arial" panose="020B0604020202020204" pitchFamily="34" charset="0"/>
              </a:rPr>
              <a:t> </a:t>
            </a:r>
            <a:endParaRPr lang="en-US" sz="2000" dirty="0" smtClean="0">
              <a:effectLst/>
              <a:latin typeface="MS Reference Sans Serif" panose="020B0604030504040204" pitchFamily="34" charset="0"/>
              <a:ea typeface="Times New Roman" panose="02020603050405020304" pitchFamily="18" charset="0"/>
              <a:cs typeface="MS Reference Sans Serif" panose="020B0604030504040204" pitchFamily="34" charset="0"/>
            </a:endParaRPr>
          </a:p>
          <a:p>
            <a:pPr marR="179705">
              <a:lnSpc>
                <a:spcPts val="1380"/>
              </a:lnSpc>
              <a:spcAft>
                <a:spcPts val="0"/>
              </a:spcAft>
            </a:pPr>
            <a:r>
              <a:rPr lang="tr-TR" dirty="0">
                <a:latin typeface="Arial" panose="020B0604020202020204" pitchFamily="34" charset="0"/>
                <a:ea typeface="Times New Roman" panose="02020603050405020304" pitchFamily="18" charset="0"/>
                <a:cs typeface="Arial" panose="020B0604020202020204" pitchFamily="34" charset="0"/>
              </a:rPr>
              <a:t> </a:t>
            </a:r>
            <a:r>
              <a:rPr lang="tr-TR" dirty="0" smtClean="0">
                <a:latin typeface="Arial" panose="020B0604020202020204" pitchFamily="34" charset="0"/>
                <a:ea typeface="Times New Roman" panose="02020603050405020304" pitchFamily="18" charset="0"/>
                <a:cs typeface="Arial" panose="020B0604020202020204" pitchFamily="34" charset="0"/>
              </a:rPr>
              <a:t>     </a:t>
            </a:r>
            <a:r>
              <a:rPr lang="tr-TR" b="0" dirty="0" smtClean="0">
                <a:effectLst/>
                <a:latin typeface="Arial" panose="020B0604020202020204" pitchFamily="34" charset="0"/>
                <a:ea typeface="Times New Roman" panose="02020603050405020304" pitchFamily="18" charset="0"/>
                <a:cs typeface="Arial" panose="020B0604020202020204" pitchFamily="34" charset="0"/>
              </a:rPr>
              <a:t>9.Adam bizden, arabamızı evinin önüne park etmememizi rica etti.</a:t>
            </a:r>
            <a:endParaRPr lang="en-US" sz="2000" dirty="0" smtClean="0">
              <a:effectLst/>
              <a:latin typeface="MS Reference Sans Serif" panose="020B0604030504040204" pitchFamily="34" charset="0"/>
              <a:ea typeface="Times New Roman" panose="02020603050405020304" pitchFamily="18" charset="0"/>
              <a:cs typeface="MS Reference Sans Serif" panose="020B0604030504040204" pitchFamily="34" charset="0"/>
            </a:endParaRPr>
          </a:p>
          <a:p>
            <a:pPr marR="179705">
              <a:lnSpc>
                <a:spcPts val="1380"/>
              </a:lnSpc>
              <a:spcBef>
                <a:spcPts val="480"/>
              </a:spcBef>
              <a:spcAft>
                <a:spcPts val="0"/>
              </a:spcAft>
            </a:pPr>
            <a:r>
              <a:rPr lang="tr-TR" b="0" dirty="0" smtClean="0">
                <a:effectLst/>
                <a:latin typeface="Arial" panose="020B0604020202020204" pitchFamily="34" charset="0"/>
                <a:ea typeface="Times New Roman" panose="02020603050405020304" pitchFamily="18" charset="0"/>
                <a:cs typeface="Arial" panose="020B0604020202020204" pitchFamily="34" charset="0"/>
              </a:rPr>
              <a:t> </a:t>
            </a:r>
            <a:endParaRPr lang="en-US" sz="2000" dirty="0" smtClean="0">
              <a:effectLst/>
              <a:latin typeface="MS Reference Sans Serif" panose="020B0604030504040204" pitchFamily="34" charset="0"/>
              <a:ea typeface="Times New Roman" panose="02020603050405020304" pitchFamily="18" charset="0"/>
              <a:cs typeface="MS Reference Sans Serif" panose="020B0604030504040204" pitchFamily="34" charset="0"/>
            </a:endParaRPr>
          </a:p>
          <a:p>
            <a:pPr marR="179705">
              <a:lnSpc>
                <a:spcPts val="1380"/>
              </a:lnSpc>
              <a:spcBef>
                <a:spcPts val="480"/>
              </a:spcBef>
              <a:spcAft>
                <a:spcPts val="0"/>
              </a:spcAft>
            </a:pPr>
            <a:r>
              <a:rPr lang="tr-TR" dirty="0">
                <a:latin typeface="Arial" panose="020B0604020202020204" pitchFamily="34" charset="0"/>
                <a:ea typeface="Times New Roman" panose="02020603050405020304" pitchFamily="18" charset="0"/>
                <a:cs typeface="Arial" panose="020B0604020202020204" pitchFamily="34" charset="0"/>
              </a:rPr>
              <a:t> </a:t>
            </a:r>
            <a:r>
              <a:rPr lang="tr-TR" dirty="0" smtClean="0">
                <a:latin typeface="Arial" panose="020B0604020202020204" pitchFamily="34" charset="0"/>
                <a:ea typeface="Times New Roman" panose="02020603050405020304" pitchFamily="18" charset="0"/>
                <a:cs typeface="Arial" panose="020B0604020202020204" pitchFamily="34" charset="0"/>
              </a:rPr>
              <a:t>    </a:t>
            </a:r>
            <a:r>
              <a:rPr lang="tr-TR" b="0" dirty="0" smtClean="0">
                <a:effectLst/>
                <a:latin typeface="Arial" panose="020B0604020202020204" pitchFamily="34" charset="0"/>
                <a:ea typeface="Times New Roman" panose="02020603050405020304" pitchFamily="18" charset="0"/>
                <a:cs typeface="Arial" panose="020B0604020202020204" pitchFamily="34" charset="0"/>
              </a:rPr>
              <a:t>10.Yaramaz çocuk annesine vazoyu isteyerek kırmadığını, bundan sonra daha dikkatli olacağını söyledi.</a:t>
            </a:r>
            <a:endParaRPr lang="en-US" sz="2000" dirty="0">
              <a:effectLst/>
              <a:latin typeface="MS Reference Sans Serif" panose="020B0604030504040204" pitchFamily="34" charset="0"/>
              <a:ea typeface="Times New Roman" panose="02020603050405020304" pitchFamily="18" charset="0"/>
              <a:cs typeface="MS Reference Sans Serif" panose="020B0604030504040204" pitchFamily="34" charset="0"/>
            </a:endParaRPr>
          </a:p>
        </p:txBody>
      </p:sp>
    </p:spTree>
    <p:extLst>
      <p:ext uri="{BB962C8B-B14F-4D97-AF65-F5344CB8AC3E}">
        <p14:creationId xmlns:p14="http://schemas.microsoft.com/office/powerpoint/2010/main" val="41821788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278296" y="516835"/>
            <a:ext cx="11754677" cy="5383525"/>
          </a:xfrm>
          <a:prstGeom prst="rect">
            <a:avLst/>
          </a:prstGeom>
        </p:spPr>
        <p:txBody>
          <a:bodyPr wrap="square">
            <a:spAutoFit/>
          </a:bodyPr>
          <a:lstStyle/>
          <a:p>
            <a:pPr>
              <a:lnSpc>
                <a:spcPct val="115000"/>
              </a:lnSpc>
              <a:spcAft>
                <a:spcPts val="1000"/>
              </a:spcAft>
              <a:tabLst>
                <a:tab pos="270510" algn="l"/>
              </a:tabLst>
            </a:pPr>
            <a:r>
              <a:rPr lang="tr-TR" b="1" dirty="0" smtClean="0">
                <a:effectLst/>
                <a:latin typeface="Times New Roman" panose="02020603050405020304" pitchFamily="18" charset="0"/>
                <a:ea typeface="Calibri" panose="020F0502020204030204" pitchFamily="34" charset="0"/>
                <a:cs typeface="Times New Roman" panose="02020603050405020304" pitchFamily="18" charset="0"/>
              </a:rPr>
              <a:t>KAYNAKÇA</a:t>
            </a:r>
            <a:endParaRPr lang="en-US"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tabLst>
                <a:tab pos="270510" algn="l"/>
              </a:tabLst>
            </a:pP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Sella-Mazi Eleni, </a:t>
            </a:r>
            <a:r>
              <a:rPr lang="el-GR" i="1" dirty="0" smtClean="0">
                <a:effectLst/>
                <a:latin typeface="Times New Roman" panose="02020603050405020304" pitchFamily="18" charset="0"/>
                <a:ea typeface="Calibri" panose="020F0502020204030204" pitchFamily="34" charset="0"/>
                <a:cs typeface="Times New Roman" panose="02020603050405020304" pitchFamily="18" charset="0"/>
              </a:rPr>
              <a:t>Στοιχεία αντιπαραβολικής γραμματικής Ελληνικής</a:t>
            </a:r>
            <a:r>
              <a:rPr lang="tr-TR" i="1" dirty="0" smtClean="0">
                <a:effectLst/>
                <a:latin typeface="Times New Roman" panose="02020603050405020304" pitchFamily="18" charset="0"/>
                <a:ea typeface="Calibri" panose="020F0502020204030204" pitchFamily="34" charset="0"/>
                <a:cs typeface="Times New Roman" panose="02020603050405020304" pitchFamily="18" charset="0"/>
              </a:rPr>
              <a:t>-</a:t>
            </a:r>
            <a:r>
              <a:rPr lang="el-GR" i="1" dirty="0" smtClean="0">
                <a:effectLst/>
                <a:latin typeface="Times New Roman" panose="02020603050405020304" pitchFamily="18" charset="0"/>
                <a:ea typeface="Calibri" panose="020F0502020204030204" pitchFamily="34" charset="0"/>
                <a:cs typeface="Times New Roman" panose="02020603050405020304" pitchFamily="18" charset="0"/>
              </a:rPr>
              <a:t>Τουρκικής</a:t>
            </a: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 Papazisi Yayınları, Atina 2004                                                                                                                                        Dafnopatidis Vasilis-Şanlıoğlu Hristina, </a:t>
            </a:r>
            <a:r>
              <a:rPr lang="el-GR" i="1" dirty="0" smtClean="0">
                <a:effectLst/>
                <a:latin typeface="Times New Roman" panose="02020603050405020304" pitchFamily="18" charset="0"/>
                <a:ea typeface="Calibri" panose="020F0502020204030204" pitchFamily="34" charset="0"/>
                <a:cs typeface="Times New Roman" panose="02020603050405020304" pitchFamily="18" charset="0"/>
              </a:rPr>
              <a:t>Τουρκική γραμματική στα Ελληνικά</a:t>
            </a: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 Perugia Yayınları, 2011                                                                                                                                    Banguoğlu Tahsin, </a:t>
            </a:r>
            <a:r>
              <a:rPr lang="tr-TR" i="1" dirty="0" smtClean="0">
                <a:effectLst/>
                <a:latin typeface="Times New Roman" panose="02020603050405020304" pitchFamily="18" charset="0"/>
                <a:ea typeface="Calibri" panose="020F0502020204030204" pitchFamily="34" charset="0"/>
                <a:cs typeface="Times New Roman" panose="02020603050405020304" pitchFamily="18" charset="0"/>
              </a:rPr>
              <a:t>Türkçenin Grameri</a:t>
            </a: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 Ankara, 2004                                                                                                                  Demir Tufan, </a:t>
            </a:r>
            <a:r>
              <a:rPr lang="tr-TR" i="1" dirty="0" smtClean="0">
                <a:effectLst/>
                <a:latin typeface="Times New Roman" panose="02020603050405020304" pitchFamily="18" charset="0"/>
                <a:ea typeface="Calibri" panose="020F0502020204030204" pitchFamily="34" charset="0"/>
                <a:cs typeface="Times New Roman" panose="02020603050405020304" pitchFamily="18" charset="0"/>
              </a:rPr>
              <a:t>Türkçe Dilbilgisi</a:t>
            </a: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 Kurmay Kitap Yayın Dağıtım, Ankara 2006                                                                                 Ergin Muharrem, </a:t>
            </a:r>
            <a:r>
              <a:rPr lang="tr-TR" i="1" dirty="0" smtClean="0">
                <a:effectLst/>
                <a:latin typeface="Times New Roman" panose="02020603050405020304" pitchFamily="18" charset="0"/>
                <a:ea typeface="Calibri" panose="020F0502020204030204" pitchFamily="34" charset="0"/>
                <a:cs typeface="Times New Roman" panose="02020603050405020304" pitchFamily="18" charset="0"/>
              </a:rPr>
              <a:t>Üniversiteler için Türkçe Dilbilgisi</a:t>
            </a: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 İstanbul, 2001                                                                                                                                      Hengirmen  Mehmet, </a:t>
            </a:r>
            <a:r>
              <a:rPr lang="tr-TR" i="1" dirty="0" smtClean="0">
                <a:effectLst/>
                <a:latin typeface="Times New Roman" panose="02020603050405020304" pitchFamily="18" charset="0"/>
                <a:ea typeface="Calibri" panose="020F0502020204030204" pitchFamily="34" charset="0"/>
                <a:cs typeface="Times New Roman" panose="02020603050405020304" pitchFamily="18" charset="0"/>
              </a:rPr>
              <a:t>Dilbilgisi ve Dilbilim Sözlüğü</a:t>
            </a: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 Engin Yayınevi, Ankara 1999                                                           Hengirmen  Mehmet, </a:t>
            </a:r>
            <a:r>
              <a:rPr lang="tr-TR" i="1" dirty="0" smtClean="0">
                <a:effectLst/>
                <a:latin typeface="Times New Roman" panose="02020603050405020304" pitchFamily="18" charset="0"/>
                <a:ea typeface="Calibri" panose="020F0502020204030204" pitchFamily="34" charset="0"/>
                <a:cs typeface="Times New Roman" panose="02020603050405020304" pitchFamily="18" charset="0"/>
              </a:rPr>
              <a:t>Türkçe Dilbilgisi</a:t>
            </a: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 Engin Yayınevi, Ankara 2002                                                                                       Korkmaz Zeynep, </a:t>
            </a:r>
            <a:r>
              <a:rPr lang="tr-TR" i="1" dirty="0" smtClean="0">
                <a:effectLst/>
                <a:latin typeface="Times New Roman" panose="02020603050405020304" pitchFamily="18" charset="0"/>
                <a:ea typeface="Calibri" panose="020F0502020204030204" pitchFamily="34" charset="0"/>
                <a:cs typeface="Times New Roman" panose="02020603050405020304" pitchFamily="18" charset="0"/>
              </a:rPr>
              <a:t>Türkiye Türkçesi Grameri Şekil Bilgisi</a:t>
            </a: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 Türk Dil Kurumu Yayınları, 2009                                                                   Özmen Mehmet Prof. Dr., </a:t>
            </a:r>
            <a:r>
              <a:rPr lang="tr-TR" i="1" dirty="0" smtClean="0">
                <a:effectLst/>
                <a:latin typeface="Times New Roman" panose="02020603050405020304" pitchFamily="18" charset="0"/>
                <a:ea typeface="Calibri" panose="020F0502020204030204" pitchFamily="34" charset="0"/>
                <a:cs typeface="Times New Roman" panose="02020603050405020304" pitchFamily="18" charset="0"/>
              </a:rPr>
              <a:t>20. Ulusal Dilbilim Kurultayı Bildirileri</a:t>
            </a: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 Çukurova Üniversitesi                                                         Türk Dil Kurumu, </a:t>
            </a:r>
            <a:r>
              <a:rPr lang="tr-TR" i="1" dirty="0" smtClean="0">
                <a:effectLst/>
                <a:latin typeface="Times New Roman" panose="02020603050405020304" pitchFamily="18" charset="0"/>
                <a:ea typeface="Calibri" panose="020F0502020204030204" pitchFamily="34" charset="0"/>
                <a:cs typeface="Times New Roman" panose="02020603050405020304" pitchFamily="18" charset="0"/>
              </a:rPr>
              <a:t>Büyük</a:t>
            </a: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tr-TR" i="1" dirty="0" smtClean="0">
                <a:effectLst/>
                <a:latin typeface="Times New Roman" panose="02020603050405020304" pitchFamily="18" charset="0"/>
                <a:ea typeface="Calibri" panose="020F0502020204030204" pitchFamily="34" charset="0"/>
                <a:cs typeface="Times New Roman" panose="02020603050405020304" pitchFamily="18" charset="0"/>
              </a:rPr>
              <a:t>Türkçe Sözlük, </a:t>
            </a: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TDK yayınları                                                                                                                Vardar Berke, </a:t>
            </a:r>
            <a:r>
              <a:rPr lang="tr-TR" i="1" dirty="0" smtClean="0">
                <a:effectLst/>
                <a:latin typeface="Times New Roman" panose="02020603050405020304" pitchFamily="18" charset="0"/>
                <a:ea typeface="Calibri" panose="020F0502020204030204" pitchFamily="34" charset="0"/>
                <a:cs typeface="Times New Roman" panose="02020603050405020304" pitchFamily="18" charset="0"/>
              </a:rPr>
              <a:t>Dilbilim Terimleri Sözlüğü</a:t>
            </a: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 1998</a:t>
            </a:r>
            <a:endParaRPr lang="en-US"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tabLst>
                <a:tab pos="270510" algn="l"/>
              </a:tabLst>
            </a:pP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tabLst>
                <a:tab pos="270510" algn="l"/>
              </a:tabLst>
            </a:pP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tabLst>
                <a:tab pos="270510" algn="l"/>
              </a:tabLst>
            </a:pP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 Kullanılan tüm örnek ve alıştırmalar hazırlayan ve sunan kişinin kendi özgün çalışma ürünüdür.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992096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tr-TR" dirty="0" smtClean="0"/>
              <a:t>SON</a:t>
            </a:r>
            <a:endParaRPr lang="en-US" dirty="0"/>
          </a:p>
        </p:txBody>
      </p:sp>
      <p:sp>
        <p:nvSpPr>
          <p:cNvPr id="3" name="Υπότιτλος 2"/>
          <p:cNvSpPr>
            <a:spLocks noGrp="1"/>
          </p:cNvSpPr>
          <p:nvPr>
            <p:ph type="subTitle" idx="1"/>
          </p:nvPr>
        </p:nvSpPr>
        <p:spPr/>
        <p:txBody>
          <a:bodyPr>
            <a:normAutofit/>
          </a:bodyPr>
          <a:lstStyle/>
          <a:p>
            <a:endParaRPr lang="tr-TR" sz="4800" i="1" smtClean="0"/>
          </a:p>
          <a:p>
            <a:r>
              <a:rPr lang="tr-TR" sz="4800" i="1" smtClean="0"/>
              <a:t>TEŞEKKÜRLER</a:t>
            </a:r>
            <a:endParaRPr lang="en-US" sz="4800" i="1" dirty="0"/>
          </a:p>
        </p:txBody>
      </p:sp>
    </p:spTree>
    <p:extLst>
      <p:ext uri="{BB962C8B-B14F-4D97-AF65-F5344CB8AC3E}">
        <p14:creationId xmlns:p14="http://schemas.microsoft.com/office/powerpoint/2010/main" val="103110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862885" y="2458222"/>
            <a:ext cx="10586433" cy="3281924"/>
          </a:xfrm>
          <a:prstGeom prst="rect">
            <a:avLst/>
          </a:prstGeom>
        </p:spPr>
        <p:txBody>
          <a:bodyPr wrap="square">
            <a:spAutoFit/>
          </a:bodyPr>
          <a:lstStyle/>
          <a:p>
            <a:pPr>
              <a:lnSpc>
                <a:spcPct val="115000"/>
              </a:lnSpc>
              <a:spcAft>
                <a:spcPts val="1000"/>
              </a:spcAft>
              <a:tabLst>
                <a:tab pos="270510" algn="l"/>
              </a:tabLst>
            </a:pPr>
            <a:r>
              <a:rPr lang="tr-TR" sz="2400" b="1" dirty="0" smtClean="0">
                <a:effectLst/>
                <a:latin typeface="Times New Roman" panose="02020603050405020304" pitchFamily="18" charset="0"/>
                <a:ea typeface="Calibri" panose="020F0502020204030204" pitchFamily="34" charset="0"/>
                <a:cs typeface="Times New Roman" panose="02020603050405020304" pitchFamily="18" charset="0"/>
              </a:rPr>
              <a:t>Doğrudan (Dolaysız): </a:t>
            </a: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1.Aracısız 2.Aracısız olarak, herhangi bir aracı kullanmadan.</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tabLst>
                <a:tab pos="270510" algn="l"/>
              </a:tabLst>
            </a:pPr>
            <a:endParaRPr lang="tr-TR" sz="2400" b="1"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tabLst>
                <a:tab pos="270510" algn="l"/>
              </a:tabLst>
            </a:pPr>
            <a:r>
              <a:rPr lang="tr-TR" sz="2400" b="1" dirty="0" smtClean="0">
                <a:effectLst/>
                <a:latin typeface="Times New Roman" panose="02020603050405020304" pitchFamily="18" charset="0"/>
                <a:ea typeface="Calibri" panose="020F0502020204030204" pitchFamily="34" charset="0"/>
                <a:cs typeface="Times New Roman" panose="02020603050405020304" pitchFamily="18" charset="0"/>
              </a:rPr>
              <a:t>Dolaylı: </a:t>
            </a: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Doğrudan doğruya olmayan, dolayısıyla olan, vasıtalı, bilvasıta, endirekt.</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tabLst>
                <a:tab pos="270510" algn="l"/>
              </a:tabLst>
            </a:pPr>
            <a:endParaRPr lang="tr-TR" sz="2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tabLst>
                <a:tab pos="270510" algn="l"/>
              </a:tabLst>
            </a:pPr>
            <a:endParaRPr lang="tr-TR" sz="24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tabLst>
                <a:tab pos="270510" algn="l"/>
              </a:tabLst>
            </a:pP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*Türk Dil Kurumu, </a:t>
            </a:r>
            <a:r>
              <a:rPr lang="tr-TR" sz="2400" i="1" dirty="0" smtClean="0">
                <a:effectLst/>
                <a:latin typeface="Times New Roman" panose="02020603050405020304" pitchFamily="18" charset="0"/>
                <a:ea typeface="Calibri" panose="020F0502020204030204" pitchFamily="34" charset="0"/>
                <a:cs typeface="Times New Roman" panose="02020603050405020304" pitchFamily="18" charset="0"/>
              </a:rPr>
              <a:t>Büyük</a:t>
            </a: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tr-TR" sz="2400" i="1" dirty="0" smtClean="0">
                <a:effectLst/>
                <a:latin typeface="Times New Roman" panose="02020603050405020304" pitchFamily="18" charset="0"/>
                <a:ea typeface="Calibri" panose="020F0502020204030204" pitchFamily="34" charset="0"/>
                <a:cs typeface="Times New Roman" panose="02020603050405020304" pitchFamily="18" charset="0"/>
              </a:rPr>
              <a:t>Türkçe Sözlük, </a:t>
            </a: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TDK yayınları</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18992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798489" y="1275847"/>
            <a:ext cx="10225825" cy="4504823"/>
          </a:xfrm>
          <a:prstGeom prst="rect">
            <a:avLst/>
          </a:prstGeom>
        </p:spPr>
        <p:txBody>
          <a:bodyPr wrap="square">
            <a:spAutoFit/>
          </a:bodyPr>
          <a:lstStyle/>
          <a:p>
            <a:pPr>
              <a:lnSpc>
                <a:spcPct val="115000"/>
              </a:lnSpc>
              <a:spcAft>
                <a:spcPts val="1000"/>
              </a:spcAft>
              <a:tabLst>
                <a:tab pos="270510" algn="l"/>
              </a:tabLst>
            </a:pPr>
            <a:r>
              <a:rPr lang="tr-TR" sz="2400" b="1" dirty="0" smtClean="0">
                <a:effectLst/>
                <a:latin typeface="Times New Roman" panose="02020603050405020304" pitchFamily="18" charset="0"/>
                <a:ea typeface="Calibri" panose="020F0502020204030204" pitchFamily="34" charset="0"/>
                <a:cs typeface="Times New Roman" panose="02020603050405020304" pitchFamily="18" charset="0"/>
              </a:rPr>
              <a:t>Doğrudan (Dolaysız) Anlatım: </a:t>
            </a: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Dolaysız anlatım, birinin sözlerini hiç değiştirmeden, olduğu gibi aktarmak denmektedir.  (Vardar, 1998) Söylenenleri biçimsel bir değişikliğe uğratmadan, kişilerin söylediği ya da sözün söylendiği biçimde aktarıldığı cümlelerdir. (Korkmaz, 2009)</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tr-TR" sz="2400" dirty="0" smtClean="0">
                <a:effectLst/>
                <a:latin typeface="Times New Roman" panose="02020603050405020304" pitchFamily="18" charset="0"/>
                <a:ea typeface="Calibri" panose="020F0502020204030204" pitchFamily="34" charset="0"/>
              </a:rPr>
              <a:t>Türkçede dolaysız anlatım cümleleri asıl olarak de- fiilinin çekim eki veya fiilimsi eki almış biçimleriyle ve de- fiilinden türeyen </a:t>
            </a:r>
            <a:r>
              <a:rPr lang="tr-TR" sz="2400" b="1" i="1" dirty="0" smtClean="0">
                <a:effectLst/>
                <a:latin typeface="Times New Roman" panose="02020603050405020304" pitchFamily="18" charset="0"/>
                <a:ea typeface="Calibri" panose="020F0502020204030204" pitchFamily="34" charset="0"/>
              </a:rPr>
              <a:t>diye</a:t>
            </a:r>
            <a:r>
              <a:rPr lang="tr-TR" sz="2400" dirty="0" smtClean="0">
                <a:effectLst/>
                <a:latin typeface="Times New Roman" panose="02020603050405020304" pitchFamily="18" charset="0"/>
                <a:ea typeface="Calibri" panose="020F0502020204030204" pitchFamily="34" charset="0"/>
              </a:rPr>
              <a:t> edatı ile oluşturulabilmektedir. Ana cümlenin yüklemini oluşturan de- fiili değişik zaman ve kiplerle çekimlenebilir. Bu tür dolaysız anlatım cümlelerinde genellikle ana cümlenin dışındaki öğeleri başta, aktarılan yani yan  cümle ortada, ana cümlenin yüklemi sonda bulunur, ancak, ana cümlesi devrik yapıda olan cümleler de olabilmektedir. (Özmen,</a:t>
            </a:r>
            <a:r>
              <a:rPr lang="tr-TR" sz="2400" i="1" dirty="0" smtClean="0">
                <a:effectLst/>
                <a:latin typeface="Times New Roman" panose="02020603050405020304" pitchFamily="18" charset="0"/>
                <a:ea typeface="Calibri" panose="020F0502020204030204" pitchFamily="34" charset="0"/>
              </a:rPr>
              <a:t> 20. Ulusal Dilbilim Kurultayı Bildirileri</a:t>
            </a:r>
            <a:r>
              <a:rPr lang="tr-TR" sz="2400" dirty="0" smtClean="0">
                <a:effectLst/>
                <a:latin typeface="Times New Roman" panose="02020603050405020304" pitchFamily="18" charset="0"/>
                <a:ea typeface="Calibri" panose="020F0502020204030204" pitchFamily="34" charset="0"/>
              </a:rPr>
              <a:t>) </a:t>
            </a:r>
            <a:endParaRPr lang="en-US" sz="2400" dirty="0"/>
          </a:p>
        </p:txBody>
      </p:sp>
    </p:spTree>
    <p:extLst>
      <p:ext uri="{BB962C8B-B14F-4D97-AF65-F5344CB8AC3E}">
        <p14:creationId xmlns:p14="http://schemas.microsoft.com/office/powerpoint/2010/main" val="2622933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193183" y="567420"/>
            <a:ext cx="11294772" cy="5533823"/>
          </a:xfrm>
          <a:prstGeom prst="rect">
            <a:avLst/>
          </a:prstGeom>
        </p:spPr>
        <p:txBody>
          <a:bodyPr wrap="square">
            <a:spAutoFit/>
          </a:bodyPr>
          <a:lstStyle/>
          <a:p>
            <a:pPr>
              <a:lnSpc>
                <a:spcPct val="115000"/>
              </a:lnSpc>
              <a:spcAft>
                <a:spcPts val="1000"/>
              </a:spcAft>
              <a:tabLst>
                <a:tab pos="270510" algn="l"/>
              </a:tabLst>
            </a:pPr>
            <a:r>
              <a:rPr lang="tr-TR" sz="2400" i="1" dirty="0" smtClean="0">
                <a:effectLst/>
                <a:latin typeface="Times New Roman" panose="02020603050405020304" pitchFamily="18" charset="0"/>
                <a:ea typeface="Calibri" panose="020F0502020204030204" pitchFamily="34" charset="0"/>
                <a:cs typeface="Times New Roman" panose="02020603050405020304" pitchFamily="18" charset="0"/>
              </a:rPr>
              <a:t>Diye</a:t>
            </a: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 edatı ile oluşturulan dolaysız anlatım cümlelerinde, </a:t>
            </a:r>
            <a:r>
              <a:rPr lang="tr-TR" sz="2400" i="1" dirty="0" smtClean="0">
                <a:effectLst/>
                <a:latin typeface="Times New Roman" panose="02020603050405020304" pitchFamily="18" charset="0"/>
                <a:ea typeface="Calibri" panose="020F0502020204030204" pitchFamily="34" charset="0"/>
                <a:cs typeface="Times New Roman" panose="02020603050405020304" pitchFamily="18" charset="0"/>
              </a:rPr>
              <a:t>diye</a:t>
            </a: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 aktarılan cümle veya cümlelerden sonra gelir ve aktarılan cümle ile birlikte edat grubu oluşturur. Bu durumda, ana cümlenin yüklemi de- fiili yerine sor-, cevap ver-, açıkla-, belirt-, ifade et-, bağır- v.b. fiillerle oluşturulur.</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tabLst>
                <a:tab pos="270510" algn="l"/>
              </a:tabLst>
            </a:pPr>
            <a:endParaRPr lang="tr-TR" sz="2400" b="1" dirty="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tabLst>
                <a:tab pos="270510" algn="l"/>
              </a:tabLst>
            </a:pPr>
            <a:r>
              <a:rPr lang="tr-TR" sz="2400" b="1" dirty="0" smtClean="0">
                <a:effectLst/>
                <a:latin typeface="Times New Roman" panose="02020603050405020304" pitchFamily="18" charset="0"/>
                <a:ea typeface="Calibri" panose="020F0502020204030204" pitchFamily="34" charset="0"/>
                <a:cs typeface="Times New Roman" panose="02020603050405020304" pitchFamily="18" charset="0"/>
              </a:rPr>
              <a:t>Örnek: </a:t>
            </a: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Sekreter doktora, ‘Bugünkü programınız oldukça yoğun efendim!’ dedi.</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tabLst>
                <a:tab pos="270510" algn="l"/>
              </a:tabLst>
            </a:pP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p>
          <a:p>
            <a:pPr>
              <a:lnSpc>
                <a:spcPct val="115000"/>
              </a:lnSpc>
              <a:spcAft>
                <a:spcPts val="1000"/>
              </a:spcAft>
              <a:tabLst>
                <a:tab pos="270510" algn="l"/>
              </a:tabLst>
            </a:pPr>
            <a:r>
              <a:rPr lang="tr-TR" sz="2400" dirty="0">
                <a:latin typeface="Times New Roman" panose="02020603050405020304" pitchFamily="18" charset="0"/>
                <a:ea typeface="Calibri" panose="020F0502020204030204" pitchFamily="34" charset="0"/>
                <a:cs typeface="Times New Roman" panose="02020603050405020304" pitchFamily="18" charset="0"/>
              </a:rPr>
              <a:t>	</a:t>
            </a:r>
            <a:r>
              <a:rPr lang="tr-TR"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Anne oğluna, ‘Ne yemek istersin?’ diye sordu.</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0215" indent="-450215">
              <a:lnSpc>
                <a:spcPct val="115000"/>
              </a:lnSpc>
              <a:spcAft>
                <a:spcPts val="1000"/>
              </a:spcAft>
              <a:tabLst>
                <a:tab pos="270510" algn="l"/>
              </a:tabLst>
            </a:pP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p>
          <a:p>
            <a:pPr marL="450215" indent="-450215">
              <a:lnSpc>
                <a:spcPct val="115000"/>
              </a:lnSpc>
              <a:spcAft>
                <a:spcPts val="1000"/>
              </a:spcAft>
              <a:tabLst>
                <a:tab pos="270510" algn="l"/>
              </a:tabLst>
            </a:pPr>
            <a:r>
              <a:rPr lang="tr-TR" sz="2400" dirty="0">
                <a:latin typeface="Times New Roman" panose="02020603050405020304" pitchFamily="18" charset="0"/>
                <a:ea typeface="Calibri" panose="020F0502020204030204" pitchFamily="34" charset="0"/>
                <a:cs typeface="Times New Roman" panose="02020603050405020304" pitchFamily="18" charset="0"/>
              </a:rPr>
              <a:t>	</a:t>
            </a:r>
            <a:r>
              <a:rPr lang="tr-TR"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Yaşlı kadın sokakta top oynanyan çocuklara, ‘Başka yerde oynayın, yoksa o 	topunuzu patlatırım!’diye bağırdı.</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32116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321972" y="133226"/>
            <a:ext cx="11745532" cy="6139951"/>
          </a:xfrm>
          <a:prstGeom prst="rect">
            <a:avLst/>
          </a:prstGeom>
        </p:spPr>
        <p:txBody>
          <a:bodyPr wrap="square">
            <a:spAutoFit/>
          </a:bodyPr>
          <a:lstStyle/>
          <a:p>
            <a:pPr>
              <a:lnSpc>
                <a:spcPct val="115000"/>
              </a:lnSpc>
              <a:spcAft>
                <a:spcPts val="1000"/>
              </a:spcAft>
              <a:tabLst>
                <a:tab pos="270510" algn="l"/>
              </a:tabLst>
            </a:pPr>
            <a:r>
              <a:rPr lang="tr-TR" sz="2400" b="1" dirty="0" smtClean="0">
                <a:effectLst/>
                <a:latin typeface="Times New Roman" panose="02020603050405020304" pitchFamily="18" charset="0"/>
                <a:ea typeface="Calibri" panose="020F0502020204030204" pitchFamily="34" charset="0"/>
                <a:cs typeface="Times New Roman" panose="02020603050405020304" pitchFamily="18" charset="0"/>
              </a:rPr>
              <a:t>Dolaylı Anlatım: </a:t>
            </a: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Bir anlatım yöntemi olarak günlük yaşamımızda sıklıkla kullandığımız ‘Dolaylı anlatım’, birinin sözlerini ve konuşmalarını temel yargıyı bozmadan, sadece biçimsel açıdan gereken değişikliğe uğratarak, kendi sözlerimizle başkalarına aktarmaktır. Konuşucunun dikkat etmesi gereken bir nokta ise cümle dolaylı yolla da olsa aktarılırken temel yargının bozulmaması ve sözleri aktaran kişinin kendi sözlerini katmamasıdır. Bu anlatımda amaç, başkalarının düşüncelerini ifade etmektir. </a:t>
            </a:r>
            <a:r>
              <a:rPr lang="tr-TR" sz="2400" i="0" dirty="0" smtClean="0">
                <a:effectLst/>
                <a:latin typeface="Times New Roman" panose="02020603050405020304" pitchFamily="18" charset="0"/>
                <a:ea typeface="Calibri" panose="020F0502020204030204" pitchFamily="34" charset="0"/>
                <a:cs typeface="Times New Roman" panose="02020603050405020304" pitchFamily="18" charset="0"/>
              </a:rPr>
              <a:t>Dolaylı anlatım cümleleri,</a:t>
            </a: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 genellikle dolaysız anlatımda kullanılan </a:t>
            </a:r>
            <a:r>
              <a:rPr lang="tr-TR" sz="2400" b="1" i="1" dirty="0" smtClean="0">
                <a:effectLst/>
                <a:latin typeface="Times New Roman" panose="02020603050405020304" pitchFamily="18" charset="0"/>
                <a:ea typeface="Calibri" panose="020F0502020204030204" pitchFamily="34" charset="0"/>
                <a:cs typeface="Times New Roman" panose="02020603050405020304" pitchFamily="18" charset="0"/>
              </a:rPr>
              <a:t>de-</a:t>
            </a: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 fiiliyle değil, çoğunlukla </a:t>
            </a:r>
            <a:r>
              <a:rPr lang="tr-TR" sz="2400" b="1" i="1" dirty="0" smtClean="0">
                <a:effectLst/>
                <a:latin typeface="Times New Roman" panose="02020603050405020304" pitchFamily="18" charset="0"/>
                <a:ea typeface="Calibri" panose="020F0502020204030204" pitchFamily="34" charset="0"/>
                <a:cs typeface="Times New Roman" panose="02020603050405020304" pitchFamily="18" charset="0"/>
              </a:rPr>
              <a:t>söyle-</a:t>
            </a: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 fiiliyle oluşturulur. Bazı durumlarda </a:t>
            </a:r>
            <a:r>
              <a:rPr lang="tr-TR" sz="2400" i="1" dirty="0" smtClean="0">
                <a:effectLst/>
                <a:latin typeface="Times New Roman" panose="02020603050405020304" pitchFamily="18" charset="0"/>
                <a:ea typeface="Calibri" panose="020F0502020204030204" pitchFamily="34" charset="0"/>
                <a:cs typeface="Times New Roman" panose="02020603050405020304" pitchFamily="18" charset="0"/>
              </a:rPr>
              <a:t>açıkla-, belirt-, emret-, sor-, ifade et-</a:t>
            </a: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 gibi eylem sözcükleriyle oluşturulabilmektedir. (Banguoğlu, 2004)</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tabLst>
                <a:tab pos="270510" algn="l"/>
              </a:tabLst>
            </a:pP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Örneğin hocanız size okulun koridorunda rastladı ve “Arkadaşlarına söyle, yarın yazılı sınav yapacağım.” dedi. Eğer siz sınıfa gider ve hoca “Yarın yazılı sınav yapacağım.” dedi derseniz bu doğrudan anlatım olur. Ancak “Hoca yarın yazılı sınav yapacağını söyledi.” derseniz öğretmenin cümlesini temel yargıyı bozmadan kendi ağzınızdan anlattığınızdan ötürü </a:t>
            </a:r>
            <a:r>
              <a:rPr lang="tr-TR" sz="2400" b="1" i="1" dirty="0" smtClean="0">
                <a:effectLst/>
                <a:latin typeface="Times New Roman" panose="02020603050405020304" pitchFamily="18" charset="0"/>
                <a:ea typeface="Calibri" panose="020F0502020204030204" pitchFamily="34" charset="0"/>
                <a:cs typeface="Times New Roman" panose="02020603050405020304" pitchFamily="18" charset="0"/>
              </a:rPr>
              <a:t>dolaylı anlatım</a:t>
            </a: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 olur.</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129216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347730" y="451775"/>
            <a:ext cx="11191740" cy="5290487"/>
          </a:xfrm>
          <a:prstGeom prst="rect">
            <a:avLst/>
          </a:prstGeom>
        </p:spPr>
        <p:txBody>
          <a:bodyPr wrap="square">
            <a:spAutoFit/>
          </a:bodyPr>
          <a:lstStyle/>
          <a:p>
            <a:pPr>
              <a:lnSpc>
                <a:spcPct val="115000"/>
              </a:lnSpc>
              <a:spcAft>
                <a:spcPts val="1000"/>
              </a:spcAft>
              <a:tabLst>
                <a:tab pos="270510" algn="l"/>
              </a:tabLst>
            </a:pP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Dolaylı anlatımda hitap ve seslenme sözcükleri, </a:t>
            </a:r>
            <a:r>
              <a:rPr lang="tr-TR" sz="2400" i="1" dirty="0" smtClean="0">
                <a:effectLst/>
                <a:latin typeface="Times New Roman" panose="02020603050405020304" pitchFamily="18" charset="0"/>
                <a:ea typeface="Calibri" panose="020F0502020204030204" pitchFamily="34" charset="0"/>
                <a:cs typeface="Times New Roman" panose="02020603050405020304" pitchFamily="18" charset="0"/>
              </a:rPr>
              <a:t>diye</a:t>
            </a: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 edatı, </a:t>
            </a:r>
            <a:r>
              <a:rPr lang="tr-TR" sz="2400" i="1" dirty="0" smtClean="0">
                <a:effectLst/>
                <a:latin typeface="Times New Roman" panose="02020603050405020304" pitchFamily="18" charset="0"/>
                <a:ea typeface="Calibri" panose="020F0502020204030204" pitchFamily="34" charset="0"/>
                <a:cs typeface="Times New Roman" panose="02020603050405020304" pitchFamily="18" charset="0"/>
              </a:rPr>
              <a:t>lütfen, sakın, acaba, tamam, buyurun, haydi, affedersiniz </a:t>
            </a: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gibi sözcük ve ifadeler aktarılmaz. Aktarılan cümlenin öznesi –şayet belirtiliyorsa- her durumda tamlayan </a:t>
            </a:r>
            <a:r>
              <a:rPr lang="tr-TR" sz="2400" i="1" dirty="0" smtClean="0">
                <a:effectLst/>
                <a:latin typeface="Times New Roman" panose="02020603050405020304" pitchFamily="18" charset="0"/>
                <a:ea typeface="Calibri" panose="020F0502020204030204" pitchFamily="34" charset="0"/>
                <a:cs typeface="Times New Roman" panose="02020603050405020304" pitchFamily="18" charset="0"/>
              </a:rPr>
              <a:t>–(n)In</a:t>
            </a: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 ekini alır. Aktarılan cümlenin eylemi ise, ana cümlenin eylemine bağlı olarak farklı durum ekleri alır. Genellikle belirtme durum eki kullanılır, bununla beraber ana cümlenin eylemine bağlı olarak diğer durum ekleri de kullanılabilir. Eğer ana cümlenin eylemi edilgen çatıda bir fiilse, o zaman aktarılan yani yan cümlenin eylemi belirtme durum eki almaz. (Dafnopatidis-Şanlıoğlu, 2011) Tüm bu durumları vereceğimiz örneklerle daha iyi anlayabilirsiniz. </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tabLst>
                <a:tab pos="270510" algn="l"/>
              </a:tabLst>
            </a:pP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Dolaylı anlatım konusunun daha iyi anlaşılması ve hem yazılı hem sözlü olarak kullanabilmeniz açısından bu dersimizde dolaylı anlatımın tüm kullanım alanlarına değinip ders programına uygun olarak da bunlardan bazılarını  inceleyeceğiz. Bu derste inceleyeceğimiz dolaylı anlatımın kullanıldığı durumlar şöyle sıralanabilir:</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212118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334851" y="2203793"/>
            <a:ext cx="11281893" cy="2344231"/>
          </a:xfrm>
          <a:prstGeom prst="rect">
            <a:avLst/>
          </a:prstGeom>
        </p:spPr>
        <p:txBody>
          <a:bodyPr wrap="square">
            <a:spAutoFit/>
          </a:bodyPr>
          <a:lstStyle/>
          <a:p>
            <a:pPr marL="342900" lvl="0" indent="-342900">
              <a:lnSpc>
                <a:spcPct val="115000"/>
              </a:lnSpc>
              <a:spcAft>
                <a:spcPts val="1000"/>
              </a:spcAft>
              <a:buFont typeface="+mj-lt"/>
              <a:buAutoNum type="arabicPeriod"/>
              <a:tabLst>
                <a:tab pos="270510" algn="l"/>
              </a:tabLst>
            </a:pPr>
            <a:r>
              <a:rPr lang="tr-TR" sz="2400" b="1" dirty="0" smtClean="0">
                <a:effectLst/>
                <a:latin typeface="Times New Roman" panose="02020603050405020304" pitchFamily="18" charset="0"/>
                <a:ea typeface="Calibri" panose="020F0502020204030204" pitchFamily="34" charset="0"/>
                <a:cs typeface="Times New Roman" panose="02020603050405020304" pitchFamily="18" charset="0"/>
              </a:rPr>
              <a:t>Emir cümleleri</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1000"/>
              </a:spcAft>
              <a:tabLst>
                <a:tab pos="270510" algn="l"/>
              </a:tabLst>
            </a:pP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Dolaysız anlatımda emir kipli bir eylem kullanılıyorsa, dolaylı anlatımda bu eylem adlaştırılır ve yan cümlenin öznesine göre şahıs bildiren bir iyelik eki ve ardından ana cümlenin yüklemine bağlı olarak durum eki alır. Ana cümlenin yüklemi edilgen çatıda ise yan cümlenin eylemi belirtme durum eki almaz.</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26521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128789" y="283335"/>
            <a:ext cx="11616743" cy="5727850"/>
          </a:xfrm>
          <a:prstGeom prst="rect">
            <a:avLst/>
          </a:prstGeom>
        </p:spPr>
        <p:txBody>
          <a:bodyPr wrap="square">
            <a:spAutoFit/>
          </a:bodyPr>
          <a:lstStyle/>
          <a:p>
            <a:pPr marL="228600">
              <a:lnSpc>
                <a:spcPct val="115000"/>
              </a:lnSpc>
              <a:spcAft>
                <a:spcPts val="1000"/>
              </a:spcAft>
              <a:tabLst>
                <a:tab pos="270510" algn="l"/>
              </a:tabLst>
            </a:pPr>
            <a:r>
              <a:rPr lang="tr-TR" sz="2000" b="1" dirty="0" smtClean="0">
                <a:effectLst/>
                <a:latin typeface="Times New Roman" panose="02020603050405020304" pitchFamily="18" charset="0"/>
                <a:ea typeface="Calibri" panose="020F0502020204030204" pitchFamily="34" charset="0"/>
                <a:cs typeface="Times New Roman" panose="02020603050405020304" pitchFamily="18" charset="0"/>
              </a:rPr>
              <a:t>Örnek:</a:t>
            </a:r>
            <a:endParaRPr lang="tr-TR" sz="2000" dirty="0" smtClean="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15000"/>
              </a:lnSpc>
              <a:spcAft>
                <a:spcPts val="1000"/>
              </a:spcAft>
              <a:buFont typeface="Arial" panose="020B0604020202020204" pitchFamily="34" charset="0"/>
              <a:buChar char="•"/>
              <a:tabLst>
                <a:tab pos="270510" algn="l"/>
              </a:tabLst>
            </a:pP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Annesi kızına ‘Mutfakta bana biraz yardım et’ dedi.</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1000"/>
              </a:spcAft>
              <a:tabLst>
                <a:tab pos="270510" algn="l"/>
              </a:tabLst>
            </a:pP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Annesi kızına mutfakta </a:t>
            </a:r>
            <a:r>
              <a:rPr lang="tr-TR" sz="2000" u="sng" dirty="0" smtClean="0">
                <a:effectLst/>
                <a:latin typeface="Times New Roman" panose="02020603050405020304" pitchFamily="18" charset="0"/>
                <a:ea typeface="Calibri" panose="020F0502020204030204" pitchFamily="34" charset="0"/>
                <a:cs typeface="Times New Roman" panose="02020603050405020304" pitchFamily="18" charset="0"/>
              </a:rPr>
              <a:t>ona (kendisine)</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biraz yardım </a:t>
            </a:r>
            <a:r>
              <a:rPr lang="tr-TR" sz="2000" u="sng" dirty="0" smtClean="0">
                <a:effectLst/>
                <a:latin typeface="Times New Roman" panose="02020603050405020304" pitchFamily="18" charset="0"/>
                <a:ea typeface="Calibri" panose="020F0502020204030204" pitchFamily="34" charset="0"/>
                <a:cs typeface="Times New Roman" panose="02020603050405020304" pitchFamily="18" charset="0"/>
              </a:rPr>
              <a:t>etmesini</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tr-TR" sz="2000" u="sng" dirty="0" smtClean="0">
                <a:effectLst/>
                <a:latin typeface="Times New Roman" panose="02020603050405020304" pitchFamily="18" charset="0"/>
                <a:ea typeface="Calibri" panose="020F0502020204030204" pitchFamily="34" charset="0"/>
                <a:cs typeface="Times New Roman" panose="02020603050405020304" pitchFamily="18" charset="0"/>
              </a:rPr>
              <a:t>söyledi</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15000"/>
              </a:lnSpc>
              <a:spcAft>
                <a:spcPts val="1000"/>
              </a:spcAft>
              <a:buFont typeface="Arial" panose="020B0604020202020204" pitchFamily="34" charset="0"/>
              <a:buChar char="•"/>
              <a:tabLst>
                <a:tab pos="270510" algn="l"/>
              </a:tabLst>
            </a:pP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Müşteri garsona, ‘Garson Bey lütfen hesabımızı getirin’ diyor.</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1000"/>
              </a:spcAft>
              <a:tabLst>
                <a:tab pos="270510" algn="l"/>
              </a:tabLst>
            </a:pP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Müşteri garsona </a:t>
            </a:r>
            <a:r>
              <a:rPr lang="tr-TR" sz="2000" u="sng" dirty="0" smtClean="0">
                <a:effectLst/>
                <a:latin typeface="Times New Roman" panose="02020603050405020304" pitchFamily="18" charset="0"/>
                <a:ea typeface="Calibri" panose="020F0502020204030204" pitchFamily="34" charset="0"/>
                <a:cs typeface="Times New Roman" panose="02020603050405020304" pitchFamily="18" charset="0"/>
              </a:rPr>
              <a:t>hesabını getirmesini söylüyor</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1000"/>
              </a:spcAft>
              <a:tabLst>
                <a:tab pos="270510" algn="l"/>
              </a:tabLst>
            </a:pP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Müşteri </a:t>
            </a:r>
            <a:r>
              <a:rPr lang="tr-TR" sz="2000" u="sng" dirty="0" smtClean="0">
                <a:effectLst/>
                <a:latin typeface="Times New Roman" panose="02020603050405020304" pitchFamily="18" charset="0"/>
                <a:ea typeface="Calibri" panose="020F0502020204030204" pitchFamily="34" charset="0"/>
                <a:cs typeface="Times New Roman" panose="02020603050405020304" pitchFamily="18" charset="0"/>
              </a:rPr>
              <a:t>garsondan</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hesabını getirmesini</a:t>
            </a:r>
            <a:r>
              <a:rPr lang="tr-TR" sz="2000" u="sng" dirty="0" smtClean="0">
                <a:effectLst/>
                <a:latin typeface="Times New Roman" panose="02020603050405020304" pitchFamily="18" charset="0"/>
                <a:ea typeface="Calibri" panose="020F0502020204030204" pitchFamily="34" charset="0"/>
                <a:cs typeface="Times New Roman" panose="02020603050405020304" pitchFamily="18" charset="0"/>
              </a:rPr>
              <a:t> rica ediyor</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15000"/>
              </a:lnSpc>
              <a:spcAft>
                <a:spcPts val="1000"/>
              </a:spcAft>
              <a:buFont typeface="Arial" panose="020B0604020202020204" pitchFamily="34" charset="0"/>
              <a:buChar char="•"/>
              <a:tabLst>
                <a:tab pos="270510" algn="l"/>
              </a:tabLst>
            </a:pP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Komutan askerlere, ‘Yeni gelen arkadaşlar hemen odama gelsinler!’ demiş.</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1000"/>
              </a:spcAft>
              <a:tabLst>
                <a:tab pos="270510" algn="l"/>
              </a:tabLst>
            </a:pP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Komutan askerlere yeni gelen </a:t>
            </a:r>
            <a:r>
              <a:rPr lang="tr-TR" sz="2000" u="sng" dirty="0" smtClean="0">
                <a:effectLst/>
                <a:latin typeface="Times New Roman" panose="02020603050405020304" pitchFamily="18" charset="0"/>
                <a:ea typeface="Calibri" panose="020F0502020204030204" pitchFamily="34" charset="0"/>
                <a:cs typeface="Times New Roman" panose="02020603050405020304" pitchFamily="18" charset="0"/>
              </a:rPr>
              <a:t>arkadaşların</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hemen </a:t>
            </a:r>
            <a:r>
              <a:rPr lang="tr-TR" sz="2000" u="sng" dirty="0" smtClean="0">
                <a:effectLst/>
                <a:latin typeface="Times New Roman" panose="02020603050405020304" pitchFamily="18" charset="0"/>
                <a:ea typeface="Calibri" panose="020F0502020204030204" pitchFamily="34" charset="0"/>
                <a:cs typeface="Times New Roman" panose="02020603050405020304" pitchFamily="18" charset="0"/>
              </a:rPr>
              <a:t>odasına</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tr-TR" sz="2000" u="sng" dirty="0" smtClean="0">
                <a:effectLst/>
                <a:latin typeface="Times New Roman" panose="02020603050405020304" pitchFamily="18" charset="0"/>
                <a:ea typeface="Calibri" panose="020F0502020204030204" pitchFamily="34" charset="0"/>
                <a:cs typeface="Times New Roman" panose="02020603050405020304" pitchFamily="18" charset="0"/>
              </a:rPr>
              <a:t>gitmelerini emretmiş (söylemiş</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15000"/>
              </a:lnSpc>
              <a:spcAft>
                <a:spcPts val="1000"/>
              </a:spcAft>
              <a:buFont typeface="Arial" panose="020B0604020202020204" pitchFamily="34" charset="0"/>
              <a:buChar char="•"/>
              <a:tabLst>
                <a:tab pos="270510" algn="l"/>
              </a:tabLst>
            </a:pP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Doktorum bana, ‘Sağlığınızı ihmal etmeyin.’ der.</a:t>
            </a:r>
            <a:endParaRPr lang="tr-TR" sz="2000" dirty="0">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1000"/>
              </a:spcAft>
              <a:tabLst>
                <a:tab pos="270510" algn="l"/>
              </a:tabLst>
            </a:pP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Doktorum bana </a:t>
            </a:r>
            <a:r>
              <a:rPr lang="tr-TR" sz="2000" u="sng" dirty="0" smtClean="0">
                <a:effectLst/>
                <a:latin typeface="Times New Roman" panose="02020603050405020304" pitchFamily="18" charset="0"/>
                <a:ea typeface="Calibri" panose="020F0502020204030204" pitchFamily="34" charset="0"/>
                <a:cs typeface="Times New Roman" panose="02020603050405020304" pitchFamily="18" charset="0"/>
              </a:rPr>
              <a:t>sağlığımı </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ihmal </a:t>
            </a:r>
            <a:r>
              <a:rPr lang="tr-TR" sz="2000" u="sng" dirty="0" smtClean="0">
                <a:effectLst/>
                <a:latin typeface="Times New Roman" panose="02020603050405020304" pitchFamily="18" charset="0"/>
                <a:ea typeface="Calibri" panose="020F0502020204030204" pitchFamily="34" charset="0"/>
                <a:cs typeface="Times New Roman" panose="02020603050405020304" pitchFamily="18" charset="0"/>
              </a:rPr>
              <a:t>etmememi söyler</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15000"/>
              </a:lnSpc>
              <a:spcAft>
                <a:spcPts val="1000"/>
              </a:spcAft>
              <a:buFont typeface="Arial" panose="020B0604020202020204" pitchFamily="34" charset="0"/>
              <a:buChar char="•"/>
              <a:tabLst>
                <a:tab pos="270510" algn="l"/>
              </a:tabLst>
            </a:pP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Çalışanlara ‘Geç kalmayın’ </a:t>
            </a:r>
            <a:r>
              <a:rPr lang="tr-TR" sz="2000" u="sng" dirty="0" smtClean="0">
                <a:effectLst/>
                <a:latin typeface="Times New Roman" panose="02020603050405020304" pitchFamily="18" charset="0"/>
                <a:ea typeface="Calibri" panose="020F0502020204030204" pitchFamily="34" charset="0"/>
                <a:cs typeface="Times New Roman" panose="02020603050405020304" pitchFamily="18" charset="0"/>
              </a:rPr>
              <a:t>dendi.</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1000"/>
              </a:spcAft>
              <a:tabLst>
                <a:tab pos="270510" algn="l"/>
              </a:tabLst>
            </a:pP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Çalışanlara geç</a:t>
            </a:r>
            <a:r>
              <a:rPr lang="tr-TR" sz="2000" u="sng" dirty="0" smtClean="0">
                <a:effectLst/>
                <a:latin typeface="Times New Roman" panose="02020603050405020304" pitchFamily="18" charset="0"/>
                <a:ea typeface="Calibri" panose="020F0502020204030204" pitchFamily="34" charset="0"/>
                <a:cs typeface="Times New Roman" panose="02020603050405020304" pitchFamily="18" charset="0"/>
              </a:rPr>
              <a:t> kalmamaları söylendi.</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5421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167426" y="373488"/>
            <a:ext cx="11539470" cy="6307496"/>
          </a:xfrm>
          <a:prstGeom prst="rect">
            <a:avLst/>
          </a:prstGeom>
        </p:spPr>
        <p:txBody>
          <a:bodyPr wrap="square">
            <a:spAutoFit/>
          </a:bodyPr>
          <a:lstStyle/>
          <a:p>
            <a:pPr>
              <a:lnSpc>
                <a:spcPct val="115000"/>
              </a:lnSpc>
              <a:spcAft>
                <a:spcPts val="1000"/>
              </a:spcAft>
              <a:tabLst>
                <a:tab pos="270510" algn="l"/>
              </a:tabLst>
            </a:pPr>
            <a:r>
              <a:rPr lang="tr-TR" sz="2000" b="1" dirty="0" smtClean="0">
                <a:effectLst/>
                <a:latin typeface="Times New Roman" panose="02020603050405020304" pitchFamily="18" charset="0"/>
                <a:ea typeface="Calibri" panose="020F0502020204030204" pitchFamily="34" charset="0"/>
                <a:cs typeface="Times New Roman" panose="02020603050405020304" pitchFamily="18" charset="0"/>
              </a:rPr>
              <a:t>2a.  Şimdiki ve Geçmiş Zamanlı Fiil Cümleleri </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1000"/>
              </a:spcAft>
              <a:tabLst>
                <a:tab pos="270510" algn="l"/>
              </a:tabLst>
            </a:pP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Dolaysız anlatımda şimdiki veya geçmiş zamanlı bir eylem kullanılıyorsa, dolaylı anlatımda bu eylem </a:t>
            </a:r>
            <a:r>
              <a:rPr lang="tr-TR" sz="2000" b="1" dirty="0" smtClean="0">
                <a:effectLst/>
                <a:latin typeface="Times New Roman" panose="02020603050405020304" pitchFamily="18" charset="0"/>
                <a:ea typeface="Calibri" panose="020F0502020204030204" pitchFamily="34" charset="0"/>
                <a:cs typeface="Times New Roman" panose="02020603050405020304" pitchFamily="18" charset="0"/>
              </a:rPr>
              <a:t>–dik</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yan cümle eki ve yan cümlenin öznesine göre şahıs bildiren bir iyelik eki ve ardından ana cümlenin yüklemine bağlı olarak durum eki alır. Ana cümlenin yüklemi edilgen çatıda ise yan cümlenin eylemi belirtme durum eki almaz.</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1000"/>
              </a:spcAft>
              <a:tabLst>
                <a:tab pos="270510" algn="l"/>
              </a:tabLst>
            </a:pPr>
            <a:r>
              <a:rPr lang="tr-TR" sz="2000" b="1" dirty="0" smtClean="0">
                <a:effectLst/>
                <a:latin typeface="Times New Roman" panose="02020603050405020304" pitchFamily="18" charset="0"/>
                <a:ea typeface="Calibri" panose="020F0502020204030204" pitchFamily="34" charset="0"/>
                <a:cs typeface="Times New Roman" panose="02020603050405020304" pitchFamily="18" charset="0"/>
              </a:rPr>
              <a:t>Örnek:</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1000"/>
              </a:spcAft>
              <a:tabLst>
                <a:tab pos="270510" algn="l"/>
              </a:tabLst>
            </a:pP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Ben arkadaşıma ‘Şimdi kahvaltı yapıyorum, biraz önce uyandım.’ dedim.</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1000"/>
              </a:spcAft>
              <a:tabLst>
                <a:tab pos="270510" algn="l"/>
              </a:tabLst>
            </a:pP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Ben arkadaşıma şimdi kahvaltı </a:t>
            </a:r>
            <a:r>
              <a:rPr lang="tr-TR" sz="2000" u="sng" dirty="0" smtClean="0">
                <a:effectLst/>
                <a:latin typeface="Times New Roman" panose="02020603050405020304" pitchFamily="18" charset="0"/>
                <a:ea typeface="Calibri" panose="020F0502020204030204" pitchFamily="34" charset="0"/>
                <a:cs typeface="Times New Roman" panose="02020603050405020304" pitchFamily="18" charset="0"/>
              </a:rPr>
              <a:t>yaptığımı</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biraz önce </a:t>
            </a:r>
            <a:r>
              <a:rPr lang="tr-TR" sz="2000" u="sng" dirty="0" smtClean="0">
                <a:effectLst/>
                <a:latin typeface="Times New Roman" panose="02020603050405020304" pitchFamily="18" charset="0"/>
                <a:ea typeface="Calibri" panose="020F0502020204030204" pitchFamily="34" charset="0"/>
                <a:cs typeface="Times New Roman" panose="02020603050405020304" pitchFamily="18" charset="0"/>
              </a:rPr>
              <a:t>uyandığımı</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tr-TR" sz="2000" u="sng" dirty="0" smtClean="0">
                <a:effectLst/>
                <a:latin typeface="Times New Roman" panose="02020603050405020304" pitchFamily="18" charset="0"/>
                <a:ea typeface="Calibri" panose="020F0502020204030204" pitchFamily="34" charset="0"/>
                <a:cs typeface="Times New Roman" panose="02020603050405020304" pitchFamily="18" charset="0"/>
              </a:rPr>
              <a:t>söyledim</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1000"/>
              </a:spcAft>
              <a:tabLst>
                <a:tab pos="270510" algn="l"/>
              </a:tabLst>
            </a:pP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1000"/>
              </a:spcAft>
              <a:tabLst>
                <a:tab pos="270510" algn="l"/>
              </a:tabLst>
            </a:pP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Onlar bize ‘Biz bunu bilmiyorduk, ama Hasan bize her şeyi anlattı.’ </a:t>
            </a:r>
            <a:r>
              <a:rPr lang="tr-TR" sz="2000" b="1" dirty="0" smtClean="0">
                <a:effectLst/>
                <a:latin typeface="Times New Roman" panose="02020603050405020304" pitchFamily="18" charset="0"/>
                <a:ea typeface="Calibri" panose="020F0502020204030204" pitchFamily="34" charset="0"/>
                <a:cs typeface="Times New Roman" panose="02020603050405020304" pitchFamily="18" charset="0"/>
              </a:rPr>
              <a:t>diye</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itiraf ettiler.</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1000"/>
              </a:spcAft>
              <a:tabLst>
                <a:tab pos="270510" algn="l"/>
              </a:tabLst>
            </a:pP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Onlar bize bunu </a:t>
            </a:r>
            <a:r>
              <a:rPr lang="tr-TR" sz="2000" u="sng" dirty="0" smtClean="0">
                <a:effectLst/>
                <a:latin typeface="Times New Roman" panose="02020603050405020304" pitchFamily="18" charset="0"/>
                <a:ea typeface="Calibri" panose="020F0502020204030204" pitchFamily="34" charset="0"/>
                <a:cs typeface="Times New Roman" panose="02020603050405020304" pitchFamily="18" charset="0"/>
              </a:rPr>
              <a:t>bilmediklerini</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ama </a:t>
            </a:r>
            <a:r>
              <a:rPr lang="tr-TR" sz="2000" u="sng" dirty="0" smtClean="0">
                <a:effectLst/>
                <a:latin typeface="Times New Roman" panose="02020603050405020304" pitchFamily="18" charset="0"/>
                <a:ea typeface="Calibri" panose="020F0502020204030204" pitchFamily="34" charset="0"/>
                <a:cs typeface="Times New Roman" panose="02020603050405020304" pitchFamily="18" charset="0"/>
              </a:rPr>
              <a:t>Hasan’ın</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tr-TR" sz="2000" u="sng" dirty="0" smtClean="0">
                <a:effectLst/>
                <a:latin typeface="Times New Roman" panose="02020603050405020304" pitchFamily="18" charset="0"/>
                <a:ea typeface="Calibri" panose="020F0502020204030204" pitchFamily="34" charset="0"/>
                <a:cs typeface="Times New Roman" panose="02020603050405020304" pitchFamily="18" charset="0"/>
              </a:rPr>
              <a:t>onlara</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her şeyi </a:t>
            </a:r>
            <a:r>
              <a:rPr lang="tr-TR" sz="2000" u="sng" dirty="0" smtClean="0">
                <a:effectLst/>
                <a:latin typeface="Times New Roman" panose="02020603050405020304" pitchFamily="18" charset="0"/>
                <a:ea typeface="Calibri" panose="020F0502020204030204" pitchFamily="34" charset="0"/>
                <a:cs typeface="Times New Roman" panose="02020603050405020304" pitchFamily="18" charset="0"/>
              </a:rPr>
              <a:t>anlattığını</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itiraf ettiler.</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1000"/>
              </a:spcAft>
              <a:tabLst>
                <a:tab pos="270510" algn="l"/>
              </a:tabLst>
            </a:pP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1000"/>
              </a:spcAft>
              <a:tabLst>
                <a:tab pos="270510" algn="l"/>
              </a:tabLst>
            </a:pP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Başbakan, ‘Yurt gezisinde halkla bir araya gelmekten büyük mutluluk duydum.’ </a:t>
            </a:r>
            <a:r>
              <a:rPr lang="tr-TR" sz="2000" b="1" dirty="0" smtClean="0">
                <a:effectLst/>
                <a:latin typeface="Times New Roman" panose="02020603050405020304" pitchFamily="18" charset="0"/>
                <a:ea typeface="Calibri" panose="020F0502020204030204" pitchFamily="34" charset="0"/>
                <a:cs typeface="Times New Roman" panose="02020603050405020304" pitchFamily="18" charset="0"/>
              </a:rPr>
              <a:t>diye</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belirtti.</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1000"/>
              </a:spcAft>
              <a:tabLst>
                <a:tab pos="270510" algn="l"/>
              </a:tabLst>
            </a:pP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Başbakan, yurt gezisinde halkla bir araya gelmekten büyük mutluluk </a:t>
            </a:r>
            <a:r>
              <a:rPr lang="tr-TR" sz="2000" u="sng" dirty="0" smtClean="0">
                <a:effectLst/>
                <a:latin typeface="Times New Roman" panose="02020603050405020304" pitchFamily="18" charset="0"/>
                <a:ea typeface="Calibri" panose="020F0502020204030204" pitchFamily="34" charset="0"/>
                <a:cs typeface="Times New Roman" panose="02020603050405020304" pitchFamily="18" charset="0"/>
              </a:rPr>
              <a:t>duyduğunu</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 belirtti.</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30185140"/>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1442</Words>
  <Application>Microsoft Office PowerPoint</Application>
  <PresentationFormat>Ευρεία οθόνη</PresentationFormat>
  <Paragraphs>131</Paragraphs>
  <Slides>19</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19</vt:i4>
      </vt:variant>
    </vt:vector>
  </HeadingPairs>
  <TitlesOfParts>
    <vt:vector size="25" baseType="lpstr">
      <vt:lpstr>Arial</vt:lpstr>
      <vt:lpstr>Calibri</vt:lpstr>
      <vt:lpstr>Calibri Light</vt:lpstr>
      <vt:lpstr>MS Reference Sans Serif</vt:lpstr>
      <vt:lpstr>Times New Roman</vt:lpstr>
      <vt:lpstr>Θέμα του Office</vt:lpstr>
      <vt:lpstr>Atina Üniversitesi, Türk Bilimleri ve Çağdaş Asya Bilimleri Bölümü            2018-2019 akademik yılı, IV. yarıyıl     Ders: Türkçe Dilbilgisi ve Sözdizimi IV  Konu: Türkçede Anlatım Biçimleri, Dolaylı Anlatım  Hazırlayan ve sunan: Hristina Şanlıoğlu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SON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Atina Üniversitesi, Türk Bilimleri ve Çağdaş Asya Bilimleri Bölümü            2018-2019 akademik yılı, IV. yarıyıl     Ders: Türkçe Dilbilgisi ve Sözdizimi IV  Konu: Türkçede Anlatım Biçimleri, Dolaylı Anlatım  Hazırlayan ve sunan: Hristina Şanlıoğlu</dc:title>
  <dc:creator>PC</dc:creator>
  <cp:lastModifiedBy>PC</cp:lastModifiedBy>
  <cp:revision>7</cp:revision>
  <dcterms:created xsi:type="dcterms:W3CDTF">2019-01-30T20:08:06Z</dcterms:created>
  <dcterms:modified xsi:type="dcterms:W3CDTF">2019-01-30T20:47:02Z</dcterms:modified>
</cp:coreProperties>
</file>