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256" r:id="rId2"/>
    <p:sldId id="322" r:id="rId3"/>
    <p:sldId id="257" r:id="rId4"/>
    <p:sldId id="287" r:id="rId5"/>
    <p:sldId id="325" r:id="rId6"/>
    <p:sldId id="326"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76" r:id="rId25"/>
    <p:sldId id="350" r:id="rId26"/>
    <p:sldId id="351" r:id="rId27"/>
    <p:sldId id="352" r:id="rId28"/>
    <p:sldId id="353" r:id="rId29"/>
    <p:sldId id="344" r:id="rId30"/>
    <p:sldId id="345" r:id="rId31"/>
    <p:sldId id="346" r:id="rId32"/>
    <p:sldId id="347" r:id="rId33"/>
    <p:sldId id="348" r:id="rId34"/>
    <p:sldId id="349" r:id="rId35"/>
    <p:sldId id="355" r:id="rId36"/>
    <p:sldId id="356" r:id="rId37"/>
    <p:sldId id="357" r:id="rId38"/>
    <p:sldId id="374" r:id="rId39"/>
    <p:sldId id="358" r:id="rId40"/>
    <p:sldId id="263" r:id="rId41"/>
    <p:sldId id="359" r:id="rId42"/>
    <p:sldId id="360" r:id="rId43"/>
    <p:sldId id="375" r:id="rId44"/>
    <p:sldId id="361" r:id="rId45"/>
    <p:sldId id="362" r:id="rId46"/>
    <p:sldId id="363" r:id="rId47"/>
    <p:sldId id="364" r:id="rId48"/>
    <p:sldId id="365" r:id="rId49"/>
    <p:sldId id="366" r:id="rId50"/>
    <p:sldId id="367" r:id="rId51"/>
    <p:sldId id="368" r:id="rId52"/>
    <p:sldId id="369" r:id="rId53"/>
    <p:sldId id="370" r:id="rId54"/>
    <p:sldId id="371" r:id="rId55"/>
    <p:sldId id="372" r:id="rId56"/>
    <p:sldId id="373" r:id="rId57"/>
    <p:sldId id="377" r:id="rId5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99"/>
    <p:restoredTop sz="94643"/>
  </p:normalViewPr>
  <p:slideViewPr>
    <p:cSldViewPr>
      <p:cViewPr varScale="1">
        <p:scale>
          <a:sx n="130" d="100"/>
          <a:sy n="130" d="100"/>
        </p:scale>
        <p:origin x="208"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A23829-BA87-4964-A6E5-01FD82101B86}" type="datetimeFigureOut">
              <a:rPr lang="el-GR" smtClean="0"/>
              <a:pPr/>
              <a:t>26/2/23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66CA3B-7862-4AC3-91DB-FAAFCAAC3536}" type="slidenum">
              <a:rPr lang="el-GR" smtClean="0"/>
              <a:pPr/>
              <a:t>‹#›</a:t>
            </a:fld>
            <a:endParaRPr lang="el-GR"/>
          </a:p>
        </p:txBody>
      </p:sp>
    </p:spTree>
    <p:extLst>
      <p:ext uri="{BB962C8B-B14F-4D97-AF65-F5344CB8AC3E}">
        <p14:creationId xmlns:p14="http://schemas.microsoft.com/office/powerpoint/2010/main" val="345755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6861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51EDB84A-DE03-4025-9E86-7ED3CAAC0C7B}" type="slidenum">
              <a:rPr lang="el-GR" smtClean="0"/>
              <a:pPr eaLnBrk="1" hangingPunct="1"/>
              <a:t>8</a:t>
            </a:fld>
            <a:endParaRPr lang="el-GR"/>
          </a:p>
        </p:txBody>
      </p:sp>
    </p:spTree>
    <p:extLst>
      <p:ext uri="{BB962C8B-B14F-4D97-AF65-F5344CB8AC3E}">
        <p14:creationId xmlns:p14="http://schemas.microsoft.com/office/powerpoint/2010/main" val="2821057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fld id="{00600F82-3E5F-4270-9580-5A94ACE22168}" type="datetimeFigureOut">
              <a:rPr lang="el-GR" smtClean="0"/>
              <a:pPr/>
              <a:t>26/2/23</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26C5829B-57DB-40BD-9E64-98EDD4AF54E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fld id="{00600F82-3E5F-4270-9580-5A94ACE22168}" type="datetimeFigureOut">
              <a:rPr lang="el-GR" smtClean="0"/>
              <a:pPr/>
              <a:t>26/2/23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C5829B-57DB-40BD-9E64-98EDD4AF54E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fld id="{00600F82-3E5F-4270-9580-5A94ACE22168}" type="datetimeFigureOut">
              <a:rPr lang="el-GR" smtClean="0"/>
              <a:pPr/>
              <a:t>26/2/23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fld id="{00600F82-3E5F-4270-9580-5A94ACE22168}" type="datetimeFigureOut">
              <a:rPr lang="el-GR" smtClean="0"/>
              <a:pPr/>
              <a:t>26/2/23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fld id="{00600F82-3E5F-4270-9580-5A94ACE22168}" type="datetimeFigureOut">
              <a:rPr lang="el-GR" smtClean="0"/>
              <a:pPr/>
              <a:t>26/2/23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00F82-3E5F-4270-9580-5A94ACE22168}" type="datetimeFigureOut">
              <a:rPr lang="el-GR" smtClean="0"/>
              <a:pPr/>
              <a:t>26/2/23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fld id="{00600F82-3E5F-4270-9580-5A94ACE22168}" type="datetimeFigureOut">
              <a:rPr lang="el-GR" smtClean="0"/>
              <a:pPr/>
              <a:t>26/2/23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C5829B-57DB-40BD-9E64-98EDD4AF54E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fld id="{00600F82-3E5F-4270-9580-5A94ACE22168}" type="datetimeFigureOut">
              <a:rPr lang="el-GR" smtClean="0"/>
              <a:pPr/>
              <a:t>26/2/23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26C5829B-57DB-40BD-9E64-98EDD4AF54E8}"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0600F82-3E5F-4270-9580-5A94ACE22168}" type="datetimeFigureOut">
              <a:rPr lang="el-GR" smtClean="0"/>
              <a:pPr/>
              <a:t>26/2/23</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6C5829B-57DB-40BD-9E64-98EDD4AF54E8}"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33400" y="980728"/>
            <a:ext cx="7851648" cy="3078654"/>
          </a:xfrm>
        </p:spPr>
        <p:txBody>
          <a:bodyPr>
            <a:normAutofit fontScale="90000"/>
          </a:bodyPr>
          <a:lstStyle/>
          <a:p>
            <a:r>
              <a:rPr lang="el-GR" dirty="0"/>
              <a:t>Κοινωνική ανάπτυξη και ανάπτυξη της προσωπικότητας στην πρώτη παιδική ηλικία</a:t>
            </a:r>
            <a:r>
              <a:rPr lang="en-US" dirty="0"/>
              <a:t> II</a:t>
            </a:r>
            <a:endParaRPr lang="el-GR" dirty="0"/>
          </a:p>
        </p:txBody>
      </p:sp>
      <p:sp>
        <p:nvSpPr>
          <p:cNvPr id="3" name="Υπότιτλος 2"/>
          <p:cNvSpPr>
            <a:spLocks noGrp="1"/>
          </p:cNvSpPr>
          <p:nvPr>
            <p:ph type="subTitle" idx="1"/>
          </p:nvPr>
        </p:nvSpPr>
        <p:spPr>
          <a:xfrm>
            <a:off x="533400" y="3933056"/>
            <a:ext cx="7854696" cy="2592288"/>
          </a:xfrm>
        </p:spPr>
        <p:txBody>
          <a:bodyPr>
            <a:normAutofit/>
          </a:bodyPr>
          <a:lstStyle/>
          <a:p>
            <a:endParaRPr lang="el-GR" dirty="0"/>
          </a:p>
          <a:p>
            <a:pPr algn="l"/>
            <a:r>
              <a:rPr lang="el-GR" dirty="0"/>
              <a:t>ΑΝΑΠΤΥΞΗ ΤΟΥ ΠΑΙΔΙΟΥ ΙΙ</a:t>
            </a:r>
          </a:p>
          <a:p>
            <a:pPr algn="l"/>
            <a:r>
              <a:rPr lang="el-GR" dirty="0"/>
              <a:t>2022</a:t>
            </a:r>
            <a:r>
              <a:rPr lang="en-US" dirty="0"/>
              <a:t>-</a:t>
            </a:r>
            <a:r>
              <a:rPr lang="el-GR" dirty="0"/>
              <a:t>23</a:t>
            </a:r>
          </a:p>
          <a:p>
            <a:pPr algn="l"/>
            <a:r>
              <a:rPr lang="el-GR" dirty="0"/>
              <a:t>Λήδα Αναγνωστάκη</a:t>
            </a:r>
          </a:p>
          <a:p>
            <a:pPr algn="l"/>
            <a:r>
              <a:rPr lang="el-GR" dirty="0"/>
              <a:t>ΕΚΠΑ/ΤΕΑΠΗ</a:t>
            </a:r>
          </a:p>
        </p:txBody>
      </p:sp>
    </p:spTree>
    <p:extLst>
      <p:ext uri="{BB962C8B-B14F-4D97-AF65-F5344CB8AC3E}">
        <p14:creationId xmlns:p14="http://schemas.microsoft.com/office/powerpoint/2010/main" val="2503425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l-GR"/>
              <a:t>ΤΟ ΠΑΙΧΝΙΔΙ</a:t>
            </a:r>
          </a:p>
        </p:txBody>
      </p:sp>
      <p:sp>
        <p:nvSpPr>
          <p:cNvPr id="1536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96831F8E-F614-4B93-B38E-95A33A7B8012}" type="slidenum">
              <a:rPr lang="en-US" smtClean="0">
                <a:solidFill>
                  <a:schemeClr val="tx2"/>
                </a:solidFill>
              </a:rPr>
              <a:pPr eaLnBrk="1" hangingPunct="1"/>
              <a:t>10</a:t>
            </a:fld>
            <a:endParaRPr lang="en-US">
              <a:solidFill>
                <a:schemeClr val="tx2"/>
              </a:solidFill>
            </a:endParaRPr>
          </a:p>
        </p:txBody>
      </p:sp>
      <p:sp>
        <p:nvSpPr>
          <p:cNvPr id="3" name="Content Placeholder 2"/>
          <p:cNvSpPr>
            <a:spLocks noGrp="1"/>
          </p:cNvSpPr>
          <p:nvPr>
            <p:ph sz="quarter" idx="1"/>
          </p:nvPr>
        </p:nvSpPr>
        <p:spPr>
          <a:xfrm>
            <a:off x="822325" y="1844675"/>
            <a:ext cx="7521575" cy="2952750"/>
          </a:xfrm>
        </p:spPr>
        <p:txBody>
          <a:bodyPr rtlCol="0">
            <a:normAutofit fontScale="92500" lnSpcReduction="10000"/>
          </a:bodyPr>
          <a:lstStyle/>
          <a:p>
            <a:pPr marL="274320" indent="-274320" eaLnBrk="1" fontAlgn="auto" hangingPunct="1">
              <a:spcAft>
                <a:spcPts val="0"/>
              </a:spcAft>
              <a:buFont typeface="Arial" pitchFamily="34" charset="0"/>
              <a:buNone/>
              <a:defRPr/>
            </a:pPr>
            <a:r>
              <a:rPr lang="el-GR" sz="2800" dirty="0"/>
              <a:t> Χαρακτηριστικά</a:t>
            </a:r>
          </a:p>
          <a:p>
            <a:pPr marL="457200" indent="-457200" eaLnBrk="1" fontAlgn="auto" hangingPunct="1">
              <a:spcAft>
                <a:spcPts val="0"/>
              </a:spcAft>
              <a:buFont typeface="Arial" pitchFamily="34" charset="0"/>
              <a:buChar char="•"/>
              <a:defRPr/>
            </a:pPr>
            <a:r>
              <a:rPr lang="el-GR" sz="2800" dirty="0"/>
              <a:t>Δραστηριότητα που προσφέρει ευχαρίστηση</a:t>
            </a:r>
          </a:p>
          <a:p>
            <a:pPr marL="457200" indent="-457200" eaLnBrk="1" fontAlgn="auto" hangingPunct="1">
              <a:spcAft>
                <a:spcPts val="0"/>
              </a:spcAft>
              <a:buFont typeface="Arial" pitchFamily="34" charset="0"/>
              <a:buChar char="•"/>
              <a:defRPr/>
            </a:pPr>
            <a:r>
              <a:rPr lang="el-GR" sz="2800" dirty="0"/>
              <a:t>Εσωτερικό κίνητρο </a:t>
            </a:r>
          </a:p>
          <a:p>
            <a:pPr marL="457200" indent="-457200" eaLnBrk="1" fontAlgn="auto" hangingPunct="1">
              <a:spcAft>
                <a:spcPts val="0"/>
              </a:spcAft>
              <a:buFont typeface="Arial" pitchFamily="34" charset="0"/>
              <a:buChar char="•"/>
              <a:defRPr/>
            </a:pPr>
            <a:r>
              <a:rPr lang="el-GR" sz="2800" dirty="0"/>
              <a:t>Είναι αυθόρμητο και διαλεγμένο από το άτομο που παίζει</a:t>
            </a:r>
          </a:p>
          <a:p>
            <a:pPr marL="457200" indent="-457200" eaLnBrk="1" fontAlgn="auto" hangingPunct="1">
              <a:spcAft>
                <a:spcPts val="0"/>
              </a:spcAft>
              <a:buFont typeface="Arial" pitchFamily="34" charset="0"/>
              <a:buChar char="•"/>
              <a:defRPr/>
            </a:pPr>
            <a:r>
              <a:rPr lang="el-GR" sz="2800" dirty="0"/>
              <a:t>Προϋποθέτει την ενεργή συμμετοχή του ατόμου που παίζει</a:t>
            </a:r>
            <a:r>
              <a:rPr lang="en-US" sz="2800" dirty="0"/>
              <a:t>                        </a:t>
            </a:r>
          </a:p>
          <a:p>
            <a:pPr marL="457200" indent="-457200" eaLnBrk="1" fontAlgn="auto" hangingPunct="1">
              <a:spcAft>
                <a:spcPts val="0"/>
              </a:spcAft>
              <a:buFont typeface="Arial" pitchFamily="34" charset="0"/>
              <a:buChar char="•"/>
              <a:defRPr/>
            </a:pPr>
            <a:endParaRPr lang="en-US" sz="2800" dirty="0"/>
          </a:p>
          <a:p>
            <a:pPr marL="0" indent="0" eaLnBrk="1" fontAlgn="auto" hangingPunct="1">
              <a:spcAft>
                <a:spcPts val="0"/>
              </a:spcAft>
              <a:buFont typeface="Wingdings 3" pitchFamily="18" charset="2"/>
              <a:buNone/>
              <a:defRPr/>
            </a:pPr>
            <a:endParaRPr lang="en-US" sz="2800" dirty="0"/>
          </a:p>
          <a:p>
            <a:pPr marL="0" indent="0" eaLnBrk="1" fontAlgn="auto" hangingPunct="1">
              <a:spcAft>
                <a:spcPts val="0"/>
              </a:spcAft>
              <a:buFont typeface="Wingdings 3" pitchFamily="18" charset="2"/>
              <a:buNone/>
              <a:defRPr/>
            </a:pPr>
            <a:endParaRPr lang="el-GR" sz="2800" dirty="0"/>
          </a:p>
          <a:p>
            <a:pPr marL="0" indent="0" eaLnBrk="1" fontAlgn="auto" hangingPunct="1">
              <a:spcAft>
                <a:spcPts val="0"/>
              </a:spcAft>
              <a:buFont typeface="Wingdings 3" pitchFamily="18" charset="2"/>
              <a:buNone/>
              <a:defRPr/>
            </a:pPr>
            <a:endParaRPr lang="el-GR" sz="2800" dirty="0"/>
          </a:p>
        </p:txBody>
      </p:sp>
    </p:spTree>
    <p:extLst>
      <p:ext uri="{BB962C8B-B14F-4D97-AF65-F5344CB8AC3E}">
        <p14:creationId xmlns:p14="http://schemas.microsoft.com/office/powerpoint/2010/main" val="3427299464"/>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p:txBody>
          <a:bodyPr>
            <a:normAutofit fontScale="90000"/>
          </a:bodyPr>
          <a:lstStyle/>
          <a:p>
            <a:r>
              <a:rPr lang="el-GR" dirty="0"/>
              <a:t> Τα είδη του παιχνιδιού: πώς διαχωρίζονται</a:t>
            </a:r>
          </a:p>
        </p:txBody>
      </p:sp>
      <p:sp>
        <p:nvSpPr>
          <p:cNvPr id="3" name="Θέση περιεχομένου 2"/>
          <p:cNvSpPr>
            <a:spLocks noGrp="1"/>
          </p:cNvSpPr>
          <p:nvPr>
            <p:ph sz="quarter" idx="1"/>
          </p:nvPr>
        </p:nvSpPr>
        <p:spPr>
          <a:xfrm>
            <a:off x="457200" y="1772816"/>
            <a:ext cx="8229600" cy="4383509"/>
          </a:xfrm>
        </p:spPr>
        <p:txBody>
          <a:bodyPr>
            <a:normAutofit/>
          </a:bodyPr>
          <a:lstStyle/>
          <a:p>
            <a:pPr>
              <a:buNone/>
              <a:defRPr/>
            </a:pPr>
            <a:r>
              <a:rPr lang="el-GR" dirty="0"/>
              <a:t> </a:t>
            </a:r>
          </a:p>
          <a:p>
            <a:pPr>
              <a:defRPr/>
            </a:pPr>
            <a:r>
              <a:rPr lang="el-GR" dirty="0"/>
              <a:t>Διαχωρισμός με κριτήριο τις μεγάλες αναπτυξιακές αλλαγές (ακολουθώντας τον </a:t>
            </a:r>
            <a:r>
              <a:rPr lang="en-US" dirty="0"/>
              <a:t>Piaget</a:t>
            </a:r>
            <a:r>
              <a:rPr lang="el-GR" dirty="0"/>
              <a:t>: τα είδη του παιχνιδιού συνδέονται με τα στάδια ανάπτυξης και βασίζονται στις αντίστοιχες γνωστικές κατακτήσεις</a:t>
            </a:r>
            <a:r>
              <a:rPr lang="en-US" dirty="0"/>
              <a:t>)</a:t>
            </a:r>
          </a:p>
          <a:p>
            <a:pPr marL="514350" indent="-514350">
              <a:buFont typeface="Wingdings 3" pitchFamily="18" charset="2"/>
              <a:buAutoNum type="arabicPeriod"/>
              <a:defRPr/>
            </a:pPr>
            <a:r>
              <a:rPr lang="el-GR" i="1" dirty="0"/>
              <a:t>Παιχνίδι εξάσκησης</a:t>
            </a:r>
            <a:r>
              <a:rPr lang="en-US" i="1" dirty="0"/>
              <a:t> (</a:t>
            </a:r>
            <a:r>
              <a:rPr lang="el-GR" i="1" dirty="0"/>
              <a:t>αισθητηριοκινητικό)</a:t>
            </a:r>
            <a:r>
              <a:rPr lang="el-GR" dirty="0"/>
              <a:t>                              </a:t>
            </a:r>
          </a:p>
          <a:p>
            <a:pPr marL="514350" indent="-514350">
              <a:buFont typeface="Wingdings 3" pitchFamily="18" charset="2"/>
              <a:buAutoNum type="arabicPeriod"/>
              <a:defRPr/>
            </a:pPr>
            <a:r>
              <a:rPr lang="el-GR" i="1" dirty="0"/>
              <a:t>Συμβολικό παιχνίδι</a:t>
            </a:r>
          </a:p>
          <a:p>
            <a:pPr marL="514350" indent="-514350">
              <a:buFont typeface="Wingdings 3" pitchFamily="18" charset="2"/>
              <a:buAutoNum type="arabicPeriod"/>
              <a:defRPr/>
            </a:pPr>
            <a:r>
              <a:rPr lang="el-GR" i="1" dirty="0"/>
              <a:t>Παιχνίδι με κανόνες</a:t>
            </a:r>
          </a:p>
        </p:txBody>
      </p:sp>
      <p:sp>
        <p:nvSpPr>
          <p:cNvPr id="16388"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2E3B40E4-D15B-4A4F-8633-028BCDE3C849}" type="slidenum">
              <a:rPr lang="en-US" smtClean="0">
                <a:solidFill>
                  <a:schemeClr val="tx2"/>
                </a:solidFill>
              </a:rPr>
              <a:pPr eaLnBrk="1" hangingPunct="1"/>
              <a:t>11</a:t>
            </a:fld>
            <a:endParaRPr lang="en-US">
              <a:solidFill>
                <a:schemeClr val="tx2"/>
              </a:solidFill>
            </a:endParaRPr>
          </a:p>
        </p:txBody>
      </p:sp>
    </p:spTree>
    <p:extLst>
      <p:ext uri="{BB962C8B-B14F-4D97-AF65-F5344CB8AC3E}">
        <p14:creationId xmlns:p14="http://schemas.microsoft.com/office/powerpoint/2010/main" val="3628261953"/>
      </p:ext>
    </p:extLst>
  </p:cSld>
  <p:clrMapOvr>
    <a:masterClrMapping/>
  </p:clrMapOvr>
  <p:transition spd="slow" advTm="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a:xfrm>
            <a:off x="457200" y="704088"/>
            <a:ext cx="8229600" cy="833767"/>
          </a:xfrm>
        </p:spPr>
        <p:txBody>
          <a:bodyPr>
            <a:normAutofit fontScale="90000"/>
          </a:bodyPr>
          <a:lstStyle/>
          <a:p>
            <a:br>
              <a:rPr lang="el-GR" dirty="0"/>
            </a:br>
            <a:br>
              <a:rPr lang="el-GR" dirty="0"/>
            </a:br>
            <a:r>
              <a:rPr lang="el-GR" dirty="0"/>
              <a:t>Τα είδη του παιχνιδιού: πώς διαχωρίζονται</a:t>
            </a:r>
          </a:p>
        </p:txBody>
      </p:sp>
      <p:sp>
        <p:nvSpPr>
          <p:cNvPr id="3" name="Θέση περιεχομένου 2"/>
          <p:cNvSpPr>
            <a:spLocks noGrp="1"/>
          </p:cNvSpPr>
          <p:nvPr>
            <p:ph sz="quarter" idx="1"/>
          </p:nvPr>
        </p:nvSpPr>
        <p:spPr>
          <a:xfrm>
            <a:off x="457200" y="1700213"/>
            <a:ext cx="8229600" cy="4456112"/>
          </a:xfrm>
        </p:spPr>
        <p:txBody>
          <a:bodyPr>
            <a:normAutofit fontScale="92500" lnSpcReduction="20000"/>
          </a:bodyPr>
          <a:lstStyle/>
          <a:p>
            <a:pPr>
              <a:defRPr/>
            </a:pPr>
            <a:r>
              <a:rPr lang="el-GR" sz="2800" dirty="0"/>
              <a:t>Διαχωρισμός με κριτήριο τα μέσα που χρησιμοποιούνται στο παιχνίδι</a:t>
            </a:r>
          </a:p>
          <a:p>
            <a:pPr>
              <a:buNone/>
              <a:defRPr/>
            </a:pPr>
            <a:endParaRPr lang="el-GR" sz="2800" dirty="0"/>
          </a:p>
          <a:p>
            <a:pPr marL="514350" indent="-514350">
              <a:buNone/>
              <a:defRPr/>
            </a:pPr>
            <a:r>
              <a:rPr lang="el-GR" sz="2800" dirty="0"/>
              <a:t>Παιχνίδι κίνησης</a:t>
            </a:r>
          </a:p>
          <a:p>
            <a:pPr marL="514350" indent="-514350">
              <a:buNone/>
              <a:defRPr/>
            </a:pPr>
            <a:r>
              <a:rPr lang="el-GR" sz="2800" dirty="0"/>
              <a:t>Παιχνίδι με αντικείμενα (διερευνητικό, κατασκευαστικό, συμβολικό)</a:t>
            </a:r>
          </a:p>
          <a:p>
            <a:pPr>
              <a:buNone/>
              <a:defRPr/>
            </a:pPr>
            <a:r>
              <a:rPr lang="el-GR" sz="2800" dirty="0"/>
              <a:t>Παιχνίδι προσποίησης (συμβολικό, ρόλων, δραματικό)</a:t>
            </a:r>
          </a:p>
          <a:p>
            <a:pPr>
              <a:buNone/>
              <a:defRPr/>
            </a:pPr>
            <a:r>
              <a:rPr lang="el-GR" sz="2800" dirty="0"/>
              <a:t>Γλωσσικά παιχνίδια</a:t>
            </a:r>
          </a:p>
          <a:p>
            <a:pPr>
              <a:buNone/>
              <a:defRPr/>
            </a:pPr>
            <a:r>
              <a:rPr lang="el-GR" sz="2800" dirty="0"/>
              <a:t>Παιχνίδια με κανόνες</a:t>
            </a:r>
          </a:p>
          <a:p>
            <a:pPr>
              <a:buNone/>
              <a:defRPr/>
            </a:pPr>
            <a:endParaRPr lang="en-US" dirty="0"/>
          </a:p>
          <a:p>
            <a:pPr marL="0" indent="0" algn="r">
              <a:buFont typeface="Wingdings 3" pitchFamily="18" charset="2"/>
              <a:buNone/>
              <a:defRPr/>
            </a:pPr>
            <a:r>
              <a:rPr lang="en-US" sz="2000" dirty="0"/>
              <a:t>Smith (2010)</a:t>
            </a:r>
            <a:endParaRPr lang="el-GR" sz="2000" dirty="0"/>
          </a:p>
          <a:p>
            <a:pPr marL="0" indent="0">
              <a:buFont typeface="Wingdings 3" pitchFamily="18" charset="2"/>
              <a:buNone/>
              <a:defRPr/>
            </a:pPr>
            <a:endParaRPr lang="el-GR" dirty="0"/>
          </a:p>
        </p:txBody>
      </p:sp>
      <p:sp>
        <p:nvSpPr>
          <p:cNvPr id="17412"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FB9E7028-6085-4BC6-A816-C627F4609400}" type="slidenum">
              <a:rPr lang="en-US" smtClean="0">
                <a:solidFill>
                  <a:schemeClr val="tx2"/>
                </a:solidFill>
              </a:rPr>
              <a:pPr eaLnBrk="1" hangingPunct="1"/>
              <a:t>12</a:t>
            </a:fld>
            <a:endParaRPr lang="en-US">
              <a:solidFill>
                <a:schemeClr val="tx2"/>
              </a:solidFill>
            </a:endParaRPr>
          </a:p>
        </p:txBody>
      </p:sp>
    </p:spTree>
    <p:extLst>
      <p:ext uri="{BB962C8B-B14F-4D97-AF65-F5344CB8AC3E}">
        <p14:creationId xmlns:p14="http://schemas.microsoft.com/office/powerpoint/2010/main" val="658606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p:cNvSpPr>
            <a:spLocks noGrp="1"/>
          </p:cNvSpPr>
          <p:nvPr>
            <p:ph type="title"/>
          </p:nvPr>
        </p:nvSpPr>
        <p:spPr/>
        <p:txBody>
          <a:bodyPr>
            <a:normAutofit fontScale="90000"/>
          </a:bodyPr>
          <a:lstStyle/>
          <a:p>
            <a:r>
              <a:rPr lang="el-GR" dirty="0"/>
              <a:t>Τα είδη του παιχνιδιού: πώς διαχωρίζονται</a:t>
            </a:r>
          </a:p>
        </p:txBody>
      </p:sp>
      <p:sp>
        <p:nvSpPr>
          <p:cNvPr id="3" name="Θέση περιεχομένου 2"/>
          <p:cNvSpPr>
            <a:spLocks noGrp="1"/>
          </p:cNvSpPr>
          <p:nvPr>
            <p:ph sz="quarter" idx="1"/>
          </p:nvPr>
        </p:nvSpPr>
        <p:spPr>
          <a:xfrm>
            <a:off x="457200" y="1814945"/>
            <a:ext cx="8229600" cy="4341380"/>
          </a:xfrm>
        </p:spPr>
        <p:txBody>
          <a:bodyPr/>
          <a:lstStyle/>
          <a:p>
            <a:pPr>
              <a:defRPr/>
            </a:pPr>
            <a:r>
              <a:rPr lang="el-GR" dirty="0"/>
              <a:t>Με κριτήριο τον τρόπο συναλλαγής ανάμεσα σε συνομήλικους (π.χ. </a:t>
            </a:r>
            <a:r>
              <a:rPr lang="en-US" dirty="0" err="1"/>
              <a:t>Parten</a:t>
            </a:r>
            <a:r>
              <a:rPr lang="en-US" dirty="0"/>
              <a:t>, 1932)</a:t>
            </a:r>
            <a:endParaRPr lang="el-GR" dirty="0"/>
          </a:p>
          <a:p>
            <a:pPr>
              <a:buNone/>
              <a:defRPr/>
            </a:pPr>
            <a:endParaRPr lang="el-GR" dirty="0"/>
          </a:p>
          <a:p>
            <a:pPr>
              <a:buFont typeface="Wingdings" pitchFamily="2" charset="2"/>
              <a:buChar char="§"/>
              <a:defRPr/>
            </a:pPr>
            <a:r>
              <a:rPr lang="el-GR" dirty="0"/>
              <a:t>Παρατηρητής </a:t>
            </a:r>
          </a:p>
          <a:p>
            <a:pPr>
              <a:buFont typeface="Wingdings" pitchFamily="2" charset="2"/>
              <a:buChar char="§"/>
              <a:defRPr/>
            </a:pPr>
            <a:r>
              <a:rPr lang="el-GR" dirty="0"/>
              <a:t>Μοναχικό</a:t>
            </a:r>
          </a:p>
          <a:p>
            <a:pPr>
              <a:buFont typeface="Wingdings" pitchFamily="2" charset="2"/>
              <a:buChar char="§"/>
              <a:defRPr/>
            </a:pPr>
            <a:r>
              <a:rPr lang="el-GR" dirty="0"/>
              <a:t>Παράλληλο (αυτά τα είδη έως 2 ετών)</a:t>
            </a:r>
          </a:p>
          <a:p>
            <a:pPr>
              <a:buFont typeface="Wingdings" pitchFamily="2" charset="2"/>
              <a:buChar char="§"/>
              <a:defRPr/>
            </a:pPr>
            <a:r>
              <a:rPr lang="el-GR" dirty="0"/>
              <a:t>Συντροφικό (μοιράζουν υλικά και αλληλεπιδρούν, αλλά όχι κοινός στόχος, 4-5 ετών)</a:t>
            </a:r>
          </a:p>
          <a:p>
            <a:pPr>
              <a:buFont typeface="Wingdings" pitchFamily="2" charset="2"/>
              <a:buChar char="§"/>
              <a:defRPr/>
            </a:pPr>
            <a:r>
              <a:rPr lang="el-GR" dirty="0"/>
              <a:t>Συνεργατικό (από 5 ετών)</a:t>
            </a:r>
          </a:p>
          <a:p>
            <a:pPr marL="0" indent="0">
              <a:buFont typeface="Wingdings 3" pitchFamily="18" charset="2"/>
              <a:buNone/>
              <a:defRPr/>
            </a:pPr>
            <a:endParaRPr lang="el-GR" dirty="0"/>
          </a:p>
        </p:txBody>
      </p:sp>
      <p:sp>
        <p:nvSpPr>
          <p:cNvPr id="18436"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0492F235-E6B7-4BDA-A1FB-BDC9128A1A5E}" type="slidenum">
              <a:rPr lang="en-US" smtClean="0">
                <a:solidFill>
                  <a:schemeClr val="tx2"/>
                </a:solidFill>
              </a:rPr>
              <a:pPr eaLnBrk="1" hangingPunct="1"/>
              <a:t>13</a:t>
            </a:fld>
            <a:endParaRPr lang="en-US">
              <a:solidFill>
                <a:schemeClr val="tx2"/>
              </a:solidFill>
            </a:endParaRPr>
          </a:p>
        </p:txBody>
      </p:sp>
    </p:spTree>
    <p:extLst>
      <p:ext uri="{BB962C8B-B14F-4D97-AF65-F5344CB8AC3E}">
        <p14:creationId xmlns:p14="http://schemas.microsoft.com/office/powerpoint/2010/main" val="460299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eaLnBrk="1" hangingPunct="1"/>
            <a:r>
              <a:rPr lang="el-GR" dirty="0"/>
              <a:t>ΤΟ ΠΑΙΧΝΙΔΙ</a:t>
            </a:r>
          </a:p>
        </p:txBody>
      </p:sp>
      <p:sp>
        <p:nvSpPr>
          <p:cNvPr id="1945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2E8E2323-620B-4344-B6BD-D9021D853786}" type="slidenum">
              <a:rPr lang="en-US" smtClean="0">
                <a:solidFill>
                  <a:schemeClr val="tx2"/>
                </a:solidFill>
              </a:rPr>
              <a:pPr eaLnBrk="1" hangingPunct="1"/>
              <a:t>14</a:t>
            </a:fld>
            <a:endParaRPr lang="en-US">
              <a:solidFill>
                <a:schemeClr val="tx2"/>
              </a:solidFill>
            </a:endParaRPr>
          </a:p>
        </p:txBody>
      </p:sp>
      <p:sp>
        <p:nvSpPr>
          <p:cNvPr id="3" name="Content Placeholder 2"/>
          <p:cNvSpPr>
            <a:spLocks noGrp="1"/>
          </p:cNvSpPr>
          <p:nvPr>
            <p:ph sz="quarter" idx="1"/>
          </p:nvPr>
        </p:nvSpPr>
        <p:spPr>
          <a:xfrm>
            <a:off x="822325" y="1905000"/>
            <a:ext cx="7521575" cy="4419600"/>
          </a:xfrm>
        </p:spPr>
        <p:txBody>
          <a:bodyPr rtlCol="0">
            <a:normAutofit lnSpcReduction="10000"/>
          </a:bodyPr>
          <a:lstStyle/>
          <a:p>
            <a:pPr marL="274320" indent="-274320" eaLnBrk="1" fontAlgn="auto" hangingPunct="1">
              <a:spcAft>
                <a:spcPts val="0"/>
              </a:spcAft>
              <a:buFont typeface="Arial" pitchFamily="34" charset="0"/>
              <a:buNone/>
              <a:defRPr/>
            </a:pPr>
            <a:r>
              <a:rPr lang="en-US" sz="2800" dirty="0"/>
              <a:t>	</a:t>
            </a:r>
            <a:r>
              <a:rPr lang="el-GR" sz="2800" dirty="0"/>
              <a:t>Η μελέτη της σχέσης «παιδί και παιχνίδι» περιλαμβάνει 3 διαστάσεις που αλληλεπιδρούν και αλληλοσυμπληρώνονται:</a:t>
            </a:r>
          </a:p>
          <a:p>
            <a:pPr marL="274320" indent="-274320" eaLnBrk="1" fontAlgn="auto" hangingPunct="1">
              <a:spcAft>
                <a:spcPts val="0"/>
              </a:spcAft>
              <a:buFont typeface="Arial" pitchFamily="34" charset="0"/>
              <a:buNone/>
              <a:defRPr/>
            </a:pPr>
            <a:endParaRPr lang="en-US" sz="2800" dirty="0"/>
          </a:p>
          <a:p>
            <a:pPr marL="514350" indent="-514350" eaLnBrk="1" fontAlgn="auto" hangingPunct="1">
              <a:spcAft>
                <a:spcPts val="0"/>
              </a:spcAft>
              <a:buFont typeface="+mj-lt"/>
              <a:buAutoNum type="arabicPeriod"/>
              <a:defRPr/>
            </a:pPr>
            <a:r>
              <a:rPr lang="el-GR" sz="2800" dirty="0"/>
              <a:t>Το παιχνίδι ως προς την </a:t>
            </a:r>
            <a:r>
              <a:rPr lang="el-GR" sz="2800" dirty="0" err="1"/>
              <a:t>αυτοέκφραση</a:t>
            </a:r>
            <a:r>
              <a:rPr lang="el-GR" sz="2800" dirty="0"/>
              <a:t> και τη δημιουργικότητα</a:t>
            </a:r>
          </a:p>
          <a:p>
            <a:pPr marL="514350" indent="-514350" eaLnBrk="1" fontAlgn="auto" hangingPunct="1">
              <a:spcAft>
                <a:spcPts val="0"/>
              </a:spcAft>
              <a:buFont typeface="+mj-lt"/>
              <a:buAutoNum type="arabicPeriod"/>
              <a:defRPr/>
            </a:pPr>
            <a:r>
              <a:rPr lang="el-GR" sz="2800" dirty="0"/>
              <a:t>Το παιχνίδι ως μαθησιακή και </a:t>
            </a:r>
            <a:r>
              <a:rPr lang="el-GR" sz="2800" dirty="0" err="1"/>
              <a:t>κοινωνικοποιητική</a:t>
            </a:r>
            <a:r>
              <a:rPr lang="el-GR" sz="2800" dirty="0"/>
              <a:t> εμπειρία</a:t>
            </a:r>
          </a:p>
          <a:p>
            <a:pPr marL="514350" indent="-514350" eaLnBrk="1" fontAlgn="auto" hangingPunct="1">
              <a:spcAft>
                <a:spcPts val="0"/>
              </a:spcAft>
              <a:buFont typeface="+mj-lt"/>
              <a:buAutoNum type="arabicPeriod"/>
              <a:defRPr/>
            </a:pPr>
            <a:r>
              <a:rPr lang="el-GR" sz="2800" dirty="0"/>
              <a:t>Το παιχνίδι ως </a:t>
            </a:r>
            <a:r>
              <a:rPr lang="el-GR" sz="2800" dirty="0" err="1"/>
              <a:t>κοινωνικοπολιτισμική</a:t>
            </a:r>
            <a:r>
              <a:rPr lang="el-GR" sz="2800" dirty="0"/>
              <a:t> δραστηριότητα </a:t>
            </a:r>
          </a:p>
          <a:p>
            <a:pPr marL="274320" indent="-274320" eaLnBrk="1" fontAlgn="auto" hangingPunct="1">
              <a:spcAft>
                <a:spcPts val="0"/>
              </a:spcAft>
              <a:buFont typeface="Arial" pitchFamily="34" charset="0"/>
              <a:buNone/>
              <a:defRPr/>
            </a:pPr>
            <a:endParaRPr lang="el-GR" sz="2800" dirty="0"/>
          </a:p>
        </p:txBody>
      </p:sp>
    </p:spTree>
    <p:extLst>
      <p:ext uri="{BB962C8B-B14F-4D97-AF65-F5344CB8AC3E}">
        <p14:creationId xmlns:p14="http://schemas.microsoft.com/office/powerpoint/2010/main" val="3578971859"/>
      </p:ext>
    </p:extLst>
  </p:cSld>
  <p:clrMapOvr>
    <a:masterClrMapping/>
  </p:clrMapOvr>
  <p:transition spd="slow">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l-GR"/>
              <a:t>ΤΟ ΠΑΙΧΝΙΔΙ</a:t>
            </a:r>
          </a:p>
        </p:txBody>
      </p:sp>
      <p:sp>
        <p:nvSpPr>
          <p:cNvPr id="2048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9745D84B-5F49-41D2-BA8F-40AA42CE840B}" type="slidenum">
              <a:rPr lang="en-US" smtClean="0">
                <a:solidFill>
                  <a:schemeClr val="tx2"/>
                </a:solidFill>
              </a:rPr>
              <a:pPr eaLnBrk="1" hangingPunct="1"/>
              <a:t>15</a:t>
            </a:fld>
            <a:endParaRPr lang="en-US">
              <a:solidFill>
                <a:schemeClr val="tx2"/>
              </a:solidFill>
            </a:endParaRPr>
          </a:p>
        </p:txBody>
      </p:sp>
      <p:sp>
        <p:nvSpPr>
          <p:cNvPr id="20484" name="Content Placeholder 2"/>
          <p:cNvSpPr>
            <a:spLocks noGrp="1"/>
          </p:cNvSpPr>
          <p:nvPr>
            <p:ph sz="quarter" idx="1"/>
          </p:nvPr>
        </p:nvSpPr>
        <p:spPr>
          <a:xfrm>
            <a:off x="468313" y="1700808"/>
            <a:ext cx="8207375" cy="4392488"/>
          </a:xfrm>
        </p:spPr>
        <p:txBody>
          <a:bodyPr>
            <a:normAutofit fontScale="85000" lnSpcReduction="10000"/>
          </a:bodyPr>
          <a:lstStyle/>
          <a:p>
            <a:pPr eaLnBrk="1" hangingPunct="1">
              <a:buFont typeface="Arial" charset="0"/>
              <a:buNone/>
            </a:pPr>
            <a:r>
              <a:rPr lang="en-US" sz="2000" b="1" dirty="0"/>
              <a:t>1. </a:t>
            </a:r>
            <a:r>
              <a:rPr lang="el-GR" sz="2400" b="1" dirty="0"/>
              <a:t>Το παιχνίδι ως προς την </a:t>
            </a:r>
            <a:r>
              <a:rPr lang="el-GR" sz="2400" b="1" dirty="0" err="1"/>
              <a:t>αυτοέκφραση</a:t>
            </a:r>
            <a:r>
              <a:rPr lang="el-GR" sz="2400" b="1" dirty="0"/>
              <a:t> και τη δημιουργικότητα</a:t>
            </a:r>
          </a:p>
          <a:p>
            <a:pPr eaLnBrk="1" hangingPunct="1">
              <a:buFont typeface="Arial" charset="0"/>
              <a:buNone/>
            </a:pPr>
            <a:r>
              <a:rPr lang="el-GR" sz="2400" dirty="0"/>
              <a:t>     Η έμφαση εδώ δίνεται σε χαρακτηριστικά του παιχνιδιού όπως:</a:t>
            </a:r>
          </a:p>
          <a:p>
            <a:pPr eaLnBrk="1" hangingPunct="1">
              <a:buFont typeface="Arial" charset="0"/>
              <a:buNone/>
            </a:pPr>
            <a:r>
              <a:rPr lang="el-GR" sz="2400" dirty="0"/>
              <a:t>(α) δραστηριότητα για τον εαυτό και όχι για τους άλλους (περιορίζονται οι συνέπειες για τον εαυτό και γίνεται εξαιρετικό μέσο για </a:t>
            </a:r>
            <a:r>
              <a:rPr lang="el-GR" sz="2400" b="1" dirty="0"/>
              <a:t>εξερεύνηση</a:t>
            </a:r>
            <a:r>
              <a:rPr lang="el-GR" sz="2400" dirty="0"/>
              <a:t> (π.χ. δοκιμή, λάθος, διερεύνηση ρόλων, σχέσεων), </a:t>
            </a:r>
          </a:p>
          <a:p>
            <a:pPr algn="just" eaLnBrk="1" hangingPunct="1">
              <a:buFont typeface="Arial" charset="0"/>
              <a:buNone/>
            </a:pPr>
            <a:r>
              <a:rPr lang="el-GR" sz="2400" dirty="0"/>
              <a:t>(β) χαλαρή σχέση μέσων και σκοπών (αλλάζουν με την πορεία του παιχνιδιού): το παιχνίδι γίνεται μέσο για </a:t>
            </a:r>
            <a:r>
              <a:rPr lang="el-GR" sz="2400" b="1" dirty="0"/>
              <a:t>«εφεύρεση</a:t>
            </a:r>
            <a:r>
              <a:rPr lang="el-GR" sz="2400" dirty="0"/>
              <a:t>» (και όχι μόνο εξερεύνηση). Τα παιδιά παρεκκλίνουν από αυτό που κάνουν κατασκευάζοντας υποκατάστατα, παράγοντας νοήματα, δημιουργώντας όταν παίζουν, </a:t>
            </a:r>
          </a:p>
          <a:p>
            <a:pPr algn="just" eaLnBrk="1" hangingPunct="1">
              <a:buFont typeface="Arial" charset="0"/>
              <a:buNone/>
            </a:pPr>
            <a:r>
              <a:rPr lang="el-GR" sz="2400" dirty="0"/>
              <a:t>(γ) μετασχηματισμός της πραγματικότητας ανάλογα με τις ανάγκες και σύμφωνα με τις επιθυμίες, άρα </a:t>
            </a:r>
            <a:r>
              <a:rPr lang="el-GR" sz="2400" b="1" dirty="0"/>
              <a:t>έκφραση, αποκατάσταση κυριαρχίας και ελέγχου,</a:t>
            </a:r>
            <a:r>
              <a:rPr lang="el-GR" sz="2400" dirty="0"/>
              <a:t> και όχι απλή αναπαράσταση της πραγματικότητας.</a:t>
            </a:r>
          </a:p>
          <a:p>
            <a:pPr eaLnBrk="1" hangingPunct="1">
              <a:buFont typeface="Arial" charset="0"/>
              <a:buNone/>
            </a:pPr>
            <a:endParaRPr lang="el-GR" sz="2000" dirty="0"/>
          </a:p>
        </p:txBody>
      </p:sp>
    </p:spTree>
    <p:extLst>
      <p:ext uri="{BB962C8B-B14F-4D97-AF65-F5344CB8AC3E}">
        <p14:creationId xmlns:p14="http://schemas.microsoft.com/office/powerpoint/2010/main" val="270463985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704088"/>
            <a:ext cx="8229600" cy="708688"/>
          </a:xfrm>
        </p:spPr>
        <p:txBody>
          <a:bodyPr>
            <a:normAutofit fontScale="90000"/>
          </a:bodyPr>
          <a:lstStyle/>
          <a:p>
            <a:pPr eaLnBrk="1" hangingPunct="1"/>
            <a:r>
              <a:rPr lang="el-GR" dirty="0"/>
              <a:t>ΤΟ ΠΑΙΧΝΙΔΙ</a:t>
            </a:r>
          </a:p>
        </p:txBody>
      </p:sp>
      <p:sp>
        <p:nvSpPr>
          <p:cNvPr id="2150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1B14E9F8-B400-42C3-8082-4636279EF580}" type="slidenum">
              <a:rPr lang="en-US" smtClean="0">
                <a:solidFill>
                  <a:schemeClr val="tx2"/>
                </a:solidFill>
              </a:rPr>
              <a:pPr eaLnBrk="1" hangingPunct="1"/>
              <a:t>16</a:t>
            </a:fld>
            <a:endParaRPr lang="en-US">
              <a:solidFill>
                <a:schemeClr val="tx2"/>
              </a:solidFill>
            </a:endParaRPr>
          </a:p>
        </p:txBody>
      </p:sp>
      <p:sp>
        <p:nvSpPr>
          <p:cNvPr id="21508" name="Content Placeholder 2"/>
          <p:cNvSpPr>
            <a:spLocks noGrp="1"/>
          </p:cNvSpPr>
          <p:nvPr>
            <p:ph sz="quarter" idx="1"/>
          </p:nvPr>
        </p:nvSpPr>
        <p:spPr>
          <a:xfrm>
            <a:off x="468313" y="1412776"/>
            <a:ext cx="8207375" cy="3840262"/>
          </a:xfrm>
        </p:spPr>
        <p:txBody>
          <a:bodyPr>
            <a:normAutofit/>
          </a:bodyPr>
          <a:lstStyle/>
          <a:p>
            <a:pPr eaLnBrk="1" hangingPunct="1">
              <a:buFont typeface="Arial" charset="0"/>
              <a:buNone/>
            </a:pPr>
            <a:r>
              <a:rPr lang="el-GR" sz="2400" dirty="0"/>
              <a:t>2</a:t>
            </a:r>
            <a:r>
              <a:rPr lang="en-US" sz="2800" dirty="0"/>
              <a:t>. </a:t>
            </a:r>
            <a:r>
              <a:rPr lang="el-GR" sz="2400" dirty="0"/>
              <a:t>Το παιχνίδι ως μαθησιακή και </a:t>
            </a:r>
            <a:r>
              <a:rPr lang="el-GR" sz="2400" dirty="0" err="1"/>
              <a:t>κοινωνικοποιητική</a:t>
            </a:r>
            <a:r>
              <a:rPr lang="el-GR" sz="2400" dirty="0"/>
              <a:t> εμπειρία</a:t>
            </a:r>
          </a:p>
          <a:p>
            <a:pPr eaLnBrk="1" hangingPunct="1">
              <a:buFont typeface="Arial" charset="0"/>
              <a:buNone/>
            </a:pPr>
            <a:endParaRPr lang="el-GR" sz="2400" dirty="0"/>
          </a:p>
          <a:p>
            <a:pPr algn="just" eaLnBrk="1" hangingPunct="1">
              <a:buFont typeface="Arial" charset="0"/>
              <a:buNone/>
            </a:pPr>
            <a:r>
              <a:rPr lang="en-US" sz="2400" dirty="0"/>
              <a:t>	</a:t>
            </a:r>
            <a:r>
              <a:rPr lang="el-GR" sz="2400" dirty="0"/>
              <a:t>Κατά τη διάρκεια του παιχνιδιού, τα παιδιά μπορούν να συμμεριστούν και να ανταλλάξουν πληροφορίες, να εμπλακούν στην επίλυση προβλημάτων, να ανακαλύψουν νέες ιδέες και γνώσεις, να διευθετήσουν συγκρούσεις, να διαπραγματευτούν τις κοινωνικές τους σχέσεις, να αναπτύξουν κοινωνικές δεξιότητες, να εξασκηθούν σε κοινωνικούς ρόλους. </a:t>
            </a:r>
          </a:p>
          <a:p>
            <a:pPr eaLnBrk="1" hangingPunct="1">
              <a:buFont typeface="Arial" charset="0"/>
              <a:buNone/>
            </a:pPr>
            <a:endParaRPr lang="el-GR" sz="2400" dirty="0"/>
          </a:p>
          <a:p>
            <a:pPr eaLnBrk="1" hangingPunct="1">
              <a:buFont typeface="Arial" charset="0"/>
              <a:buNone/>
            </a:pPr>
            <a:endParaRPr lang="el-GR" sz="2800" dirty="0"/>
          </a:p>
        </p:txBody>
      </p:sp>
    </p:spTree>
    <p:extLst>
      <p:ext uri="{BB962C8B-B14F-4D97-AF65-F5344CB8AC3E}">
        <p14:creationId xmlns:p14="http://schemas.microsoft.com/office/powerpoint/2010/main" val="3417923762"/>
      </p:ext>
    </p:extLst>
  </p:cSld>
  <p:clrMapOvr>
    <a:masterClrMapping/>
  </p:clrMapOvr>
  <p:transition spd="slow">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704088"/>
            <a:ext cx="8229600" cy="929450"/>
          </a:xfrm>
        </p:spPr>
        <p:txBody>
          <a:bodyPr/>
          <a:lstStyle/>
          <a:p>
            <a:pPr eaLnBrk="1" hangingPunct="1"/>
            <a:r>
              <a:rPr lang="el-GR" dirty="0"/>
              <a:t>ΤΟ ΠΑΙΧΝΙΔΙ</a:t>
            </a:r>
          </a:p>
        </p:txBody>
      </p:sp>
      <p:sp>
        <p:nvSpPr>
          <p:cNvPr id="2253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B15CEF84-7C44-4EC3-AD72-FF792F290027}" type="slidenum">
              <a:rPr lang="en-US" smtClean="0">
                <a:solidFill>
                  <a:schemeClr val="tx2"/>
                </a:solidFill>
              </a:rPr>
              <a:pPr eaLnBrk="1" hangingPunct="1"/>
              <a:t>17</a:t>
            </a:fld>
            <a:endParaRPr lang="en-US">
              <a:solidFill>
                <a:schemeClr val="tx2"/>
              </a:solidFill>
            </a:endParaRPr>
          </a:p>
        </p:txBody>
      </p:sp>
      <p:sp>
        <p:nvSpPr>
          <p:cNvPr id="3" name="Content Placeholder 2"/>
          <p:cNvSpPr>
            <a:spLocks noGrp="1"/>
          </p:cNvSpPr>
          <p:nvPr>
            <p:ph sz="quarter" idx="1"/>
          </p:nvPr>
        </p:nvSpPr>
        <p:spPr>
          <a:xfrm>
            <a:off x="468313" y="1557338"/>
            <a:ext cx="8207375" cy="4032250"/>
          </a:xfrm>
        </p:spPr>
        <p:txBody>
          <a:bodyPr rtlCol="0">
            <a:normAutofit fontScale="47500" lnSpcReduction="20000"/>
          </a:bodyPr>
          <a:lstStyle/>
          <a:p>
            <a:pPr marL="274320" indent="-274320" eaLnBrk="1" fontAlgn="auto" hangingPunct="1">
              <a:spcAft>
                <a:spcPts val="0"/>
              </a:spcAft>
              <a:buFont typeface="Arial" pitchFamily="34" charset="0"/>
              <a:buNone/>
              <a:defRPr/>
            </a:pPr>
            <a:r>
              <a:rPr lang="el-GR" sz="5100" dirty="0"/>
              <a:t>3. </a:t>
            </a:r>
            <a:r>
              <a:rPr lang="en-US" sz="5100" dirty="0"/>
              <a:t> </a:t>
            </a:r>
            <a:r>
              <a:rPr lang="el-GR" sz="5100" dirty="0"/>
              <a:t>Το παιχνίδι ως </a:t>
            </a:r>
            <a:r>
              <a:rPr lang="el-GR" sz="5100" dirty="0" err="1"/>
              <a:t>κοινωνικοπολιτισμική</a:t>
            </a:r>
            <a:r>
              <a:rPr lang="el-GR" sz="5100" dirty="0"/>
              <a:t> δραστηριότητα. </a:t>
            </a:r>
          </a:p>
          <a:p>
            <a:pPr marL="274320" indent="-274320" eaLnBrk="1" fontAlgn="auto" hangingPunct="1">
              <a:spcAft>
                <a:spcPts val="0"/>
              </a:spcAft>
              <a:buFont typeface="Arial" pitchFamily="34" charset="0"/>
              <a:buNone/>
              <a:defRPr/>
            </a:pPr>
            <a:endParaRPr lang="el-GR" sz="5100" dirty="0"/>
          </a:p>
          <a:p>
            <a:pPr marL="274320" indent="-274320" algn="just" eaLnBrk="1" fontAlgn="auto" hangingPunct="1">
              <a:spcAft>
                <a:spcPts val="0"/>
              </a:spcAft>
              <a:buFont typeface="Arial" pitchFamily="34" charset="0"/>
              <a:buNone/>
              <a:defRPr/>
            </a:pPr>
            <a:r>
              <a:rPr lang="el-GR" sz="5100" dirty="0"/>
              <a:t>    Οι μορφές, το περιεχόμενο και οι σημασίες του παιχνιδιού διαφοροποιούνται μέσα στο χρόνο και ανάλογα με την κοινωνία και τον πολιτισμό. Το παιχνίδι σχετίζεται με </a:t>
            </a:r>
            <a:r>
              <a:rPr lang="el-GR" sz="5100" dirty="0" err="1"/>
              <a:t>κοινωνικοπολιτισμικές</a:t>
            </a:r>
            <a:r>
              <a:rPr lang="el-GR" sz="5100" dirty="0"/>
              <a:t> παραμέτρους, συνδέεται με </a:t>
            </a:r>
            <a:r>
              <a:rPr lang="el-GR" sz="5100" dirty="0" err="1"/>
              <a:t>κοινωνικοπολιτισμικές</a:t>
            </a:r>
            <a:r>
              <a:rPr lang="el-GR" sz="5100" dirty="0"/>
              <a:t>  αξίες και πρακτικές. Πχ. ο τρόπος με τον οποίο δομείται το παιχνίδι «διδάσκει» διακριτικά στο παιδί αξίες του πολιτισμού (π.χ. σεβασμός, συνεργασία, αυτονομία</a:t>
            </a:r>
            <a:r>
              <a:rPr lang="en-US" sz="5100" dirty="0"/>
              <a:t>, </a:t>
            </a:r>
            <a:r>
              <a:rPr lang="el-GR" sz="5100" dirty="0"/>
              <a:t>ανταγωνισμός), τις οποίες δεν αναπαράγει απλά αλλά επεξεργάζεται, διευρύνει και  τροποποιεί. </a:t>
            </a:r>
          </a:p>
          <a:p>
            <a:pPr marL="274320" indent="-274320" eaLnBrk="1" fontAlgn="auto" hangingPunct="1">
              <a:spcAft>
                <a:spcPts val="0"/>
              </a:spcAft>
              <a:buFont typeface="Arial" pitchFamily="34" charset="0"/>
              <a:buNone/>
              <a:defRPr/>
            </a:pPr>
            <a:endParaRPr lang="en-US" sz="5100" dirty="0"/>
          </a:p>
          <a:p>
            <a:pPr marL="274320" indent="-274320" eaLnBrk="1" fontAlgn="auto" hangingPunct="1">
              <a:spcAft>
                <a:spcPts val="0"/>
              </a:spcAft>
              <a:buFont typeface="Arial" pitchFamily="34" charset="0"/>
              <a:buNone/>
              <a:defRPr/>
            </a:pPr>
            <a:endParaRPr lang="el-GR" sz="5100" dirty="0"/>
          </a:p>
          <a:p>
            <a:pPr marL="274320" indent="-274320" eaLnBrk="1" fontAlgn="auto" hangingPunct="1">
              <a:spcAft>
                <a:spcPts val="0"/>
              </a:spcAft>
              <a:buFont typeface="Arial" pitchFamily="34" charset="0"/>
              <a:buNone/>
              <a:defRPr/>
            </a:pPr>
            <a:endParaRPr lang="el-GR" sz="4400" dirty="0"/>
          </a:p>
        </p:txBody>
      </p:sp>
    </p:spTree>
    <p:extLst>
      <p:ext uri="{BB962C8B-B14F-4D97-AF65-F5344CB8AC3E}">
        <p14:creationId xmlns:p14="http://schemas.microsoft.com/office/powerpoint/2010/main" val="384635339"/>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fontScale="90000"/>
          </a:bodyPr>
          <a:lstStyle/>
          <a:p>
            <a:pPr eaLnBrk="1" hangingPunct="1"/>
            <a:r>
              <a:rPr lang="el-GR" dirty="0"/>
              <a:t>ΤΟ ΠΑΙΧΝΙΔΙ ΠΡΟΣΠΟΙΗΣΗΣ</a:t>
            </a:r>
            <a:br>
              <a:rPr lang="el-GR" dirty="0"/>
            </a:br>
            <a:r>
              <a:rPr lang="el-GR" dirty="0"/>
              <a:t>(συμβολικό παιχνίδι)</a:t>
            </a:r>
          </a:p>
        </p:txBody>
      </p:sp>
      <p:sp>
        <p:nvSpPr>
          <p:cNvPr id="2867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8C46071B-8DDE-44D6-8E5E-65FAEFD3BE5E}" type="slidenum">
              <a:rPr lang="en-US" smtClean="0">
                <a:solidFill>
                  <a:schemeClr val="tx2"/>
                </a:solidFill>
              </a:rPr>
              <a:pPr eaLnBrk="1" hangingPunct="1"/>
              <a:t>18</a:t>
            </a:fld>
            <a:endParaRPr lang="en-US">
              <a:solidFill>
                <a:schemeClr val="tx2"/>
              </a:solidFill>
            </a:endParaRPr>
          </a:p>
        </p:txBody>
      </p:sp>
      <p:sp>
        <p:nvSpPr>
          <p:cNvPr id="28676" name="Content Placeholder 2"/>
          <p:cNvSpPr>
            <a:spLocks noGrp="1"/>
          </p:cNvSpPr>
          <p:nvPr>
            <p:ph sz="quarter" idx="1"/>
          </p:nvPr>
        </p:nvSpPr>
        <p:spPr>
          <a:xfrm>
            <a:off x="468313" y="2133600"/>
            <a:ext cx="8064500" cy="4103688"/>
          </a:xfrm>
        </p:spPr>
        <p:txBody>
          <a:bodyPr>
            <a:normAutofit fontScale="92500" lnSpcReduction="10000"/>
          </a:bodyPr>
          <a:lstStyle/>
          <a:p>
            <a:pPr marL="0" indent="0" eaLnBrk="1" hangingPunct="1">
              <a:buFont typeface="Arial" charset="0"/>
              <a:buNone/>
            </a:pPr>
            <a:r>
              <a:rPr lang="el-GR" sz="3100" dirty="0"/>
              <a:t>Είναι το παιχνίδι κατά το οποίο η σημασία αντικειμένων και πράξεων αλλάζει έτσι ώστε να ανταποκρίνεται σε μια υποθετική κατάσταση, η οποία ικανοποιεί  τις ανάγκες των παιδιών.</a:t>
            </a:r>
            <a:endParaRPr lang="en-US" sz="3100" dirty="0"/>
          </a:p>
          <a:p>
            <a:pPr marL="0" indent="0" eaLnBrk="1" hangingPunct="1">
              <a:buFont typeface="Arial" charset="0"/>
              <a:buNone/>
            </a:pPr>
            <a:endParaRPr lang="en-US" sz="3100" dirty="0"/>
          </a:p>
          <a:p>
            <a:pPr marL="0" indent="0" eaLnBrk="1" hangingPunct="1">
              <a:buFont typeface="Arial" charset="0"/>
              <a:buNone/>
            </a:pPr>
            <a:endParaRPr lang="en-US" sz="3100" dirty="0"/>
          </a:p>
          <a:p>
            <a:pPr marL="0" indent="0" eaLnBrk="1" hangingPunct="1">
              <a:buFont typeface="Arial" charset="0"/>
              <a:buNone/>
            </a:pPr>
            <a:endParaRPr lang="en-US" sz="3100" dirty="0"/>
          </a:p>
          <a:p>
            <a:pPr marL="0" indent="0" eaLnBrk="1" hangingPunct="1">
              <a:buFont typeface="Arial" charset="0"/>
              <a:buNone/>
            </a:pPr>
            <a:endParaRPr lang="en-US" sz="3100" dirty="0"/>
          </a:p>
          <a:p>
            <a:pPr marL="0" indent="0" algn="r" eaLnBrk="1" hangingPunct="1">
              <a:buFont typeface="Arial" charset="0"/>
              <a:buNone/>
            </a:pPr>
            <a:r>
              <a:rPr lang="en-US" sz="2162" dirty="0"/>
              <a:t>Smith (2010)</a:t>
            </a:r>
            <a:endParaRPr lang="el-GR" sz="2162" dirty="0"/>
          </a:p>
        </p:txBody>
      </p:sp>
    </p:spTree>
    <p:extLst>
      <p:ext uri="{BB962C8B-B14F-4D97-AF65-F5344CB8AC3E}">
        <p14:creationId xmlns:p14="http://schemas.microsoft.com/office/powerpoint/2010/main" val="1447646236"/>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Τίτλος 1"/>
          <p:cNvSpPr>
            <a:spLocks noGrp="1"/>
          </p:cNvSpPr>
          <p:nvPr>
            <p:ph type="title"/>
          </p:nvPr>
        </p:nvSpPr>
        <p:spPr>
          <a:xfrm>
            <a:off x="457200" y="260648"/>
            <a:ext cx="8229600" cy="1586440"/>
          </a:xfrm>
        </p:spPr>
        <p:txBody>
          <a:bodyPr/>
          <a:lstStyle/>
          <a:p>
            <a:r>
              <a:rPr lang="el-GR" dirty="0"/>
              <a:t>Το παιχνίδι προσποίησης</a:t>
            </a:r>
          </a:p>
        </p:txBody>
      </p:sp>
      <p:sp>
        <p:nvSpPr>
          <p:cNvPr id="3" name="Θέση περιεχομένου 2"/>
          <p:cNvSpPr>
            <a:spLocks noGrp="1"/>
          </p:cNvSpPr>
          <p:nvPr>
            <p:ph sz="quarter" idx="1"/>
          </p:nvPr>
        </p:nvSpPr>
        <p:spPr>
          <a:xfrm>
            <a:off x="457200" y="2564903"/>
            <a:ext cx="8229600" cy="3591421"/>
          </a:xfrm>
        </p:spPr>
        <p:txBody>
          <a:bodyPr>
            <a:normAutofit lnSpcReduction="10000"/>
          </a:bodyPr>
          <a:lstStyle/>
          <a:p>
            <a:pPr marL="0" indent="0" eaLnBrk="1" fontAlgn="auto" hangingPunct="1">
              <a:spcAft>
                <a:spcPts val="0"/>
              </a:spcAft>
              <a:buFont typeface="Arial" pitchFamily="34" charset="0"/>
              <a:buNone/>
              <a:defRPr/>
            </a:pPr>
            <a:endParaRPr lang="el-GR" sz="2800" dirty="0"/>
          </a:p>
          <a:p>
            <a:pPr marL="0" indent="0" eaLnBrk="1" fontAlgn="auto" hangingPunct="1">
              <a:spcAft>
                <a:spcPts val="0"/>
              </a:spcAft>
              <a:buFont typeface="Arial" pitchFamily="34" charset="0"/>
              <a:buNone/>
              <a:defRPr/>
            </a:pPr>
            <a:endParaRPr lang="el-GR" sz="2800" dirty="0"/>
          </a:p>
          <a:p>
            <a:pPr marL="0" indent="0" eaLnBrk="1" fontAlgn="auto" hangingPunct="1">
              <a:spcAft>
                <a:spcPts val="0"/>
              </a:spcAft>
              <a:buFont typeface="Arial" pitchFamily="34" charset="0"/>
              <a:buNone/>
              <a:defRPr/>
            </a:pPr>
            <a:endParaRPr lang="el-GR" sz="2800" dirty="0"/>
          </a:p>
          <a:p>
            <a:pPr marL="0" indent="0" eaLnBrk="1" fontAlgn="auto" hangingPunct="1">
              <a:spcAft>
                <a:spcPts val="0"/>
              </a:spcAft>
              <a:buFont typeface="Arial" pitchFamily="34" charset="0"/>
              <a:buNone/>
              <a:defRPr/>
            </a:pPr>
            <a:r>
              <a:rPr lang="el-GR" sz="2800" dirty="0"/>
              <a:t>Τα παιδιά προσποιούνται μόνα ή με άλλους συντρόφους και το παιχνίδι τους περιλαμβάνει χειρισμούς αντικειμένων, κανόνες και ρόλους σ’ ένα φανταστικό πεδίο με τρόπους που απορρέουν από την κοινωνικοπολιτισμική τους εμπειρία.</a:t>
            </a:r>
          </a:p>
          <a:p>
            <a:pPr marL="0" indent="0" eaLnBrk="1" fontAlgn="auto" hangingPunct="1">
              <a:spcAft>
                <a:spcPts val="0"/>
              </a:spcAft>
              <a:buFont typeface="Arial" pitchFamily="34" charset="0"/>
              <a:buNone/>
              <a:defRPr/>
            </a:pPr>
            <a:endParaRPr lang="el-GR" sz="2800" dirty="0"/>
          </a:p>
          <a:p>
            <a:pPr>
              <a:defRPr/>
            </a:pPr>
            <a:endParaRPr lang="el-GR" dirty="0"/>
          </a:p>
        </p:txBody>
      </p:sp>
      <p:sp>
        <p:nvSpPr>
          <p:cNvPr id="29700"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0AF15793-3E64-4E42-9AE4-9252F9512567}" type="slidenum">
              <a:rPr lang="en-US" smtClean="0">
                <a:solidFill>
                  <a:schemeClr val="tx2"/>
                </a:solidFill>
              </a:rPr>
              <a:pPr eaLnBrk="1" hangingPunct="1"/>
              <a:t>19</a:t>
            </a:fld>
            <a:endParaRPr lang="en-US">
              <a:solidFill>
                <a:schemeClr val="tx2"/>
              </a:solidFill>
            </a:endParaRPr>
          </a:p>
        </p:txBody>
      </p:sp>
    </p:spTree>
    <p:extLst>
      <p:ext uri="{BB962C8B-B14F-4D97-AF65-F5344CB8AC3E}">
        <p14:creationId xmlns:p14="http://schemas.microsoft.com/office/powerpoint/2010/main" val="1741508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7"/>
            <a:ext cx="8305800" cy="5821403"/>
          </a:xfrm>
        </p:spPr>
        <p:txBody>
          <a:bodyPr>
            <a:normAutofit/>
          </a:bodyPr>
          <a:lstStyle/>
          <a:p>
            <a:r>
              <a:rPr lang="el-GR" dirty="0"/>
              <a:t>1.Παιχνίδι, συνομήλικοι, φιλίες</a:t>
            </a:r>
            <a:br>
              <a:rPr lang="el-GR" dirty="0"/>
            </a:br>
            <a:r>
              <a:rPr lang="el-GR" dirty="0"/>
              <a:t>2.Οικογένεια</a:t>
            </a:r>
            <a:br>
              <a:rPr lang="el-GR" dirty="0"/>
            </a:br>
            <a:br>
              <a:rPr lang="el-GR" dirty="0"/>
            </a:br>
            <a:br>
              <a:rPr lang="el-GR" dirty="0"/>
            </a:br>
            <a:br>
              <a:rPr lang="el-GR" dirty="0"/>
            </a:br>
            <a:endParaRPr lang="el-GR" dirty="0"/>
          </a:p>
        </p:txBody>
      </p:sp>
    </p:spTree>
    <p:extLst>
      <p:ext uri="{BB962C8B-B14F-4D97-AF65-F5344CB8AC3E}">
        <p14:creationId xmlns:p14="http://schemas.microsoft.com/office/powerpoint/2010/main" val="824996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Τίτλος 1"/>
          <p:cNvSpPr>
            <a:spLocks noGrp="1"/>
          </p:cNvSpPr>
          <p:nvPr>
            <p:ph type="title"/>
          </p:nvPr>
        </p:nvSpPr>
        <p:spPr/>
        <p:txBody>
          <a:bodyPr/>
          <a:lstStyle/>
          <a:p>
            <a:r>
              <a:rPr lang="el-GR" dirty="0"/>
              <a:t>Το παιχνίδι προσποίησης</a:t>
            </a:r>
          </a:p>
        </p:txBody>
      </p:sp>
      <p:sp>
        <p:nvSpPr>
          <p:cNvPr id="30723"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D0F2D3E7-2AAA-4F51-A031-0492CF74CDD5}" type="slidenum">
              <a:rPr lang="en-US" smtClean="0">
                <a:solidFill>
                  <a:schemeClr val="tx2"/>
                </a:solidFill>
              </a:rPr>
              <a:pPr eaLnBrk="1" hangingPunct="1"/>
              <a:t>20</a:t>
            </a:fld>
            <a:endParaRPr lang="en-US">
              <a:solidFill>
                <a:schemeClr val="tx2"/>
              </a:solidFill>
            </a:endParaRPr>
          </a:p>
        </p:txBody>
      </p:sp>
      <p:sp>
        <p:nvSpPr>
          <p:cNvPr id="30724" name="Rectangle 3"/>
          <p:cNvSpPr txBox="1">
            <a:spLocks noChangeArrowheads="1"/>
          </p:cNvSpPr>
          <p:nvPr/>
        </p:nvSpPr>
        <p:spPr bwMode="auto">
          <a:xfrm>
            <a:off x="899592" y="1628800"/>
            <a:ext cx="7206183"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spcBef>
                <a:spcPts val="600"/>
              </a:spcBef>
              <a:buClr>
                <a:schemeClr val="accent1"/>
              </a:buClr>
              <a:buSzPct val="76000"/>
              <a:buFont typeface="Wingdings 3" pitchFamily="18" charset="2"/>
              <a:buChar char=""/>
              <a:defRPr/>
            </a:pPr>
            <a:endParaRPr lang="el-GR" sz="2400" dirty="0">
              <a:latin typeface="Calibri" pitchFamily="34" charset="0"/>
            </a:endParaRPr>
          </a:p>
          <a:p>
            <a:pPr algn="just" eaLnBrk="1" hangingPunct="1">
              <a:spcBef>
                <a:spcPts val="600"/>
              </a:spcBef>
              <a:buClr>
                <a:schemeClr val="accent1"/>
              </a:buClr>
              <a:buSzPct val="76000"/>
              <a:buFont typeface="Wingdings 3" pitchFamily="18" charset="2"/>
              <a:buChar char=""/>
              <a:defRPr/>
            </a:pPr>
            <a:r>
              <a:rPr lang="el-GR" sz="2200" dirty="0">
                <a:latin typeface="Calibri" pitchFamily="34" charset="0"/>
              </a:rPr>
              <a:t>Αποτελεί σημαντική γέφυρα με την πραγματικότητα , ικανοποιεί συναισθηματικές και νοητικές ανάγκες και είναι καθοριστικό για την «μύηση» του παιδιού στον πολιτισμό του και τις αξίες του. </a:t>
            </a:r>
          </a:p>
          <a:p>
            <a:pPr algn="just" eaLnBrk="1" hangingPunct="1">
              <a:spcBef>
                <a:spcPts val="600"/>
              </a:spcBef>
              <a:buClr>
                <a:schemeClr val="accent1"/>
              </a:buClr>
              <a:buSzPct val="76000"/>
              <a:buFont typeface="Wingdings 3" pitchFamily="18" charset="2"/>
              <a:buChar char=""/>
              <a:defRPr/>
            </a:pPr>
            <a:r>
              <a:rPr lang="el-GR" sz="2200" dirty="0">
                <a:latin typeface="Calibri" pitchFamily="34" charset="0"/>
              </a:rPr>
              <a:t>Ελαχιστοποιεί τις συνέπειες που μπορεί να έχει μια πράξη κάτω από άλλες συνθήκες και έτσι βοηθάει το παιδί να εκφραστεί και να μάθει σε περιβάλλον χωρίς πιέσεις. Δημιουργούνται,δηλ. οι κατάλληλες συνθήκες για πειραματισμό, εξερεύνηση και χρήση αντικειμένων ή και ρόλων με φαντασία και πρωτοτυπία. Το παιδί εκφράζει ανάγκες, επιθυμίες, συναισθήματα και απαγορευμένες συμπεριφορές και δοκιμάζει ρόλους της καθημερινής ζωής.  </a:t>
            </a:r>
          </a:p>
          <a:p>
            <a:pPr algn="just" eaLnBrk="1" hangingPunct="1">
              <a:spcBef>
                <a:spcPts val="600"/>
              </a:spcBef>
              <a:buClr>
                <a:schemeClr val="accent1"/>
              </a:buClr>
              <a:buSzPct val="76000"/>
              <a:buFont typeface="Wingdings 3" pitchFamily="18" charset="2"/>
              <a:buChar char=""/>
              <a:defRPr/>
            </a:pPr>
            <a:endParaRPr lang="el-GR" sz="2000" dirty="0">
              <a:latin typeface="Calibri" pitchFamily="34" charset="0"/>
            </a:endParaRPr>
          </a:p>
        </p:txBody>
      </p:sp>
    </p:spTree>
    <p:extLst>
      <p:ext uri="{BB962C8B-B14F-4D97-AF65-F5344CB8AC3E}">
        <p14:creationId xmlns:p14="http://schemas.microsoft.com/office/powerpoint/2010/main" val="413063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908050"/>
            <a:ext cx="8229600" cy="852704"/>
          </a:xfrm>
        </p:spPr>
        <p:txBody>
          <a:bodyPr>
            <a:normAutofit/>
          </a:bodyPr>
          <a:lstStyle/>
          <a:p>
            <a:pPr eaLnBrk="1" hangingPunct="1"/>
            <a:r>
              <a:rPr lang="el-GR" dirty="0"/>
              <a:t>Το παιχνίδι προσποίησης</a:t>
            </a:r>
          </a:p>
        </p:txBody>
      </p:sp>
      <p:sp>
        <p:nvSpPr>
          <p:cNvPr id="31747" name="Slide Number Placeholder 3"/>
          <p:cNvSpPr>
            <a:spLocks noGrp="1"/>
          </p:cNvSpPr>
          <p:nvPr>
            <p:ph type="sldNum" sz="quarter" idx="12"/>
          </p:nvPr>
        </p:nvSpPr>
        <p:spPr bwMode="auto">
          <a:xfrm>
            <a:off x="7924800" y="6376243"/>
            <a:ext cx="762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C4D333AA-71DC-48B1-9ED6-7469AEFEDB19}" type="slidenum">
              <a:rPr lang="en-US" smtClean="0">
                <a:solidFill>
                  <a:schemeClr val="tx2"/>
                </a:solidFill>
              </a:rPr>
              <a:pPr eaLnBrk="1" hangingPunct="1"/>
              <a:t>21</a:t>
            </a:fld>
            <a:endParaRPr lang="en-US">
              <a:solidFill>
                <a:schemeClr val="tx2"/>
              </a:solidFill>
            </a:endParaRPr>
          </a:p>
        </p:txBody>
      </p:sp>
      <p:sp>
        <p:nvSpPr>
          <p:cNvPr id="3" name="Content Placeholder 2"/>
          <p:cNvSpPr>
            <a:spLocks noGrp="1"/>
          </p:cNvSpPr>
          <p:nvPr>
            <p:ph sz="quarter" idx="1"/>
          </p:nvPr>
        </p:nvSpPr>
        <p:spPr>
          <a:xfrm>
            <a:off x="468313" y="1752600"/>
            <a:ext cx="8064500" cy="4197350"/>
          </a:xfrm>
        </p:spPr>
        <p:txBody>
          <a:bodyPr rtlCol="0">
            <a:normAutofit fontScale="92500" lnSpcReduction="20000"/>
          </a:bodyPr>
          <a:lstStyle/>
          <a:p>
            <a:pPr marL="0" indent="0">
              <a:buNone/>
              <a:defRPr/>
            </a:pPr>
            <a:r>
              <a:rPr lang="el-GR" sz="3100" dirty="0"/>
              <a:t>Αν και υπάρχει επιστημονική αντιπαράθεση για το εάν το παιχνίδι προσποίησης είναι απαραίτητο για την πρόκληση αναπτυξιακών αλλαγών, είναι κοινά αποδεκτό ότι </a:t>
            </a:r>
          </a:p>
          <a:p>
            <a:pPr>
              <a:defRPr/>
            </a:pPr>
            <a:r>
              <a:rPr lang="el-GR" sz="3100" dirty="0"/>
              <a:t>αποτελεί σημαντικό μέσο για την ανάπτυξη γνωστικών και </a:t>
            </a:r>
            <a:r>
              <a:rPr lang="el-GR" sz="3100" dirty="0" err="1"/>
              <a:t>κοινωνικοσυναισθηματικών</a:t>
            </a:r>
            <a:r>
              <a:rPr lang="el-GR" sz="3100" dirty="0"/>
              <a:t> ικανοτήτων μέσα από τις εμπειρίες  που παράγει, οι οποίες έχουν απόλυτη συνάφεια και σημασία και για την εκπαιδευτική διαδικασία. </a:t>
            </a:r>
          </a:p>
          <a:p>
            <a:pPr>
              <a:defRPr/>
            </a:pPr>
            <a:r>
              <a:rPr lang="el-GR" sz="3100" dirty="0"/>
              <a:t>είναι διασκέδαση και πηγή ευχαρίστησης. </a:t>
            </a:r>
          </a:p>
        </p:txBody>
      </p:sp>
    </p:spTree>
    <p:extLst>
      <p:ext uri="{BB962C8B-B14F-4D97-AF65-F5344CB8AC3E}">
        <p14:creationId xmlns:p14="http://schemas.microsoft.com/office/powerpoint/2010/main" val="2127105654"/>
      </p:ext>
    </p:extLst>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Τίτλος 1"/>
          <p:cNvSpPr>
            <a:spLocks noGrp="1"/>
          </p:cNvSpPr>
          <p:nvPr>
            <p:ph type="title"/>
          </p:nvPr>
        </p:nvSpPr>
        <p:spPr>
          <a:xfrm>
            <a:off x="457200" y="704088"/>
            <a:ext cx="8229600" cy="852704"/>
          </a:xfrm>
        </p:spPr>
        <p:txBody>
          <a:bodyPr/>
          <a:lstStyle/>
          <a:p>
            <a:r>
              <a:rPr lang="el-GR" dirty="0"/>
              <a:t>Το συμβολικό παιχνίδι</a:t>
            </a:r>
          </a:p>
        </p:txBody>
      </p:sp>
      <p:sp>
        <p:nvSpPr>
          <p:cNvPr id="32771"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28DAB425-9680-45A7-9A0E-A59E030EB76C}" type="slidenum">
              <a:rPr lang="en-US" smtClean="0">
                <a:solidFill>
                  <a:schemeClr val="tx2"/>
                </a:solidFill>
              </a:rPr>
              <a:pPr eaLnBrk="1" hangingPunct="1"/>
              <a:t>22</a:t>
            </a:fld>
            <a:endParaRPr lang="en-US">
              <a:solidFill>
                <a:schemeClr val="tx2"/>
              </a:solidFill>
            </a:endParaRPr>
          </a:p>
        </p:txBody>
      </p:sp>
      <p:sp>
        <p:nvSpPr>
          <p:cNvPr id="5" name="Rectangle 3"/>
          <p:cNvSpPr>
            <a:spLocks noGrp="1" noChangeArrowheads="1"/>
          </p:cNvSpPr>
          <p:nvPr>
            <p:ph sz="quarter" idx="1"/>
          </p:nvPr>
        </p:nvSpPr>
        <p:spPr>
          <a:xfrm>
            <a:off x="457200" y="1484313"/>
            <a:ext cx="8229600" cy="4672012"/>
          </a:xfrm>
        </p:spPr>
        <p:txBody>
          <a:bodyPr/>
          <a:lstStyle/>
          <a:p>
            <a:pPr marL="274638" lvl="1" indent="0" eaLnBrk="1" hangingPunct="1">
              <a:buFont typeface="Wingdings 3" pitchFamily="18" charset="2"/>
              <a:buNone/>
              <a:defRPr/>
            </a:pPr>
            <a:r>
              <a:rPr lang="el-GR" sz="2400" dirty="0">
                <a:solidFill>
                  <a:schemeClr val="tx1"/>
                </a:solidFill>
              </a:rPr>
              <a:t>Ικανότητες που αναπτύσσονται</a:t>
            </a:r>
          </a:p>
          <a:p>
            <a:pPr marL="274638" lvl="1" indent="0" eaLnBrk="1" hangingPunct="1">
              <a:buFont typeface="Wingdings 3" pitchFamily="18" charset="2"/>
              <a:buNone/>
              <a:defRPr/>
            </a:pPr>
            <a:endParaRPr lang="el-GR" sz="2400" dirty="0">
              <a:solidFill>
                <a:schemeClr val="tx1"/>
              </a:solidFill>
            </a:endParaRPr>
          </a:p>
          <a:p>
            <a:pPr lvl="1" eaLnBrk="1" hangingPunct="1">
              <a:buFontTx/>
              <a:buChar char="•"/>
              <a:defRPr/>
            </a:pPr>
            <a:r>
              <a:rPr lang="el-GR" sz="2400" dirty="0">
                <a:solidFill>
                  <a:schemeClr val="tx1"/>
                </a:solidFill>
              </a:rPr>
              <a:t>Προσοχή</a:t>
            </a:r>
          </a:p>
          <a:p>
            <a:pPr lvl="1" eaLnBrk="1" hangingPunct="1">
              <a:buFontTx/>
              <a:buChar char="•"/>
              <a:defRPr/>
            </a:pPr>
            <a:r>
              <a:rPr lang="el-GR" sz="2400" dirty="0">
                <a:solidFill>
                  <a:schemeClr val="tx1"/>
                </a:solidFill>
              </a:rPr>
              <a:t>Μνήμη</a:t>
            </a:r>
          </a:p>
          <a:p>
            <a:pPr lvl="1" eaLnBrk="1" hangingPunct="1">
              <a:buFontTx/>
              <a:buChar char="•"/>
              <a:defRPr/>
            </a:pPr>
            <a:r>
              <a:rPr lang="el-GR" sz="2400" dirty="0">
                <a:solidFill>
                  <a:schemeClr val="tx1"/>
                </a:solidFill>
              </a:rPr>
              <a:t>Γλώσσα</a:t>
            </a:r>
          </a:p>
          <a:p>
            <a:pPr lvl="1" eaLnBrk="1" hangingPunct="1">
              <a:buFontTx/>
              <a:buChar char="•"/>
              <a:defRPr/>
            </a:pPr>
            <a:r>
              <a:rPr lang="el-GR" sz="2400" dirty="0">
                <a:solidFill>
                  <a:schemeClr val="tx1"/>
                </a:solidFill>
              </a:rPr>
              <a:t>Συμβολισμός</a:t>
            </a:r>
          </a:p>
          <a:p>
            <a:pPr lvl="1" eaLnBrk="1" hangingPunct="1">
              <a:buFontTx/>
              <a:buChar char="•"/>
              <a:defRPr/>
            </a:pPr>
            <a:r>
              <a:rPr lang="el-GR" sz="2400" dirty="0">
                <a:solidFill>
                  <a:schemeClr val="tx1"/>
                </a:solidFill>
              </a:rPr>
              <a:t>Συλλογισμός</a:t>
            </a:r>
          </a:p>
          <a:p>
            <a:pPr lvl="1" eaLnBrk="1" hangingPunct="1">
              <a:buFontTx/>
              <a:buChar char="•"/>
              <a:defRPr/>
            </a:pPr>
            <a:r>
              <a:rPr lang="el-GR" sz="2400" dirty="0">
                <a:solidFill>
                  <a:schemeClr val="tx1"/>
                </a:solidFill>
              </a:rPr>
              <a:t>Διάκριση πραγματικού-φανταστικού</a:t>
            </a:r>
          </a:p>
          <a:p>
            <a:pPr lvl="1" eaLnBrk="1" hangingPunct="1">
              <a:buFontTx/>
              <a:buChar char="•"/>
              <a:defRPr/>
            </a:pPr>
            <a:r>
              <a:rPr lang="el-GR" sz="2400" dirty="0">
                <a:solidFill>
                  <a:schemeClr val="tx1"/>
                </a:solidFill>
              </a:rPr>
              <a:t>Φαντασία και δημιουργικότητα</a:t>
            </a:r>
          </a:p>
          <a:p>
            <a:pPr lvl="1" eaLnBrk="1" hangingPunct="1">
              <a:buFontTx/>
              <a:buChar char="•"/>
              <a:defRPr/>
            </a:pPr>
            <a:r>
              <a:rPr lang="el-GR" sz="2400" dirty="0">
                <a:solidFill>
                  <a:schemeClr val="tx1"/>
                </a:solidFill>
              </a:rPr>
              <a:t>Αφηγηματική ικανότητα</a:t>
            </a:r>
          </a:p>
          <a:p>
            <a:pPr marL="274638" lvl="1" indent="0" eaLnBrk="1" hangingPunct="1">
              <a:buFont typeface="Wingdings 3" pitchFamily="18" charset="2"/>
              <a:buNone/>
              <a:defRPr/>
            </a:pPr>
            <a:endParaRPr lang="el-GR" sz="2400" dirty="0">
              <a:solidFill>
                <a:schemeClr val="tx1"/>
              </a:solidFill>
            </a:endParaRPr>
          </a:p>
        </p:txBody>
      </p:sp>
    </p:spTree>
    <p:extLst>
      <p:ext uri="{BB962C8B-B14F-4D97-AF65-F5344CB8AC3E}">
        <p14:creationId xmlns:p14="http://schemas.microsoft.com/office/powerpoint/2010/main" val="853284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Τίτλος 1"/>
          <p:cNvSpPr>
            <a:spLocks noGrp="1"/>
          </p:cNvSpPr>
          <p:nvPr>
            <p:ph type="title"/>
          </p:nvPr>
        </p:nvSpPr>
        <p:spPr/>
        <p:txBody>
          <a:bodyPr>
            <a:normAutofit/>
          </a:bodyPr>
          <a:lstStyle/>
          <a:p>
            <a:r>
              <a:rPr lang="el-GR" dirty="0"/>
              <a:t>Το συμβολικό παιχνίδι </a:t>
            </a:r>
          </a:p>
        </p:txBody>
      </p:sp>
      <p:sp>
        <p:nvSpPr>
          <p:cNvPr id="33795"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94DE84F3-F0FB-4EFF-9ACE-F07073BA98D7}" type="slidenum">
              <a:rPr lang="en-US" smtClean="0">
                <a:solidFill>
                  <a:schemeClr val="tx2"/>
                </a:solidFill>
              </a:rPr>
              <a:pPr eaLnBrk="1" hangingPunct="1"/>
              <a:t>23</a:t>
            </a:fld>
            <a:endParaRPr lang="en-US">
              <a:solidFill>
                <a:schemeClr val="tx2"/>
              </a:solidFill>
            </a:endParaRPr>
          </a:p>
        </p:txBody>
      </p:sp>
      <p:sp>
        <p:nvSpPr>
          <p:cNvPr id="5" name="Rectangle 3"/>
          <p:cNvSpPr>
            <a:spLocks noGrp="1" noChangeArrowheads="1"/>
          </p:cNvSpPr>
          <p:nvPr>
            <p:ph sz="quarter" idx="1"/>
          </p:nvPr>
        </p:nvSpPr>
        <p:spPr>
          <a:xfrm>
            <a:off x="457200" y="1772816"/>
            <a:ext cx="8229600" cy="4383509"/>
          </a:xfrm>
        </p:spPr>
        <p:txBody>
          <a:bodyPr/>
          <a:lstStyle/>
          <a:p>
            <a:pPr marL="274638" lvl="1" indent="0" eaLnBrk="1" hangingPunct="1">
              <a:buFont typeface="Wingdings 3" pitchFamily="18" charset="2"/>
              <a:buNone/>
              <a:defRPr/>
            </a:pPr>
            <a:r>
              <a:rPr lang="el-GR" sz="2400" dirty="0">
                <a:solidFill>
                  <a:schemeClr val="tx1"/>
                </a:solidFill>
              </a:rPr>
              <a:t>Ικανότητες που αναπτύσσονται (συν.)</a:t>
            </a:r>
          </a:p>
          <a:p>
            <a:pPr lvl="1" eaLnBrk="1" hangingPunct="1">
              <a:buFontTx/>
              <a:buChar char="•"/>
              <a:defRPr/>
            </a:pPr>
            <a:endParaRPr lang="el-GR" sz="2400" dirty="0">
              <a:solidFill>
                <a:schemeClr val="tx1"/>
              </a:solidFill>
            </a:endParaRPr>
          </a:p>
          <a:p>
            <a:pPr lvl="1" eaLnBrk="1" hangingPunct="1">
              <a:buFontTx/>
              <a:buChar char="•"/>
              <a:defRPr/>
            </a:pPr>
            <a:r>
              <a:rPr lang="el-GR" sz="2400" dirty="0">
                <a:solidFill>
                  <a:schemeClr val="tx1"/>
                </a:solidFill>
              </a:rPr>
              <a:t>Κοινωνικές δεξιότητες  και δεξιότητες επικοινωνίας</a:t>
            </a:r>
          </a:p>
          <a:p>
            <a:pPr lvl="1" eaLnBrk="1" hangingPunct="1">
              <a:buFontTx/>
              <a:buChar char="•"/>
              <a:defRPr/>
            </a:pPr>
            <a:r>
              <a:rPr lang="el-GR" sz="2400" dirty="0">
                <a:solidFill>
                  <a:schemeClr val="tx1"/>
                </a:solidFill>
              </a:rPr>
              <a:t>Κατανόηση της άποψης και των συναισθημάτων του άλλου</a:t>
            </a:r>
          </a:p>
          <a:p>
            <a:pPr lvl="1" eaLnBrk="1" hangingPunct="1">
              <a:buFontTx/>
              <a:buChar char="•"/>
              <a:defRPr/>
            </a:pPr>
            <a:r>
              <a:rPr lang="el-GR" sz="2400" dirty="0">
                <a:solidFill>
                  <a:schemeClr val="tx1"/>
                </a:solidFill>
              </a:rPr>
              <a:t>Κοινωνικοί ρόλοι</a:t>
            </a:r>
          </a:p>
          <a:p>
            <a:pPr lvl="1" eaLnBrk="1" hangingPunct="1">
              <a:buFontTx/>
              <a:buChar char="•"/>
              <a:defRPr/>
            </a:pPr>
            <a:r>
              <a:rPr lang="el-GR" sz="2400" dirty="0">
                <a:solidFill>
                  <a:schemeClr val="tx1"/>
                </a:solidFill>
              </a:rPr>
              <a:t>«Συμμόρφωση» με κανόνες</a:t>
            </a:r>
          </a:p>
          <a:p>
            <a:pPr lvl="1" eaLnBrk="1" hangingPunct="1">
              <a:buFontTx/>
              <a:buChar char="•"/>
              <a:defRPr/>
            </a:pPr>
            <a:r>
              <a:rPr lang="el-GR" sz="2400" dirty="0">
                <a:solidFill>
                  <a:schemeClr val="tx1"/>
                </a:solidFill>
              </a:rPr>
              <a:t>Έκφραση συναισθημάτων και έλεγχος συναισθηματικών εκδηλώσεων</a:t>
            </a:r>
          </a:p>
          <a:p>
            <a:pPr lvl="1" eaLnBrk="1" hangingPunct="1">
              <a:buFontTx/>
              <a:buChar char="•"/>
              <a:defRPr/>
            </a:pPr>
            <a:r>
              <a:rPr lang="el-GR" sz="2400" dirty="0">
                <a:solidFill>
                  <a:schemeClr val="tx1"/>
                </a:solidFill>
              </a:rPr>
              <a:t>Αυτορρύθμιση</a:t>
            </a:r>
          </a:p>
          <a:p>
            <a:pPr lvl="1" eaLnBrk="1" hangingPunct="1">
              <a:defRPr/>
            </a:pPr>
            <a:endParaRPr lang="el-GR" sz="2400" dirty="0">
              <a:solidFill>
                <a:schemeClr val="tx1"/>
              </a:solidFill>
            </a:endParaRPr>
          </a:p>
          <a:p>
            <a:pPr eaLnBrk="1" hangingPunct="1">
              <a:defRPr/>
            </a:pPr>
            <a:endParaRPr lang="el-GR" sz="2400" dirty="0"/>
          </a:p>
          <a:p>
            <a:pPr eaLnBrk="1" hangingPunct="1">
              <a:defRPr/>
            </a:pPr>
            <a:endParaRPr lang="el-GR" sz="2800" dirty="0"/>
          </a:p>
        </p:txBody>
      </p:sp>
    </p:spTree>
    <p:extLst>
      <p:ext uri="{BB962C8B-B14F-4D97-AF65-F5344CB8AC3E}">
        <p14:creationId xmlns:p14="http://schemas.microsoft.com/office/powerpoint/2010/main" val="1334782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12FBF-B105-DC44-B7EE-58EB865B32ED}"/>
              </a:ext>
            </a:extLst>
          </p:cNvPr>
          <p:cNvSpPr>
            <a:spLocks noGrp="1"/>
          </p:cNvSpPr>
          <p:nvPr>
            <p:ph type="title"/>
          </p:nvPr>
        </p:nvSpPr>
        <p:spPr/>
        <p:txBody>
          <a:bodyPr>
            <a:normAutofit fontScale="90000"/>
          </a:bodyPr>
          <a:lstStyle/>
          <a:p>
            <a:r>
              <a:rPr lang="el-GR" dirty="0"/>
              <a:t>Τι προσφέρει το παιχνίδι στα παιδιά;</a:t>
            </a:r>
            <a:endParaRPr lang="en-GR" dirty="0"/>
          </a:p>
        </p:txBody>
      </p:sp>
      <p:sp>
        <p:nvSpPr>
          <p:cNvPr id="3" name="Content Placeholder 2">
            <a:extLst>
              <a:ext uri="{FF2B5EF4-FFF2-40B4-BE49-F238E27FC236}">
                <a16:creationId xmlns:a16="http://schemas.microsoft.com/office/drawing/2014/main" id="{8E7CEA9F-29C9-744A-8FF7-47FD38D52FAA}"/>
              </a:ext>
            </a:extLst>
          </p:cNvPr>
          <p:cNvSpPr>
            <a:spLocks noGrp="1"/>
          </p:cNvSpPr>
          <p:nvPr>
            <p:ph idx="1"/>
          </p:nvPr>
        </p:nvSpPr>
        <p:spPr/>
        <p:txBody>
          <a:bodyPr/>
          <a:lstStyle/>
          <a:p>
            <a:r>
              <a:rPr lang="el-GR" dirty="0"/>
              <a:t>Στις επόμενες διαφάνειες θα μιλήσουμε για την αξία του παιχνιδιού σύμφωνα με τις «Μεγάλες θεωρίες»:</a:t>
            </a:r>
          </a:p>
          <a:p>
            <a:pPr marL="514350" indent="-514350">
              <a:buAutoNum type="arabicPeriod"/>
            </a:pPr>
            <a:r>
              <a:rPr lang="el-GR" dirty="0"/>
              <a:t>Την ψυχαναλυτική</a:t>
            </a:r>
          </a:p>
          <a:p>
            <a:pPr marL="514350" indent="-514350">
              <a:buAutoNum type="arabicPeriod"/>
            </a:pPr>
            <a:r>
              <a:rPr lang="el-GR" dirty="0"/>
              <a:t>Τη θεωρία του </a:t>
            </a:r>
            <a:r>
              <a:rPr lang="en-US" dirty="0"/>
              <a:t>Piaget</a:t>
            </a:r>
          </a:p>
          <a:p>
            <a:pPr marL="514350" indent="-514350">
              <a:buAutoNum type="arabicPeriod"/>
            </a:pPr>
            <a:r>
              <a:rPr lang="en-US" dirty="0"/>
              <a:t>T</a:t>
            </a:r>
            <a:r>
              <a:rPr lang="el-GR" dirty="0"/>
              <a:t>η θεωρία του </a:t>
            </a:r>
            <a:r>
              <a:rPr lang="en-US" dirty="0"/>
              <a:t>Vygotsky</a:t>
            </a:r>
            <a:endParaRPr lang="en-GR" dirty="0"/>
          </a:p>
        </p:txBody>
      </p:sp>
    </p:spTree>
    <p:extLst>
      <p:ext uri="{BB962C8B-B14F-4D97-AF65-F5344CB8AC3E}">
        <p14:creationId xmlns:p14="http://schemas.microsoft.com/office/powerpoint/2010/main" val="3789112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προσφέρει το παιχνίδι στα παιδιά;</a:t>
            </a:r>
          </a:p>
        </p:txBody>
      </p:sp>
      <p:sp>
        <p:nvSpPr>
          <p:cNvPr id="3" name="Θέση περιεχομένου 2"/>
          <p:cNvSpPr>
            <a:spLocks noGrp="1"/>
          </p:cNvSpPr>
          <p:nvPr>
            <p:ph idx="1"/>
          </p:nvPr>
        </p:nvSpPr>
        <p:spPr/>
        <p:txBody>
          <a:bodyPr/>
          <a:lstStyle/>
          <a:p>
            <a:pPr marL="0" indent="0">
              <a:buNone/>
            </a:pPr>
            <a:r>
              <a:rPr lang="el-GR" sz="2800" b="1" dirty="0"/>
              <a:t>1.Ψυχαναλυτική προσέγγιση </a:t>
            </a:r>
            <a:r>
              <a:rPr lang="el-GR" sz="2800" dirty="0"/>
              <a:t>: </a:t>
            </a:r>
          </a:p>
          <a:p>
            <a:pPr marL="0" indent="0">
              <a:buNone/>
            </a:pPr>
            <a:r>
              <a:rPr lang="el-GR" sz="2800" dirty="0"/>
              <a:t>μέσα από το παιχνίδι το παιδί επεξεργάζεται εσωτερικές συγκρούσεις, εκφράζει απωθημένες επιθυμίες, διαχειρίζεται τα άγχη και τις αγωνίες του, εκφράζει «απαγορευμένα» συναισθήματα και συμπεριφορές, ξαναφτιάχνει την πραγματικότητα έτσι ώστε να ικανοποιήσει ψυχικές ανάγκες και φαντασιώσεις. </a:t>
            </a:r>
          </a:p>
          <a:p>
            <a:pPr marL="0" indent="0">
              <a:buNone/>
            </a:pPr>
            <a:endParaRPr lang="el-GR" dirty="0"/>
          </a:p>
        </p:txBody>
      </p:sp>
    </p:spTree>
    <p:extLst>
      <p:ext uri="{BB962C8B-B14F-4D97-AF65-F5344CB8AC3E}">
        <p14:creationId xmlns:p14="http://schemas.microsoft.com/office/powerpoint/2010/main" val="2048975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προσφέρει το παιχνίδι στα παιδιά;</a:t>
            </a:r>
          </a:p>
        </p:txBody>
      </p:sp>
      <p:sp>
        <p:nvSpPr>
          <p:cNvPr id="3" name="Θέση περιεχομένου 2"/>
          <p:cNvSpPr>
            <a:spLocks noGrp="1"/>
          </p:cNvSpPr>
          <p:nvPr>
            <p:ph idx="1"/>
          </p:nvPr>
        </p:nvSpPr>
        <p:spPr/>
        <p:txBody>
          <a:bodyPr>
            <a:normAutofit/>
          </a:bodyPr>
          <a:lstStyle/>
          <a:p>
            <a:pPr marL="0" indent="0">
              <a:buNone/>
            </a:pPr>
            <a:r>
              <a:rPr lang="el-GR" sz="2800" b="1" dirty="0"/>
              <a:t>Ψυχαναλυτική προσέγγιση (συν.):</a:t>
            </a:r>
            <a:endParaRPr lang="el-GR" sz="2800" dirty="0"/>
          </a:p>
          <a:p>
            <a:pPr>
              <a:buFontTx/>
              <a:buChar char="•"/>
            </a:pPr>
            <a:r>
              <a:rPr lang="el-GR" sz="2800" dirty="0"/>
              <a:t>Το παιδί μέσα από το παιχνίδι μπορεί να βρεθεί στη θέση κάποιου άλλου (πιο ευνοημένου;) και μπορεί να επεξεργαστεί και να αναπλάσει καταστάσεις προς όφελός του</a:t>
            </a:r>
          </a:p>
          <a:p>
            <a:pPr>
              <a:buFontTx/>
              <a:buChar char="•"/>
            </a:pPr>
            <a:r>
              <a:rPr lang="el-GR" sz="2800" dirty="0"/>
              <a:t>Το παιχνίδι ως μέσον «κάθαρσης» (μέσον κυριαρχίας και ελέγχου και μέσο διαχείρισης προηγούμενων οδυνηρών εμπειριών: </a:t>
            </a:r>
            <a:r>
              <a:rPr lang="en-US" sz="2800" dirty="0"/>
              <a:t>Freud </a:t>
            </a:r>
            <a:r>
              <a:rPr lang="en-US" sz="2800" dirty="0" err="1"/>
              <a:t>vor/da</a:t>
            </a:r>
            <a:r>
              <a:rPr lang="en-US" sz="2800" dirty="0"/>
              <a:t>)</a:t>
            </a:r>
            <a:r>
              <a:rPr lang="el-GR" sz="2800" dirty="0"/>
              <a:t> </a:t>
            </a:r>
          </a:p>
          <a:p>
            <a:pPr marL="0" indent="0">
              <a:buNone/>
            </a:pPr>
            <a:r>
              <a:rPr lang="el-GR" sz="2800" dirty="0"/>
              <a:t> </a:t>
            </a:r>
          </a:p>
          <a:p>
            <a:pPr marL="0" indent="0">
              <a:buNone/>
            </a:pPr>
            <a:endParaRPr lang="el-GR" dirty="0"/>
          </a:p>
        </p:txBody>
      </p:sp>
    </p:spTree>
    <p:extLst>
      <p:ext uri="{BB962C8B-B14F-4D97-AF65-F5344CB8AC3E}">
        <p14:creationId xmlns:p14="http://schemas.microsoft.com/office/powerpoint/2010/main" val="169645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προσφέρει το παιχνίδι στα παιδιά;</a:t>
            </a:r>
          </a:p>
        </p:txBody>
      </p:sp>
      <p:sp>
        <p:nvSpPr>
          <p:cNvPr id="3" name="Θέση περιεχομένου 2"/>
          <p:cNvSpPr>
            <a:spLocks noGrp="1"/>
          </p:cNvSpPr>
          <p:nvPr>
            <p:ph idx="1"/>
          </p:nvPr>
        </p:nvSpPr>
        <p:spPr/>
        <p:txBody>
          <a:bodyPr>
            <a:normAutofit/>
          </a:bodyPr>
          <a:lstStyle/>
          <a:p>
            <a:pPr marL="0" indent="0">
              <a:buNone/>
            </a:pPr>
            <a:r>
              <a:rPr lang="el-GR" sz="2800" b="1" dirty="0"/>
              <a:t>Ψυχαναλυτική προσέγγιση (συν.)</a:t>
            </a:r>
            <a:r>
              <a:rPr lang="el-GR" sz="2800" dirty="0"/>
              <a:t> </a:t>
            </a:r>
          </a:p>
          <a:p>
            <a:pPr lvl="1">
              <a:buFontTx/>
              <a:buChar char="•"/>
            </a:pPr>
            <a:r>
              <a:rPr lang="en-US" sz="2800" dirty="0"/>
              <a:t>Erikson: </a:t>
            </a:r>
            <a:r>
              <a:rPr lang="el-GR" sz="2800" dirty="0"/>
              <a:t>τονίζει τη δυνατότητα που προσφέρει το παιχνίδι για μια συμβολική αντιμετώπιση των φυσιολογικών αντιθέσεων/ συγκρούσεων, που αποτελούν αναπόσπαστο κομμάτι της ανάπτυξης.</a:t>
            </a:r>
          </a:p>
          <a:p>
            <a:pPr lvl="1">
              <a:buFontTx/>
              <a:buChar char="•"/>
            </a:pPr>
            <a:r>
              <a:rPr lang="en-US" sz="2800" dirty="0" err="1"/>
              <a:t>Winnicott</a:t>
            </a:r>
            <a:r>
              <a:rPr lang="en-US" sz="2800" dirty="0"/>
              <a:t>: </a:t>
            </a:r>
          </a:p>
          <a:p>
            <a:pPr lvl="1">
              <a:buNone/>
            </a:pPr>
            <a:r>
              <a:rPr lang="en-US" sz="2800" i="1" dirty="0"/>
              <a:t>     </a:t>
            </a:r>
            <a:r>
              <a:rPr lang="el-GR" sz="2800" i="1" dirty="0"/>
              <a:t>μεταβατικό αντικείμενο</a:t>
            </a:r>
            <a:r>
              <a:rPr lang="en-US" sz="2800" i="1" dirty="0"/>
              <a:t>/</a:t>
            </a:r>
            <a:r>
              <a:rPr lang="el-GR" sz="2800" i="1" dirty="0"/>
              <a:t>μεταβατικός χώρος</a:t>
            </a:r>
          </a:p>
          <a:p>
            <a:pPr lvl="1">
              <a:buNone/>
            </a:pPr>
            <a:r>
              <a:rPr lang="el-GR" i="1" dirty="0"/>
              <a:t>	</a:t>
            </a:r>
            <a:endParaRPr lang="el-GR" sz="2800" dirty="0"/>
          </a:p>
          <a:p>
            <a:pPr marL="0" indent="0">
              <a:buNone/>
            </a:pPr>
            <a:endParaRPr lang="el-GR" dirty="0"/>
          </a:p>
        </p:txBody>
      </p:sp>
    </p:spTree>
    <p:extLst>
      <p:ext uri="{BB962C8B-B14F-4D97-AF65-F5344CB8AC3E}">
        <p14:creationId xmlns:p14="http://schemas.microsoft.com/office/powerpoint/2010/main" val="24719687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προσφέρει το παιχνίδι στα παιδιά;</a:t>
            </a:r>
          </a:p>
        </p:txBody>
      </p:sp>
      <p:sp>
        <p:nvSpPr>
          <p:cNvPr id="3" name="Θέση περιεχομένου 2"/>
          <p:cNvSpPr>
            <a:spLocks noGrp="1"/>
          </p:cNvSpPr>
          <p:nvPr>
            <p:ph idx="1"/>
          </p:nvPr>
        </p:nvSpPr>
        <p:spPr/>
        <p:txBody>
          <a:bodyPr>
            <a:normAutofit lnSpcReduction="10000"/>
          </a:bodyPr>
          <a:lstStyle/>
          <a:p>
            <a:pPr marL="0" indent="0">
              <a:buNone/>
            </a:pPr>
            <a:r>
              <a:rPr lang="el-GR" sz="2400" b="1" dirty="0"/>
              <a:t>2. Η προσέγγιση του </a:t>
            </a:r>
            <a:r>
              <a:rPr lang="en-US" sz="2400" b="1" dirty="0"/>
              <a:t>J. Piaget</a:t>
            </a:r>
            <a:r>
              <a:rPr lang="en-US" sz="2400" dirty="0"/>
              <a:t>: </a:t>
            </a:r>
            <a:endParaRPr lang="el-GR" sz="2400" dirty="0"/>
          </a:p>
          <a:p>
            <a:pPr>
              <a:buFont typeface="Wingdings" pitchFamily="2" charset="2"/>
              <a:buChar char="ü"/>
            </a:pPr>
            <a:r>
              <a:rPr lang="el-GR" sz="2400" dirty="0"/>
              <a:t>το παιχνίδι συνδέεται με τη νοητική ανάπτυξη του παιδιού. Οι διαφορετικοί τύποι παιχνιδιού ακολουθούν τα στάδια νοητικής ανάπτυξης  και βασίζονται στις γνωστικές κατακτήσεις που χαρακτηρίζουν τα αντίστοιχα στάδια.  </a:t>
            </a:r>
          </a:p>
          <a:p>
            <a:pPr lvl="1">
              <a:buFontTx/>
              <a:buChar char="•"/>
            </a:pPr>
            <a:r>
              <a:rPr lang="el-GR" i="1" dirty="0" err="1"/>
              <a:t>Αισθητηριοκινητικό</a:t>
            </a:r>
            <a:r>
              <a:rPr lang="el-GR" i="1" dirty="0"/>
              <a:t> στάδιο</a:t>
            </a:r>
            <a:r>
              <a:rPr lang="el-GR" dirty="0"/>
              <a:t>: παιχνίδι εξάσκησης</a:t>
            </a:r>
          </a:p>
          <a:p>
            <a:pPr lvl="1">
              <a:buFontTx/>
              <a:buChar char="•"/>
            </a:pPr>
            <a:r>
              <a:rPr lang="el-GR" i="1" dirty="0"/>
              <a:t>Στάδιο </a:t>
            </a:r>
            <a:r>
              <a:rPr lang="el-GR" i="1"/>
              <a:t>προ-ενεργητικής νόησης</a:t>
            </a:r>
            <a:r>
              <a:rPr lang="el-GR" dirty="0"/>
              <a:t>: συμβολικό παιχνίδι</a:t>
            </a:r>
          </a:p>
          <a:p>
            <a:pPr lvl="1">
              <a:buFontTx/>
              <a:buChar char="•"/>
            </a:pPr>
            <a:r>
              <a:rPr lang="el-GR" i="1" dirty="0"/>
              <a:t>Ενεργητική νόηση</a:t>
            </a:r>
            <a:r>
              <a:rPr lang="el-GR" dirty="0"/>
              <a:t>: παιχνίδι με κανόνες</a:t>
            </a:r>
          </a:p>
          <a:p>
            <a:pPr>
              <a:buFont typeface="Wingdings" pitchFamily="2" charset="2"/>
              <a:buChar char="ü"/>
            </a:pPr>
            <a:r>
              <a:rPr lang="el-GR" sz="2400" dirty="0"/>
              <a:t>Παιχνίδι εξάσκησης και συμβολικό παιχνίδι: τονίζεται ο χαρακτήρας αφομοίωσης</a:t>
            </a:r>
          </a:p>
          <a:p>
            <a:pPr>
              <a:buFont typeface="Wingdings" pitchFamily="2" charset="2"/>
              <a:buChar char="ü"/>
            </a:pPr>
            <a:r>
              <a:rPr lang="el-GR" sz="2400" dirty="0"/>
              <a:t>Παιχνίδι με κανόνες: τονίζεται η συμμόρφωση</a:t>
            </a:r>
          </a:p>
          <a:p>
            <a:pPr marL="0" indent="0">
              <a:buNone/>
            </a:pPr>
            <a:endParaRPr lang="el-GR" dirty="0"/>
          </a:p>
        </p:txBody>
      </p:sp>
    </p:spTree>
    <p:extLst>
      <p:ext uri="{BB962C8B-B14F-4D97-AF65-F5344CB8AC3E}">
        <p14:creationId xmlns:p14="http://schemas.microsoft.com/office/powerpoint/2010/main" val="166427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387424"/>
            <a:ext cx="8353425" cy="2304256"/>
          </a:xfrm>
        </p:spPr>
        <p:txBody>
          <a:bodyPr>
            <a:normAutofit/>
          </a:bodyPr>
          <a:lstStyle/>
          <a:p>
            <a:pPr>
              <a:defRPr/>
            </a:pPr>
            <a:r>
              <a:rPr lang="el-GR" dirty="0"/>
              <a:t>Τι προσφέρει το παιχνίδι στα παιδιά;</a:t>
            </a:r>
          </a:p>
        </p:txBody>
      </p:sp>
      <p:sp>
        <p:nvSpPr>
          <p:cNvPr id="3993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D6AD3433-4B0E-4019-B259-86418272D589}" type="slidenum">
              <a:rPr lang="en-US" smtClean="0">
                <a:solidFill>
                  <a:schemeClr val="tx2"/>
                </a:solidFill>
              </a:rPr>
              <a:pPr eaLnBrk="1" hangingPunct="1"/>
              <a:t>29</a:t>
            </a:fld>
            <a:endParaRPr lang="en-US">
              <a:solidFill>
                <a:schemeClr val="tx2"/>
              </a:solidFill>
            </a:endParaRPr>
          </a:p>
        </p:txBody>
      </p:sp>
      <p:sp>
        <p:nvSpPr>
          <p:cNvPr id="3" name="Content Placeholder 2"/>
          <p:cNvSpPr>
            <a:spLocks noGrp="1"/>
          </p:cNvSpPr>
          <p:nvPr>
            <p:ph sz="quarter" idx="1"/>
          </p:nvPr>
        </p:nvSpPr>
        <p:spPr>
          <a:xfrm>
            <a:off x="468313" y="1905000"/>
            <a:ext cx="8064500" cy="3900488"/>
          </a:xfrm>
        </p:spPr>
        <p:txBody>
          <a:bodyPr rtlCol="0">
            <a:normAutofit/>
          </a:bodyPr>
          <a:lstStyle/>
          <a:p>
            <a:pPr marL="0" indent="0">
              <a:buNone/>
              <a:defRPr/>
            </a:pPr>
            <a:r>
              <a:rPr lang="el-GR" sz="2800" b="1" dirty="0"/>
              <a:t>3. </a:t>
            </a:r>
            <a:r>
              <a:rPr lang="en-US" sz="2800" b="1" dirty="0" err="1"/>
              <a:t>Η</a:t>
            </a:r>
            <a:r>
              <a:rPr lang="el-GR" sz="2800" b="1" dirty="0"/>
              <a:t> προσέγγιση του </a:t>
            </a:r>
            <a:r>
              <a:rPr lang="en-US" sz="2800" b="1" dirty="0" err="1"/>
              <a:t>Vygotsky</a:t>
            </a:r>
            <a:r>
              <a:rPr lang="el-GR" sz="2800" dirty="0"/>
              <a:t>: Το παιχνίδι είναι η «κύρια δραστηριότητα» των παιδιών, απαραίτητη για την ανάπτυξή του.</a:t>
            </a:r>
            <a:endParaRPr lang="en-US" sz="2800" dirty="0"/>
          </a:p>
          <a:p>
            <a:pPr marL="0" indent="0">
              <a:buNone/>
              <a:defRPr/>
            </a:pPr>
            <a:endParaRPr lang="en-US" sz="2800" dirty="0"/>
          </a:p>
          <a:p>
            <a:pPr marL="0" indent="0" eaLnBrk="1" fontAlgn="auto" hangingPunct="1">
              <a:spcAft>
                <a:spcPts val="0"/>
              </a:spcAft>
              <a:buFont typeface="Arial" pitchFamily="34" charset="0"/>
              <a:buNone/>
              <a:defRPr/>
            </a:pPr>
            <a:r>
              <a:rPr lang="el-GR" sz="2800" dirty="0"/>
              <a:t>Το παιχνίδι πηγάζει από την ανάγκη του παιδιού να</a:t>
            </a:r>
            <a:r>
              <a:rPr lang="en-US" sz="2800" dirty="0"/>
              <a:t> </a:t>
            </a:r>
            <a:r>
              <a:rPr lang="el-GR" sz="2800" dirty="0"/>
              <a:t>πραγματοποιήσει μέσω της φαντασίας</a:t>
            </a:r>
            <a:r>
              <a:rPr lang="en-US" sz="2800" dirty="0"/>
              <a:t> </a:t>
            </a:r>
            <a:r>
              <a:rPr lang="el-GR" sz="2800" dirty="0"/>
              <a:t>ανεκπλήρωτες ανάγκες/ επιθυμίες (συνειδητές ή όχι).</a:t>
            </a:r>
          </a:p>
        </p:txBody>
      </p:sp>
    </p:spTree>
    <p:extLst>
      <p:ext uri="{BB962C8B-B14F-4D97-AF65-F5344CB8AC3E}">
        <p14:creationId xmlns:p14="http://schemas.microsoft.com/office/powerpoint/2010/main" val="4106862842"/>
      </p:ext>
    </p:extLst>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5400" dirty="0"/>
              <a:t>Παιχνίδι, συνομήλικοι, φιλίες</a:t>
            </a:r>
          </a:p>
        </p:txBody>
      </p:sp>
      <p:sp>
        <p:nvSpPr>
          <p:cNvPr id="3" name="Θέση κειμένου 2"/>
          <p:cNvSpPr>
            <a:spLocks noGrp="1"/>
          </p:cNvSpPr>
          <p:nvPr>
            <p:ph type="body" idx="1"/>
          </p:nvPr>
        </p:nvSpPr>
        <p:spPr/>
        <p:txBody>
          <a:bodyPr/>
          <a:lstStyle/>
          <a:p>
            <a:endParaRPr lang="el-GR" dirty="0"/>
          </a:p>
          <a:p>
            <a:r>
              <a:rPr lang="el-GR" dirty="0"/>
              <a:t>Στην πρώτη παιδική (προσχολική) ηλικία</a:t>
            </a:r>
          </a:p>
        </p:txBody>
      </p:sp>
    </p:spTree>
    <p:extLst>
      <p:ext uri="{BB962C8B-B14F-4D97-AF65-F5344CB8AC3E}">
        <p14:creationId xmlns:p14="http://schemas.microsoft.com/office/powerpoint/2010/main" val="1080078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459432"/>
            <a:ext cx="8135937" cy="2059632"/>
          </a:xfrm>
        </p:spPr>
        <p:txBody>
          <a:bodyPr>
            <a:normAutofit/>
          </a:bodyPr>
          <a:lstStyle/>
          <a:p>
            <a:pPr>
              <a:defRPr/>
            </a:pPr>
            <a:r>
              <a:rPr lang="el-GR" sz="4000" dirty="0"/>
              <a:t>Τι προσφέρει το παιχνίδι στα παιδιά; </a:t>
            </a:r>
          </a:p>
        </p:txBody>
      </p:sp>
      <p:sp>
        <p:nvSpPr>
          <p:cNvPr id="4096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B2E1328C-D865-41AD-9730-C4EB8AAB53CD}" type="slidenum">
              <a:rPr lang="en-US" smtClean="0">
                <a:solidFill>
                  <a:schemeClr val="tx2"/>
                </a:solidFill>
              </a:rPr>
              <a:pPr eaLnBrk="1" hangingPunct="1"/>
              <a:t>30</a:t>
            </a:fld>
            <a:endParaRPr lang="en-US">
              <a:solidFill>
                <a:schemeClr val="tx2"/>
              </a:solidFill>
            </a:endParaRPr>
          </a:p>
        </p:txBody>
      </p:sp>
      <p:sp>
        <p:nvSpPr>
          <p:cNvPr id="40964" name="Content Placeholder 2"/>
          <p:cNvSpPr>
            <a:spLocks noGrp="1"/>
          </p:cNvSpPr>
          <p:nvPr>
            <p:ph sz="quarter" idx="1"/>
          </p:nvPr>
        </p:nvSpPr>
        <p:spPr>
          <a:xfrm>
            <a:off x="468313" y="1268413"/>
            <a:ext cx="8064500" cy="4681537"/>
          </a:xfrm>
        </p:spPr>
        <p:txBody>
          <a:bodyPr>
            <a:normAutofit/>
          </a:bodyPr>
          <a:lstStyle/>
          <a:p>
            <a:pPr marL="0" indent="0" eaLnBrk="1" hangingPunct="1">
              <a:buFont typeface="Arial" charset="0"/>
              <a:buNone/>
            </a:pPr>
            <a:endParaRPr lang="el-GR" sz="3100" dirty="0"/>
          </a:p>
          <a:p>
            <a:pPr marL="0" indent="0">
              <a:buNone/>
            </a:pPr>
            <a:r>
              <a:rPr lang="en-US" sz="3200" b="1" dirty="0" err="1"/>
              <a:t>Η</a:t>
            </a:r>
            <a:r>
              <a:rPr lang="el-GR" sz="3200" b="1" dirty="0"/>
              <a:t> προσέγγιση του </a:t>
            </a:r>
            <a:r>
              <a:rPr lang="en-US" sz="3200" b="1" dirty="0"/>
              <a:t>Vygotsky</a:t>
            </a:r>
            <a:r>
              <a:rPr lang="en-US" sz="3200" dirty="0"/>
              <a:t> </a:t>
            </a:r>
            <a:r>
              <a:rPr lang="en-US" sz="3200" b="1" dirty="0"/>
              <a:t>(</a:t>
            </a:r>
            <a:r>
              <a:rPr lang="el-GR" sz="3200" b="1" dirty="0"/>
              <a:t>συν.)</a:t>
            </a:r>
            <a:r>
              <a:rPr lang="en-US" sz="3200" dirty="0"/>
              <a:t>:</a:t>
            </a:r>
            <a:br>
              <a:rPr lang="el-GR" sz="3200" dirty="0"/>
            </a:br>
            <a:r>
              <a:rPr lang="el-GR" sz="3200" i="1" dirty="0"/>
              <a:t>ΦΑΝΤΑΣΤΙΚΗ ΚΑΤΑΣΤΑΣΗ ΚΑΙ ΚΑΝΟΝΕΣ </a:t>
            </a:r>
            <a:r>
              <a:rPr lang="el-GR" sz="3100" dirty="0"/>
              <a:t>Αυτή η ανάγκη του παιδιού (να εκπληρωθούν επιθυμίες και ανάγκες) δημιουργεί τη «φανταστική κατάσταση», δηλαδή το παιχνίδι</a:t>
            </a:r>
            <a:r>
              <a:rPr lang="en-US" sz="3100" dirty="0"/>
              <a:t>.</a:t>
            </a:r>
            <a:endParaRPr lang="el-GR" sz="3100" dirty="0"/>
          </a:p>
          <a:p>
            <a:pPr marL="0" indent="0" eaLnBrk="1" hangingPunct="1">
              <a:buFont typeface="Arial" charset="0"/>
              <a:buNone/>
            </a:pPr>
            <a:r>
              <a:rPr lang="el-GR" sz="3100" dirty="0"/>
              <a:t>Για να φτιάξει τη φ.κ., το παιδί πρέπει να θέσει και να διατηρήσει κανόνες (οι οποίο, όμως, απορρέουν από την ίδια τη </a:t>
            </a:r>
            <a:r>
              <a:rPr lang="el-GR" sz="3100" dirty="0" err="1"/>
              <a:t>φ.κ</a:t>
            </a:r>
            <a:r>
              <a:rPr lang="el-GR" sz="3100" dirty="0"/>
              <a:t>.)</a:t>
            </a:r>
            <a:r>
              <a:rPr lang="en-US" sz="3100" dirty="0"/>
              <a:t> </a:t>
            </a:r>
            <a:endParaRPr lang="el-GR" sz="3100" dirty="0"/>
          </a:p>
        </p:txBody>
      </p:sp>
    </p:spTree>
    <p:extLst>
      <p:ext uri="{BB962C8B-B14F-4D97-AF65-F5344CB8AC3E}">
        <p14:creationId xmlns:p14="http://schemas.microsoft.com/office/powerpoint/2010/main" val="20480941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891480"/>
            <a:ext cx="8135937" cy="2808312"/>
          </a:xfrm>
        </p:spPr>
        <p:txBody>
          <a:bodyPr>
            <a:normAutofit/>
          </a:bodyPr>
          <a:lstStyle/>
          <a:p>
            <a:pPr>
              <a:defRPr/>
            </a:pPr>
            <a:r>
              <a:rPr lang="el-GR" sz="4000" dirty="0"/>
              <a:t>Τι προσφέρει το παιχνίδι στα παιδιά;</a:t>
            </a:r>
            <a:br>
              <a:rPr lang="el-GR" sz="4000" dirty="0"/>
            </a:br>
            <a:endParaRPr lang="el-GR" sz="4000" dirty="0"/>
          </a:p>
        </p:txBody>
      </p:sp>
      <p:sp>
        <p:nvSpPr>
          <p:cNvPr id="4198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FD9CE950-DE4E-4FA0-99DB-A5EAD7CC1486}" type="slidenum">
              <a:rPr lang="en-US" smtClean="0">
                <a:solidFill>
                  <a:schemeClr val="tx2"/>
                </a:solidFill>
              </a:rPr>
              <a:pPr eaLnBrk="1" hangingPunct="1"/>
              <a:t>31</a:t>
            </a:fld>
            <a:endParaRPr lang="en-US">
              <a:solidFill>
                <a:schemeClr val="tx2"/>
              </a:solidFill>
            </a:endParaRPr>
          </a:p>
        </p:txBody>
      </p:sp>
      <p:sp>
        <p:nvSpPr>
          <p:cNvPr id="3" name="Content Placeholder 2"/>
          <p:cNvSpPr>
            <a:spLocks noGrp="1"/>
          </p:cNvSpPr>
          <p:nvPr>
            <p:ph sz="quarter" idx="1"/>
          </p:nvPr>
        </p:nvSpPr>
        <p:spPr>
          <a:xfrm>
            <a:off x="468313" y="1268760"/>
            <a:ext cx="8064500" cy="4680520"/>
          </a:xfrm>
        </p:spPr>
        <p:txBody>
          <a:bodyPr rtlCol="0">
            <a:normAutofit fontScale="92500" lnSpcReduction="20000"/>
          </a:bodyPr>
          <a:lstStyle/>
          <a:p>
            <a:pPr marL="0" indent="0">
              <a:buNone/>
              <a:defRPr/>
            </a:pPr>
            <a:endParaRPr lang="el-GR" sz="3100" b="1" dirty="0"/>
          </a:p>
          <a:p>
            <a:pPr marL="0" indent="0">
              <a:buNone/>
              <a:defRPr/>
            </a:pPr>
            <a:r>
              <a:rPr lang="en-US" sz="3200" b="1" dirty="0" err="1"/>
              <a:t>Η</a:t>
            </a:r>
            <a:r>
              <a:rPr lang="el-GR" sz="3200" b="1" dirty="0"/>
              <a:t> προσέγγιση του </a:t>
            </a:r>
            <a:r>
              <a:rPr lang="en-US" sz="3100" b="1" dirty="0" err="1"/>
              <a:t>Vygotksy</a:t>
            </a:r>
            <a:r>
              <a:rPr lang="el-GR" sz="3100" b="1" dirty="0"/>
              <a:t> (συν.)</a:t>
            </a:r>
            <a:r>
              <a:rPr lang="en-US" sz="3100" dirty="0"/>
              <a:t>: </a:t>
            </a:r>
          </a:p>
          <a:p>
            <a:pPr marL="0" indent="0">
              <a:buNone/>
              <a:defRPr/>
            </a:pPr>
            <a:r>
              <a:rPr lang="el-GR" sz="3100" dirty="0"/>
              <a:t>Η αδιάσπαστη ενότητα </a:t>
            </a:r>
            <a:r>
              <a:rPr lang="el-GR" sz="3100" dirty="0" err="1"/>
              <a:t>φ.κ</a:t>
            </a:r>
            <a:r>
              <a:rPr lang="el-GR" sz="3100" dirty="0"/>
              <a:t>. και κανόνων επιτρέπει στο παιδί να διαχωρίζει τη σκέψη και τη δράση του από τα εξωτερικά ερεθίσματα και να ενεργεί όχι βάσει της εξωτερικής πραγματικότητας αλλά βάσει της σημασίας που το ίδιο της έχει αποδώσει. </a:t>
            </a:r>
          </a:p>
          <a:p>
            <a:pPr marL="0" indent="0">
              <a:buNone/>
              <a:defRPr/>
            </a:pPr>
            <a:r>
              <a:rPr lang="el-GR" sz="3100" dirty="0"/>
              <a:t>Ως αποτέλεσμα, τα παιδιά μπορούν </a:t>
            </a:r>
            <a:r>
              <a:rPr lang="el-GR" sz="3100" b="1" dirty="0"/>
              <a:t>να δράσουν βάσει ιδεών,</a:t>
            </a:r>
            <a:r>
              <a:rPr lang="el-GR" sz="3100" dirty="0"/>
              <a:t> βάσει του νοήματος της πράξης, γεγονός που οδηγεί στην επιλεκτική και όχι στην παρορμητική δράση. </a:t>
            </a:r>
            <a:endParaRPr lang="en-US" sz="3100" dirty="0"/>
          </a:p>
          <a:p>
            <a:pPr marL="0" indent="0" eaLnBrk="1" fontAlgn="auto" hangingPunct="1">
              <a:spcAft>
                <a:spcPts val="0"/>
              </a:spcAft>
              <a:buFont typeface="Arial" pitchFamily="34" charset="0"/>
              <a:buNone/>
              <a:defRPr/>
            </a:pPr>
            <a:endParaRPr lang="el-GR" sz="3100" dirty="0"/>
          </a:p>
        </p:txBody>
      </p:sp>
    </p:spTree>
    <p:extLst>
      <p:ext uri="{BB962C8B-B14F-4D97-AF65-F5344CB8AC3E}">
        <p14:creationId xmlns:p14="http://schemas.microsoft.com/office/powerpoint/2010/main" val="3283414051"/>
      </p:ext>
    </p:extLst>
  </p:cSld>
  <p:clrMapOvr>
    <a:masterClrMapping/>
  </p:clrMapOvr>
  <p:transition spd="slow">
    <p:randomBa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68313" y="-360218"/>
            <a:ext cx="8135937" cy="1960417"/>
          </a:xfrm>
        </p:spPr>
        <p:txBody>
          <a:bodyPr>
            <a:normAutofit/>
          </a:bodyPr>
          <a:lstStyle/>
          <a:p>
            <a:br>
              <a:rPr lang="el-GR" sz="4000" dirty="0"/>
            </a:br>
            <a:r>
              <a:rPr lang="el-GR" sz="4000" dirty="0"/>
              <a:t>Τι προσφέρει το παιχνίδι στα παιδιά;</a:t>
            </a:r>
          </a:p>
        </p:txBody>
      </p:sp>
      <p:sp>
        <p:nvSpPr>
          <p:cNvPr id="4301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44093BAB-6400-48EB-A32C-DB9396502039}" type="slidenum">
              <a:rPr lang="en-US" smtClean="0">
                <a:solidFill>
                  <a:schemeClr val="tx2"/>
                </a:solidFill>
              </a:rPr>
              <a:pPr eaLnBrk="1" hangingPunct="1"/>
              <a:t>32</a:t>
            </a:fld>
            <a:endParaRPr lang="en-US">
              <a:solidFill>
                <a:schemeClr val="tx2"/>
              </a:solidFill>
            </a:endParaRPr>
          </a:p>
        </p:txBody>
      </p:sp>
      <p:sp>
        <p:nvSpPr>
          <p:cNvPr id="3" name="Content Placeholder 2"/>
          <p:cNvSpPr>
            <a:spLocks noGrp="1"/>
          </p:cNvSpPr>
          <p:nvPr>
            <p:ph sz="quarter" idx="1"/>
          </p:nvPr>
        </p:nvSpPr>
        <p:spPr>
          <a:xfrm>
            <a:off x="401068" y="1988840"/>
            <a:ext cx="8064500" cy="4176464"/>
          </a:xfrm>
        </p:spPr>
        <p:txBody>
          <a:bodyPr rtlCol="0">
            <a:normAutofit fontScale="70000" lnSpcReduction="20000"/>
          </a:bodyPr>
          <a:lstStyle/>
          <a:p>
            <a:pPr marL="0" indent="0">
              <a:buNone/>
              <a:defRPr/>
            </a:pPr>
            <a:endParaRPr lang="el-GR" sz="3200" b="1" dirty="0"/>
          </a:p>
          <a:p>
            <a:pPr marL="0" indent="0">
              <a:buNone/>
              <a:defRPr/>
            </a:pPr>
            <a:r>
              <a:rPr lang="en-US" sz="4000" b="1" dirty="0" err="1"/>
              <a:t>Η</a:t>
            </a:r>
            <a:r>
              <a:rPr lang="el-GR" sz="4000" b="1" dirty="0"/>
              <a:t> προσέγγιση του </a:t>
            </a:r>
            <a:r>
              <a:rPr lang="en-US" sz="4000" b="1" dirty="0" err="1"/>
              <a:t>Vygotksy</a:t>
            </a:r>
            <a:r>
              <a:rPr lang="el-GR" sz="4000" b="1" dirty="0"/>
              <a:t> (συν.)</a:t>
            </a:r>
            <a:r>
              <a:rPr lang="en-US" sz="4000" dirty="0"/>
              <a:t>: </a:t>
            </a:r>
            <a:endParaRPr lang="el-GR" sz="4000" dirty="0"/>
          </a:p>
          <a:p>
            <a:pPr marL="0" indent="0">
              <a:buNone/>
              <a:defRPr/>
            </a:pPr>
            <a:r>
              <a:rPr lang="el-GR" sz="4000" dirty="0"/>
              <a:t>Δηλ. στο παιχνίδι το παιδί κάνει ό,τι του αρέσει, αλλά συγχρόνως υποτάσσει, με την θέλησή του, τον εαυτό του σε κανόνες και απαρνιέται ευχάριστες συνήθειες. Ποτέ, ας πούμε, δεν θα φάει την καραμέλα που τόσο επιθυμεί, όταν αυτή, βάσει των κανόνων του παιχνιδιού δεν τρώγεται γιατί … είναι η ρόδα του αυτοκινήτου!</a:t>
            </a:r>
            <a:endParaRPr lang="en-US" sz="4000" dirty="0"/>
          </a:p>
          <a:p>
            <a:pPr marL="0" indent="0">
              <a:buNone/>
              <a:defRPr/>
            </a:pPr>
            <a:endParaRPr lang="en-US" sz="3100" dirty="0"/>
          </a:p>
          <a:p>
            <a:pPr marL="0" indent="0">
              <a:buNone/>
              <a:defRPr/>
            </a:pPr>
            <a:r>
              <a:rPr lang="el-GR" sz="3200" dirty="0"/>
              <a:t>ΜΙΑ ΚΑΡΑΜΕΛΑ</a:t>
            </a:r>
            <a:r>
              <a:rPr lang="en-US" sz="3200" dirty="0"/>
              <a:t> </a:t>
            </a:r>
            <a:r>
              <a:rPr lang="el-GR" sz="3200" dirty="0"/>
              <a:t>ΠΟΥ ΔΕΝ ΤΡΩΓΕΤΑΙ!</a:t>
            </a:r>
            <a:endParaRPr lang="en-US" sz="3100" dirty="0"/>
          </a:p>
          <a:p>
            <a:pPr marL="0" indent="0" eaLnBrk="1" fontAlgn="auto" hangingPunct="1">
              <a:spcAft>
                <a:spcPts val="0"/>
              </a:spcAft>
              <a:buFont typeface="Arial" pitchFamily="34" charset="0"/>
              <a:buNone/>
              <a:defRPr/>
            </a:pPr>
            <a:endParaRPr lang="el-GR" sz="3100" dirty="0"/>
          </a:p>
        </p:txBody>
      </p:sp>
    </p:spTree>
    <p:extLst>
      <p:ext uri="{BB962C8B-B14F-4D97-AF65-F5344CB8AC3E}">
        <p14:creationId xmlns:p14="http://schemas.microsoft.com/office/powerpoint/2010/main" val="2594716073"/>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68313" y="365125"/>
            <a:ext cx="8135937" cy="1158875"/>
          </a:xfrm>
        </p:spPr>
        <p:txBody>
          <a:bodyPr>
            <a:noAutofit/>
          </a:bodyPr>
          <a:lstStyle/>
          <a:p>
            <a:r>
              <a:rPr lang="el-GR" sz="4000" dirty="0"/>
              <a:t>Τι προσφέρει το παιχνίδι στα παιδιά;</a:t>
            </a:r>
          </a:p>
        </p:txBody>
      </p:sp>
      <p:sp>
        <p:nvSpPr>
          <p:cNvPr id="4403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7BC74FD1-6F26-46CA-87D2-A3FF783A27A2}" type="slidenum">
              <a:rPr lang="en-US" smtClean="0">
                <a:solidFill>
                  <a:schemeClr val="tx2"/>
                </a:solidFill>
              </a:rPr>
              <a:pPr eaLnBrk="1" hangingPunct="1"/>
              <a:t>33</a:t>
            </a:fld>
            <a:endParaRPr lang="en-US">
              <a:solidFill>
                <a:schemeClr val="tx2"/>
              </a:solidFill>
            </a:endParaRPr>
          </a:p>
        </p:txBody>
      </p:sp>
      <p:sp>
        <p:nvSpPr>
          <p:cNvPr id="3" name="Content Placeholder 2"/>
          <p:cNvSpPr>
            <a:spLocks noGrp="1"/>
          </p:cNvSpPr>
          <p:nvPr>
            <p:ph sz="quarter" idx="1"/>
          </p:nvPr>
        </p:nvSpPr>
        <p:spPr>
          <a:xfrm>
            <a:off x="468313" y="1828800"/>
            <a:ext cx="8064500" cy="3616424"/>
          </a:xfrm>
        </p:spPr>
        <p:txBody>
          <a:bodyPr rtlCol="0">
            <a:normAutofit fontScale="85000" lnSpcReduction="10000"/>
          </a:bodyPr>
          <a:lstStyle/>
          <a:p>
            <a:pPr marL="0" indent="0">
              <a:buNone/>
              <a:defRPr/>
            </a:pPr>
            <a:r>
              <a:rPr lang="en-US" sz="3200" b="1" dirty="0" err="1"/>
              <a:t>Η</a:t>
            </a:r>
            <a:r>
              <a:rPr lang="el-GR" sz="3200" b="1" dirty="0"/>
              <a:t> προσέγγιση του </a:t>
            </a:r>
            <a:r>
              <a:rPr lang="en-US" sz="3100" b="1" dirty="0" err="1"/>
              <a:t>Vygotksy</a:t>
            </a:r>
            <a:r>
              <a:rPr lang="el-GR" sz="3100" b="1" dirty="0"/>
              <a:t> (συν.)</a:t>
            </a:r>
            <a:r>
              <a:rPr lang="en-US" sz="3100" dirty="0"/>
              <a:t>: </a:t>
            </a:r>
            <a:endParaRPr lang="el-GR" sz="3100" dirty="0"/>
          </a:p>
          <a:p>
            <a:pPr marL="0" indent="0" eaLnBrk="1" fontAlgn="auto" hangingPunct="1">
              <a:spcAft>
                <a:spcPts val="0"/>
              </a:spcAft>
              <a:buFont typeface="Arial" pitchFamily="34" charset="0"/>
              <a:buNone/>
              <a:defRPr/>
            </a:pPr>
            <a:r>
              <a:rPr lang="el-GR" sz="3100" dirty="0"/>
              <a:t>Η υποταγή στους κανόνες, οι οποίοι προκύπτουν είτε από τα χαρακτηριστικά του ρόλου είτε από το σενάριο του παιχνιδιού προσποίησης, είναι ο τρόπος με τον οποίο τα παιδιά οδηγούνται </a:t>
            </a:r>
            <a:r>
              <a:rPr lang="el-GR" sz="3100" b="1" dirty="0"/>
              <a:t>στην αυτο-ρύθμιση</a:t>
            </a:r>
            <a:r>
              <a:rPr lang="el-GR" sz="3100" dirty="0"/>
              <a:t>. </a:t>
            </a:r>
            <a:endParaRPr lang="en-US" sz="3100" dirty="0"/>
          </a:p>
          <a:p>
            <a:pPr marL="0" indent="0" eaLnBrk="1" fontAlgn="auto" hangingPunct="1">
              <a:spcAft>
                <a:spcPts val="0"/>
              </a:spcAft>
              <a:buFont typeface="Arial" pitchFamily="34" charset="0"/>
              <a:buNone/>
              <a:defRPr/>
            </a:pPr>
            <a:r>
              <a:rPr lang="el-GR" sz="3100" dirty="0"/>
              <a:t>Το ίδιο το παιχνίδι παρέχει στα παιδιά το υποστηρικτικό πλαίσιο ώστε να ελέγχουν την παρόρμηση, να ρυθμίζουν τη συμπεριφορά τους και να σχεδιάζουν τη δράση τους όπως αρμόζει στο παιχνίδι τους. </a:t>
            </a:r>
          </a:p>
        </p:txBody>
      </p:sp>
    </p:spTree>
    <p:extLst>
      <p:ext uri="{BB962C8B-B14F-4D97-AF65-F5344CB8AC3E}">
        <p14:creationId xmlns:p14="http://schemas.microsoft.com/office/powerpoint/2010/main" val="4261273430"/>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68313" y="-387424"/>
            <a:ext cx="8135937" cy="2592288"/>
          </a:xfrm>
        </p:spPr>
        <p:txBody>
          <a:bodyPr>
            <a:normAutofit/>
          </a:bodyPr>
          <a:lstStyle/>
          <a:p>
            <a:r>
              <a:rPr lang="el-GR" sz="3600" dirty="0"/>
              <a:t>Τι προσφέρει το παιχνίδι στα παιδιά;</a:t>
            </a:r>
            <a:br>
              <a:rPr lang="el-GR" sz="3600" dirty="0"/>
            </a:br>
            <a:endParaRPr lang="el-GR" sz="3600" dirty="0"/>
          </a:p>
        </p:txBody>
      </p:sp>
      <p:sp>
        <p:nvSpPr>
          <p:cNvPr id="4505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2F73EB27-56E2-41B7-AE48-98477C6DD5B2}" type="slidenum">
              <a:rPr lang="en-US" smtClean="0">
                <a:solidFill>
                  <a:schemeClr val="tx2"/>
                </a:solidFill>
              </a:rPr>
              <a:pPr eaLnBrk="1" hangingPunct="1"/>
              <a:t>34</a:t>
            </a:fld>
            <a:endParaRPr lang="en-US">
              <a:solidFill>
                <a:schemeClr val="tx2"/>
              </a:solidFill>
            </a:endParaRPr>
          </a:p>
        </p:txBody>
      </p:sp>
      <p:sp>
        <p:nvSpPr>
          <p:cNvPr id="3" name="Content Placeholder 2"/>
          <p:cNvSpPr>
            <a:spLocks noGrp="1"/>
          </p:cNvSpPr>
          <p:nvPr>
            <p:ph sz="quarter" idx="1"/>
          </p:nvPr>
        </p:nvSpPr>
        <p:spPr>
          <a:xfrm>
            <a:off x="468313" y="2204864"/>
            <a:ext cx="8064500" cy="4032448"/>
          </a:xfrm>
        </p:spPr>
        <p:txBody>
          <a:bodyPr rtlCol="0">
            <a:normAutofit fontScale="85000" lnSpcReduction="10000"/>
          </a:bodyPr>
          <a:lstStyle/>
          <a:p>
            <a:pPr marL="0" indent="0">
              <a:buNone/>
              <a:defRPr/>
            </a:pPr>
            <a:r>
              <a:rPr lang="en-US" sz="3200" b="1" dirty="0" err="1"/>
              <a:t>Η</a:t>
            </a:r>
            <a:r>
              <a:rPr lang="el-GR" sz="3200" b="1" dirty="0"/>
              <a:t> προσέγγιση του </a:t>
            </a:r>
            <a:r>
              <a:rPr lang="en-US" sz="3100" b="1" dirty="0" err="1"/>
              <a:t>Vygotksy</a:t>
            </a:r>
            <a:r>
              <a:rPr lang="el-GR" sz="3100" b="1" dirty="0"/>
              <a:t> (συν.)</a:t>
            </a:r>
            <a:r>
              <a:rPr lang="en-US" sz="3100" dirty="0"/>
              <a:t>: </a:t>
            </a:r>
            <a:endParaRPr lang="el-GR" sz="3100" dirty="0"/>
          </a:p>
          <a:p>
            <a:pPr marL="0" indent="0" eaLnBrk="1" fontAlgn="auto" hangingPunct="1">
              <a:spcAft>
                <a:spcPts val="0"/>
              </a:spcAft>
              <a:buFont typeface="Arial" pitchFamily="34" charset="0"/>
              <a:buNone/>
              <a:defRPr/>
            </a:pPr>
            <a:r>
              <a:rPr lang="el-GR" sz="3100" i="1" dirty="0"/>
              <a:t>Στο παιχνίδι δημιουργείται ΖΕΑ</a:t>
            </a:r>
          </a:p>
          <a:p>
            <a:pPr marL="0" indent="0" eaLnBrk="1" fontAlgn="auto" hangingPunct="1">
              <a:spcAft>
                <a:spcPts val="0"/>
              </a:spcAft>
              <a:buFont typeface="Arial" pitchFamily="34" charset="0"/>
              <a:buNone/>
              <a:defRPr/>
            </a:pPr>
            <a:r>
              <a:rPr lang="el-GR" sz="3100" dirty="0"/>
              <a:t>Το παιχνίδι δεν είναι απλά ένα εξέχον χαρακτηριστικό της παιδικής ηλικίας, αλλά καθοδηγεί την ανάπτυξη, αποτελεί «κινητήρια δύναμη» για την  ανάπτυξη.</a:t>
            </a:r>
          </a:p>
          <a:p>
            <a:pPr marL="0" indent="0" eaLnBrk="1" fontAlgn="auto" hangingPunct="1">
              <a:spcAft>
                <a:spcPts val="0"/>
              </a:spcAft>
              <a:buFont typeface="Arial" pitchFamily="34" charset="0"/>
              <a:buNone/>
              <a:defRPr/>
            </a:pPr>
            <a:r>
              <a:rPr lang="el-GR" sz="3100" dirty="0"/>
              <a:t>Όπως το κέντρο ενός μεγεθυντικού φακού, το παιχνίδι περιέχει όλες τις αναπτυξιακές τάσεις συμπυκνωμένες και αποτελεί μια μέγιστη πηγή ανάπτυξης.</a:t>
            </a:r>
          </a:p>
          <a:p>
            <a:pPr marL="0" indent="0" eaLnBrk="1" fontAlgn="auto" hangingPunct="1">
              <a:spcAft>
                <a:spcPts val="0"/>
              </a:spcAft>
              <a:buFont typeface="Arial" pitchFamily="34" charset="0"/>
              <a:buNone/>
              <a:defRPr/>
            </a:pPr>
            <a:r>
              <a:rPr lang="el-GR" sz="3100" i="1" dirty="0"/>
              <a:t>Στο παιχνίδι, το παιδί ξεπερνάει το μέσο όρο της ηλικίας του … το παιχνίδι δημιουργεί Ζώνη Εγγύτερης Ανάπτυξης.</a:t>
            </a:r>
          </a:p>
        </p:txBody>
      </p:sp>
    </p:spTree>
    <p:extLst>
      <p:ext uri="{BB962C8B-B14F-4D97-AF65-F5344CB8AC3E}">
        <p14:creationId xmlns:p14="http://schemas.microsoft.com/office/powerpoint/2010/main" val="2940765121"/>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140968"/>
            <a:ext cx="8305800" cy="2448272"/>
          </a:xfrm>
        </p:spPr>
        <p:txBody>
          <a:bodyPr/>
          <a:lstStyle/>
          <a:p>
            <a:r>
              <a:rPr lang="el-GR" dirty="0"/>
              <a:t>Συνομήλικοι και φιλίες</a:t>
            </a:r>
          </a:p>
        </p:txBody>
      </p:sp>
    </p:spTree>
    <p:extLst>
      <p:ext uri="{BB962C8B-B14F-4D97-AF65-F5344CB8AC3E}">
        <p14:creationId xmlns:p14="http://schemas.microsoft.com/office/powerpoint/2010/main" val="27548571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Συνομήλικοι και φιλίες</a:t>
            </a:r>
          </a:p>
        </p:txBody>
      </p:sp>
      <p:sp>
        <p:nvSpPr>
          <p:cNvPr id="3" name="Θέση περιεχομένου 2"/>
          <p:cNvSpPr>
            <a:spLocks noGrp="1"/>
          </p:cNvSpPr>
          <p:nvPr>
            <p:ph idx="1"/>
          </p:nvPr>
        </p:nvSpPr>
        <p:spPr/>
        <p:txBody>
          <a:bodyPr/>
          <a:lstStyle/>
          <a:p>
            <a:pPr algn="just"/>
            <a:r>
              <a:rPr lang="el-GR" dirty="0"/>
              <a:t>Η κοινωνική και δια-προσωπική ζωή του βρέφους, περιστρέφεται κυρίως γύρω από τα πρόσωπα του οικογενειακού του περιβάλλοντος.</a:t>
            </a:r>
          </a:p>
          <a:p>
            <a:pPr algn="just"/>
            <a:r>
              <a:rPr lang="el-GR" dirty="0"/>
              <a:t>Μετά τη βρεφική ηλικία όμως, οι επαφές με συνομηλίκους και το παιχνίδι μαζί τους γίνεται σημαντικό.</a:t>
            </a:r>
          </a:p>
          <a:p>
            <a:pPr algn="just"/>
            <a:r>
              <a:rPr lang="el-GR" dirty="0"/>
              <a:t>Οι σχέσεις με τους συνομηλίκους είναι εξαιρετικά σημαντικές για την ανάπτυξη κοινωνικών δεξιοτήτων και το ξεπέρασμα του εγωκεντρισμού.</a:t>
            </a:r>
          </a:p>
          <a:p>
            <a:pPr algn="just"/>
            <a:endParaRPr lang="el-GR" dirty="0"/>
          </a:p>
        </p:txBody>
      </p:sp>
    </p:spTree>
    <p:extLst>
      <p:ext uri="{BB962C8B-B14F-4D97-AF65-F5344CB8AC3E}">
        <p14:creationId xmlns:p14="http://schemas.microsoft.com/office/powerpoint/2010/main" val="6803701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Συνομήλικοι και δημοφιλία</a:t>
            </a:r>
          </a:p>
        </p:txBody>
      </p:sp>
      <p:sp>
        <p:nvSpPr>
          <p:cNvPr id="3" name="Θέση περιεχομένου 2"/>
          <p:cNvSpPr>
            <a:spLocks noGrp="1"/>
          </p:cNvSpPr>
          <p:nvPr>
            <p:ph idx="1"/>
          </p:nvPr>
        </p:nvSpPr>
        <p:spPr/>
        <p:txBody>
          <a:bodyPr>
            <a:normAutofit/>
          </a:bodyPr>
          <a:lstStyle/>
          <a:p>
            <a:pPr algn="just"/>
            <a:r>
              <a:rPr lang="el-GR" dirty="0"/>
              <a:t>Διαφορά κοινωνικής αποδοχής/δημοφιλίας και φιλίας (διαφορετική μέθοδος μελέτης πχ. κοινωνιόγραμμα, διαφορετικά πλεονεκτήματα στην κάθε περίπτωση) </a:t>
            </a:r>
          </a:p>
          <a:p>
            <a:pPr algn="just"/>
            <a:r>
              <a:rPr lang="el-GR" dirty="0"/>
              <a:t>Διαχρονικότητα της δημοφιλίας και θετικές επιπτώσεις (πιο κονωνικά, πιο δημιουργικά, λιγότερο επιθετικά παιδιά, καλύτερες γνωστικές επιδόσεις)</a:t>
            </a:r>
          </a:p>
          <a:p>
            <a:pPr algn="just"/>
            <a:r>
              <a:rPr lang="el-GR" dirty="0"/>
              <a:t>Ανησυχία για τα απορριπτέα παιδιά (προβλήματα συμπεριφοράς)</a:t>
            </a:r>
          </a:p>
        </p:txBody>
      </p:sp>
    </p:spTree>
    <p:extLst>
      <p:ext uri="{BB962C8B-B14F-4D97-AF65-F5344CB8AC3E}">
        <p14:creationId xmlns:p14="http://schemas.microsoft.com/office/powerpoint/2010/main" val="717881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Φιλία στην πρώτη παιδική ηλικία</a:t>
            </a:r>
            <a:endParaRPr lang="en-US" dirty="0"/>
          </a:p>
        </p:txBody>
      </p:sp>
      <p:sp>
        <p:nvSpPr>
          <p:cNvPr id="3" name="Content Placeholder 2"/>
          <p:cNvSpPr>
            <a:spLocks noGrp="1"/>
          </p:cNvSpPr>
          <p:nvPr>
            <p:ph idx="1"/>
          </p:nvPr>
        </p:nvSpPr>
        <p:spPr/>
        <p:txBody>
          <a:bodyPr>
            <a:normAutofit fontScale="92500"/>
          </a:bodyPr>
          <a:lstStyle/>
          <a:p>
            <a:r>
              <a:rPr lang="el-GR" dirty="0"/>
              <a:t>Ορισμός φιλίας (ορίζουν τον άλλο ως φίλο, περνούν χρόνο μαζί)</a:t>
            </a:r>
          </a:p>
          <a:p>
            <a:r>
              <a:rPr lang="el-GR" dirty="0"/>
              <a:t>Θέμα σημαντικότητας φιλίας στην πρώτη παιδική ηλικία. </a:t>
            </a:r>
            <a:r>
              <a:rPr lang="en-US" dirty="0"/>
              <a:t>Piaget</a:t>
            </a:r>
            <a:r>
              <a:rPr lang="el-GR" dirty="0"/>
              <a:t>: 7 χρ.</a:t>
            </a:r>
          </a:p>
          <a:p>
            <a:pPr algn="just"/>
            <a:r>
              <a:rPr lang="el-GR" dirty="0"/>
              <a:t>Για τα μικρά παιδιά, η φιλία είναι περίπου συνώνυμη της διασκέδασης που προσφέρουν οι κοινές δραστηριότητες και κυρίως το παιχνίδι (ή λεκτική ανωριμότητα;)</a:t>
            </a:r>
          </a:p>
          <a:p>
            <a:pPr algn="just"/>
            <a:r>
              <a:rPr lang="el-GR" dirty="0"/>
              <a:t>Σίγουρα, για τα μεγαλύτερα παιδιά προσχολικής ηλικίας η φιλία αρχίζει να αποκτά και άλλα στοιχεία όπως η υποστήριξη, η εμπιστοσύνη, το συναισθηματικό μοίρασμα, οι πληροφορίες.</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Συνομήλικοι και φιλίες</a:t>
            </a:r>
          </a:p>
        </p:txBody>
      </p:sp>
      <p:sp>
        <p:nvSpPr>
          <p:cNvPr id="3" name="Θέση περιεχομένου 2"/>
          <p:cNvSpPr>
            <a:spLocks noGrp="1"/>
          </p:cNvSpPr>
          <p:nvPr>
            <p:ph idx="1"/>
          </p:nvPr>
        </p:nvSpPr>
        <p:spPr/>
        <p:txBody>
          <a:bodyPr>
            <a:normAutofit/>
          </a:bodyPr>
          <a:lstStyle/>
          <a:p>
            <a:pPr algn="just"/>
            <a:r>
              <a:rPr lang="el-GR" dirty="0"/>
              <a:t>Οι φίλοι παρέχουν υποστήριξη σε διάφορες καταστάσεις, ενισχύουν τη προ-κοινωνική συμπεριφορά, κυρίως στη διαχείριση των συγκρούσεων, και εμπλουτίζουν το φανταστικό παιχνίδι.</a:t>
            </a:r>
          </a:p>
          <a:p>
            <a:pPr algn="just"/>
            <a:r>
              <a:rPr lang="el-GR" dirty="0"/>
              <a:t>Οι σχέσεις μέσα στην οικογένεια επιδρούν στις σχέσεις του παιδιού με τους συνομηλίκους, τόσο στην ικανότητα σύναψης σχέσεων όσο και στην ποιότητά τους.  </a:t>
            </a:r>
          </a:p>
        </p:txBody>
      </p:sp>
    </p:spTree>
    <p:extLst>
      <p:ext uri="{BB962C8B-B14F-4D97-AF65-F5344CB8AC3E}">
        <p14:creationId xmlns:p14="http://schemas.microsoft.com/office/powerpoint/2010/main" val="3587560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84909" y="2505179"/>
            <a:ext cx="8305800" cy="1143000"/>
          </a:xfrm>
        </p:spPr>
        <p:txBody>
          <a:bodyPr/>
          <a:lstStyle/>
          <a:p>
            <a:r>
              <a:rPr lang="el-GR" dirty="0"/>
              <a:t>Παιχνίδι</a:t>
            </a:r>
          </a:p>
        </p:txBody>
      </p:sp>
    </p:spTree>
    <p:extLst>
      <p:ext uri="{BB962C8B-B14F-4D97-AF65-F5344CB8AC3E}">
        <p14:creationId xmlns:p14="http://schemas.microsoft.com/office/powerpoint/2010/main" val="30837431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0352" y="1316736"/>
            <a:ext cx="7772400" cy="2904352"/>
          </a:xfrm>
        </p:spPr>
        <p:txBody>
          <a:bodyPr/>
          <a:lstStyle/>
          <a:p>
            <a:r>
              <a:rPr lang="el-GR" sz="4400" dirty="0"/>
              <a:t>Η οικογένεια</a:t>
            </a:r>
          </a:p>
        </p:txBody>
      </p:sp>
      <p:sp>
        <p:nvSpPr>
          <p:cNvPr id="3" name="Θέση κειμένου 2"/>
          <p:cNvSpPr>
            <a:spLocks noGrp="1"/>
          </p:cNvSpPr>
          <p:nvPr>
            <p:ph type="body" idx="1"/>
          </p:nvPr>
        </p:nvSpPr>
        <p:spPr>
          <a:xfrm>
            <a:off x="530352" y="4738254"/>
            <a:ext cx="7772400" cy="1643073"/>
          </a:xfrm>
        </p:spPr>
        <p:txBody>
          <a:bodyPr/>
          <a:lstStyle/>
          <a:p>
            <a:endParaRPr lang="el-GR" dirty="0"/>
          </a:p>
        </p:txBody>
      </p:sp>
    </p:spTree>
    <p:extLst>
      <p:ext uri="{BB962C8B-B14F-4D97-AF65-F5344CB8AC3E}">
        <p14:creationId xmlns:p14="http://schemas.microsoft.com/office/powerpoint/2010/main" val="3772317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Οικογένεια  και ανάπτυξη</a:t>
            </a: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a:t>Η ανάπτυξη του παιδιού κατά την πρώτη παιδική ηλικία επηρεάζεται από:</a:t>
            </a:r>
          </a:p>
          <a:p>
            <a:pPr marL="0" indent="0">
              <a:buNone/>
            </a:pPr>
            <a:r>
              <a:rPr lang="el-GR" dirty="0"/>
              <a:t> </a:t>
            </a:r>
          </a:p>
          <a:p>
            <a:pPr marL="0" indent="0"/>
            <a:r>
              <a:rPr lang="el-GR" dirty="0"/>
              <a:t>Τη δομή της οικογένειας και τις συνθήκες</a:t>
            </a:r>
          </a:p>
          <a:p>
            <a:pPr lvl="1"/>
            <a:r>
              <a:rPr lang="el-GR" dirty="0"/>
              <a:t>Δύο ή ένας γονέας</a:t>
            </a:r>
          </a:p>
          <a:p>
            <a:pPr lvl="1"/>
            <a:r>
              <a:rPr lang="el-GR" dirty="0"/>
              <a:t>Πυρηνική ή διευρυμένη οικογένεια</a:t>
            </a:r>
          </a:p>
          <a:p>
            <a:pPr lvl="1"/>
            <a:r>
              <a:rPr lang="el-GR" dirty="0"/>
              <a:t>Αριθμός και ηλικία παιδιών μέσα στην οικογένεια</a:t>
            </a:r>
          </a:p>
          <a:p>
            <a:pPr lvl="1"/>
            <a:r>
              <a:rPr lang="el-GR" dirty="0"/>
              <a:t>Συνθήκες διαβίωσης</a:t>
            </a:r>
          </a:p>
          <a:p>
            <a:pPr marL="0" indent="0">
              <a:buNone/>
            </a:pPr>
            <a:endParaRPr lang="el-GR" dirty="0"/>
          </a:p>
          <a:p>
            <a:r>
              <a:rPr lang="el-GR" dirty="0"/>
              <a:t>Τη δυναμική της οικογένειας</a:t>
            </a:r>
          </a:p>
          <a:p>
            <a:pPr lvl="1"/>
            <a:r>
              <a:rPr lang="el-GR" dirty="0"/>
              <a:t>Τρόποι ανατροφής – τύποι </a:t>
            </a:r>
            <a:r>
              <a:rPr lang="el-GR" dirty="0" err="1"/>
              <a:t>γονεϊκότητας</a:t>
            </a:r>
            <a:endParaRPr lang="el-GR" dirty="0"/>
          </a:p>
          <a:p>
            <a:pPr lvl="1"/>
            <a:r>
              <a:rPr lang="el-GR" dirty="0"/>
              <a:t>Πειθαρχία </a:t>
            </a:r>
          </a:p>
          <a:p>
            <a:pPr lvl="1"/>
            <a:r>
              <a:rPr lang="el-GR" dirty="0"/>
              <a:t>Σχέσεις μεταξύ των αδελφών</a:t>
            </a:r>
          </a:p>
          <a:p>
            <a:endParaRPr lang="el-GR" dirty="0"/>
          </a:p>
          <a:p>
            <a:pPr marL="393192" lvl="1" indent="0">
              <a:buNone/>
            </a:pPr>
            <a:endParaRPr lang="el-GR" dirty="0"/>
          </a:p>
        </p:txBody>
      </p:sp>
    </p:spTree>
    <p:extLst>
      <p:ext uri="{BB962C8B-B14F-4D97-AF65-F5344CB8AC3E}">
        <p14:creationId xmlns:p14="http://schemas.microsoft.com/office/powerpoint/2010/main" val="4015014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57200"/>
            <a:ext cx="8229600" cy="533400"/>
          </a:xfrm>
        </p:spPr>
        <p:txBody>
          <a:bodyPr>
            <a:normAutofit fontScale="90000"/>
          </a:bodyPr>
          <a:lstStyle/>
          <a:p>
            <a:r>
              <a:rPr lang="el-GR" dirty="0"/>
              <a:t>Τρόποι ανατροφής</a:t>
            </a:r>
          </a:p>
        </p:txBody>
      </p:sp>
      <p:sp>
        <p:nvSpPr>
          <p:cNvPr id="3" name="Θέση περιεχομένου 2"/>
          <p:cNvSpPr>
            <a:spLocks noGrp="1"/>
          </p:cNvSpPr>
          <p:nvPr>
            <p:ph idx="1"/>
          </p:nvPr>
        </p:nvSpPr>
        <p:spPr>
          <a:xfrm>
            <a:off x="611560" y="990600"/>
            <a:ext cx="8229600" cy="5257800"/>
          </a:xfrm>
        </p:spPr>
        <p:txBody>
          <a:bodyPr>
            <a:noAutofit/>
          </a:bodyPr>
          <a:lstStyle/>
          <a:p>
            <a:pPr marL="0" indent="0" algn="just">
              <a:buNone/>
            </a:pPr>
            <a:endParaRPr lang="en-US" sz="2000" dirty="0"/>
          </a:p>
          <a:p>
            <a:pPr marL="0" indent="0" algn="just">
              <a:buNone/>
            </a:pPr>
            <a:r>
              <a:rPr lang="el-GR" sz="2800" dirty="0"/>
              <a:t>Οι γονείς αλληλεπιδρούν με τα παιδιά τους σε καθημερινές καταστάσεις (απλές ή πιο σύνθετες, περισσότερο ή λιγότερο σοβαρές, μέσα ή έξω από το σπίτι κλπ.), δηλ. και αντιδρούν στη συμπεριφορά των παιδιών και την καθοδηγούν. </a:t>
            </a:r>
          </a:p>
          <a:p>
            <a:pPr marL="0" indent="0" algn="just">
              <a:buNone/>
            </a:pPr>
            <a:r>
              <a:rPr lang="el-GR" sz="2800" dirty="0"/>
              <a:t>Οι συναλλαγές αυτές έχουν σημαντική επίδραση στην ψυχοκοινωνική ανάπτυξη των παιδιών.</a:t>
            </a:r>
          </a:p>
          <a:p>
            <a:pPr marL="0" indent="0" algn="just">
              <a:buNone/>
            </a:pPr>
            <a:endParaRPr lang="el-GR" sz="2000" dirty="0"/>
          </a:p>
        </p:txBody>
      </p:sp>
    </p:spTree>
    <p:extLst>
      <p:ext uri="{BB962C8B-B14F-4D97-AF65-F5344CB8AC3E}">
        <p14:creationId xmlns:p14="http://schemas.microsoft.com/office/powerpoint/2010/main" val="15716188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57200"/>
            <a:ext cx="8229600" cy="533400"/>
          </a:xfrm>
        </p:spPr>
        <p:txBody>
          <a:bodyPr>
            <a:normAutofit fontScale="90000"/>
          </a:bodyPr>
          <a:lstStyle/>
          <a:p>
            <a:r>
              <a:rPr lang="el-GR" dirty="0"/>
              <a:t>Τρόποι ανατροφής</a:t>
            </a:r>
          </a:p>
        </p:txBody>
      </p:sp>
      <p:sp>
        <p:nvSpPr>
          <p:cNvPr id="3" name="Θέση περιεχομένου 2"/>
          <p:cNvSpPr>
            <a:spLocks noGrp="1"/>
          </p:cNvSpPr>
          <p:nvPr>
            <p:ph idx="1"/>
          </p:nvPr>
        </p:nvSpPr>
        <p:spPr>
          <a:xfrm>
            <a:off x="457200" y="1142017"/>
            <a:ext cx="8229600" cy="5257800"/>
          </a:xfrm>
        </p:spPr>
        <p:txBody>
          <a:bodyPr>
            <a:noAutofit/>
          </a:bodyPr>
          <a:lstStyle/>
          <a:p>
            <a:pPr marL="0" indent="0" algn="just">
              <a:buNone/>
            </a:pPr>
            <a:endParaRPr lang="el-GR" sz="2000" dirty="0"/>
          </a:p>
          <a:p>
            <a:pPr marL="0" indent="0" algn="just">
              <a:buNone/>
            </a:pPr>
            <a:r>
              <a:rPr lang="el-GR" sz="2400" dirty="0"/>
              <a:t>Ο τρόπος με τον οποίο γονείς και παιδιά αλληλεπιδρούν σε καθημερινές καταστάσεις είναι συνάρτηση πολλών παραγόντων όπως</a:t>
            </a:r>
          </a:p>
          <a:p>
            <a:pPr algn="just"/>
            <a:r>
              <a:rPr lang="el-GR" sz="2400" dirty="0"/>
              <a:t>Οι πεποιθήσεις των γονιών για την ανατροφή των παιδιών</a:t>
            </a:r>
          </a:p>
          <a:p>
            <a:pPr algn="just"/>
            <a:r>
              <a:rPr lang="el-GR" sz="2400" dirty="0"/>
              <a:t>Η προσωπικότητα και τα βιώματα των γονιών</a:t>
            </a:r>
          </a:p>
          <a:p>
            <a:pPr algn="just"/>
            <a:r>
              <a:rPr lang="el-GR" sz="2400" dirty="0"/>
              <a:t>Κοινωνικο-οικονομικό και μορφωτικό υπόβαθρο γονέων</a:t>
            </a:r>
          </a:p>
          <a:p>
            <a:pPr algn="just"/>
            <a:r>
              <a:rPr lang="el-GR" sz="2400" dirty="0"/>
              <a:t>Η προσωπικότητα και τα χαρακτηριστικά του παιδιού</a:t>
            </a:r>
          </a:p>
          <a:p>
            <a:pPr algn="just"/>
            <a:r>
              <a:rPr lang="el-GR" sz="2400" dirty="0"/>
              <a:t>Τα χαρακτηριστικά της συγκεκριμένης κατάστασης</a:t>
            </a:r>
          </a:p>
          <a:p>
            <a:pPr algn="just"/>
            <a:r>
              <a:rPr lang="el-GR" sz="2400" dirty="0"/>
              <a:t>Η συμπεριφορά του παιδιού στη συγκεκριμένη κατάσταση</a:t>
            </a:r>
          </a:p>
          <a:p>
            <a:pPr algn="just"/>
            <a:r>
              <a:rPr lang="el-GR" sz="2400" dirty="0"/>
              <a:t>Πολιτισμικές αξίες και πεποιθήσεις</a:t>
            </a:r>
            <a:endParaRPr lang="en-US" sz="2400" dirty="0"/>
          </a:p>
        </p:txBody>
      </p:sp>
    </p:spTree>
    <p:extLst>
      <p:ext uri="{BB962C8B-B14F-4D97-AF65-F5344CB8AC3E}">
        <p14:creationId xmlns:p14="http://schemas.microsoft.com/office/powerpoint/2010/main" val="4915831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Τρόποι ανατροφής</a:t>
            </a:r>
          </a:p>
        </p:txBody>
      </p:sp>
      <p:sp>
        <p:nvSpPr>
          <p:cNvPr id="3" name="Θέση περιεχομένου 2"/>
          <p:cNvSpPr>
            <a:spLocks noGrp="1"/>
          </p:cNvSpPr>
          <p:nvPr>
            <p:ph idx="1"/>
          </p:nvPr>
        </p:nvSpPr>
        <p:spPr>
          <a:xfrm>
            <a:off x="467544" y="1844824"/>
            <a:ext cx="8229600" cy="4389120"/>
          </a:xfrm>
        </p:spPr>
        <p:txBody>
          <a:bodyPr>
            <a:normAutofit fontScale="77500" lnSpcReduction="20000"/>
          </a:bodyPr>
          <a:lstStyle/>
          <a:p>
            <a:pPr marL="0" indent="0" algn="just">
              <a:buNone/>
            </a:pPr>
            <a:r>
              <a:rPr lang="el-GR" sz="2800" dirty="0"/>
              <a:t>Δύο σημαντικές διαστάσεις βρίσκονται πίσω από τους τρόπους ανατροφής των παιδιών:</a:t>
            </a:r>
          </a:p>
          <a:p>
            <a:pPr algn="just"/>
            <a:r>
              <a:rPr lang="el-GR" sz="2800" i="1" dirty="0"/>
              <a:t>Ο γονεϊκός έλεγχος </a:t>
            </a:r>
            <a:r>
              <a:rPr lang="el-GR" sz="2800" dirty="0"/>
              <a:t>(ή πόσο/πώς ασκούν έλεγχο οι γονείς): πόσο περιοριστικοί και απαιτητικοί είναι οι γονείς, σε πιο βαθμό ασκούν έλεγχο και μεριμνούν για τη συμμόρφωση των παιδιών σε κανόνες και την ανταπόκριση στις υποχρεώσεις τους.</a:t>
            </a:r>
          </a:p>
          <a:p>
            <a:pPr algn="just"/>
            <a:r>
              <a:rPr lang="el-GR" sz="2800" i="1" dirty="0"/>
              <a:t>Η γονεϊκή συναισθηματική ζεστασιά </a:t>
            </a:r>
            <a:r>
              <a:rPr lang="el-GR" sz="2800" dirty="0"/>
              <a:t>(ή πόσο/πώς ανταποκρίνονται οι γονείς στα παιδιά): ο βαθμός στοργής και επιδοκιμασίας που εκφράζουν οι γονείς ή η κριτική, η αποδοκιμασία και η απόρριψη.</a:t>
            </a:r>
          </a:p>
          <a:p>
            <a:pPr marL="0" indent="0" algn="just">
              <a:buNone/>
            </a:pPr>
            <a:endParaRPr lang="el-GR" sz="2800" dirty="0"/>
          </a:p>
          <a:p>
            <a:pPr marL="0" indent="0" algn="just">
              <a:buNone/>
            </a:pPr>
            <a:r>
              <a:rPr lang="el-GR" sz="2800" dirty="0"/>
              <a:t>Οι διαστάσεις αυτές επηρεάζουν την επιθετικότητα, την προ-κοινωνική συμπεριφορά, την αυτοαντίληψη των παιδιών και την ηθική ανάπτυξη.</a:t>
            </a:r>
          </a:p>
          <a:p>
            <a:pPr marL="0" indent="0">
              <a:buNone/>
            </a:pPr>
            <a:endParaRPr lang="el-GR" dirty="0"/>
          </a:p>
        </p:txBody>
      </p:sp>
    </p:spTree>
    <p:extLst>
      <p:ext uri="{BB962C8B-B14F-4D97-AF65-F5344CB8AC3E}">
        <p14:creationId xmlns:p14="http://schemas.microsoft.com/office/powerpoint/2010/main" val="374269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Τύποι </a:t>
            </a:r>
            <a:r>
              <a:rPr lang="el-GR" dirty="0" err="1"/>
              <a:t>γονεϊκότητας</a:t>
            </a:r>
            <a:endParaRPr lang="el-GR" dirty="0"/>
          </a:p>
        </p:txBody>
      </p:sp>
      <p:sp>
        <p:nvSpPr>
          <p:cNvPr id="3" name="Θέση περιεχομένου 2"/>
          <p:cNvSpPr>
            <a:spLocks noGrp="1"/>
          </p:cNvSpPr>
          <p:nvPr>
            <p:ph idx="1"/>
          </p:nvPr>
        </p:nvSpPr>
        <p:spPr>
          <a:xfrm>
            <a:off x="467544" y="1844824"/>
            <a:ext cx="8229600" cy="4389120"/>
          </a:xfrm>
        </p:spPr>
        <p:txBody>
          <a:bodyPr>
            <a:normAutofit fontScale="92500"/>
          </a:bodyPr>
          <a:lstStyle/>
          <a:p>
            <a:pPr marL="0" indent="0" algn="just">
              <a:buNone/>
            </a:pPr>
            <a:r>
              <a:rPr lang="el-GR" dirty="0"/>
              <a:t>Οι ερευνητές έχουν καταλήξει σε μια κατηγοριοποίηση των τύπων γονεϊκότητας (ταξινόμηση των τρόπων ανατροφής των παιδιών). Περιλαμβάνει τους παρακάτω τύπους γονεϊκότητας, οι οποίοι σε μεγάλο βαθμό βασίζονται στις διαστάσεις του ελέγχου και της συναισθηματικής ζεστασιάς</a:t>
            </a:r>
          </a:p>
          <a:p>
            <a:pPr marL="0" indent="0" algn="just">
              <a:buNone/>
            </a:pPr>
            <a:endParaRPr lang="el-GR" dirty="0"/>
          </a:p>
          <a:p>
            <a:r>
              <a:rPr lang="el-GR" dirty="0"/>
              <a:t>Αυστηρός</a:t>
            </a:r>
          </a:p>
          <a:p>
            <a:r>
              <a:rPr lang="el-GR" dirty="0"/>
              <a:t>Αυταρχικός</a:t>
            </a:r>
          </a:p>
          <a:p>
            <a:r>
              <a:rPr lang="el-GR" dirty="0"/>
              <a:t>Επιτρεπτικός (παραχωρητικός)</a:t>
            </a:r>
          </a:p>
          <a:p>
            <a:r>
              <a:rPr lang="el-GR" dirty="0"/>
              <a:t>Αδιάφορος</a:t>
            </a:r>
          </a:p>
        </p:txBody>
      </p:sp>
    </p:spTree>
    <p:extLst>
      <p:ext uri="{BB962C8B-B14F-4D97-AF65-F5344CB8AC3E}">
        <p14:creationId xmlns:p14="http://schemas.microsoft.com/office/powerpoint/2010/main" val="33529063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780696"/>
          </a:xfrm>
        </p:spPr>
        <p:txBody>
          <a:bodyPr>
            <a:normAutofit fontScale="90000"/>
          </a:bodyPr>
          <a:lstStyle/>
          <a:p>
            <a:pPr algn="ctr"/>
            <a:r>
              <a:rPr lang="el-GR" sz="4000" dirty="0"/>
              <a:t>Ο αυστηρός τύπος γονέα</a:t>
            </a:r>
            <a:br>
              <a:rPr lang="el-GR" sz="4000" dirty="0"/>
            </a:br>
            <a:r>
              <a:rPr lang="el-GR" sz="2700" i="1" dirty="0"/>
              <a:t>(</a:t>
            </a:r>
            <a:r>
              <a:rPr lang="en-US" sz="2700" i="1" dirty="0" err="1"/>
              <a:t>Graig</a:t>
            </a:r>
            <a:r>
              <a:rPr lang="en-US" sz="2700" i="1" dirty="0"/>
              <a:t> &amp; </a:t>
            </a:r>
            <a:r>
              <a:rPr lang="en-US" sz="2700" i="1" dirty="0" err="1"/>
              <a:t>Baucum</a:t>
            </a:r>
            <a:r>
              <a:rPr lang="en-US" sz="2700" i="1" dirty="0"/>
              <a:t>, 2007, Feldman, 2009) </a:t>
            </a:r>
            <a:endParaRPr lang="el-GR" sz="2700" i="1" dirty="0"/>
          </a:p>
        </p:txBody>
      </p:sp>
      <p:sp>
        <p:nvSpPr>
          <p:cNvPr id="3" name="Θέση περιεχομένου 2"/>
          <p:cNvSpPr>
            <a:spLocks noGrp="1"/>
          </p:cNvSpPr>
          <p:nvPr>
            <p:ph sz="half" idx="1"/>
          </p:nvPr>
        </p:nvSpPr>
        <p:spPr/>
        <p:txBody>
          <a:bodyPr>
            <a:normAutofit fontScale="92500"/>
          </a:bodyPr>
          <a:lstStyle/>
          <a:p>
            <a:pPr marL="0" indent="0">
              <a:buNone/>
            </a:pPr>
            <a:r>
              <a:rPr lang="el-GR" i="1" dirty="0"/>
              <a:t>Ως προς τον έλεγχο (απαιτήσεις)</a:t>
            </a:r>
          </a:p>
          <a:p>
            <a:pPr lvl="1"/>
            <a:r>
              <a:rPr lang="el-GR" dirty="0"/>
              <a:t>Υψηλός βαθμός ελέγχου</a:t>
            </a:r>
            <a:r>
              <a:rPr lang="en-US" dirty="0"/>
              <a:t>- </a:t>
            </a:r>
            <a:r>
              <a:rPr lang="el-GR" dirty="0"/>
              <a:t>υψηλές απαιτήσεις, όμως θέτουν σαφή και συνεπή όρια, είναι σταθεροί αλλά αποδέχονται και ενθαρρύνουν την αυξανόμενη αυτονομία των παιδιών.</a:t>
            </a:r>
          </a:p>
          <a:p>
            <a:endParaRPr lang="el-GR" dirty="0"/>
          </a:p>
        </p:txBody>
      </p:sp>
      <p:sp>
        <p:nvSpPr>
          <p:cNvPr id="4" name="Θέση περιεχομένου 3"/>
          <p:cNvSpPr>
            <a:spLocks noGrp="1"/>
          </p:cNvSpPr>
          <p:nvPr>
            <p:ph sz="half" idx="2"/>
          </p:nvPr>
        </p:nvSpPr>
        <p:spPr/>
        <p:txBody>
          <a:bodyPr>
            <a:normAutofit fontScale="92500"/>
          </a:bodyPr>
          <a:lstStyle/>
          <a:p>
            <a:pPr marL="0" indent="0">
              <a:buNone/>
            </a:pPr>
            <a:r>
              <a:rPr lang="el-GR" i="1" dirty="0"/>
              <a:t>Ως προς τη συναισθηματική ζεστασιά (ανταπόκριση)</a:t>
            </a:r>
          </a:p>
          <a:p>
            <a:pPr lvl="1"/>
            <a:r>
              <a:rPr lang="el-GR" dirty="0"/>
              <a:t>Ανοιχτοί στην επικοινωνία</a:t>
            </a:r>
          </a:p>
          <a:p>
            <a:pPr lvl="1"/>
            <a:r>
              <a:rPr lang="el-GR" dirty="0"/>
              <a:t>Ευέλικτοι κανόνες</a:t>
            </a:r>
          </a:p>
          <a:p>
            <a:pPr lvl="1"/>
            <a:r>
              <a:rPr lang="el-GR" dirty="0"/>
              <a:t>Συζητούν και εξηγούν τους λόγους συμμόρφωσης ή τις πιθανές ποινές</a:t>
            </a:r>
          </a:p>
          <a:p>
            <a:pPr lvl="1"/>
            <a:r>
              <a:rPr lang="el-GR" dirty="0"/>
              <a:t>Εκφράζουν την αγάπη τους</a:t>
            </a:r>
          </a:p>
          <a:p>
            <a:pPr lvl="1"/>
            <a:r>
              <a:rPr lang="el-GR" dirty="0"/>
              <a:t>Είναι υποστηρικτικοί και ενθαρρυντικοί</a:t>
            </a:r>
          </a:p>
        </p:txBody>
      </p:sp>
    </p:spTree>
    <p:extLst>
      <p:ext uri="{BB962C8B-B14F-4D97-AF65-F5344CB8AC3E}">
        <p14:creationId xmlns:p14="http://schemas.microsoft.com/office/powerpoint/2010/main" val="3957207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780696"/>
          </a:xfrm>
        </p:spPr>
        <p:txBody>
          <a:bodyPr>
            <a:normAutofit fontScale="90000"/>
          </a:bodyPr>
          <a:lstStyle/>
          <a:p>
            <a:pPr algn="ctr"/>
            <a:r>
              <a:rPr lang="el-GR" sz="4000" dirty="0"/>
              <a:t>Ο αυταρχικός τύπος γονέα</a:t>
            </a:r>
            <a:br>
              <a:rPr lang="el-GR" sz="4000" dirty="0"/>
            </a:br>
            <a:r>
              <a:rPr lang="el-GR" sz="2700" i="1" dirty="0"/>
              <a:t>(</a:t>
            </a:r>
            <a:r>
              <a:rPr lang="en-US" sz="2700" i="1" dirty="0" err="1"/>
              <a:t>Graig</a:t>
            </a:r>
            <a:r>
              <a:rPr lang="en-US" sz="2700" i="1" dirty="0"/>
              <a:t> &amp; </a:t>
            </a:r>
            <a:r>
              <a:rPr lang="en-US" sz="2700" i="1" dirty="0" err="1"/>
              <a:t>Baucum</a:t>
            </a:r>
            <a:r>
              <a:rPr lang="en-US" sz="2700" i="1" dirty="0"/>
              <a:t>, 2007, Feldman, 2009) </a:t>
            </a:r>
            <a:endParaRPr lang="el-GR" sz="2700" i="1" dirty="0"/>
          </a:p>
        </p:txBody>
      </p:sp>
      <p:sp>
        <p:nvSpPr>
          <p:cNvPr id="3" name="Θέση περιεχομένου 2"/>
          <p:cNvSpPr>
            <a:spLocks noGrp="1"/>
          </p:cNvSpPr>
          <p:nvPr>
            <p:ph sz="half" idx="1"/>
          </p:nvPr>
        </p:nvSpPr>
        <p:spPr/>
        <p:txBody>
          <a:bodyPr>
            <a:normAutofit fontScale="85000" lnSpcReduction="10000"/>
          </a:bodyPr>
          <a:lstStyle/>
          <a:p>
            <a:pPr marL="0" indent="0">
              <a:buNone/>
            </a:pPr>
            <a:r>
              <a:rPr lang="el-GR" i="1" dirty="0"/>
              <a:t>Ως προς τον έλεγχο (απαιτήσεις)</a:t>
            </a:r>
          </a:p>
          <a:p>
            <a:pPr lvl="1"/>
            <a:r>
              <a:rPr lang="el-GR" dirty="0"/>
              <a:t>Πολύς έλεγχος</a:t>
            </a:r>
            <a:r>
              <a:rPr lang="en-US" dirty="0"/>
              <a:t>-</a:t>
            </a:r>
            <a:r>
              <a:rPr lang="el-GR" dirty="0"/>
              <a:t> αυστηρό και άκαμπτο πλαίσιο, εντολές τις οποίες τα παιδιά πρέπει να υπακούουν</a:t>
            </a:r>
          </a:p>
          <a:p>
            <a:pPr lvl="1"/>
            <a:r>
              <a:rPr lang="el-GR" dirty="0"/>
              <a:t>Άκαμπτοι κανόνες</a:t>
            </a:r>
          </a:p>
        </p:txBody>
      </p:sp>
      <p:sp>
        <p:nvSpPr>
          <p:cNvPr id="4" name="Θέση περιεχομένου 3"/>
          <p:cNvSpPr>
            <a:spLocks noGrp="1"/>
          </p:cNvSpPr>
          <p:nvPr>
            <p:ph sz="half" idx="2"/>
          </p:nvPr>
        </p:nvSpPr>
        <p:spPr/>
        <p:txBody>
          <a:bodyPr>
            <a:normAutofit fontScale="85000" lnSpcReduction="10000"/>
          </a:bodyPr>
          <a:lstStyle/>
          <a:p>
            <a:pPr marL="0" indent="0">
              <a:buNone/>
            </a:pPr>
            <a:r>
              <a:rPr lang="el-GR" i="1" dirty="0"/>
              <a:t>Ως προς τη συναισθηματική ζεστασιά (ανταπόκριση)</a:t>
            </a:r>
          </a:p>
          <a:p>
            <a:pPr lvl="1"/>
            <a:r>
              <a:rPr lang="el-GR" dirty="0"/>
              <a:t>Δεν είναι ανοιχτοί στην επικοινωνία</a:t>
            </a:r>
          </a:p>
          <a:p>
            <a:pPr lvl="1"/>
            <a:r>
              <a:rPr lang="el-GR" dirty="0"/>
              <a:t>Δεν συζητούν και δεν εξηγούν τους λόγους συμμόρφωσης ή τις πιθανές ποινές. Δεν ανέχονται τη διαφωνία</a:t>
            </a:r>
          </a:p>
          <a:p>
            <a:pPr lvl="1"/>
            <a:r>
              <a:rPr lang="el-GR" dirty="0"/>
              <a:t>Εκδηλώνουν λίγη συναισθηματική ζεστασιά</a:t>
            </a:r>
          </a:p>
          <a:p>
            <a:pPr lvl="1"/>
            <a:r>
              <a:rPr lang="el-GR" dirty="0"/>
              <a:t>Δεν είναι υποστηρικτικοί και ενθαρρυντικοί</a:t>
            </a:r>
          </a:p>
          <a:p>
            <a:pPr lvl="1"/>
            <a:r>
              <a:rPr lang="el-GR" dirty="0"/>
              <a:t>Επιβάλλουν τιμωρίες χωρίς εξήγηση (συχνά σωματικές)</a:t>
            </a:r>
          </a:p>
        </p:txBody>
      </p:sp>
    </p:spTree>
    <p:extLst>
      <p:ext uri="{BB962C8B-B14F-4D97-AF65-F5344CB8AC3E}">
        <p14:creationId xmlns:p14="http://schemas.microsoft.com/office/powerpoint/2010/main" val="30310925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780696"/>
          </a:xfrm>
        </p:spPr>
        <p:txBody>
          <a:bodyPr>
            <a:normAutofit fontScale="90000"/>
          </a:bodyPr>
          <a:lstStyle/>
          <a:p>
            <a:pPr algn="ctr"/>
            <a:r>
              <a:rPr lang="el-GR" sz="3100" dirty="0"/>
              <a:t>Ο επιτρεπτικός (παραχωρητικός) τύπος γονέα</a:t>
            </a:r>
            <a:br>
              <a:rPr lang="el-GR" sz="3100" dirty="0"/>
            </a:br>
            <a:r>
              <a:rPr lang="el-GR" sz="2700" i="1" dirty="0"/>
              <a:t>(</a:t>
            </a:r>
            <a:r>
              <a:rPr lang="en-US" sz="2700" i="1" dirty="0" err="1"/>
              <a:t>Graig</a:t>
            </a:r>
            <a:r>
              <a:rPr lang="en-US" sz="2700" i="1" dirty="0"/>
              <a:t> &amp; </a:t>
            </a:r>
            <a:r>
              <a:rPr lang="en-US" sz="2700" i="1" dirty="0" err="1"/>
              <a:t>Baucum</a:t>
            </a:r>
            <a:r>
              <a:rPr lang="en-US" sz="2700" i="1" dirty="0"/>
              <a:t>, 2007, Feldman, 2009) </a:t>
            </a:r>
            <a:endParaRPr lang="el-GR" sz="2700" i="1" dirty="0"/>
          </a:p>
        </p:txBody>
      </p:sp>
      <p:sp>
        <p:nvSpPr>
          <p:cNvPr id="3" name="Θέση περιεχομένου 2"/>
          <p:cNvSpPr>
            <a:spLocks noGrp="1"/>
          </p:cNvSpPr>
          <p:nvPr>
            <p:ph sz="half" idx="1"/>
          </p:nvPr>
        </p:nvSpPr>
        <p:spPr/>
        <p:txBody>
          <a:bodyPr>
            <a:normAutofit lnSpcReduction="10000"/>
          </a:bodyPr>
          <a:lstStyle/>
          <a:p>
            <a:pPr marL="0" indent="0">
              <a:buNone/>
            </a:pPr>
            <a:r>
              <a:rPr lang="el-GR" i="1" dirty="0"/>
              <a:t>Ως προς τον έλεγχο (απαιτήσεις)</a:t>
            </a:r>
          </a:p>
          <a:p>
            <a:pPr lvl="1"/>
            <a:r>
              <a:rPr lang="el-GR" dirty="0"/>
              <a:t>Λίγος έλεγχος</a:t>
            </a:r>
          </a:p>
          <a:p>
            <a:pPr lvl="1"/>
            <a:r>
              <a:rPr lang="el-GR" dirty="0"/>
              <a:t>Λίγοι ή καθόλου κανόνες και όρια</a:t>
            </a:r>
          </a:p>
          <a:p>
            <a:pPr lvl="1"/>
            <a:r>
              <a:rPr lang="el-GR" dirty="0"/>
              <a:t>Ελαστική και ασυνεπής ανατροφοδότηση</a:t>
            </a:r>
          </a:p>
        </p:txBody>
      </p:sp>
      <p:sp>
        <p:nvSpPr>
          <p:cNvPr id="4" name="Θέση περιεχομένου 3"/>
          <p:cNvSpPr>
            <a:spLocks noGrp="1"/>
          </p:cNvSpPr>
          <p:nvPr>
            <p:ph sz="half" idx="2"/>
          </p:nvPr>
        </p:nvSpPr>
        <p:spPr/>
        <p:txBody>
          <a:bodyPr>
            <a:normAutofit lnSpcReduction="10000"/>
          </a:bodyPr>
          <a:lstStyle/>
          <a:p>
            <a:pPr marL="0" indent="0">
              <a:buNone/>
            </a:pPr>
            <a:r>
              <a:rPr lang="el-GR" i="1" dirty="0"/>
              <a:t>Ως προς τη συναισθηματική ζεστασιά (ανταπόκριση)</a:t>
            </a:r>
          </a:p>
          <a:p>
            <a:pPr lvl="1"/>
            <a:r>
              <a:rPr lang="el-GR" dirty="0"/>
              <a:t>Πολλή συναισθηματική ζεστασιά</a:t>
            </a:r>
          </a:p>
          <a:p>
            <a:pPr lvl="1"/>
            <a:r>
              <a:rPr lang="el-GR" dirty="0"/>
              <a:t>Πολλή ελευθερία και λίγη καθοδήγηση</a:t>
            </a:r>
          </a:p>
          <a:p>
            <a:pPr lvl="1"/>
            <a:r>
              <a:rPr lang="el-GR" dirty="0"/>
              <a:t>Η μεγάλη επιθυμία για «αγάπη χωρίς όρους» οδηγεί στο να μην μπορούν να θέσουν όρια στη συμπεριφορά των παιδιών τους</a:t>
            </a:r>
          </a:p>
          <a:p>
            <a:pPr lvl="1"/>
            <a:endParaRPr lang="el-GR" dirty="0"/>
          </a:p>
        </p:txBody>
      </p:sp>
    </p:spTree>
    <p:extLst>
      <p:ext uri="{BB962C8B-B14F-4D97-AF65-F5344CB8AC3E}">
        <p14:creationId xmlns:p14="http://schemas.microsoft.com/office/powerpoint/2010/main" val="7246869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780696"/>
          </a:xfrm>
        </p:spPr>
        <p:txBody>
          <a:bodyPr>
            <a:normAutofit fontScale="90000"/>
          </a:bodyPr>
          <a:lstStyle/>
          <a:p>
            <a:pPr algn="ctr"/>
            <a:r>
              <a:rPr lang="el-GR" sz="3100" dirty="0"/>
              <a:t>Ο αδιάφορος τύπος γονέα</a:t>
            </a:r>
            <a:br>
              <a:rPr lang="el-GR" sz="3100" dirty="0"/>
            </a:br>
            <a:r>
              <a:rPr lang="el-GR" sz="2700" i="1" dirty="0"/>
              <a:t>(</a:t>
            </a:r>
            <a:r>
              <a:rPr lang="en-US" sz="2700" i="1" dirty="0" err="1"/>
              <a:t>Graig</a:t>
            </a:r>
            <a:r>
              <a:rPr lang="en-US" sz="2700" i="1" dirty="0"/>
              <a:t> &amp; </a:t>
            </a:r>
            <a:r>
              <a:rPr lang="en-US" sz="2700" i="1" dirty="0" err="1"/>
              <a:t>Baucum</a:t>
            </a:r>
            <a:r>
              <a:rPr lang="en-US" sz="2700" i="1" dirty="0"/>
              <a:t>, 2007, Feldman, 2009) </a:t>
            </a:r>
            <a:endParaRPr lang="el-GR" sz="2700" i="1" dirty="0"/>
          </a:p>
        </p:txBody>
      </p:sp>
      <p:sp>
        <p:nvSpPr>
          <p:cNvPr id="3" name="Θέση περιεχομένου 2"/>
          <p:cNvSpPr>
            <a:spLocks noGrp="1"/>
          </p:cNvSpPr>
          <p:nvPr>
            <p:ph sz="half" idx="1"/>
          </p:nvPr>
        </p:nvSpPr>
        <p:spPr/>
        <p:txBody>
          <a:bodyPr>
            <a:normAutofit fontScale="85000" lnSpcReduction="10000"/>
          </a:bodyPr>
          <a:lstStyle/>
          <a:p>
            <a:pPr marL="0" indent="0">
              <a:buNone/>
            </a:pPr>
            <a:r>
              <a:rPr lang="el-GR" i="1" dirty="0"/>
              <a:t>Ως προς τον έλεγχο (απαιτήσεις)</a:t>
            </a:r>
          </a:p>
          <a:p>
            <a:pPr lvl="1"/>
            <a:r>
              <a:rPr lang="el-GR" dirty="0"/>
              <a:t>Λίγος έλεγχος</a:t>
            </a:r>
          </a:p>
          <a:p>
            <a:pPr lvl="1"/>
            <a:r>
              <a:rPr lang="el-GR" dirty="0"/>
              <a:t>Λίγοι ή καθόλου κανόνες και όρια</a:t>
            </a:r>
          </a:p>
          <a:p>
            <a:pPr lvl="1"/>
            <a:r>
              <a:rPr lang="el-GR" dirty="0"/>
              <a:t>Ελαστική και ασυνεπής ανατροφοδότηση</a:t>
            </a:r>
          </a:p>
        </p:txBody>
      </p:sp>
      <p:sp>
        <p:nvSpPr>
          <p:cNvPr id="4" name="Θέση περιεχομένου 3"/>
          <p:cNvSpPr>
            <a:spLocks noGrp="1"/>
          </p:cNvSpPr>
          <p:nvPr>
            <p:ph sz="half" idx="2"/>
          </p:nvPr>
        </p:nvSpPr>
        <p:spPr/>
        <p:txBody>
          <a:bodyPr>
            <a:normAutofit fontScale="85000" lnSpcReduction="10000"/>
          </a:bodyPr>
          <a:lstStyle/>
          <a:p>
            <a:pPr marL="0" indent="0">
              <a:buNone/>
            </a:pPr>
            <a:r>
              <a:rPr lang="el-GR" i="1" dirty="0"/>
              <a:t>Ως προς τη συναισθηματική ζεστασιά (ανταπόκριση)</a:t>
            </a:r>
          </a:p>
          <a:p>
            <a:pPr lvl="1"/>
            <a:r>
              <a:rPr lang="el-GR" dirty="0"/>
              <a:t>Λίγη συναισθηματική ζεστασιά ή/και αδιαφορία</a:t>
            </a:r>
          </a:p>
          <a:p>
            <a:pPr lvl="1"/>
            <a:r>
              <a:rPr lang="el-GR" dirty="0"/>
              <a:t>Συναισθηματικά απόμακροι</a:t>
            </a:r>
          </a:p>
          <a:p>
            <a:pPr lvl="1"/>
            <a:r>
              <a:rPr lang="el-GR" dirty="0"/>
              <a:t>Συχνά ζουν κάτω από ιδιαίτερα </a:t>
            </a:r>
            <a:r>
              <a:rPr lang="el-GR" dirty="0" err="1"/>
              <a:t>ψυχοπιεστικές</a:t>
            </a:r>
            <a:r>
              <a:rPr lang="el-GR" dirty="0"/>
              <a:t> συνθήκες που δεν αφήνουν ενέργεια για το </a:t>
            </a:r>
            <a:r>
              <a:rPr lang="el-GR" dirty="0" err="1"/>
              <a:t>γονεϊκό</a:t>
            </a:r>
            <a:r>
              <a:rPr lang="el-GR" dirty="0"/>
              <a:t> ρόλο</a:t>
            </a:r>
          </a:p>
          <a:p>
            <a:pPr lvl="1"/>
            <a:r>
              <a:rPr lang="el-GR" dirty="0"/>
              <a:t>Όταν η αδιαφορία συνδυάζεται και με εχθρότητα (π.χ. παραμέληση παιδιών) τα αποτελέσματα είναι πιο δυσάρεστα</a:t>
            </a:r>
          </a:p>
          <a:p>
            <a:pPr lvl="1"/>
            <a:endParaRPr lang="el-GR" dirty="0"/>
          </a:p>
        </p:txBody>
      </p:sp>
    </p:spTree>
    <p:extLst>
      <p:ext uri="{BB962C8B-B14F-4D97-AF65-F5344CB8AC3E}">
        <p14:creationId xmlns:p14="http://schemas.microsoft.com/office/powerpoint/2010/main" val="3225375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l-GR"/>
              <a:t>ΤΟ ΠΑΙΧΝΙΔΙ</a:t>
            </a:r>
          </a:p>
        </p:txBody>
      </p:sp>
      <p:sp>
        <p:nvSpPr>
          <p:cNvPr id="1024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283BCFD7-CAF9-437E-A697-5DEDCE2B6626}" type="slidenum">
              <a:rPr lang="en-US" smtClean="0">
                <a:solidFill>
                  <a:schemeClr val="tx2"/>
                </a:solidFill>
              </a:rPr>
              <a:pPr eaLnBrk="1" hangingPunct="1"/>
              <a:t>5</a:t>
            </a:fld>
            <a:endParaRPr lang="en-US">
              <a:solidFill>
                <a:schemeClr val="tx2"/>
              </a:solidFill>
            </a:endParaRPr>
          </a:p>
        </p:txBody>
      </p:sp>
      <p:sp>
        <p:nvSpPr>
          <p:cNvPr id="10244" name="Content Placeholder 2"/>
          <p:cNvSpPr>
            <a:spLocks noGrp="1"/>
          </p:cNvSpPr>
          <p:nvPr>
            <p:ph sz="quarter" idx="1"/>
          </p:nvPr>
        </p:nvSpPr>
        <p:spPr>
          <a:xfrm>
            <a:off x="457200" y="1772816"/>
            <a:ext cx="8229600" cy="4794239"/>
          </a:xfrm>
        </p:spPr>
        <p:txBody>
          <a:bodyPr/>
          <a:lstStyle/>
          <a:p>
            <a:pPr marL="0" indent="0" eaLnBrk="1" hangingPunct="1">
              <a:buFont typeface="Wingdings 3" pitchFamily="18" charset="2"/>
              <a:buNone/>
              <a:defRPr/>
            </a:pPr>
            <a:r>
              <a:rPr lang="el-GR" sz="2800" dirty="0"/>
              <a:t>Ο θεωρητικός προβληματισμός και η εμπειρική έρευνα για το παιχνίδι αποτελεί αντικείμενο διαφορετικών επιστημών (πχ. αναπτυξιακή ψυχολογία, κοινωνιολογία, κοινωνική ανθρωπολογία). </a:t>
            </a:r>
          </a:p>
          <a:p>
            <a:pPr marL="0" indent="0" eaLnBrk="1" hangingPunct="1">
              <a:buFont typeface="Wingdings 3" pitchFamily="18" charset="2"/>
              <a:buNone/>
              <a:defRPr/>
            </a:pPr>
            <a:endParaRPr lang="el-GR" sz="2800" dirty="0"/>
          </a:p>
          <a:p>
            <a:pPr marL="0" indent="0" eaLnBrk="1" hangingPunct="1">
              <a:buFont typeface="Wingdings 3" pitchFamily="18" charset="2"/>
              <a:buNone/>
              <a:defRPr/>
            </a:pPr>
            <a:r>
              <a:rPr lang="el-GR" sz="2800" dirty="0"/>
              <a:t>Υπάρχουν διαφορετικές θεωρητικές αφετηρίες και διαφορετικά ερωτήματα που τίθενται στο πλαίσιο της κάθε επιστήμης. </a:t>
            </a:r>
          </a:p>
          <a:p>
            <a:pPr eaLnBrk="1" hangingPunct="1">
              <a:defRPr/>
            </a:pPr>
            <a:endParaRPr lang="el-GR" sz="2800" dirty="0"/>
          </a:p>
        </p:txBody>
      </p:sp>
    </p:spTree>
    <p:extLst>
      <p:ext uri="{BB962C8B-B14F-4D97-AF65-F5344CB8AC3E}">
        <p14:creationId xmlns:p14="http://schemas.microsoft.com/office/powerpoint/2010/main" val="3946071159"/>
      </p:ext>
    </p:extLst>
  </p:cSld>
  <p:clrMapOvr>
    <a:masterClrMapping/>
  </p:clrMapOvr>
  <p:transition spd="slow">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Ένα παράδειγμα </a:t>
            </a:r>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i="1" dirty="0"/>
              <a:t>«Η Μ. θέλει να επισκεφτεί τη φίλη της και να επιστρέψει πολύ αργότερα από την ώρα που αναμένεται φυσιολογικά να επιστρέψει στο σπίτι» (</a:t>
            </a:r>
            <a:r>
              <a:rPr lang="en-US" i="1" dirty="0" err="1"/>
              <a:t>Graig</a:t>
            </a:r>
            <a:r>
              <a:rPr lang="en-US" i="1" dirty="0"/>
              <a:t> &amp; </a:t>
            </a:r>
            <a:r>
              <a:rPr lang="en-US" i="1" dirty="0" err="1"/>
              <a:t>Baucum</a:t>
            </a:r>
            <a:r>
              <a:rPr lang="en-US" i="1" dirty="0"/>
              <a:t>, 2007)</a:t>
            </a:r>
            <a:endParaRPr lang="el-GR" i="1" dirty="0"/>
          </a:p>
          <a:p>
            <a:pPr marL="0" indent="0">
              <a:buNone/>
            </a:pPr>
            <a:endParaRPr lang="el-GR" i="1" dirty="0"/>
          </a:p>
          <a:p>
            <a:pPr marL="0" indent="0">
              <a:buNone/>
            </a:pPr>
            <a:r>
              <a:rPr lang="el-GR" i="1" dirty="0"/>
              <a:t>«Η Μ., πιστεύοντας ότι κανείς δεν την βλέπει, πηγαίνει στο δωμάτιο του αδελφού της, ψάχνει για τις σοκολάτες που του έδωσαν στη γιορτή του, βρίσκει την τελευταία και την παίρνει. Την ώρα που την τρώει, μπαίνει η μητέρα στο δωμάτιο» (</a:t>
            </a:r>
            <a:r>
              <a:rPr lang="en-US" i="1" dirty="0"/>
              <a:t>Feldman, 2009)</a:t>
            </a:r>
          </a:p>
          <a:p>
            <a:pPr marL="0" indent="0">
              <a:buNone/>
            </a:pPr>
            <a:endParaRPr lang="en-US" i="1" dirty="0"/>
          </a:p>
          <a:p>
            <a:pPr marL="0" indent="0">
              <a:buNone/>
            </a:pPr>
            <a:r>
              <a:rPr lang="el-GR" i="1" dirty="0"/>
              <a:t>Πως θα χειρίζονταν οι γονείς τις καταστάσεις αυτές ανάλογα με τους τύπους </a:t>
            </a:r>
            <a:r>
              <a:rPr lang="el-GR" i="1" dirty="0" err="1"/>
              <a:t>γονεϊκότητας</a:t>
            </a:r>
            <a:r>
              <a:rPr lang="el-GR" i="1" dirty="0"/>
              <a:t> που περιγράφτηκαν προηγουμένως;</a:t>
            </a:r>
          </a:p>
        </p:txBody>
      </p:sp>
    </p:spTree>
    <p:extLst>
      <p:ext uri="{BB962C8B-B14F-4D97-AF65-F5344CB8AC3E}">
        <p14:creationId xmlns:p14="http://schemas.microsoft.com/office/powerpoint/2010/main" val="34781255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Επιπτώσεις των τύπων </a:t>
            </a:r>
            <a:r>
              <a:rPr lang="el-GR" sz="4000" dirty="0" err="1"/>
              <a:t>γονεϊκότητας</a:t>
            </a:r>
            <a:endParaRPr lang="el-GR" sz="4000"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Επηρεάζει η μέθοδος ανατροφής που χρησιμοποιούν οι γονείς τη συμπεριφορά των παιδιών;</a:t>
            </a:r>
          </a:p>
          <a:p>
            <a:pPr marL="0" indent="0">
              <a:buNone/>
            </a:pPr>
            <a:endParaRPr lang="el-GR" dirty="0"/>
          </a:p>
          <a:p>
            <a:pPr marL="0" indent="0">
              <a:buNone/>
            </a:pPr>
            <a:r>
              <a:rPr lang="el-GR" dirty="0"/>
              <a:t>Η απάντηση είναι ότι η μέθοδος ανατροφής συνδέεται και επηρεάζει τη συμπεριφορά και την προσωπικότητα των παιδιών. Δεν είναι όμως ο μοναδικός παράγοντας, αφού τα παιδιά: </a:t>
            </a:r>
          </a:p>
          <a:p>
            <a:r>
              <a:rPr lang="el-GR" dirty="0"/>
              <a:t>Αλληλεπιδρούν και με άλλα άτομα που ασκούν σημαντική επίδραση, όπως για παράδειγμα οι δάσκαλοι και οι συνομήλικοι</a:t>
            </a:r>
          </a:p>
          <a:p>
            <a:r>
              <a:rPr lang="el-GR" dirty="0"/>
              <a:t>Επιδρούν και τα ίδια στη συμπεριφορά των γονιών μέσω των χαρακτηριστικών τους και της συμπεριφοράς τους</a:t>
            </a:r>
          </a:p>
          <a:p>
            <a:pPr marL="0" indent="0">
              <a:buNone/>
            </a:pPr>
            <a:endParaRPr lang="el-GR" dirty="0"/>
          </a:p>
        </p:txBody>
      </p:sp>
    </p:spTree>
    <p:extLst>
      <p:ext uri="{BB962C8B-B14F-4D97-AF65-F5344CB8AC3E}">
        <p14:creationId xmlns:p14="http://schemas.microsoft.com/office/powerpoint/2010/main" val="28342892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Επιπτώσεις των τύπων </a:t>
            </a:r>
            <a:r>
              <a:rPr lang="el-GR" sz="4000" dirty="0" err="1"/>
              <a:t>γονεϊκότητας</a:t>
            </a:r>
            <a:endParaRPr lang="el-GR" sz="4000" dirty="0"/>
          </a:p>
        </p:txBody>
      </p:sp>
      <p:sp>
        <p:nvSpPr>
          <p:cNvPr id="3" name="Θέση περιεχομένου 2"/>
          <p:cNvSpPr>
            <a:spLocks noGrp="1"/>
          </p:cNvSpPr>
          <p:nvPr>
            <p:ph idx="1"/>
          </p:nvPr>
        </p:nvSpPr>
        <p:spPr/>
        <p:txBody>
          <a:bodyPr>
            <a:normAutofit fontScale="77500" lnSpcReduction="20000"/>
          </a:bodyPr>
          <a:lstStyle/>
          <a:p>
            <a:pPr marL="0" indent="0" algn="just">
              <a:buNone/>
            </a:pPr>
            <a:r>
              <a:rPr lang="el-GR" dirty="0"/>
              <a:t>Επιπλέον,  το ερώτημα </a:t>
            </a:r>
            <a:r>
              <a:rPr lang="el-GR" i="1" dirty="0"/>
              <a:t>«ποια είναι η πιο αποτελεσματική μέθοδος ανατροφής» </a:t>
            </a:r>
            <a:r>
              <a:rPr lang="el-GR" dirty="0"/>
              <a:t>εξαρτάται σε μεγάλο βαθμό από πολιτισμικές αξίες και απόψεις σχετικά με το θέμα αυτό και αλλάζουν ανάλογα με τον πολιτισμό και την κοινωνική ομάδα αλλά και με την εποχή.</a:t>
            </a:r>
          </a:p>
          <a:p>
            <a:pPr marL="0" indent="0" algn="just">
              <a:buNone/>
            </a:pPr>
            <a:endParaRPr lang="el-GR" dirty="0"/>
          </a:p>
          <a:p>
            <a:pPr algn="just"/>
            <a:r>
              <a:rPr lang="el-GR" dirty="0"/>
              <a:t>Στις ΗΠΑ για παράδειγμα, οι γονείς ανώτερου μορφωτικού και οικονομικού επιπέδου αποφεύγουν τις αυταρχικές πρακτικές, κάτι που όμως δεν ήταν πάντα έτσι. Παλαιότερα, η κυρίαρχη αντίληψη ήταν υπέρ πιο αυταρχικών μεθόδων.</a:t>
            </a:r>
          </a:p>
          <a:p>
            <a:pPr algn="just"/>
            <a:r>
              <a:rPr lang="el-GR" dirty="0"/>
              <a:t>Αντίθετα, οι γονείς στην Κίνα καθοδηγούν αυστηρά τα παιδιά τους και ελέγχουν τη συμπεριφορά τους περισσότερο (ακολουθώντας μάλλον το αυταρχικό τρόπο), στο πλαίσιο της αντίληψης ότι τα παιδιά πρέπει να συμμορφώνονται με επιθυμητούς κοινωνικούς και πολιτισμικούς κανόνες συμπεριφοράς, ιδιαίτερα όσον αφορά στη σχολική επίδοση και το σεβασμό στους μεγαλύτερους. Σημειωτέον, τα παιδιά έχουν όντως υψηλές ακαδημαϊκές επιδόσεις</a:t>
            </a:r>
          </a:p>
        </p:txBody>
      </p:sp>
    </p:spTree>
    <p:extLst>
      <p:ext uri="{BB962C8B-B14F-4D97-AF65-F5344CB8AC3E}">
        <p14:creationId xmlns:p14="http://schemas.microsoft.com/office/powerpoint/2010/main" val="6244929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Επιπτώσεις των τύπων </a:t>
            </a:r>
            <a:r>
              <a:rPr lang="el-GR" sz="4000" dirty="0" err="1"/>
              <a:t>γονεϊκότητας</a:t>
            </a:r>
            <a:endParaRPr lang="el-GR" sz="4000" dirty="0"/>
          </a:p>
        </p:txBody>
      </p:sp>
      <p:sp>
        <p:nvSpPr>
          <p:cNvPr id="3" name="Θέση περιεχομένου 2"/>
          <p:cNvSpPr>
            <a:spLocks noGrp="1"/>
          </p:cNvSpPr>
          <p:nvPr>
            <p:ph idx="1"/>
          </p:nvPr>
        </p:nvSpPr>
        <p:spPr/>
        <p:txBody>
          <a:bodyPr>
            <a:normAutofit/>
          </a:bodyPr>
          <a:lstStyle/>
          <a:p>
            <a:pPr marL="0" indent="0" algn="just">
              <a:buNone/>
            </a:pPr>
            <a:r>
              <a:rPr lang="el-GR" dirty="0"/>
              <a:t>Επομένως είναι δύσκολο να γενικεύσουμε ως προς το ποιος συγκεκριμένος τρόπος ανατροφής θεωρείται καταλληλότερος για όλους ή έχει τα καλύτερα αποτελέσματα για όλα τα παιδιά.</a:t>
            </a:r>
          </a:p>
          <a:p>
            <a:pPr marL="0" indent="0" algn="just">
              <a:buNone/>
            </a:pPr>
            <a:r>
              <a:rPr lang="el-GR" dirty="0"/>
              <a:t>Έχοντας υπόψη τα παραπάνω, μπορούμε να δούμε κάποια γενικά χαρακτηριστικά που μελέτες έχουν δείξει ότι συνδέονται με τους τύπους </a:t>
            </a:r>
            <a:r>
              <a:rPr lang="el-GR" dirty="0" err="1"/>
              <a:t>γονεϊκότητας</a:t>
            </a:r>
            <a:r>
              <a:rPr lang="el-GR" dirty="0"/>
              <a:t> που αναφέραμε.  </a:t>
            </a:r>
          </a:p>
        </p:txBody>
      </p:sp>
    </p:spTree>
    <p:extLst>
      <p:ext uri="{BB962C8B-B14F-4D97-AF65-F5344CB8AC3E}">
        <p14:creationId xmlns:p14="http://schemas.microsoft.com/office/powerpoint/2010/main" val="827842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Επιπτώσεις των τύπων </a:t>
            </a:r>
            <a:r>
              <a:rPr lang="el-GR" sz="4000" dirty="0" err="1"/>
              <a:t>γονεϊκότητας</a:t>
            </a:r>
            <a:endParaRPr lang="el-GR" sz="4000" dirty="0"/>
          </a:p>
        </p:txBody>
      </p:sp>
      <p:sp>
        <p:nvSpPr>
          <p:cNvPr id="3" name="Θέση περιεχομένου 2"/>
          <p:cNvSpPr>
            <a:spLocks noGrp="1"/>
          </p:cNvSpPr>
          <p:nvPr>
            <p:ph idx="1"/>
          </p:nvPr>
        </p:nvSpPr>
        <p:spPr/>
        <p:txBody>
          <a:bodyPr>
            <a:normAutofit/>
          </a:bodyPr>
          <a:lstStyle/>
          <a:p>
            <a:pPr marL="0" indent="0" algn="just">
              <a:buNone/>
            </a:pPr>
            <a:r>
              <a:rPr lang="el-GR" dirty="0"/>
              <a:t>Ο </a:t>
            </a:r>
            <a:r>
              <a:rPr lang="el-GR" b="1" dirty="0"/>
              <a:t>αυταρχικός τύπος γονέα</a:t>
            </a:r>
            <a:r>
              <a:rPr lang="el-GR" dirty="0"/>
              <a:t>, συχνά συνδέεται με</a:t>
            </a:r>
          </a:p>
          <a:p>
            <a:pPr marL="0" indent="0" algn="just">
              <a:buNone/>
            </a:pPr>
            <a:endParaRPr lang="el-GR" dirty="0"/>
          </a:p>
          <a:p>
            <a:pPr algn="just"/>
            <a:r>
              <a:rPr lang="el-GR" dirty="0"/>
              <a:t>Εσωστρέφεια</a:t>
            </a:r>
          </a:p>
          <a:p>
            <a:pPr algn="just"/>
            <a:r>
              <a:rPr lang="el-GR" dirty="0"/>
              <a:t>Δύσκολες σχέσεις με συνομηλίκους</a:t>
            </a:r>
          </a:p>
          <a:p>
            <a:pPr algn="just"/>
            <a:r>
              <a:rPr lang="el-GR" dirty="0"/>
              <a:t>Ευερεθιστότητα και </a:t>
            </a:r>
            <a:r>
              <a:rPr lang="el-GR" dirty="0" err="1"/>
              <a:t>εχθρικότητα</a:t>
            </a:r>
            <a:endParaRPr lang="el-GR" dirty="0"/>
          </a:p>
          <a:p>
            <a:pPr algn="just"/>
            <a:r>
              <a:rPr lang="el-GR" dirty="0"/>
              <a:t>Εξάρτηση</a:t>
            </a:r>
          </a:p>
          <a:p>
            <a:pPr marL="0" indent="0" algn="just">
              <a:buNone/>
            </a:pPr>
            <a:endParaRPr lang="el-GR" dirty="0"/>
          </a:p>
        </p:txBody>
      </p:sp>
    </p:spTree>
    <p:extLst>
      <p:ext uri="{BB962C8B-B14F-4D97-AF65-F5344CB8AC3E}">
        <p14:creationId xmlns:p14="http://schemas.microsoft.com/office/powerpoint/2010/main" val="962529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Επιπτώσεις των τύπων </a:t>
            </a:r>
            <a:r>
              <a:rPr lang="el-GR" sz="4000" dirty="0" err="1"/>
              <a:t>γονεϊκότητας</a:t>
            </a:r>
            <a:endParaRPr lang="el-GR" sz="4000" dirty="0"/>
          </a:p>
        </p:txBody>
      </p:sp>
      <p:sp>
        <p:nvSpPr>
          <p:cNvPr id="3" name="Θέση περιεχομένου 2"/>
          <p:cNvSpPr>
            <a:spLocks noGrp="1"/>
          </p:cNvSpPr>
          <p:nvPr>
            <p:ph idx="1"/>
          </p:nvPr>
        </p:nvSpPr>
        <p:spPr>
          <a:xfrm>
            <a:off x="457200" y="1992208"/>
            <a:ext cx="8229600" cy="4389120"/>
          </a:xfrm>
        </p:spPr>
        <p:txBody>
          <a:bodyPr>
            <a:normAutofit fontScale="77500" lnSpcReduction="20000"/>
          </a:bodyPr>
          <a:lstStyle/>
          <a:p>
            <a:pPr marL="0" indent="0" algn="just">
              <a:buNone/>
            </a:pPr>
            <a:r>
              <a:rPr lang="el-GR"/>
              <a:t>Ο </a:t>
            </a:r>
            <a:r>
              <a:rPr lang="el-GR" b="1"/>
              <a:t>επιτρεπτικός (παραχωρητικός) </a:t>
            </a:r>
            <a:r>
              <a:rPr lang="el-GR" b="1" dirty="0"/>
              <a:t>τύπος γονέα</a:t>
            </a:r>
            <a:r>
              <a:rPr lang="el-GR" dirty="0"/>
              <a:t>, συχνά συνδέεται με παρόμοια χαρακτηριστικά (όπως αυτά στον αυταρχικό τύπο). Εμφανίζονται και εδώ:</a:t>
            </a:r>
          </a:p>
          <a:p>
            <a:pPr algn="just"/>
            <a:r>
              <a:rPr lang="el-GR" dirty="0"/>
              <a:t>Εξάρτηση</a:t>
            </a:r>
          </a:p>
          <a:p>
            <a:pPr algn="just"/>
            <a:r>
              <a:rPr lang="el-GR" dirty="0"/>
              <a:t>Αρνητικό συναίσθημα</a:t>
            </a:r>
          </a:p>
          <a:p>
            <a:pPr algn="just"/>
            <a:r>
              <a:rPr lang="el-GR" dirty="0"/>
              <a:t>Μειωμένες κοινωνικές δεξιότητες </a:t>
            </a:r>
          </a:p>
          <a:p>
            <a:pPr algn="just"/>
            <a:r>
              <a:rPr lang="el-GR" dirty="0"/>
              <a:t>Μειωμένος αυτοέλεγχος</a:t>
            </a:r>
          </a:p>
          <a:p>
            <a:pPr marL="0" indent="0" algn="just">
              <a:buNone/>
            </a:pPr>
            <a:r>
              <a:rPr lang="el-GR" dirty="0"/>
              <a:t>Αλλά και</a:t>
            </a:r>
          </a:p>
          <a:p>
            <a:pPr algn="just"/>
            <a:r>
              <a:rPr lang="el-GR" dirty="0"/>
              <a:t>Επαναστατικότητα</a:t>
            </a:r>
          </a:p>
          <a:p>
            <a:pPr algn="just"/>
            <a:r>
              <a:rPr lang="el-GR" dirty="0"/>
              <a:t>Επιθετικότητα</a:t>
            </a:r>
          </a:p>
          <a:p>
            <a:pPr marL="0" indent="0" algn="just">
              <a:buNone/>
            </a:pPr>
            <a:r>
              <a:rPr lang="el-GR" dirty="0"/>
              <a:t>Ίσως και παιδιά που είναι</a:t>
            </a:r>
          </a:p>
          <a:p>
            <a:pPr algn="just"/>
            <a:r>
              <a:rPr lang="el-GR" dirty="0"/>
              <a:t>Δραστήρια</a:t>
            </a:r>
          </a:p>
          <a:p>
            <a:pPr algn="just"/>
            <a:r>
              <a:rPr lang="el-GR" dirty="0"/>
              <a:t>Φιλικά</a:t>
            </a:r>
          </a:p>
          <a:p>
            <a:pPr algn="just"/>
            <a:r>
              <a:rPr lang="el-GR" dirty="0"/>
              <a:t>δημιουργικά</a:t>
            </a:r>
          </a:p>
          <a:p>
            <a:pPr marL="0" indent="0" algn="just">
              <a:buNone/>
            </a:pPr>
            <a:endParaRPr lang="el-GR" dirty="0"/>
          </a:p>
        </p:txBody>
      </p:sp>
    </p:spTree>
    <p:extLst>
      <p:ext uri="{BB962C8B-B14F-4D97-AF65-F5344CB8AC3E}">
        <p14:creationId xmlns:p14="http://schemas.microsoft.com/office/powerpoint/2010/main" val="20599077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Επιπτώσεις των τύπων </a:t>
            </a:r>
            <a:r>
              <a:rPr lang="el-GR" sz="4000" dirty="0" err="1"/>
              <a:t>γονεϊκότητας</a:t>
            </a:r>
            <a:endParaRPr lang="el-GR" sz="4000" dirty="0"/>
          </a:p>
        </p:txBody>
      </p:sp>
      <p:sp>
        <p:nvSpPr>
          <p:cNvPr id="3" name="Θέση περιεχομένου 2"/>
          <p:cNvSpPr>
            <a:spLocks noGrp="1"/>
          </p:cNvSpPr>
          <p:nvPr>
            <p:ph idx="1"/>
          </p:nvPr>
        </p:nvSpPr>
        <p:spPr/>
        <p:txBody>
          <a:bodyPr>
            <a:normAutofit fontScale="92500" lnSpcReduction="10000"/>
          </a:bodyPr>
          <a:lstStyle/>
          <a:p>
            <a:pPr marL="0" indent="0" algn="just">
              <a:buNone/>
            </a:pPr>
            <a:r>
              <a:rPr lang="el-GR" dirty="0"/>
              <a:t>Ο </a:t>
            </a:r>
            <a:r>
              <a:rPr lang="el-GR" b="1" dirty="0"/>
              <a:t>αυστηρός τύπος γονέα</a:t>
            </a:r>
            <a:r>
              <a:rPr lang="el-GR" dirty="0"/>
              <a:t> συνδέεται με χαρακτηριστικά των παιδιών όπως</a:t>
            </a:r>
          </a:p>
          <a:p>
            <a:pPr algn="just"/>
            <a:r>
              <a:rPr lang="el-GR" dirty="0"/>
              <a:t>Μεγαλύτερη ωριμότητα</a:t>
            </a:r>
          </a:p>
          <a:p>
            <a:pPr algn="just"/>
            <a:r>
              <a:rPr lang="el-GR" dirty="0"/>
              <a:t>Ανεξαρτησία</a:t>
            </a:r>
          </a:p>
          <a:p>
            <a:pPr algn="just"/>
            <a:r>
              <a:rPr lang="el-GR" dirty="0"/>
              <a:t>Φιλικότητα</a:t>
            </a:r>
          </a:p>
          <a:p>
            <a:pPr algn="just"/>
            <a:r>
              <a:rPr lang="el-GR" dirty="0"/>
              <a:t>Καλές σχέσεις με συνομηλίκους</a:t>
            </a:r>
          </a:p>
          <a:p>
            <a:pPr algn="just"/>
            <a:r>
              <a:rPr lang="el-GR" dirty="0" err="1"/>
              <a:t>Συνεργατικότητα</a:t>
            </a:r>
            <a:endParaRPr lang="el-GR" dirty="0"/>
          </a:p>
          <a:p>
            <a:pPr algn="just"/>
            <a:r>
              <a:rPr lang="el-GR" dirty="0" err="1"/>
              <a:t>Διεκδικητικότητα</a:t>
            </a:r>
            <a:endParaRPr lang="el-GR" dirty="0"/>
          </a:p>
          <a:p>
            <a:pPr algn="just"/>
            <a:r>
              <a:rPr lang="el-GR" dirty="0"/>
              <a:t>Αυτοέλεγχος</a:t>
            </a:r>
          </a:p>
          <a:p>
            <a:pPr algn="just"/>
            <a:r>
              <a:rPr lang="el-GR" dirty="0"/>
              <a:t>Υψηλά κίνητρα</a:t>
            </a:r>
          </a:p>
          <a:p>
            <a:pPr marL="0" indent="0" algn="just">
              <a:buNone/>
            </a:pPr>
            <a:r>
              <a:rPr lang="el-GR" dirty="0"/>
              <a:t> </a:t>
            </a:r>
          </a:p>
        </p:txBody>
      </p:sp>
    </p:spTree>
    <p:extLst>
      <p:ext uri="{BB962C8B-B14F-4D97-AF65-F5344CB8AC3E}">
        <p14:creationId xmlns:p14="http://schemas.microsoft.com/office/powerpoint/2010/main" val="42947351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CE445-73BF-804A-B234-82B831E7F750}"/>
              </a:ext>
            </a:extLst>
          </p:cNvPr>
          <p:cNvSpPr>
            <a:spLocks noGrp="1"/>
          </p:cNvSpPr>
          <p:nvPr>
            <p:ph type="title"/>
          </p:nvPr>
        </p:nvSpPr>
        <p:spPr>
          <a:xfrm>
            <a:off x="611560" y="621792"/>
            <a:ext cx="8229600" cy="1313688"/>
          </a:xfrm>
        </p:spPr>
        <p:txBody>
          <a:bodyPr>
            <a:noAutofit/>
          </a:bodyPr>
          <a:lstStyle/>
          <a:p>
            <a:r>
              <a:rPr lang="el-GR" sz="3200" dirty="0" err="1"/>
              <a:t>Κοινωνικο</a:t>
            </a:r>
            <a:r>
              <a:rPr lang="el-GR" sz="3200" dirty="0"/>
              <a:t>-συναισθηματική ανάπτυξη και προσχολική αγωγή: </a:t>
            </a:r>
            <a:br>
              <a:rPr lang="el-GR" sz="3200" dirty="0"/>
            </a:br>
            <a:r>
              <a:rPr lang="el-GR" sz="3200" dirty="0"/>
              <a:t>προάγοντας την αίσθηση ασφάλειας</a:t>
            </a:r>
            <a:endParaRPr lang="en-GR" sz="3200" dirty="0"/>
          </a:p>
        </p:txBody>
      </p:sp>
      <p:sp>
        <p:nvSpPr>
          <p:cNvPr id="3" name="Content Placeholder 2">
            <a:extLst>
              <a:ext uri="{FF2B5EF4-FFF2-40B4-BE49-F238E27FC236}">
                <a16:creationId xmlns:a16="http://schemas.microsoft.com/office/drawing/2014/main" id="{BF1A3B71-A666-5340-A52E-C283372F75FD}"/>
              </a:ext>
            </a:extLst>
          </p:cNvPr>
          <p:cNvSpPr>
            <a:spLocks noGrp="1"/>
          </p:cNvSpPr>
          <p:nvPr>
            <p:ph idx="1"/>
          </p:nvPr>
        </p:nvSpPr>
        <p:spPr>
          <a:xfrm>
            <a:off x="457200" y="2060848"/>
            <a:ext cx="8229600" cy="4389120"/>
          </a:xfrm>
        </p:spPr>
        <p:txBody>
          <a:bodyPr/>
          <a:lstStyle/>
          <a:p>
            <a:r>
              <a:rPr lang="el-GR" dirty="0"/>
              <a:t>Πώς δημιουργούμε αίσθηση ασφάλειας στα παιδιά στην προσχολική αγωγή; </a:t>
            </a:r>
          </a:p>
          <a:p>
            <a:r>
              <a:rPr lang="el-GR" dirty="0"/>
              <a:t>Ασφάλεια: βασική προϋπόθεση για την </a:t>
            </a:r>
            <a:r>
              <a:rPr lang="el-GR" dirty="0" err="1"/>
              <a:t>κοινωνικο</a:t>
            </a:r>
            <a:r>
              <a:rPr lang="el-GR" dirty="0"/>
              <a:t>-συναισθηματική ανάπτυξη των παιδιών. Η </a:t>
            </a:r>
            <a:r>
              <a:rPr lang="el-GR" dirty="0" err="1"/>
              <a:t>εμπερίεξη</a:t>
            </a:r>
            <a:r>
              <a:rPr lang="el-GR"/>
              <a:t>!</a:t>
            </a:r>
            <a:endParaRPr lang="el-GR" dirty="0"/>
          </a:p>
          <a:p>
            <a:r>
              <a:rPr lang="el-GR" dirty="0"/>
              <a:t>Ιδιαίτερα σημαντική η έναρξη του σχολείου και οι περίοδοι μετάβασης</a:t>
            </a:r>
          </a:p>
          <a:p>
            <a:r>
              <a:rPr lang="el-GR" dirty="0" err="1"/>
              <a:t>Ρουτίνες</a:t>
            </a:r>
            <a:r>
              <a:rPr lang="el-GR" dirty="0"/>
              <a:t> στο σχολείο</a:t>
            </a:r>
          </a:p>
          <a:p>
            <a:r>
              <a:rPr lang="el-GR" dirty="0"/>
              <a:t>Μην αφήνουμε </a:t>
            </a:r>
            <a:r>
              <a:rPr lang="el-GR" dirty="0" err="1"/>
              <a:t>απ’έξω</a:t>
            </a:r>
            <a:r>
              <a:rPr lang="el-GR" dirty="0"/>
              <a:t> από τη σκέψη μας τους γονείς!</a:t>
            </a:r>
            <a:endParaRPr lang="en-GR" dirty="0"/>
          </a:p>
        </p:txBody>
      </p:sp>
    </p:spTree>
    <p:extLst>
      <p:ext uri="{BB962C8B-B14F-4D97-AF65-F5344CB8AC3E}">
        <p14:creationId xmlns:p14="http://schemas.microsoft.com/office/powerpoint/2010/main" val="2981805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l-GR"/>
              <a:t>ΤΟ ΠΑΙΧΝΙΔΙ</a:t>
            </a:r>
          </a:p>
        </p:txBody>
      </p:sp>
      <p:sp>
        <p:nvSpPr>
          <p:cNvPr id="1126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03C98720-97C7-43E7-A05C-BA008449A139}" type="slidenum">
              <a:rPr lang="en-US" smtClean="0">
                <a:solidFill>
                  <a:schemeClr val="tx2"/>
                </a:solidFill>
              </a:rPr>
              <a:pPr eaLnBrk="1" hangingPunct="1"/>
              <a:t>6</a:t>
            </a:fld>
            <a:endParaRPr lang="en-US">
              <a:solidFill>
                <a:schemeClr val="tx2"/>
              </a:solidFill>
            </a:endParaRPr>
          </a:p>
        </p:txBody>
      </p:sp>
      <p:sp>
        <p:nvSpPr>
          <p:cNvPr id="11268" name="Content Placeholder 2"/>
          <p:cNvSpPr>
            <a:spLocks noGrp="1"/>
          </p:cNvSpPr>
          <p:nvPr>
            <p:ph sz="quarter" idx="1"/>
          </p:nvPr>
        </p:nvSpPr>
        <p:spPr>
          <a:xfrm>
            <a:off x="457200" y="1787236"/>
            <a:ext cx="8229600" cy="4369089"/>
          </a:xfrm>
        </p:spPr>
        <p:txBody>
          <a:bodyPr/>
          <a:lstStyle/>
          <a:p>
            <a:pPr marL="0" indent="0" eaLnBrk="1" hangingPunct="1">
              <a:buFont typeface="Wingdings 3" pitchFamily="18" charset="2"/>
              <a:buNone/>
            </a:pPr>
            <a:r>
              <a:rPr lang="el-GR" sz="2800" dirty="0"/>
              <a:t>Η αναπτυξιακή ψυχολογία ενδιαφέρεται ιδιαίτερα για τη διερεύνηση της αναπτυξιακής αξίας του παιχνιδιού, για τη συμβολή του δηλαδή στη γνωστική, συναισθηματική, και κοινωνική ανάπτυξη του παιδιού, θέτοντας δύο κύρια ερωτήματα: </a:t>
            </a:r>
          </a:p>
          <a:p>
            <a:pPr marL="0" indent="0" eaLnBrk="1" hangingPunct="1">
              <a:buFont typeface="Wingdings 3" pitchFamily="18" charset="2"/>
              <a:buNone/>
            </a:pPr>
            <a:endParaRPr lang="el-GR" sz="2800" dirty="0"/>
          </a:p>
          <a:p>
            <a:pPr marL="0" indent="0" eaLnBrk="1" hangingPunct="1">
              <a:buFont typeface="Wingdings 3" pitchFamily="18" charset="2"/>
              <a:buNone/>
            </a:pPr>
            <a:r>
              <a:rPr lang="en-US" sz="2800" dirty="0" err="1"/>
              <a:t>Α</a:t>
            </a:r>
            <a:r>
              <a:rPr lang="el-GR" sz="2800" dirty="0"/>
              <a:t>)Ποιες λειτουργίες επιτελεί το παιχνίδι;  </a:t>
            </a:r>
          </a:p>
          <a:p>
            <a:pPr marL="0" indent="0" eaLnBrk="1" hangingPunct="1">
              <a:buFont typeface="Wingdings 3" pitchFamily="18" charset="2"/>
              <a:buNone/>
            </a:pPr>
            <a:r>
              <a:rPr lang="el-GR" sz="2800" dirty="0"/>
              <a:t>Β) Γιατί είναι σημαντικό για τα παιδιά;</a:t>
            </a:r>
          </a:p>
          <a:p>
            <a:pPr marL="0" indent="0" eaLnBrk="1" hangingPunct="1">
              <a:buFont typeface="Wingdings 3" pitchFamily="18" charset="2"/>
              <a:buNone/>
            </a:pPr>
            <a:r>
              <a:rPr lang="el-GR" sz="2800" dirty="0"/>
              <a:t>  </a:t>
            </a:r>
          </a:p>
        </p:txBody>
      </p:sp>
    </p:spTree>
    <p:extLst>
      <p:ext uri="{BB962C8B-B14F-4D97-AF65-F5344CB8AC3E}">
        <p14:creationId xmlns:p14="http://schemas.microsoft.com/office/powerpoint/2010/main" val="58642895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l-GR"/>
              <a:t>ΤΟ ΠΑΙΧΝΙΔΙ</a:t>
            </a:r>
          </a:p>
        </p:txBody>
      </p:sp>
      <p:sp>
        <p:nvSpPr>
          <p:cNvPr id="122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71BBAFF3-B548-4AD6-ACF5-4C899E1825D7}" type="slidenum">
              <a:rPr lang="en-US" smtClean="0">
                <a:solidFill>
                  <a:schemeClr val="tx2"/>
                </a:solidFill>
              </a:rPr>
              <a:pPr eaLnBrk="1" hangingPunct="1"/>
              <a:t>7</a:t>
            </a:fld>
            <a:endParaRPr lang="en-US">
              <a:solidFill>
                <a:schemeClr val="tx2"/>
              </a:solidFill>
            </a:endParaRPr>
          </a:p>
        </p:txBody>
      </p:sp>
      <p:sp>
        <p:nvSpPr>
          <p:cNvPr id="12292" name="Content Placeholder 2"/>
          <p:cNvSpPr>
            <a:spLocks noGrp="1"/>
          </p:cNvSpPr>
          <p:nvPr>
            <p:ph sz="quarter" idx="1"/>
          </p:nvPr>
        </p:nvSpPr>
        <p:spPr>
          <a:xfrm>
            <a:off x="457200" y="1844824"/>
            <a:ext cx="8229600" cy="4311501"/>
          </a:xfrm>
        </p:spPr>
        <p:txBody>
          <a:bodyPr>
            <a:normAutofit fontScale="92500"/>
          </a:bodyPr>
          <a:lstStyle/>
          <a:p>
            <a:pPr eaLnBrk="1" hangingPunct="1">
              <a:defRPr/>
            </a:pPr>
            <a:r>
              <a:rPr lang="el-GR" sz="2800" dirty="0"/>
              <a:t>Το παιχνίδι συνήθως προσλαμβάνεται ως μια συμπεριφορά/δραστηριότητα εσωτερικά υποκινούμενη με σημαντικά αναπτυξιακά αποτελέσματα.</a:t>
            </a:r>
          </a:p>
          <a:p>
            <a:pPr eaLnBrk="1" hangingPunct="1">
              <a:buNone/>
              <a:defRPr/>
            </a:pPr>
            <a:endParaRPr lang="el-GR" sz="2800" dirty="0"/>
          </a:p>
          <a:p>
            <a:pPr eaLnBrk="1" hangingPunct="1">
              <a:defRPr/>
            </a:pPr>
            <a:r>
              <a:rPr lang="el-GR" sz="2800" dirty="0"/>
              <a:t>Έχει οικουμενικό χαρακτήρα, αφού είναι γεγονός ότι οι άνθρωποι κάθε ηλικίας, σε κάθε κοινωνία και ιστορική περίοδο παίζουν</a:t>
            </a:r>
          </a:p>
          <a:p>
            <a:pPr marL="0" indent="0" eaLnBrk="1" hangingPunct="1">
              <a:buFont typeface="Wingdings 3" pitchFamily="18" charset="2"/>
              <a:buNone/>
              <a:defRPr/>
            </a:pPr>
            <a:endParaRPr lang="en-US" sz="2800" dirty="0"/>
          </a:p>
          <a:p>
            <a:pPr marL="0" indent="0" algn="r" eaLnBrk="1" hangingPunct="1">
              <a:buFont typeface="Wingdings 3" pitchFamily="18" charset="2"/>
              <a:buNone/>
              <a:defRPr/>
            </a:pPr>
            <a:r>
              <a:rPr lang="en-US" sz="2000" dirty="0"/>
              <a:t>Garvey (1990)</a:t>
            </a:r>
          </a:p>
          <a:p>
            <a:pPr marL="0" indent="0" algn="r" eaLnBrk="1" hangingPunct="1">
              <a:buFont typeface="Wingdings 3" pitchFamily="18" charset="2"/>
              <a:buNone/>
              <a:defRPr/>
            </a:pPr>
            <a:r>
              <a:rPr lang="en-US" sz="2000" dirty="0"/>
              <a:t>Smith (2010)</a:t>
            </a:r>
            <a:endParaRPr lang="el-GR" sz="2000" dirty="0"/>
          </a:p>
        </p:txBody>
      </p:sp>
    </p:spTree>
    <p:extLst>
      <p:ext uri="{BB962C8B-B14F-4D97-AF65-F5344CB8AC3E}">
        <p14:creationId xmlns:p14="http://schemas.microsoft.com/office/powerpoint/2010/main" val="222516619"/>
      </p:ext>
    </p:extLst>
  </p:cSld>
  <p:clrMapOvr>
    <a:masterClrMapping/>
  </p:clrMapOvr>
  <p:transition spd="slow">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83945" y="152549"/>
            <a:ext cx="8229600" cy="1143000"/>
          </a:xfrm>
        </p:spPr>
        <p:txBody>
          <a:bodyPr/>
          <a:lstStyle/>
          <a:p>
            <a:pPr eaLnBrk="1" hangingPunct="1"/>
            <a:r>
              <a:rPr lang="el-GR" dirty="0"/>
              <a:t>ΤΟ ΠΑΙΧΝΙΔΙ</a:t>
            </a:r>
          </a:p>
        </p:txBody>
      </p:sp>
      <p:sp>
        <p:nvSpPr>
          <p:cNvPr id="133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F72B2E1F-5A56-40BA-BF76-3C8BDA74BA74}" type="slidenum">
              <a:rPr lang="en-US" smtClean="0">
                <a:solidFill>
                  <a:schemeClr val="tx2"/>
                </a:solidFill>
              </a:rPr>
              <a:pPr eaLnBrk="1" hangingPunct="1"/>
              <a:t>8</a:t>
            </a:fld>
            <a:endParaRPr lang="en-US">
              <a:solidFill>
                <a:schemeClr val="tx2"/>
              </a:solidFill>
            </a:endParaRPr>
          </a:p>
        </p:txBody>
      </p:sp>
      <p:sp>
        <p:nvSpPr>
          <p:cNvPr id="13316" name="Content Placeholder 2"/>
          <p:cNvSpPr>
            <a:spLocks noGrp="1"/>
          </p:cNvSpPr>
          <p:nvPr>
            <p:ph sz="quarter" idx="1"/>
          </p:nvPr>
        </p:nvSpPr>
        <p:spPr>
          <a:xfrm>
            <a:off x="492546" y="1556792"/>
            <a:ext cx="8220999" cy="4968552"/>
          </a:xfrm>
        </p:spPr>
        <p:txBody>
          <a:bodyPr>
            <a:normAutofit/>
          </a:bodyPr>
          <a:lstStyle/>
          <a:p>
            <a:r>
              <a:rPr lang="el-GR" sz="2800" dirty="0"/>
              <a:t> Ταυτόχρονα, οι μορφές του παιχνιδιού, το περιεχόμενο του, οι κοινωνικές αλληλεπιδράσεις κατά τη διάρκειά του, οι συνθήκες του (π.χ. αντικείμενα, χώρος, χρόνος, παρουσία άλλων), οι σημασίες του παιχνιδιού αλλά και η σχέση του με άλλες καθημερινές δραστηριότητες, διαφοροποιούνται από τη μια κοινωνία στην άλλη και από τη μια ιστορική περίοδο στην άλλη.</a:t>
            </a:r>
          </a:p>
          <a:p>
            <a:endParaRPr lang="en-US" sz="2400" dirty="0"/>
          </a:p>
          <a:p>
            <a:pPr algn="r" eaLnBrk="1" hangingPunct="1">
              <a:buFont typeface="Arial" charset="0"/>
              <a:buNone/>
            </a:pPr>
            <a:r>
              <a:rPr lang="en-US" sz="2000" dirty="0"/>
              <a:t>Smith (2010)</a:t>
            </a:r>
          </a:p>
          <a:p>
            <a:pPr algn="r" eaLnBrk="1" hangingPunct="1">
              <a:buFont typeface="Arial" charset="0"/>
              <a:buNone/>
            </a:pPr>
            <a:r>
              <a:rPr lang="en-US" sz="2000" dirty="0" err="1"/>
              <a:t>Goncu</a:t>
            </a:r>
            <a:r>
              <a:rPr lang="en-US" sz="2000" dirty="0"/>
              <a:t>, </a:t>
            </a:r>
            <a:r>
              <a:rPr lang="en-US" sz="2000" dirty="0" err="1"/>
              <a:t>Mistry</a:t>
            </a:r>
            <a:r>
              <a:rPr lang="en-US" sz="2000" dirty="0"/>
              <a:t> &amp;Mosier (2000)</a:t>
            </a:r>
          </a:p>
          <a:p>
            <a:pPr eaLnBrk="1" hangingPunct="1">
              <a:buFont typeface="Arial" charset="0"/>
              <a:buNone/>
            </a:pPr>
            <a:endParaRPr lang="en-US" sz="2800" dirty="0"/>
          </a:p>
          <a:p>
            <a:pPr eaLnBrk="1" hangingPunct="1">
              <a:buFont typeface="Arial" charset="0"/>
              <a:buNone/>
            </a:pPr>
            <a:endParaRPr lang="el-GR" sz="2800" dirty="0"/>
          </a:p>
          <a:p>
            <a:pPr eaLnBrk="1" hangingPunct="1">
              <a:buFont typeface="Arial" charset="0"/>
              <a:buNone/>
            </a:pPr>
            <a:endParaRPr lang="el-GR" sz="2800" dirty="0"/>
          </a:p>
        </p:txBody>
      </p:sp>
    </p:spTree>
    <p:extLst>
      <p:ext uri="{BB962C8B-B14F-4D97-AF65-F5344CB8AC3E}">
        <p14:creationId xmlns:p14="http://schemas.microsoft.com/office/powerpoint/2010/main" val="2562566925"/>
      </p:ext>
    </p:extLst>
  </p:cSld>
  <p:clrMapOvr>
    <a:masterClrMapping/>
  </p:clrMapOvr>
  <p:transition spd="slow">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l-GR"/>
              <a:t>ΤΟ ΠΑΙΧΝΙΔΙ</a:t>
            </a:r>
          </a:p>
        </p:txBody>
      </p:sp>
      <p:sp>
        <p:nvSpPr>
          <p:cNvPr id="1433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fld id="{9E4F4D48-FCC9-4BE4-86DC-98D86E78D0F8}" type="slidenum">
              <a:rPr lang="en-US" smtClean="0">
                <a:solidFill>
                  <a:schemeClr val="tx2"/>
                </a:solidFill>
              </a:rPr>
              <a:pPr eaLnBrk="1" hangingPunct="1"/>
              <a:t>9</a:t>
            </a:fld>
            <a:endParaRPr lang="en-US">
              <a:solidFill>
                <a:schemeClr val="tx2"/>
              </a:solidFill>
            </a:endParaRPr>
          </a:p>
        </p:txBody>
      </p:sp>
      <p:sp>
        <p:nvSpPr>
          <p:cNvPr id="14340" name="Content Placeholder 2"/>
          <p:cNvSpPr>
            <a:spLocks noGrp="1"/>
          </p:cNvSpPr>
          <p:nvPr>
            <p:ph sz="quarter" idx="1"/>
          </p:nvPr>
        </p:nvSpPr>
        <p:spPr>
          <a:xfrm>
            <a:off x="822325" y="1939635"/>
            <a:ext cx="7521575" cy="3721613"/>
          </a:xfrm>
        </p:spPr>
        <p:txBody>
          <a:bodyPr>
            <a:normAutofit/>
          </a:bodyPr>
          <a:lstStyle/>
          <a:p>
            <a:pPr eaLnBrk="1" hangingPunct="1">
              <a:buFont typeface="Arial" charset="0"/>
              <a:buNone/>
            </a:pPr>
            <a:r>
              <a:rPr lang="el-GR" sz="2800" u="sng" dirty="0"/>
              <a:t>Ορισμός</a:t>
            </a:r>
          </a:p>
          <a:p>
            <a:pPr eaLnBrk="1" hangingPunct="1">
              <a:buFont typeface="Arial" charset="0"/>
              <a:buNone/>
            </a:pPr>
            <a:r>
              <a:rPr lang="el-GR" sz="2800" dirty="0"/>
              <a:t>  Δυσκολία κοινά αποδεκτού ορισμού και προσδιορισμού των κριτηρίων.</a:t>
            </a:r>
          </a:p>
          <a:p>
            <a:pPr eaLnBrk="1" hangingPunct="1">
              <a:buFont typeface="Arial" charset="0"/>
              <a:buNone/>
            </a:pPr>
            <a:r>
              <a:rPr lang="el-GR" sz="2800" dirty="0"/>
              <a:t>  Οι ορισμοί  για το παιχνίδι συνδέονται με τις θεωρητικές απόψεις και οπτικές των ερευνητών.</a:t>
            </a:r>
          </a:p>
        </p:txBody>
      </p:sp>
    </p:spTree>
    <p:extLst>
      <p:ext uri="{BB962C8B-B14F-4D97-AF65-F5344CB8AC3E}">
        <p14:creationId xmlns:p14="http://schemas.microsoft.com/office/powerpoint/2010/main" val="4288690070"/>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1281</TotalTime>
  <Words>3349</Words>
  <Application>Microsoft Macintosh PowerPoint</Application>
  <PresentationFormat>On-screen Show (4:3)</PresentationFormat>
  <Paragraphs>367</Paragraphs>
  <Slides>57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57</vt:i4>
      </vt:variant>
    </vt:vector>
  </HeadingPairs>
  <TitlesOfParts>
    <vt:vector size="65" baseType="lpstr">
      <vt:lpstr>Arial</vt:lpstr>
      <vt:lpstr>Calibri</vt:lpstr>
      <vt:lpstr>Constantia</vt:lpstr>
      <vt:lpstr>Franklin Gothic Book</vt:lpstr>
      <vt:lpstr>Wingdings</vt:lpstr>
      <vt:lpstr>Wingdings 2</vt:lpstr>
      <vt:lpstr>Wingdings 3</vt:lpstr>
      <vt:lpstr>Ροή</vt:lpstr>
      <vt:lpstr>Κοινωνική ανάπτυξη και ανάπτυξη της προσωπικότητας στην πρώτη παιδική ηλικία II</vt:lpstr>
      <vt:lpstr>1.Παιχνίδι, συνομήλικοι, φιλίες 2.Οικογένεια    </vt:lpstr>
      <vt:lpstr>Παιχνίδι, συνομήλικοι, φιλίες</vt:lpstr>
      <vt:lpstr>Παιχνίδι</vt:lpstr>
      <vt:lpstr>ΤΟ ΠΑΙΧΝΙΔΙ</vt:lpstr>
      <vt:lpstr>ΤΟ ΠΑΙΧΝΙΔΙ</vt:lpstr>
      <vt:lpstr>ΤΟ ΠΑΙΧΝΙΔΙ</vt:lpstr>
      <vt:lpstr>ΤΟ ΠΑΙΧΝΙΔΙ</vt:lpstr>
      <vt:lpstr>ΤΟ ΠΑΙΧΝΙΔΙ</vt:lpstr>
      <vt:lpstr>ΤΟ ΠΑΙΧΝΙΔΙ</vt:lpstr>
      <vt:lpstr> Τα είδη του παιχνιδιού: πώς διαχωρίζονται</vt:lpstr>
      <vt:lpstr>  Τα είδη του παιχνιδιού: πώς διαχωρίζονται</vt:lpstr>
      <vt:lpstr>Τα είδη του παιχνιδιού: πώς διαχωρίζονται</vt:lpstr>
      <vt:lpstr>ΤΟ ΠΑΙΧΝΙΔΙ</vt:lpstr>
      <vt:lpstr>ΤΟ ΠΑΙΧΝΙΔΙ</vt:lpstr>
      <vt:lpstr>ΤΟ ΠΑΙΧΝΙΔΙ</vt:lpstr>
      <vt:lpstr>ΤΟ ΠΑΙΧΝΙΔΙ</vt:lpstr>
      <vt:lpstr>ΤΟ ΠΑΙΧΝΙΔΙ ΠΡΟΣΠΟΙΗΣΗΣ (συμβολικό παιχνίδι)</vt:lpstr>
      <vt:lpstr>Το παιχνίδι προσποίησης</vt:lpstr>
      <vt:lpstr>Το παιχνίδι προσποίησης</vt:lpstr>
      <vt:lpstr>Το παιχνίδι προσποίησης</vt:lpstr>
      <vt:lpstr>Το συμβολικό παιχνίδι</vt:lpstr>
      <vt:lpstr>Το συμβολικό παιχνίδι </vt:lpstr>
      <vt:lpstr>Τι προσφέρει το παιχνίδι στα παιδιά;</vt:lpstr>
      <vt:lpstr>Τι προσφέρει το παιχνίδι στα παιδιά;</vt:lpstr>
      <vt:lpstr>Τι προσφέρει το παιχνίδι στα παιδιά;</vt:lpstr>
      <vt:lpstr>Τι προσφέρει το παιχνίδι στα παιδιά;</vt:lpstr>
      <vt:lpstr>Τι προσφέρει το παιχνίδι στα παιδιά;</vt:lpstr>
      <vt:lpstr>Τι προσφέρει το παιχνίδι στα παιδιά;</vt:lpstr>
      <vt:lpstr>Τι προσφέρει το παιχνίδι στα παιδιά; </vt:lpstr>
      <vt:lpstr>Τι προσφέρει το παιχνίδι στα παιδιά; </vt:lpstr>
      <vt:lpstr> Τι προσφέρει το παιχνίδι στα παιδιά;</vt:lpstr>
      <vt:lpstr>Τι προσφέρει το παιχνίδι στα παιδιά;</vt:lpstr>
      <vt:lpstr>Τι προσφέρει το παιχνίδι στα παιδιά; </vt:lpstr>
      <vt:lpstr>Συνομήλικοι και φιλίες</vt:lpstr>
      <vt:lpstr>Συνομήλικοι και φιλίες</vt:lpstr>
      <vt:lpstr>Συνομήλικοι και δημοφιλία</vt:lpstr>
      <vt:lpstr>Φιλία στην πρώτη παιδική ηλικία</vt:lpstr>
      <vt:lpstr>Συνομήλικοι και φιλίες</vt:lpstr>
      <vt:lpstr>Η οικογένεια</vt:lpstr>
      <vt:lpstr>Οικογένεια  και ανάπτυξη</vt:lpstr>
      <vt:lpstr>Τρόποι ανατροφής</vt:lpstr>
      <vt:lpstr>Τρόποι ανατροφής</vt:lpstr>
      <vt:lpstr>Τρόποι ανατροφής</vt:lpstr>
      <vt:lpstr>Τύποι γονεϊκότητας</vt:lpstr>
      <vt:lpstr>Ο αυστηρός τύπος γονέα (Graig &amp; Baucum, 2007, Feldman, 2009) </vt:lpstr>
      <vt:lpstr>Ο αυταρχικός τύπος γονέα (Graig &amp; Baucum, 2007, Feldman, 2009) </vt:lpstr>
      <vt:lpstr>Ο επιτρεπτικός (παραχωρητικός) τύπος γονέα (Graig &amp; Baucum, 2007, Feldman, 2009) </vt:lpstr>
      <vt:lpstr>Ο αδιάφορος τύπος γονέα (Graig &amp; Baucum, 2007, Feldman, 2009) </vt:lpstr>
      <vt:lpstr>Ένα παράδειγμα </vt:lpstr>
      <vt:lpstr>Επιπτώσεις των τύπων γονεϊκότητας</vt:lpstr>
      <vt:lpstr>Επιπτώσεις των τύπων γονεϊκότητας</vt:lpstr>
      <vt:lpstr>Επιπτώσεις των τύπων γονεϊκότητας</vt:lpstr>
      <vt:lpstr>Επιπτώσεις των τύπων γονεϊκότητας</vt:lpstr>
      <vt:lpstr>Επιπτώσεις των τύπων γονεϊκότητας</vt:lpstr>
      <vt:lpstr>Επιπτώσεις των τύπων γονεϊκότητας</vt:lpstr>
      <vt:lpstr>Κοινωνικο-συναισθηματική ανάπτυξη και προσχολική αγωγή:  προάγοντας την αίσθηση ασφάλειας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UOA</dc:creator>
  <cp:lastModifiedBy>Lida Anagnostaki</cp:lastModifiedBy>
  <cp:revision>132</cp:revision>
  <dcterms:created xsi:type="dcterms:W3CDTF">2017-04-15T14:42:52Z</dcterms:created>
  <dcterms:modified xsi:type="dcterms:W3CDTF">2023-02-26T09:16:49Z</dcterms:modified>
</cp:coreProperties>
</file>