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65" r:id="rId3"/>
    <p:sldId id="268" r:id="rId4"/>
    <p:sldId id="259" r:id="rId5"/>
    <p:sldId id="261" r:id="rId6"/>
    <p:sldId id="262" r:id="rId7"/>
    <p:sldId id="258" r:id="rId8"/>
    <p:sldId id="263" r:id="rId9"/>
    <p:sldId id="264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98525E-7FAB-4773-8609-0FE8846A55A8}" type="datetimeFigureOut">
              <a:rPr lang="el-GR" smtClean="0"/>
              <a:pPr>
                <a:defRPr/>
              </a:pPr>
              <a:t>20/4/2015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7F2C90-74F8-4530-A636-F8EE1AD874F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Συλλογικά όργανα της Διοίκησης</a:t>
            </a:r>
            <a:endParaRPr lang="el-GR" dirty="0" smtClean="0"/>
          </a:p>
        </p:txBody>
      </p:sp>
      <p:sp>
        <p:nvSpPr>
          <p:cNvPr id="6146" name="2 - Υπότιτλος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l-GR" dirty="0" smtClean="0"/>
              <a:t>Κανόνες </a:t>
            </a:r>
            <a:r>
              <a:rPr lang="el-GR" dirty="0" smtClean="0"/>
              <a:t>συγκρότησης, σύνθεσης &amp; λειτουργίας</a:t>
            </a:r>
            <a:br>
              <a:rPr lang="el-GR" dirty="0" smtClean="0"/>
            </a:br>
            <a:r>
              <a:rPr lang="el-GR" dirty="0" smtClean="0"/>
              <a:t>Μάθημ</a:t>
            </a:r>
            <a:r>
              <a:rPr lang="el-GR" dirty="0" smtClean="0"/>
              <a:t>α 5</a:t>
            </a:r>
            <a:endParaRPr lang="el-GR" dirty="0" smtClean="0"/>
          </a:p>
          <a:p>
            <a:pPr algn="r" eaLnBrk="1" hangingPunct="1"/>
            <a:r>
              <a:rPr lang="el-GR" sz="2000" dirty="0" smtClean="0"/>
              <a:t>Αικατερίνη </a:t>
            </a:r>
            <a:r>
              <a:rPr lang="el-GR" sz="2000" dirty="0" err="1" smtClean="0"/>
              <a:t>Ηλιάδου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>21.04.2015</a:t>
            </a:r>
            <a:endParaRPr lang="el-GR" sz="2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Αρχή αμεροληψίας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defRPr/>
            </a:pPr>
            <a:r>
              <a:rPr lang="el-GR" dirty="0" smtClean="0"/>
              <a:t>Άρθρο 7 παρ. 1 ΚΔΔ – αδιάβλητο της πράξης</a:t>
            </a:r>
          </a:p>
          <a:p>
            <a:pPr eaLnBrk="1" hangingPunct="1">
              <a:defRPr/>
            </a:pPr>
            <a:r>
              <a:rPr lang="el-GR" dirty="0" smtClean="0"/>
              <a:t>Συνταγματική προέλευση </a:t>
            </a:r>
          </a:p>
          <a:p>
            <a:pPr eaLnBrk="1" hangingPunct="1">
              <a:defRPr/>
            </a:pPr>
            <a:r>
              <a:rPr lang="el-GR" dirty="0" smtClean="0"/>
              <a:t>Οφείλουν τα μέλη συλλογικού οργάνου να απέχουν: (α) ικανοποίηση προσωπικού συμφέροντος από έκβαση υπόθεσης (β) σύζυγοι ή συγγενείς εξ αίματος ή αγχιστείας με ενδιαφερόμενο (γ) ιδιαίτερος δεσμός ή ιδιάζουσα σχέση ή έχθρα ή δημόσια έκφραση απόψεων επί θέματος </a:t>
            </a:r>
            <a:r>
              <a:rPr lang="el-GR" dirty="0" smtClean="0"/>
              <a:t>– διαφορετικά: </a:t>
            </a:r>
            <a:r>
              <a:rPr lang="el-GR" i="1" dirty="0" smtClean="0"/>
              <a:t>τεκμήριο επηρεασμού – δεν χρειάζεται να αποδειχθεί ότι η πράξη υπήρξε πράγματι μεροληπτική</a:t>
            </a:r>
          </a:p>
          <a:p>
            <a:pPr lvl="1">
              <a:defRPr/>
            </a:pPr>
            <a:r>
              <a:rPr lang="el-GR" dirty="0" smtClean="0"/>
              <a:t>Αντικειμενική κρίση / ιδιαίτερη έχθρα ή σχέση να προκύπτει σαφώς και χωρίς ενδοιασμό</a:t>
            </a:r>
          </a:p>
          <a:p>
            <a:pPr lvl="1">
              <a:defRPr/>
            </a:pPr>
            <a:r>
              <a:rPr lang="el-GR" dirty="0" smtClean="0"/>
              <a:t>Όχι όταν το μέλος συμμετείχε σε προηγούμενη συνεδρίαση που επιλήφθηκε ή εξέφρασε γνώμη ως αρμόδιο υπηρεσιακό όργανο </a:t>
            </a:r>
          </a:p>
          <a:p>
            <a:pPr lvl="1">
              <a:defRPr/>
            </a:pPr>
            <a:r>
              <a:rPr lang="el-GR" dirty="0" smtClean="0"/>
              <a:t>Επιτρέπεται όταν γίνεται συμμόρφωση σε ακυρωτική απόφαση</a:t>
            </a:r>
          </a:p>
          <a:p>
            <a:pPr lvl="1">
              <a:defRPr/>
            </a:pPr>
            <a:r>
              <a:rPr lang="el-GR" dirty="0" smtClean="0"/>
              <a:t>Αποκλείεται συμμετοχή όταν έχει εκδώσει πράξη που ελέγχεται από το συλλ όργανο</a:t>
            </a:r>
          </a:p>
          <a:p>
            <a:pPr lvl="1">
              <a:defRPr/>
            </a:pPr>
            <a:r>
              <a:rPr lang="el-GR" dirty="0" smtClean="0"/>
              <a:t>Αποκλείεται ότι έχει εκδώσει γνωμοδότηση προς το αποφασίζον συλλογικό όργανο</a:t>
            </a:r>
          </a:p>
          <a:p>
            <a:pPr lvl="1">
              <a:defRPr/>
            </a:pPr>
            <a:r>
              <a:rPr lang="el-GR" dirty="0" smtClean="0"/>
              <a:t>Αποκλείεται όταν εξετάσθηκε ως μάρτυρας και κατέθεσε επιβαρυντικά στοιχεία </a:t>
            </a:r>
            <a:endParaRPr lang="el-GR" dirty="0" smtClean="0"/>
          </a:p>
          <a:p>
            <a:pPr eaLnBrk="1" hangingPunct="1">
              <a:defRPr/>
            </a:pPr>
            <a:r>
              <a:rPr lang="el-GR" dirty="0" err="1" smtClean="0"/>
              <a:t>Αυτοεξαίρεση</a:t>
            </a:r>
            <a:r>
              <a:rPr lang="el-GR" dirty="0" smtClean="0"/>
              <a:t>, εξαίρεση με αίτηση ενδιαφερόμενου, εξαίρεση που διατάσσεται αυτεπαγγέλτως από προϊσταμένη αρχή, εκτός εάν τα μέλη που απομένουν δεν σχηματίζουν απαρτία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Λειτουργία συλλογικού οργάνου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defRPr/>
            </a:pPr>
            <a:r>
              <a:rPr lang="el-GR" dirty="0" smtClean="0"/>
              <a:t>Εναλλαγή μελών : κανονικά να συμμετέχουν σε όλες τις συνεδριάσεις – εάν απουσίαζαν σε διαδοχικές συνεδριάσεις, δηλώνουν ρητά ότι ενημερώθηκαν πλήρως </a:t>
            </a:r>
          </a:p>
          <a:p>
            <a:pPr eaLnBrk="1" hangingPunct="1">
              <a:defRPr/>
            </a:pPr>
            <a:r>
              <a:rPr lang="el-GR" dirty="0" smtClean="0"/>
              <a:t>Μόνο θέματα ημερήσιας διάταξης – εκτός εάν είναι παρόντα όλα τα μέλη και δεν αντιλέγουν </a:t>
            </a:r>
          </a:p>
          <a:p>
            <a:pPr eaLnBrk="1" hangingPunct="1">
              <a:defRPr/>
            </a:pPr>
            <a:r>
              <a:rPr lang="el-GR" dirty="0" smtClean="0"/>
              <a:t>Μυστικότητα συνεδριάσεων, εκτός εάν ορίζεται άλλως </a:t>
            </a:r>
          </a:p>
          <a:p>
            <a:pPr eaLnBrk="1" hangingPunct="1">
              <a:defRPr/>
            </a:pPr>
            <a:r>
              <a:rPr lang="el-GR" dirty="0" smtClean="0"/>
              <a:t>Πλειοψηφία για τη λήψη απόφασης προκειμένου για αποφασιστικά όργανα </a:t>
            </a:r>
            <a:r>
              <a:rPr lang="el-GR" dirty="0" smtClean="0"/>
              <a:t>και για σύμφωνη γνώμη ή πρόταση – </a:t>
            </a:r>
            <a:r>
              <a:rPr lang="el-GR" dirty="0" smtClean="0"/>
              <a:t>σε γνωμοδοτικά διατύπωση περισσότερων </a:t>
            </a:r>
            <a:r>
              <a:rPr lang="el-GR" dirty="0" smtClean="0"/>
              <a:t>απόψεων (απλή γνώμη)</a:t>
            </a:r>
            <a:endParaRPr lang="el-GR" dirty="0" smtClean="0"/>
          </a:p>
          <a:p>
            <a:pPr eaLnBrk="1" hangingPunct="1">
              <a:defRPr/>
            </a:pPr>
            <a:r>
              <a:rPr lang="el-GR" dirty="0" smtClean="0"/>
              <a:t>Φανερή ψηφοφορία – </a:t>
            </a:r>
            <a:r>
              <a:rPr lang="el-GR" dirty="0" smtClean="0"/>
              <a:t>απόλυτη πλειοψηφία παρόντων - ισοψηφία </a:t>
            </a:r>
            <a:r>
              <a:rPr lang="el-GR" dirty="0" smtClean="0"/>
              <a:t>υπερισχύει του προέδρου  / διαφορετικά εάν μυστική</a:t>
            </a:r>
          </a:p>
          <a:p>
            <a:pPr eaLnBrk="1" hangingPunct="1">
              <a:defRPr/>
            </a:pPr>
            <a:r>
              <a:rPr lang="el-GR" dirty="0" smtClean="0"/>
              <a:t>Απόν θεωρείται το μέλος που αρνείται να ψηφίσει ή δίνει λευκή </a:t>
            </a:r>
            <a:r>
              <a:rPr lang="el-GR" dirty="0" smtClean="0"/>
              <a:t>ψήφο (συμβούλια ΟΤΑ= αρνητική ψήφος)</a:t>
            </a:r>
            <a:endParaRPr lang="el-GR" dirty="0" smtClean="0"/>
          </a:p>
          <a:p>
            <a:pPr eaLnBrk="1" hangingPunct="1">
              <a:defRPr/>
            </a:pPr>
            <a:r>
              <a:rPr lang="el-GR" dirty="0" smtClean="0"/>
              <a:t>Εφόσον φανερή ψηφοφορία: καταχωρίζεται η γνώμη μειοψηφίας και τα μέλη </a:t>
            </a:r>
          </a:p>
          <a:p>
            <a:pPr eaLnBrk="1" hangingPunct="1">
              <a:defRPr/>
            </a:pPr>
            <a:r>
              <a:rPr lang="el-GR" dirty="0" smtClean="0"/>
              <a:t>Όταν προβλέπεται αιτιολογία: παρατίθεται στα πρακτικά</a:t>
            </a:r>
          </a:p>
          <a:p>
            <a:pPr eaLnBrk="1" hangingPunct="1">
              <a:defRPr/>
            </a:pPr>
            <a:r>
              <a:rPr lang="el-GR" dirty="0" smtClean="0"/>
              <a:t>Πρακτικά συντάσσονται από γραμματέα και επικυρώνονται από πρόεδρο ή αναπληρωτή του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Σημασία κανόνων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μη τήρηση κανόνων για σύνθεση και λειτουργία συλλογικών οργάνων αποφασιστικής αρμοδιότητας συνιστά παράβαση ουσιώδους τύπου της διαδικασίας = παράνομες πράξεις που ακυρώνονται δικαστικώς</a:t>
            </a:r>
          </a:p>
          <a:p>
            <a:r>
              <a:rPr lang="el-GR" dirty="0" smtClean="0"/>
              <a:t>Η μη νόμιμη συγκρότηση αποφασιστικής αρμοδιότητας συλλογικών οργάνων: παράνομες πράξεις λόγω αναρμοδιότητας </a:t>
            </a:r>
          </a:p>
          <a:p>
            <a:r>
              <a:rPr lang="el-GR" dirty="0" smtClean="0"/>
              <a:t>Για γνωμοδοτικά όργανα: η μη τήρηση κανόνων συγκρότησης, σύνθεσης και λειτουργίας: ελάττωμα της γνώμης ή πρότασης και συνεπώς η πράξη που εκδίδει βάσει αυτών είναι παράνομη λόγω του ότι η τήρηση του τύπου είναι ελαττωματική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/>
              <a:t>Μονομελή όργανα: </a:t>
            </a:r>
            <a:r>
              <a:rPr lang="el-GR" i="1" dirty="0" smtClean="0"/>
              <a:t>νόμιμη </a:t>
            </a:r>
            <a:r>
              <a:rPr lang="el-GR" i="1" dirty="0" smtClean="0"/>
              <a:t>υπόσταση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447800"/>
            <a:ext cx="8568952" cy="5005536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el-GR" dirty="0" smtClean="0"/>
              <a:t>Προϋπόθεση για την έκδοση νομίμως διοικητικών πράξεων </a:t>
            </a:r>
          </a:p>
          <a:p>
            <a:pPr eaLnBrk="1" hangingPunct="1">
              <a:defRPr/>
            </a:pPr>
            <a:r>
              <a:rPr lang="el-GR" dirty="0" smtClean="0"/>
              <a:t>Πότε; Όταν </a:t>
            </a:r>
            <a:r>
              <a:rPr lang="el-GR" dirty="0" smtClean="0"/>
              <a:t>έχουν τηρηθεί όλες οι προϋποθέσεις που προβλέπονται κατά το δίκαιο ώστε το φυσικό πρόσωπο που αποτελεί το όργανο να αποκτά ιδιότητα διοικητικού οργάνου </a:t>
            </a:r>
            <a:endParaRPr lang="el-GR" dirty="0"/>
          </a:p>
          <a:p>
            <a:pPr eaLnBrk="1" hangingPunct="1">
              <a:defRPr/>
            </a:pPr>
            <a:r>
              <a:rPr lang="el-GR" i="1" dirty="0" smtClean="0"/>
              <a:t>ειδική πράξη</a:t>
            </a:r>
            <a:r>
              <a:rPr lang="el-GR" dirty="0" smtClean="0"/>
              <a:t> για απόκτηση νόμιμης υπόστασης:  </a:t>
            </a:r>
            <a:r>
              <a:rPr lang="el-GR" dirty="0" smtClean="0"/>
              <a:t>εκλογή ή </a:t>
            </a:r>
            <a:r>
              <a:rPr lang="el-GR" dirty="0" smtClean="0"/>
              <a:t>επικύρωση </a:t>
            </a:r>
            <a:r>
              <a:rPr lang="el-GR" dirty="0" smtClean="0"/>
              <a:t>εκλογής ή </a:t>
            </a:r>
            <a:r>
              <a:rPr lang="el-GR" dirty="0" smtClean="0"/>
              <a:t>διορισμός ή κλήρωση </a:t>
            </a:r>
            <a:endParaRPr lang="el-GR" dirty="0" smtClean="0"/>
          </a:p>
          <a:p>
            <a:pPr eaLnBrk="1" hangingPunct="1">
              <a:defRPr/>
            </a:pPr>
            <a:r>
              <a:rPr lang="el-GR" dirty="0" smtClean="0"/>
              <a:t>Όταν δεν </a:t>
            </a:r>
            <a:r>
              <a:rPr lang="el-GR" dirty="0" smtClean="0"/>
              <a:t>συντρέχει </a:t>
            </a:r>
            <a:r>
              <a:rPr lang="el-GR" dirty="0" smtClean="0"/>
              <a:t>νόμιμη υπόσταση: οι διοικητικές πράξεις που τυχόν εκδίδονται είναι </a:t>
            </a:r>
            <a:r>
              <a:rPr lang="el-GR" b="1" dirty="0" smtClean="0"/>
              <a:t>ανυπόστατες</a:t>
            </a:r>
            <a:r>
              <a:rPr lang="el-GR" dirty="0" smtClean="0"/>
              <a:t> </a:t>
            </a:r>
            <a:endParaRPr lang="el-GR" dirty="0" smtClean="0"/>
          </a:p>
          <a:p>
            <a:pPr lvl="1" eaLnBrk="1" hangingPunct="1">
              <a:defRPr/>
            </a:pPr>
            <a:r>
              <a:rPr lang="el-GR" dirty="0" smtClean="0"/>
              <a:t>Όταν δεν </a:t>
            </a:r>
            <a:r>
              <a:rPr lang="el-GR" dirty="0" smtClean="0"/>
              <a:t>υπάρχει </a:t>
            </a:r>
            <a:r>
              <a:rPr lang="el-GR" dirty="0" smtClean="0"/>
              <a:t>ειδική πράξη απόκτησης νόμιμης υπόστασης </a:t>
            </a:r>
            <a:endParaRPr lang="el-GR" dirty="0" smtClean="0"/>
          </a:p>
          <a:p>
            <a:pPr lvl="1" eaLnBrk="1" hangingPunct="1">
              <a:defRPr/>
            </a:pPr>
            <a:r>
              <a:rPr lang="el-GR" dirty="0" smtClean="0"/>
              <a:t>Όταν υπάρχει ειδική πράξη, αλλά είναι ανυπόστατη </a:t>
            </a:r>
            <a:r>
              <a:rPr lang="el-GR" dirty="0" smtClean="0"/>
              <a:t>(κατά κλάδο αναρμοδιότητα / καθ’ υπέρβαση </a:t>
            </a:r>
            <a:r>
              <a:rPr lang="el-GR" dirty="0" smtClean="0"/>
              <a:t>καθηκόντων ή δεν </a:t>
            </a:r>
            <a:r>
              <a:rPr lang="el-GR" dirty="0" smtClean="0"/>
              <a:t>δημοσιεύθηκε </a:t>
            </a:r>
            <a:r>
              <a:rPr lang="el-GR" dirty="0" smtClean="0"/>
              <a:t>παρότι </a:t>
            </a:r>
            <a:r>
              <a:rPr lang="el-GR" dirty="0" err="1" smtClean="0"/>
              <a:t>δημοσιευτέα</a:t>
            </a:r>
            <a:r>
              <a:rPr lang="el-GR" dirty="0" smtClean="0"/>
              <a:t>)</a:t>
            </a:r>
            <a:endParaRPr lang="el-GR" dirty="0" smtClean="0"/>
          </a:p>
          <a:p>
            <a:pPr lvl="1" eaLnBrk="1" hangingPunct="1">
              <a:defRPr/>
            </a:pPr>
            <a:r>
              <a:rPr lang="el-GR" dirty="0" smtClean="0"/>
              <a:t>Έχει λήξει η ειδική πράξη (παύση ισχύος πράξης εκλογής ή διορισμού ή λήξη θητείας ) ή προσωρινή υποχρεωτική αποχή από καθήκοντα (διαθεσιμότητα, αργία, προσωρινή παύση)</a:t>
            </a:r>
          </a:p>
          <a:p>
            <a:pPr eaLnBrk="1" hangingPunct="1">
              <a:defRPr/>
            </a:pPr>
            <a:r>
              <a:rPr lang="el-GR" dirty="0" smtClean="0"/>
              <a:t>Εάν υπάρχει ειδική πράξη </a:t>
            </a:r>
            <a:r>
              <a:rPr lang="el-GR" dirty="0" smtClean="0"/>
              <a:t>αλλά </a:t>
            </a:r>
            <a:r>
              <a:rPr lang="el-GR" dirty="0" smtClean="0"/>
              <a:t>είναι απλώς παράνομη, άρα ακυρότητα: </a:t>
            </a:r>
            <a:r>
              <a:rPr lang="el-GR" dirty="0" smtClean="0"/>
              <a:t>αντικειμενική </a:t>
            </a:r>
            <a:r>
              <a:rPr lang="el-GR" dirty="0" smtClean="0"/>
              <a:t>επίφαση </a:t>
            </a:r>
            <a:r>
              <a:rPr lang="el-GR" dirty="0" smtClean="0"/>
              <a:t>νομιμότητας –</a:t>
            </a:r>
            <a:r>
              <a:rPr lang="en-US" dirty="0" smtClean="0"/>
              <a:t> de facto </a:t>
            </a:r>
            <a:r>
              <a:rPr lang="el-GR" dirty="0" smtClean="0"/>
              <a:t>όργανο: λήγει όταν ακυρωθεί/ανακληθεί η ειδική πράξη </a:t>
            </a:r>
            <a:r>
              <a:rPr lang="el-GR" dirty="0" smtClean="0"/>
              <a:t>– οι πράξεις έγκυρες </a:t>
            </a:r>
            <a:r>
              <a:rPr lang="el-GR" dirty="0" smtClean="0"/>
              <a:t>(</a:t>
            </a:r>
            <a:r>
              <a:rPr lang="en-US" i="1" dirty="0" err="1" smtClean="0"/>
              <a:t>lex</a:t>
            </a:r>
            <a:r>
              <a:rPr lang="en-US" i="1" dirty="0" smtClean="0"/>
              <a:t> </a:t>
            </a:r>
            <a:r>
              <a:rPr lang="en-US" i="1" dirty="0" err="1" smtClean="0"/>
              <a:t>Barbarius</a:t>
            </a:r>
            <a:r>
              <a:rPr lang="en-US" i="1" dirty="0" smtClean="0"/>
              <a:t> </a:t>
            </a:r>
            <a:r>
              <a:rPr lang="en-US" i="1" dirty="0" err="1" smtClean="0"/>
              <a:t>Philippus</a:t>
            </a:r>
            <a:r>
              <a:rPr lang="en-US" i="1" dirty="0" smtClean="0"/>
              <a:t>)</a:t>
            </a:r>
            <a:r>
              <a:rPr lang="el-GR" dirty="0" smtClean="0"/>
              <a:t> </a:t>
            </a:r>
            <a:endParaRPr lang="el-GR" dirty="0" smtClean="0"/>
          </a:p>
          <a:p>
            <a:pPr lvl="1" eaLnBrk="1" hangingPunct="1"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Συλλογικά όργανα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smtClean="0"/>
              <a:t>Ειδικοί κανόνες </a:t>
            </a:r>
            <a:r>
              <a:rPr lang="el-GR" dirty="0" smtClean="0"/>
              <a:t>(ΚΔΔ, νομολογία) για </a:t>
            </a:r>
          </a:p>
          <a:p>
            <a:pPr lvl="1"/>
            <a:r>
              <a:rPr lang="el-GR" i="1" dirty="0" smtClean="0"/>
              <a:t>Συγκρότηση</a:t>
            </a:r>
          </a:p>
          <a:p>
            <a:pPr lvl="1"/>
            <a:r>
              <a:rPr lang="el-GR" i="1" dirty="0" smtClean="0"/>
              <a:t>Σύνθεση </a:t>
            </a:r>
          </a:p>
          <a:p>
            <a:pPr lvl="1"/>
            <a:r>
              <a:rPr lang="el-GR" i="1" dirty="0" smtClean="0"/>
              <a:t>Λειτουργία </a:t>
            </a:r>
          </a:p>
          <a:p>
            <a:r>
              <a:rPr lang="el-GR" dirty="0" smtClean="0"/>
              <a:t>Στόχος: </a:t>
            </a:r>
          </a:p>
          <a:p>
            <a:pPr lvl="1"/>
            <a:r>
              <a:rPr lang="el-GR" dirty="0" smtClean="0"/>
              <a:t>Αρμοδιότητα</a:t>
            </a:r>
          </a:p>
          <a:p>
            <a:pPr lvl="1"/>
            <a:r>
              <a:rPr lang="el-GR" dirty="0" smtClean="0"/>
              <a:t>Αμεροληψία</a:t>
            </a:r>
          </a:p>
          <a:p>
            <a:pPr lvl="1"/>
            <a:r>
              <a:rPr lang="el-GR" dirty="0" smtClean="0"/>
              <a:t>Εύρυθμη λειτουργία Διοίκησης </a:t>
            </a:r>
          </a:p>
          <a:p>
            <a:pPr lvl="1"/>
            <a:r>
              <a:rPr lang="el-GR" dirty="0" smtClean="0"/>
              <a:t>Προάσπιση συμφερόντων δημοσίων νομικών προσώπων</a:t>
            </a:r>
          </a:p>
          <a:p>
            <a:r>
              <a:rPr lang="el-GR" dirty="0" smtClean="0"/>
              <a:t>Κρίνονται με βάση το νομικό καθεστώς που ισχύει κατά τη λήψη ορισμένης απόφασης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Συγκρότηση, σύνθεση, λειτουργία</a:t>
            </a:r>
            <a:endParaRPr lang="el-GR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l-GR" dirty="0" smtClean="0"/>
              <a:t>Συγκρότηση: καθορισμός των φυσικών </a:t>
            </a:r>
            <a:r>
              <a:rPr lang="el-GR" dirty="0"/>
              <a:t>προσώπων που απαρτίζουν το όργανο </a:t>
            </a:r>
            <a:r>
              <a:rPr lang="el-GR" dirty="0" smtClean="0"/>
              <a:t>ως μέλη αυτού</a:t>
            </a:r>
            <a:endParaRPr lang="el-GR" dirty="0"/>
          </a:p>
          <a:p>
            <a:pPr marL="674370" lvl="1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l-GR" dirty="0" smtClean="0"/>
              <a:t>Διακρίνεται από την </a:t>
            </a:r>
            <a:r>
              <a:rPr lang="el-GR" i="1" dirty="0" smtClean="0"/>
              <a:t>Ίδρυση</a:t>
            </a:r>
            <a:r>
              <a:rPr lang="el-GR" dirty="0" smtClean="0"/>
              <a:t>: </a:t>
            </a:r>
            <a:endParaRPr lang="el-GR" dirty="0" smtClean="0"/>
          </a:p>
          <a:p>
            <a:pPr marL="1074420" lvl="2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l-GR" dirty="0" smtClean="0"/>
              <a:t>Καθορισμός </a:t>
            </a:r>
            <a:r>
              <a:rPr lang="el-GR" dirty="0" smtClean="0"/>
              <a:t>της αρμοδιότητας (γενικής ή ειδικής) &amp; της ιδιότητας ή του τρόπου επιλογής των φυσικών προσώπων που θα ασκήσουν την αρμοδιότητα αυτή </a:t>
            </a:r>
            <a:endParaRPr lang="el-GR" dirty="0" smtClean="0"/>
          </a:p>
          <a:p>
            <a:pPr marL="1074420" lvl="2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l-GR" dirty="0"/>
              <a:t>Νόμος ή κανονιστική διοικητική πράξη κατόπιν νομοθετικής εξουσιοδότησης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Σύνθεση: Πλήρωση </a:t>
            </a:r>
            <a:r>
              <a:rPr lang="el-GR" dirty="0" smtClean="0"/>
              <a:t>προϋποθέσεων για τη νόμιμη λήψη αποφάσεων (αριθμός φυσικών προσώπων – κλήτευση – σύνδεση με τυχόν ιδιαίτερο δεσμό με την υπόθεση)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Λειτουργία: </a:t>
            </a:r>
            <a:r>
              <a:rPr lang="el-GR" dirty="0" smtClean="0"/>
              <a:t>Αποφάσεις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Συγκρότηση – ολοκλήρωση: νόμιμη υπόσταση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Για νόμιμη υπόσταση οργάνου: έκδοση πράξης συγκρότησης = Ορισμός </a:t>
            </a:r>
            <a:r>
              <a:rPr lang="el-GR" dirty="0" smtClean="0"/>
              <a:t>των προσώπων που θα αποτελέσουν το όργανο </a:t>
            </a:r>
            <a:r>
              <a:rPr lang="el-GR" dirty="0" smtClean="0"/>
              <a:t>+ ρητή αναφορά ονόματος κάθε μέλους (εάν </a:t>
            </a:r>
            <a:r>
              <a:rPr lang="en-US" dirty="0" smtClean="0"/>
              <a:t>ex officio – </a:t>
            </a:r>
            <a:r>
              <a:rPr lang="el-GR" dirty="0" smtClean="0"/>
              <a:t>τότε μόνο η ιδιότητα αρκεί εάν προσδιορίζονται επαρκώς)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Η πράξη συγκρότησης είναι ατομική διοικητική πράξη </a:t>
            </a:r>
            <a:r>
              <a:rPr lang="el-GR" dirty="0" smtClean="0"/>
              <a:t>/ δημοσίευση μόνον εάν προβλέπεται ρητά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Άρθρο 13 παρ. 1 α’ ΚΔΔ: Για τη νόμιμη συγκρότηση συλλογικού οργάνου απαιτείται ο ορισμός, με πράξη, όλων των μελών (τακτικών και αναπληρωματικών) που προβλέπει ο </a:t>
            </a:r>
            <a:r>
              <a:rPr lang="el-GR" dirty="0" smtClean="0"/>
              <a:t>νόμος</a:t>
            </a:r>
            <a:r>
              <a:rPr lang="el-GR" dirty="0"/>
              <a:t> </a:t>
            </a:r>
            <a:endParaRPr lang="el-GR" dirty="0" smtClean="0"/>
          </a:p>
          <a:p>
            <a:pPr marL="542925" lvl="1" indent="-276225">
              <a:spcBef>
                <a:spcPts val="580"/>
              </a:spcBef>
              <a:buFont typeface="Wingdings 2"/>
              <a:buChar char=""/>
              <a:defRPr/>
            </a:pPr>
            <a:r>
              <a:rPr lang="el-GR" sz="2900" dirty="0" smtClean="0"/>
              <a:t>Αν δεν ορισθεί/ εκλεγεί κανένα μέλος: δεν έχει νόμιμη υπόσταση – εκδίδει ανυπόστατες πράξεις </a:t>
            </a:r>
          </a:p>
          <a:p>
            <a:pPr marL="542925" lvl="1" indent="-276225">
              <a:spcBef>
                <a:spcPts val="580"/>
              </a:spcBef>
              <a:buFont typeface="Wingdings 2"/>
              <a:buChar char=""/>
              <a:defRPr/>
            </a:pPr>
            <a:r>
              <a:rPr lang="el-GR" sz="2900" dirty="0" smtClean="0"/>
              <a:t>ο </a:t>
            </a:r>
            <a:r>
              <a:rPr lang="el-GR" sz="2900" dirty="0"/>
              <a:t>ορισμός Προέδρου και Γραμματέα </a:t>
            </a:r>
            <a:r>
              <a:rPr lang="el-GR" sz="2900" dirty="0" smtClean="0"/>
              <a:t>(όχι μέλος) είναι </a:t>
            </a:r>
            <a:r>
              <a:rPr lang="el-GR" sz="2900" dirty="0"/>
              <a:t>στοιχείο νόμιμης συγκρότησης </a:t>
            </a:r>
          </a:p>
          <a:p>
            <a:pPr marL="548640" lvl="1">
              <a:spcBef>
                <a:spcPts val="370"/>
              </a:spcBef>
              <a:buFont typeface="Wingdings 2"/>
              <a:buChar char=""/>
              <a:defRPr/>
            </a:pPr>
            <a:r>
              <a:rPr lang="el-GR" dirty="0" smtClean="0"/>
              <a:t>Τυχόν παράνομη πράξη ορισμού αναπληρωματικού θίγει τη συγκρότηση μόνον εάν συμμετέχει σε συνεδρίαση </a:t>
            </a:r>
          </a:p>
          <a:p>
            <a:pPr marL="548640" lvl="1">
              <a:spcBef>
                <a:spcPts val="370"/>
              </a:spcBef>
              <a:buFont typeface="Wingdings 2"/>
              <a:buChar char=""/>
              <a:defRPr/>
            </a:pPr>
            <a:r>
              <a:rPr lang="el-GR" dirty="0" smtClean="0"/>
              <a:t>Τα αναπληρωματικά μόνο εφόσον απουσιάζουν ή κωλύονται τα τακτικά και όχι εάν ελλείπουν: παύει η νόμιμη συγκρότηση (εξαίρεση τρίμηνο)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Τουλάχιστον 3 </a:t>
            </a:r>
            <a:r>
              <a:rPr lang="el-GR" dirty="0" smtClean="0"/>
              <a:t>μέλη σύμφωνα με ΚΔΔ – μπορεί να προβλέπεται άλλως στο νόμο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όχι </a:t>
            </a:r>
            <a:r>
              <a:rPr lang="el-GR" dirty="0" smtClean="0"/>
              <a:t>κατ’ ανάγκη περιττός αριθμός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Άρθρο 13 παρ. 1 γ’ ΚΔΔ: Αν ορισμένα μέλη εκλέγονται ή υποδεικνύονται από τρίτους και τα μέλη αυτά δεν έχουν ακόμη εκλεγεί ή υποδειχθεί από τα αρμόδια όργανα, η συγκρότηση είναι νόμιμη αν έχει εγκαίρως ζητηθεί εγγράφως η εκλογή ή η υπόδειξή τους και τα υπόλοιπα μέλη επαρκούν ώστε να υπάρχει απαρτία.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Παρανομία ορισμού φυσικών προσώπων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Εάν αιρετά μέλη: δεν επηρεάζει τη συγκρότηση, οι πράξεις που εκδίδονται είναι νομικά έγκυρες και δεσμευτικές – όπως και στα </a:t>
            </a:r>
            <a:r>
              <a:rPr lang="en-US" dirty="0" smtClean="0"/>
              <a:t>de facto </a:t>
            </a:r>
            <a:r>
              <a:rPr lang="el-GR" dirty="0" smtClean="0"/>
              <a:t>διοικητικά όργανα για λόγους επιείκειας – αντικειμενική επίφαση νομιμότητας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Εάν διορίζονται: πάσχει ακυρότητας η συγκρότηση του οργάνου </a:t>
            </a:r>
            <a:r>
              <a:rPr lang="el-GR" dirty="0" smtClean="0"/>
              <a:t>όταν είναι παράνομος ο διορισμός μέλους </a:t>
            </a:r>
            <a:r>
              <a:rPr lang="el-GR" dirty="0" smtClean="0"/>
              <a:t>– </a:t>
            </a:r>
            <a:r>
              <a:rPr lang="el-GR" dirty="0" smtClean="0"/>
              <a:t>περιορισμός ωστόσο από το τεκμήριο νομιμότητας </a:t>
            </a:r>
          </a:p>
          <a:p>
            <a:pPr marL="674370" lvl="1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l-GR" dirty="0" smtClean="0"/>
              <a:t>όμως </a:t>
            </a:r>
            <a:r>
              <a:rPr lang="el-GR" dirty="0" smtClean="0"/>
              <a:t>άρθρο 13 παρ. 4 ΚΔΔ: Η τυχόν κατά παράνομο τρόπο κτήση της ιδιότητας (</a:t>
            </a:r>
            <a:r>
              <a:rPr lang="en-US" dirty="0" smtClean="0"/>
              <a:t>ex officio) </a:t>
            </a:r>
            <a:r>
              <a:rPr lang="el-GR" dirty="0" smtClean="0"/>
              <a:t>υπό την οποία κάποιος ορίζεται μέλος συλλογικού οργάνου δεν επηρεάζει τη νομιμότητα της συγκρότησης του </a:t>
            </a:r>
            <a:r>
              <a:rPr lang="el-GR" dirty="0" smtClean="0"/>
              <a:t>οργάνου – μέχρι την ακύρωση ή ανάκληση της πράξης διορισμού στην κύρια θέση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 Άρθρο 13 ΚΔΔ:  Συγκρότηση         </a:t>
            </a:r>
            <a:endParaRPr lang="el-GR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1. Ο ορισμός του ίδιου προσώπου με περισσότερες από μια ιδιότητες δεν επιτρέπεται.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2. Τα συλλογικά όργανα, αν στο νόμο δεν ορίζεται διαφορετικά, συγκροτούνται από </a:t>
            </a:r>
            <a:r>
              <a:rPr lang="el-GR" b="1" dirty="0" smtClean="0"/>
              <a:t>τρία (3)</a:t>
            </a:r>
            <a:r>
              <a:rPr lang="el-GR" dirty="0" smtClean="0"/>
              <a:t> τουλάχιστον μέλη.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3. Ο πρόεδρος και ο γραμματέας του συλλογικού οργάνου ορίζονται, μαζί με τους αναπληρωματικούς τους, με την πράξη συγκρότησής του. Αν το συλλογικό όργανο συγκροτείται αποκλειστικώς από αιρετά μέλη, ο πρόεδρος, ο γραμματέας και τα λοιπά μέλη στα οποία ανατίθεται συγκεκριμένο αξίωμα, μαζί με τους αναπληρωματικούς τους, εκλέγονται, με μυστική ψηφοφορία, από τα μέλη του συλλογικού οργάνου.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5. Το συλλογικό όργανο μπορεί να λειτουργήσει, όχι όμως πέρα από ένα </a:t>
            </a:r>
            <a:r>
              <a:rPr lang="el-GR" b="1" dirty="0" smtClean="0"/>
              <a:t>τρίμηνο</a:t>
            </a:r>
            <a:r>
              <a:rPr lang="el-GR" dirty="0" smtClean="0"/>
              <a:t>, αν κάποια από τα μέλη του εκλείψουν ή αποχωρήσουν για οποιονδήποτε λόγο ή απολέσουν την ιδιότητα βάσει της οποίας ορίστηκαν, εφόσον, κατά τις συνεδριάσεις του, τα λοιπά μέλη επαρκούν ώστε να υπάρχει απαρτία.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6. Όταν ο νόμος προβλέπει </a:t>
            </a:r>
            <a:r>
              <a:rPr lang="el-GR" b="1" dirty="0" smtClean="0"/>
              <a:t>θητεία</a:t>
            </a:r>
            <a:r>
              <a:rPr lang="el-GR" dirty="0" smtClean="0"/>
              <a:t> για τα μέλη του συλλογικού οργάνου, η αντικατάσταση μέλους πριν από τη λήξη της θητείας του είναι δυνατή μόνο για </a:t>
            </a:r>
            <a:r>
              <a:rPr lang="el-GR" b="1" dirty="0" smtClean="0"/>
              <a:t>λόγο αναγόμενο στην άσκηση των καθηκόντων του, ο οποίος και πρέπει να βεβαιώνεται</a:t>
            </a:r>
            <a:r>
              <a:rPr lang="el-GR" dirty="0" smtClean="0"/>
              <a:t> στη σχετική πράξη.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Σύνθεση – απαρτία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Άρθρο 14 ΚΔΔ : Το συλλογικό όργανο συνεδριάζει νομίμως όταν στη σύνθεσή του μετέχουν, ως τακτικά ή αναπληρωματικά μέλη, περισσότερα από τα μισά των διορισμένων τακτικών μελών (απαρτία). </a:t>
            </a:r>
          </a:p>
          <a:p>
            <a:pPr marL="548958" lvl="1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Αποκλεισμός τακτικού μέλους κατόπιν εντολής= κακή σύνθεση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Η απαρτία πρέπει να υπάρχει σε όλη τη διάρκεια της συνεδρίασης.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Αν, κατά την πρώτη συνεδρίαση, διαπιστωθεί έλλειψη απαρτίας, το όργανο καλείται εκ νέου σε συνεδρίαση, η οποία πραγματοποιείται το νωρίτερο σε είκοσι τέσσερις (24) ώρες, στον ίδιο τόπο και με την ίδια ημερήσια διάταξη. Κατά τη συνεδρίαση αυτή, υπάρχει απαρτία αν μετέχουν στη σύνθεση τακτικά ή αναπληρωματικά μέλη που παριστούν τουλάχιστον το ένα τρίτο (1/3) του συνόλου των διορισμένων τακτικών μελών του και εν πάση περιπτώσει όχι λιγότερα των τριών (3) τακτικών ή αναπληρωματικών μελών.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Στα τριμελή συλλογικά όργανα, για την ύπαρξη απαρτίας, απαιτείται η παρουσία και των τριών (3) τακτικών ή αναπληρωματικών μελών.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l-GR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Κανόνες συζητήσεων &amp; ψηφοφορίας </a:t>
            </a:r>
            <a:endParaRPr lang="el-GR" dirty="0"/>
          </a:p>
        </p:txBody>
      </p:sp>
      <p:sp>
        <p:nvSpPr>
          <p:cNvPr id="1536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r>
              <a:rPr lang="el-GR" dirty="0" smtClean="0"/>
              <a:t>Έγκαιρη πρόσκληση: 48 ώρες </a:t>
            </a:r>
            <a:r>
              <a:rPr lang="el-GR" dirty="0" smtClean="0"/>
              <a:t>πριν, ορίζει τόπο χρόνο ημέρα και ημερήσια διάταξη </a:t>
            </a:r>
          </a:p>
          <a:p>
            <a:pPr eaLnBrk="1" hangingPunct="1"/>
            <a:r>
              <a:rPr lang="el-GR" dirty="0" smtClean="0"/>
              <a:t>Μετά από διακοπή απαιτείται νέα πρόσκληση</a:t>
            </a:r>
            <a:endParaRPr lang="el-GR" dirty="0" smtClean="0"/>
          </a:p>
          <a:p>
            <a:pPr eaLnBrk="1" hangingPunct="1"/>
            <a:r>
              <a:rPr lang="el-GR" dirty="0" smtClean="0"/>
              <a:t>Δεν απαιτείται </a:t>
            </a:r>
            <a:r>
              <a:rPr lang="el-GR" dirty="0" smtClean="0"/>
              <a:t>πρόσκληση</a:t>
            </a:r>
          </a:p>
          <a:p>
            <a:pPr lvl="1"/>
            <a:r>
              <a:rPr lang="el-GR" dirty="0" smtClean="0"/>
              <a:t>Εάν γίνονται συνεδριάσεις σε τακτές ημερομηνίες που έχουν ορισθεί εκ των προτέρων και το γνωρίζουν όλα τα μέλη τακτικά και αναπληρωματικά</a:t>
            </a:r>
          </a:p>
          <a:p>
            <a:pPr lvl="1"/>
            <a:r>
              <a:rPr lang="el-GR" dirty="0" smtClean="0"/>
              <a:t>εάν </a:t>
            </a:r>
            <a:r>
              <a:rPr lang="el-GR" dirty="0" smtClean="0"/>
              <a:t>συντρέχει γνωστός αντικειμενικός λόγος αδυναμίας προσέλευσης </a:t>
            </a:r>
            <a:r>
              <a:rPr lang="el-GR" dirty="0" smtClean="0"/>
              <a:t>μέλους </a:t>
            </a:r>
            <a:r>
              <a:rPr lang="el-GR" dirty="0" smtClean="0"/>
              <a:t>ή </a:t>
            </a:r>
            <a:r>
              <a:rPr lang="el-GR" dirty="0" smtClean="0"/>
              <a:t>δήλωση κωλύματος </a:t>
            </a:r>
          </a:p>
          <a:p>
            <a:pPr eaLnBrk="1" hangingPunct="1"/>
            <a:r>
              <a:rPr lang="el-GR" dirty="0" smtClean="0"/>
              <a:t>Αποδεικνύεται με έγγραφο προγενέστερο της συνεδρίασης – Τηλεφωνικώς, τηλεγράφημα ή </a:t>
            </a:r>
            <a:r>
              <a:rPr lang="en-US" dirty="0" smtClean="0"/>
              <a:t>fax </a:t>
            </a:r>
            <a:r>
              <a:rPr lang="el-GR" dirty="0" smtClean="0"/>
              <a:t>άλλο μέσο + εγγραφή σε ε</a:t>
            </a:r>
            <a:r>
              <a:rPr lang="el-GR" dirty="0" smtClean="0"/>
              <a:t>δικό βιβλίο, με χρονολογία και υπογραφή του προσώπου που έκανε </a:t>
            </a:r>
          </a:p>
          <a:p>
            <a:pPr eaLnBrk="1" hangingPunct="1"/>
            <a:r>
              <a:rPr lang="el-GR" dirty="0" smtClean="0"/>
              <a:t>Κατεπείγον: νωρίτερα από 48 ώρες + έγγραφο+ λόγοι κατεπείγοντος</a:t>
            </a:r>
          </a:p>
          <a:p>
            <a:pPr eaLnBrk="1" hangingPunct="1"/>
            <a:r>
              <a:rPr lang="el-GR" dirty="0" smtClean="0"/>
              <a:t>Η πρόσκληση γίνεται από Πρόεδρο κατά την κρίση του – υποχρεωτική εάν το ζητήσουν 1/3 τακτικών μελών με έγγραφο + θέμα </a:t>
            </a:r>
            <a:endParaRPr lang="el-GR" dirty="0" smtClean="0"/>
          </a:p>
          <a:p>
            <a:pPr eaLnBrk="1" hangingPunct="1"/>
            <a:r>
              <a:rPr lang="el-GR" dirty="0" smtClean="0"/>
              <a:t>Έλλειψη πρόσκλησης θεραπεύεται από προσέλευση και συμμετοχή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1514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Συλλογικά όργανα της Διοίκησης</vt:lpstr>
      <vt:lpstr>Μονομελή όργανα: νόμιμη υπόσταση</vt:lpstr>
      <vt:lpstr>Συλλογικά όργανα</vt:lpstr>
      <vt:lpstr>Συγκρότηση, σύνθεση, λειτουργία</vt:lpstr>
      <vt:lpstr>Συγκρότηση – ολοκλήρωση: νόμιμη υπόσταση  </vt:lpstr>
      <vt:lpstr>Παρανομία ορισμού φυσικών προσώπων</vt:lpstr>
      <vt:lpstr> Άρθρο 13 ΚΔΔ:  Συγκρότηση         </vt:lpstr>
      <vt:lpstr>Σύνθεση – απαρτία</vt:lpstr>
      <vt:lpstr>Κανόνες συζητήσεων &amp; ψηφοφορίας </vt:lpstr>
      <vt:lpstr>Αρχή αμεροληψίας</vt:lpstr>
      <vt:lpstr>Λειτουργία συλλογικού οργάνου </vt:lpstr>
      <vt:lpstr>Σημασία κανόνων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Συλλογικά όργανα της Διοίκησης</dc:title>
  <dc:creator>OWNER</dc:creator>
  <cp:lastModifiedBy>ΑΙ</cp:lastModifiedBy>
  <cp:revision>59</cp:revision>
  <dcterms:created xsi:type="dcterms:W3CDTF">2009-05-24T08:20:41Z</dcterms:created>
  <dcterms:modified xsi:type="dcterms:W3CDTF">2015-04-20T10:52:02Z</dcterms:modified>
</cp:coreProperties>
</file>