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7/11/2021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785786" y="2000240"/>
            <a:ext cx="7772400" cy="3429024"/>
          </a:xfrm>
        </p:spPr>
        <p:txBody>
          <a:bodyPr>
            <a:normAutofit fontScale="90000"/>
          </a:bodyPr>
          <a:lstStyle/>
          <a:p>
            <a:r>
              <a:rPr lang="el-GR" b="1" i="1" dirty="0" err="1" smtClean="0">
                <a:solidFill>
                  <a:srgbClr val="002060"/>
                </a:solidFill>
              </a:rPr>
              <a:t>Ιλιάδος</a:t>
            </a:r>
            <a:r>
              <a:rPr lang="el-GR" b="1" dirty="0" smtClean="0">
                <a:solidFill>
                  <a:srgbClr val="002060"/>
                </a:solidFill>
              </a:rPr>
              <a:t> Ω, </a:t>
            </a:r>
            <a:br>
              <a:rPr lang="el-GR" b="1" dirty="0" smtClean="0">
                <a:solidFill>
                  <a:srgbClr val="002060"/>
                </a:solidFill>
              </a:rPr>
            </a:br>
            <a:r>
              <a:rPr lang="el-GR" b="1" dirty="0" smtClean="0">
                <a:solidFill>
                  <a:srgbClr val="002060"/>
                </a:solidFill>
              </a:rPr>
              <a:t>477-494 Ικεσία Πριάμου </a:t>
            </a:r>
            <a:br>
              <a:rPr lang="el-GR" b="1" dirty="0" smtClean="0">
                <a:solidFill>
                  <a:srgbClr val="002060"/>
                </a:solidFill>
              </a:rPr>
            </a:br>
            <a:r>
              <a:rPr lang="el-GR" b="1" dirty="0" smtClean="0">
                <a:solidFill>
                  <a:srgbClr val="002060"/>
                </a:solidFill>
              </a:rPr>
              <a:t>525-542 Λόγος Αχιλλέα προς Πρίαμο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l-GR" b="1" dirty="0" err="1" smtClean="0">
                <a:solidFill>
                  <a:srgbClr val="002060"/>
                </a:solidFill>
              </a:rPr>
              <a:t>Ιλιάδος</a:t>
            </a:r>
            <a:r>
              <a:rPr lang="el-GR" b="1" dirty="0" smtClean="0">
                <a:solidFill>
                  <a:srgbClr val="002060"/>
                </a:solidFill>
              </a:rPr>
              <a:t> Ω, 477-494</a:t>
            </a:r>
            <a:br>
              <a:rPr lang="el-GR" b="1" dirty="0" smtClean="0">
                <a:solidFill>
                  <a:srgbClr val="002060"/>
                </a:solidFill>
              </a:rPr>
            </a:b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571504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sz="3600" dirty="0" smtClean="0"/>
              <a:t>477 </a:t>
            </a:r>
            <a:r>
              <a:rPr lang="el-GR" sz="3600" dirty="0" err="1" smtClean="0"/>
              <a:t>τοὺς</a:t>
            </a:r>
            <a:r>
              <a:rPr lang="el-GR" sz="3600" dirty="0" smtClean="0"/>
              <a:t> </a:t>
            </a:r>
            <a:r>
              <a:rPr lang="el-GR" sz="3600" dirty="0" err="1" smtClean="0"/>
              <a:t>δ᾽</a:t>
            </a:r>
            <a:r>
              <a:rPr lang="el-GR" sz="3600" dirty="0" smtClean="0"/>
              <a:t> </a:t>
            </a:r>
            <a:r>
              <a:rPr lang="el-GR" sz="3600" dirty="0" err="1" smtClean="0"/>
              <a:t>ἔλαθ᾽</a:t>
            </a:r>
            <a:r>
              <a:rPr lang="el-GR" sz="3600" dirty="0" smtClean="0"/>
              <a:t> </a:t>
            </a:r>
            <a:r>
              <a:rPr lang="el-GR" sz="3600" dirty="0" err="1" smtClean="0"/>
              <a:t>εἰσελθὼν</a:t>
            </a:r>
            <a:r>
              <a:rPr lang="el-GR" sz="3600" dirty="0" smtClean="0"/>
              <a:t> Πρίαμος μέγας, </a:t>
            </a:r>
            <a:r>
              <a:rPr lang="el-GR" sz="3600" dirty="0" err="1" smtClean="0"/>
              <a:t>ἄγχι</a:t>
            </a:r>
            <a:r>
              <a:rPr lang="el-GR" sz="3600" dirty="0" smtClean="0"/>
              <a:t> </a:t>
            </a:r>
            <a:r>
              <a:rPr lang="el-GR" sz="3600" dirty="0" err="1" smtClean="0"/>
              <a:t>δ᾽</a:t>
            </a:r>
            <a:r>
              <a:rPr lang="el-GR" sz="3600" dirty="0" smtClean="0"/>
              <a:t> </a:t>
            </a:r>
            <a:r>
              <a:rPr lang="el-GR" sz="3600" dirty="0" err="1" smtClean="0"/>
              <a:t>ἄρα</a:t>
            </a:r>
            <a:r>
              <a:rPr lang="el-GR" sz="3600" dirty="0" smtClean="0"/>
              <a:t> </a:t>
            </a:r>
            <a:r>
              <a:rPr lang="el-GR" sz="3600" dirty="0" err="1" smtClean="0"/>
              <a:t>στὰς</a:t>
            </a:r>
            <a:endParaRPr lang="el-GR" sz="3600" dirty="0" smtClean="0"/>
          </a:p>
          <a:p>
            <a:pPr algn="just">
              <a:buNone/>
            </a:pPr>
            <a:r>
              <a:rPr lang="el-GR" sz="3600" dirty="0" err="1" smtClean="0"/>
              <a:t>χερσὶν</a:t>
            </a:r>
            <a:r>
              <a:rPr lang="el-GR" sz="3600" dirty="0" smtClean="0"/>
              <a:t> </a:t>
            </a:r>
            <a:r>
              <a:rPr lang="el-GR" sz="3600" dirty="0" err="1" smtClean="0"/>
              <a:t>Ἀχιλλῆος</a:t>
            </a:r>
            <a:r>
              <a:rPr lang="el-GR" sz="3600" dirty="0" smtClean="0"/>
              <a:t> λάβε </a:t>
            </a:r>
            <a:r>
              <a:rPr lang="el-GR" sz="3600" dirty="0" err="1" smtClean="0"/>
              <a:t>γούνατα</a:t>
            </a:r>
            <a:r>
              <a:rPr lang="el-GR" sz="3600" dirty="0" smtClean="0"/>
              <a:t> </a:t>
            </a:r>
            <a:r>
              <a:rPr lang="el-GR" sz="3600" dirty="0" err="1" smtClean="0"/>
              <a:t>καὶ</a:t>
            </a:r>
            <a:r>
              <a:rPr lang="el-GR" sz="3600" dirty="0" smtClean="0"/>
              <a:t> </a:t>
            </a:r>
            <a:r>
              <a:rPr lang="el-GR" sz="3600" dirty="0" err="1" smtClean="0"/>
              <a:t>κύσε</a:t>
            </a:r>
            <a:r>
              <a:rPr lang="el-GR" sz="3600" dirty="0" smtClean="0"/>
              <a:t> </a:t>
            </a:r>
            <a:r>
              <a:rPr lang="el-GR" sz="3600" dirty="0" err="1" smtClean="0"/>
              <a:t>χεῖρας</a:t>
            </a:r>
            <a:endParaRPr lang="el-GR" sz="3600" dirty="0" smtClean="0"/>
          </a:p>
          <a:p>
            <a:pPr algn="just">
              <a:buNone/>
            </a:pPr>
            <a:r>
              <a:rPr lang="el-GR" sz="3600" dirty="0" err="1" smtClean="0"/>
              <a:t>δεινὰς</a:t>
            </a:r>
            <a:r>
              <a:rPr lang="el-GR" sz="3600" dirty="0" smtClean="0"/>
              <a:t> </a:t>
            </a:r>
            <a:r>
              <a:rPr lang="el-GR" sz="3600" dirty="0" err="1" smtClean="0"/>
              <a:t>ἀνδροφόνους</a:t>
            </a:r>
            <a:r>
              <a:rPr lang="el-GR" sz="3600" dirty="0" smtClean="0"/>
              <a:t>, </a:t>
            </a:r>
            <a:r>
              <a:rPr lang="el-GR" sz="3600" dirty="0" err="1" smtClean="0"/>
              <a:t>αἵ</a:t>
            </a:r>
            <a:r>
              <a:rPr lang="el-GR" sz="3600" dirty="0" smtClean="0"/>
              <a:t> </a:t>
            </a:r>
            <a:r>
              <a:rPr lang="el-GR" sz="3600" dirty="0" err="1" smtClean="0"/>
              <a:t>οἱ</a:t>
            </a:r>
            <a:r>
              <a:rPr lang="el-GR" sz="3600" dirty="0" smtClean="0"/>
              <a:t> </a:t>
            </a:r>
            <a:r>
              <a:rPr lang="el-GR" sz="3600" dirty="0" err="1" smtClean="0"/>
              <a:t>πολέας</a:t>
            </a:r>
            <a:r>
              <a:rPr lang="el-GR" sz="3600" dirty="0" smtClean="0"/>
              <a:t> </a:t>
            </a:r>
            <a:r>
              <a:rPr lang="el-GR" sz="3600" dirty="0" err="1" smtClean="0"/>
              <a:t>κτάνον</a:t>
            </a:r>
            <a:r>
              <a:rPr lang="el-GR" sz="3600" dirty="0" smtClean="0"/>
              <a:t> </a:t>
            </a:r>
            <a:r>
              <a:rPr lang="el-GR" sz="3600" dirty="0" err="1" smtClean="0"/>
              <a:t>υἷας</a:t>
            </a:r>
            <a:r>
              <a:rPr lang="el-GR" sz="3600" dirty="0" smtClean="0"/>
              <a:t>.</a:t>
            </a:r>
          </a:p>
          <a:p>
            <a:pPr algn="just">
              <a:buNone/>
            </a:pPr>
            <a:r>
              <a:rPr lang="el-GR" sz="3600" dirty="0" smtClean="0"/>
              <a:t>480 </a:t>
            </a:r>
            <a:r>
              <a:rPr lang="el-GR" sz="3600" dirty="0" err="1" smtClean="0"/>
              <a:t>ὡς</a:t>
            </a:r>
            <a:r>
              <a:rPr lang="el-GR" sz="3600" dirty="0" smtClean="0"/>
              <a:t> </a:t>
            </a:r>
            <a:r>
              <a:rPr lang="el-GR" sz="3600" dirty="0" err="1" smtClean="0"/>
              <a:t>δ᾽</a:t>
            </a:r>
            <a:r>
              <a:rPr lang="el-GR" sz="3600" dirty="0" smtClean="0"/>
              <a:t> </a:t>
            </a:r>
            <a:r>
              <a:rPr lang="el-GR" sz="3600" dirty="0" err="1" smtClean="0"/>
              <a:t>ὅτ᾽</a:t>
            </a:r>
            <a:r>
              <a:rPr lang="el-GR" sz="3600" dirty="0" smtClean="0"/>
              <a:t> ἂν </a:t>
            </a:r>
            <a:r>
              <a:rPr lang="el-GR" sz="3600" dirty="0" err="1" smtClean="0"/>
              <a:t>ἄνδρ᾽</a:t>
            </a:r>
            <a:r>
              <a:rPr lang="el-GR" sz="3600" dirty="0" smtClean="0"/>
              <a:t> </a:t>
            </a:r>
            <a:r>
              <a:rPr lang="el-GR" sz="3600" dirty="0" err="1" smtClean="0"/>
              <a:t>ἄτη</a:t>
            </a:r>
            <a:r>
              <a:rPr lang="el-GR" sz="3600" dirty="0" smtClean="0"/>
              <a:t> </a:t>
            </a:r>
            <a:r>
              <a:rPr lang="el-GR" sz="3600" dirty="0" err="1" smtClean="0"/>
              <a:t>πυκινὴ</a:t>
            </a:r>
            <a:r>
              <a:rPr lang="el-GR" sz="3600" dirty="0" smtClean="0"/>
              <a:t> </a:t>
            </a:r>
            <a:r>
              <a:rPr lang="el-GR" sz="3600" dirty="0" err="1" smtClean="0"/>
              <a:t>λάβῃ</a:t>
            </a:r>
            <a:r>
              <a:rPr lang="el-GR" sz="3600" dirty="0" smtClean="0"/>
              <a:t>, </a:t>
            </a:r>
            <a:r>
              <a:rPr lang="el-GR" sz="3600" dirty="0" err="1" smtClean="0"/>
              <a:t>ὅς</a:t>
            </a:r>
            <a:r>
              <a:rPr lang="el-GR" sz="3600" dirty="0" smtClean="0"/>
              <a:t> </a:t>
            </a:r>
            <a:r>
              <a:rPr lang="el-GR" sz="3600" dirty="0" err="1" smtClean="0"/>
              <a:t>τ᾽</a:t>
            </a:r>
            <a:r>
              <a:rPr lang="el-GR" sz="3600" dirty="0" smtClean="0"/>
              <a:t> </a:t>
            </a:r>
            <a:r>
              <a:rPr lang="el-GR" sz="3600" dirty="0" err="1" smtClean="0"/>
              <a:t>ἐνὶ</a:t>
            </a:r>
            <a:r>
              <a:rPr lang="el-GR" sz="3600" dirty="0" smtClean="0"/>
              <a:t> </a:t>
            </a:r>
            <a:r>
              <a:rPr lang="el-GR" sz="3600" dirty="0" err="1" smtClean="0"/>
              <a:t>πάτρῃ</a:t>
            </a:r>
            <a:endParaRPr lang="el-GR" sz="3600" dirty="0" smtClean="0"/>
          </a:p>
          <a:p>
            <a:pPr algn="just">
              <a:buNone/>
            </a:pPr>
            <a:r>
              <a:rPr lang="el-GR" sz="3600" dirty="0" err="1" smtClean="0"/>
              <a:t>φῶτα</a:t>
            </a:r>
            <a:r>
              <a:rPr lang="el-GR" sz="3600" dirty="0" smtClean="0"/>
              <a:t> </a:t>
            </a:r>
            <a:r>
              <a:rPr lang="el-GR" sz="3600" dirty="0" err="1" smtClean="0"/>
              <a:t>κατακτείνας</a:t>
            </a:r>
            <a:r>
              <a:rPr lang="el-GR" sz="3600" dirty="0" smtClean="0"/>
              <a:t> </a:t>
            </a:r>
            <a:r>
              <a:rPr lang="el-GR" sz="3600" dirty="0" err="1" smtClean="0"/>
              <a:t>ἄλλων</a:t>
            </a:r>
            <a:r>
              <a:rPr lang="el-GR" sz="3600" dirty="0" smtClean="0"/>
              <a:t> </a:t>
            </a:r>
            <a:r>
              <a:rPr lang="el-GR" sz="3600" dirty="0" err="1" smtClean="0"/>
              <a:t>ἐξίκετο</a:t>
            </a:r>
            <a:r>
              <a:rPr lang="el-GR" sz="3600" dirty="0" smtClean="0"/>
              <a:t> </a:t>
            </a:r>
            <a:r>
              <a:rPr lang="el-GR" sz="3600" dirty="0" err="1" smtClean="0"/>
              <a:t>δῆμον</a:t>
            </a:r>
            <a:r>
              <a:rPr lang="el-GR" sz="3600" dirty="0" smtClean="0"/>
              <a:t>,</a:t>
            </a:r>
          </a:p>
          <a:p>
            <a:pPr algn="just">
              <a:buNone/>
            </a:pPr>
            <a:r>
              <a:rPr lang="el-GR" sz="3600" dirty="0" err="1" smtClean="0"/>
              <a:t>ἀνδρὸς</a:t>
            </a:r>
            <a:r>
              <a:rPr lang="el-GR" sz="3600" dirty="0" smtClean="0"/>
              <a:t> </a:t>
            </a:r>
            <a:r>
              <a:rPr lang="el-GR" sz="3600" dirty="0" err="1" smtClean="0"/>
              <a:t>ἐς</a:t>
            </a:r>
            <a:r>
              <a:rPr lang="el-GR" sz="3600" dirty="0" smtClean="0"/>
              <a:t> </a:t>
            </a:r>
            <a:r>
              <a:rPr lang="el-GR" sz="3600" dirty="0" err="1" smtClean="0"/>
              <a:t>ἀφνειοῦ</a:t>
            </a:r>
            <a:r>
              <a:rPr lang="el-GR" sz="3600" dirty="0" smtClean="0"/>
              <a:t>, θάμβος </a:t>
            </a:r>
            <a:r>
              <a:rPr lang="el-GR" sz="3600" dirty="0" err="1" smtClean="0"/>
              <a:t>δ᾽</a:t>
            </a:r>
            <a:r>
              <a:rPr lang="el-GR" sz="3600" dirty="0" smtClean="0"/>
              <a:t> </a:t>
            </a:r>
            <a:r>
              <a:rPr lang="el-GR" sz="3600" dirty="0" err="1" smtClean="0"/>
              <a:t>ἔχει</a:t>
            </a:r>
            <a:r>
              <a:rPr lang="el-GR" sz="3600" dirty="0" smtClean="0"/>
              <a:t> </a:t>
            </a:r>
            <a:r>
              <a:rPr lang="el-GR" sz="3600" dirty="0" err="1" smtClean="0"/>
              <a:t>εἰσορόωντας</a:t>
            </a:r>
            <a:r>
              <a:rPr lang="el-GR" sz="3600" dirty="0" smtClean="0"/>
              <a:t>,</a:t>
            </a:r>
          </a:p>
          <a:p>
            <a:pPr algn="just">
              <a:buNone/>
            </a:pPr>
            <a:r>
              <a:rPr lang="el-GR" sz="3600" dirty="0" err="1" smtClean="0"/>
              <a:t>ὣς</a:t>
            </a:r>
            <a:r>
              <a:rPr lang="el-GR" sz="3600" dirty="0" smtClean="0"/>
              <a:t> </a:t>
            </a:r>
            <a:r>
              <a:rPr lang="el-GR" sz="3600" dirty="0" err="1" smtClean="0"/>
              <a:t>Ἀχιλεὺς</a:t>
            </a:r>
            <a:r>
              <a:rPr lang="el-GR" sz="3600" dirty="0" smtClean="0"/>
              <a:t> </a:t>
            </a:r>
            <a:r>
              <a:rPr lang="el-GR" sz="3600" dirty="0" err="1" smtClean="0"/>
              <a:t>θάμβησεν</a:t>
            </a:r>
            <a:r>
              <a:rPr lang="el-GR" sz="3600" dirty="0" smtClean="0"/>
              <a:t> </a:t>
            </a:r>
            <a:r>
              <a:rPr lang="el-GR" sz="3600" dirty="0" err="1" smtClean="0"/>
              <a:t>ἰδὼν</a:t>
            </a:r>
            <a:r>
              <a:rPr lang="el-GR" sz="3600" dirty="0" smtClean="0"/>
              <a:t> </a:t>
            </a:r>
            <a:r>
              <a:rPr lang="el-GR" sz="3600" dirty="0" err="1" smtClean="0"/>
              <a:t>Πρίαμον</a:t>
            </a:r>
            <a:r>
              <a:rPr lang="el-GR" sz="3600" dirty="0" smtClean="0"/>
              <a:t> </a:t>
            </a:r>
            <a:r>
              <a:rPr lang="el-GR" sz="3600" dirty="0" err="1" smtClean="0"/>
              <a:t>θεοειδέα</a:t>
            </a:r>
            <a:r>
              <a:rPr lang="el-GR" sz="3600" dirty="0" smtClean="0"/>
              <a:t>·</a:t>
            </a:r>
          </a:p>
          <a:p>
            <a:pPr algn="just">
              <a:buNone/>
            </a:pPr>
            <a:r>
              <a:rPr lang="el-GR" sz="3600" dirty="0" err="1" smtClean="0"/>
              <a:t>θάμβησαν</a:t>
            </a:r>
            <a:r>
              <a:rPr lang="el-GR" sz="3600" dirty="0" smtClean="0"/>
              <a:t> </a:t>
            </a:r>
            <a:r>
              <a:rPr lang="el-GR" sz="3600" dirty="0" err="1" smtClean="0"/>
              <a:t>δὲ</a:t>
            </a:r>
            <a:r>
              <a:rPr lang="el-GR" sz="3600" dirty="0" smtClean="0"/>
              <a:t> </a:t>
            </a:r>
            <a:r>
              <a:rPr lang="el-GR" sz="3600" dirty="0" err="1" smtClean="0"/>
              <a:t>καὶ</a:t>
            </a:r>
            <a:r>
              <a:rPr lang="el-GR" sz="3600" dirty="0" smtClean="0"/>
              <a:t> </a:t>
            </a:r>
            <a:r>
              <a:rPr lang="el-GR" sz="3600" dirty="0" err="1" smtClean="0"/>
              <a:t>ἄλλοι</a:t>
            </a:r>
            <a:r>
              <a:rPr lang="el-GR" sz="3600" dirty="0" smtClean="0"/>
              <a:t>, </a:t>
            </a:r>
            <a:r>
              <a:rPr lang="el-GR" sz="3600" dirty="0" err="1" smtClean="0"/>
              <a:t>ἐς</a:t>
            </a:r>
            <a:r>
              <a:rPr lang="el-GR" sz="3600" dirty="0" smtClean="0"/>
              <a:t> </a:t>
            </a:r>
            <a:r>
              <a:rPr lang="el-GR" sz="3600" dirty="0" err="1" smtClean="0"/>
              <a:t>ἀλλήλους</a:t>
            </a:r>
            <a:r>
              <a:rPr lang="el-GR" sz="3600" dirty="0" smtClean="0"/>
              <a:t> </a:t>
            </a:r>
            <a:r>
              <a:rPr lang="el-GR" sz="3600" dirty="0" err="1" smtClean="0"/>
              <a:t>δὲ</a:t>
            </a:r>
            <a:r>
              <a:rPr lang="el-GR" sz="3600" dirty="0" smtClean="0"/>
              <a:t> </a:t>
            </a:r>
            <a:r>
              <a:rPr lang="el-GR" sz="3600" dirty="0" err="1" smtClean="0"/>
              <a:t>ἴδοντο</a:t>
            </a:r>
            <a:r>
              <a:rPr lang="el-GR" sz="3600" dirty="0" smtClean="0"/>
              <a:t>.</a:t>
            </a:r>
          </a:p>
          <a:p>
            <a:pPr algn="just">
              <a:buNone/>
            </a:pPr>
            <a:r>
              <a:rPr lang="el-GR" sz="3600" dirty="0" smtClean="0"/>
              <a:t>485 </a:t>
            </a:r>
            <a:r>
              <a:rPr lang="el-GR" sz="3600" dirty="0" err="1" smtClean="0"/>
              <a:t>τὸν</a:t>
            </a:r>
            <a:r>
              <a:rPr lang="el-GR" sz="3600" dirty="0" smtClean="0"/>
              <a:t> </a:t>
            </a:r>
            <a:r>
              <a:rPr lang="el-GR" sz="3600" dirty="0" err="1" smtClean="0"/>
              <a:t>καὶ</a:t>
            </a:r>
            <a:r>
              <a:rPr lang="el-GR" sz="3600" dirty="0" smtClean="0"/>
              <a:t> </a:t>
            </a:r>
            <a:r>
              <a:rPr lang="el-GR" sz="3600" dirty="0" err="1" smtClean="0"/>
              <a:t>λισσόμενος</a:t>
            </a:r>
            <a:r>
              <a:rPr lang="el-GR" sz="3600" dirty="0" smtClean="0"/>
              <a:t> Πρίαμος </a:t>
            </a:r>
            <a:r>
              <a:rPr lang="el-GR" sz="3600" dirty="0" err="1" smtClean="0"/>
              <a:t>πρὸς</a:t>
            </a:r>
            <a:r>
              <a:rPr lang="el-GR" sz="3600" dirty="0" smtClean="0"/>
              <a:t> </a:t>
            </a:r>
            <a:r>
              <a:rPr lang="el-GR" sz="3600" dirty="0" err="1" smtClean="0"/>
              <a:t>μῦθον</a:t>
            </a:r>
            <a:r>
              <a:rPr lang="el-GR" sz="3600" dirty="0" smtClean="0"/>
              <a:t> </a:t>
            </a:r>
            <a:r>
              <a:rPr lang="el-GR" sz="3600" dirty="0" err="1" smtClean="0"/>
              <a:t>ἔειπε</a:t>
            </a:r>
            <a:r>
              <a:rPr lang="el-GR" sz="3600" dirty="0" smtClean="0"/>
              <a:t>·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>
                <a:solidFill>
                  <a:srgbClr val="002060"/>
                </a:solidFill>
              </a:rPr>
              <a:t>Ιλιάδος</a:t>
            </a:r>
            <a:r>
              <a:rPr lang="el-GR" b="1" dirty="0" smtClean="0">
                <a:solidFill>
                  <a:srgbClr val="002060"/>
                </a:solidFill>
              </a:rPr>
              <a:t> Ω, 477-494</a:t>
            </a: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dirty="0" smtClean="0"/>
              <a:t>«</a:t>
            </a:r>
            <a:r>
              <a:rPr lang="el-GR" dirty="0" err="1" smtClean="0"/>
              <a:t>μνῆσαι</a:t>
            </a:r>
            <a:r>
              <a:rPr lang="el-GR" dirty="0" smtClean="0"/>
              <a:t> </a:t>
            </a:r>
            <a:r>
              <a:rPr lang="el-GR" dirty="0" err="1" smtClean="0"/>
              <a:t>πατρὸς</a:t>
            </a:r>
            <a:r>
              <a:rPr lang="el-GR" dirty="0" smtClean="0"/>
              <a:t> </a:t>
            </a:r>
            <a:r>
              <a:rPr lang="el-GR" dirty="0" err="1" smtClean="0"/>
              <a:t>σοῖο</a:t>
            </a:r>
            <a:r>
              <a:rPr lang="el-GR" dirty="0" smtClean="0"/>
              <a:t>, </a:t>
            </a:r>
            <a:r>
              <a:rPr lang="el-GR" dirty="0" err="1" smtClean="0"/>
              <a:t>θεοῖς</a:t>
            </a:r>
            <a:r>
              <a:rPr lang="el-GR" dirty="0" smtClean="0"/>
              <a:t> </a:t>
            </a:r>
            <a:r>
              <a:rPr lang="el-GR" dirty="0" err="1" smtClean="0"/>
              <a:t>ἐπιείκελ᾽</a:t>
            </a:r>
            <a:r>
              <a:rPr lang="el-GR" dirty="0" smtClean="0"/>
              <a:t> </a:t>
            </a:r>
            <a:r>
              <a:rPr lang="el-GR" dirty="0" err="1" smtClean="0"/>
              <a:t>Ἀχιλλεῦ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τηλίκου</a:t>
            </a:r>
            <a:r>
              <a:rPr lang="el-GR" dirty="0" smtClean="0"/>
              <a:t> </a:t>
            </a:r>
            <a:r>
              <a:rPr lang="el-GR" dirty="0" err="1" smtClean="0"/>
              <a:t>ὥς</a:t>
            </a:r>
            <a:r>
              <a:rPr lang="el-GR" dirty="0" smtClean="0"/>
              <a:t> </a:t>
            </a:r>
            <a:r>
              <a:rPr lang="el-GR" dirty="0" err="1" smtClean="0"/>
              <a:t>περ</a:t>
            </a:r>
            <a:r>
              <a:rPr lang="el-GR" dirty="0" smtClean="0"/>
              <a:t> </a:t>
            </a:r>
            <a:r>
              <a:rPr lang="el-GR" dirty="0" err="1" smtClean="0"/>
              <a:t>ἐγών</a:t>
            </a:r>
            <a:r>
              <a:rPr lang="el-GR" dirty="0" smtClean="0"/>
              <a:t>, </a:t>
            </a:r>
            <a:r>
              <a:rPr lang="el-GR" dirty="0" err="1" smtClean="0"/>
              <a:t>ὀλοῷ</a:t>
            </a:r>
            <a:r>
              <a:rPr lang="el-GR" dirty="0" smtClean="0"/>
              <a:t> </a:t>
            </a:r>
            <a:r>
              <a:rPr lang="el-GR" dirty="0" err="1" smtClean="0"/>
              <a:t>ἐπὶ</a:t>
            </a:r>
            <a:r>
              <a:rPr lang="el-GR" dirty="0" smtClean="0"/>
              <a:t> </a:t>
            </a:r>
            <a:r>
              <a:rPr lang="el-GR" dirty="0" err="1" smtClean="0"/>
              <a:t>γήραος</a:t>
            </a:r>
            <a:r>
              <a:rPr lang="el-GR" dirty="0" smtClean="0"/>
              <a:t> </a:t>
            </a:r>
            <a:r>
              <a:rPr lang="el-GR" dirty="0" err="1" smtClean="0"/>
              <a:t>οὐδῷ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μέν</a:t>
            </a:r>
            <a:r>
              <a:rPr lang="el-GR" dirty="0" smtClean="0"/>
              <a:t> που </a:t>
            </a:r>
            <a:r>
              <a:rPr lang="el-GR" dirty="0" err="1" smtClean="0"/>
              <a:t>κεῖνον</a:t>
            </a:r>
            <a:r>
              <a:rPr lang="el-GR" dirty="0" smtClean="0"/>
              <a:t> </a:t>
            </a:r>
            <a:r>
              <a:rPr lang="el-GR" dirty="0" err="1" smtClean="0"/>
              <a:t>περιναιέται</a:t>
            </a:r>
            <a:r>
              <a:rPr lang="el-GR" dirty="0" smtClean="0"/>
              <a:t> </a:t>
            </a:r>
            <a:r>
              <a:rPr lang="el-GR" dirty="0" err="1" smtClean="0"/>
              <a:t>ἀμφὶς</a:t>
            </a:r>
            <a:r>
              <a:rPr lang="el-GR" dirty="0" smtClean="0"/>
              <a:t> </a:t>
            </a:r>
            <a:r>
              <a:rPr lang="el-GR" dirty="0" err="1" smtClean="0"/>
              <a:t>ἐόντες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τείρουσ᾽</a:t>
            </a:r>
            <a:r>
              <a:rPr lang="el-GR" dirty="0" smtClean="0"/>
              <a:t>, </a:t>
            </a:r>
            <a:r>
              <a:rPr lang="el-GR" dirty="0" err="1" smtClean="0"/>
              <a:t>οὐδέ</a:t>
            </a:r>
            <a:r>
              <a:rPr lang="el-GR" dirty="0" smtClean="0"/>
              <a:t> </a:t>
            </a:r>
            <a:r>
              <a:rPr lang="el-GR" dirty="0" err="1" smtClean="0"/>
              <a:t>τίς</a:t>
            </a:r>
            <a:r>
              <a:rPr lang="el-GR" dirty="0" smtClean="0"/>
              <a:t> </a:t>
            </a:r>
            <a:r>
              <a:rPr lang="el-GR" dirty="0" err="1" smtClean="0"/>
              <a:t>ἐστιν</a:t>
            </a:r>
            <a:r>
              <a:rPr lang="el-GR" dirty="0" smtClean="0"/>
              <a:t> </a:t>
            </a:r>
            <a:r>
              <a:rPr lang="el-GR" dirty="0" err="1" smtClean="0"/>
              <a:t>ἀρὴν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λοιγὸν</a:t>
            </a:r>
            <a:r>
              <a:rPr lang="el-GR" dirty="0" smtClean="0"/>
              <a:t> </a:t>
            </a:r>
            <a:r>
              <a:rPr lang="el-GR" dirty="0" err="1" smtClean="0"/>
              <a:t>ἀμῦναι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smtClean="0"/>
              <a:t>490 </a:t>
            </a:r>
            <a:r>
              <a:rPr lang="el-GR" dirty="0" err="1" smtClean="0"/>
              <a:t>ἀλλ᾽</a:t>
            </a:r>
            <a:r>
              <a:rPr lang="el-GR" dirty="0" smtClean="0"/>
              <a:t> </a:t>
            </a:r>
            <a:r>
              <a:rPr lang="el-GR" dirty="0" err="1" smtClean="0"/>
              <a:t>ἤτοι</a:t>
            </a:r>
            <a:r>
              <a:rPr lang="el-GR" dirty="0" smtClean="0"/>
              <a:t> </a:t>
            </a:r>
            <a:r>
              <a:rPr lang="el-GR" dirty="0" err="1" smtClean="0"/>
              <a:t>κεῖνός</a:t>
            </a:r>
            <a:r>
              <a:rPr lang="el-GR" dirty="0" smtClean="0"/>
              <a:t> </a:t>
            </a:r>
            <a:r>
              <a:rPr lang="el-GR" dirty="0" err="1" smtClean="0"/>
              <a:t>γε</a:t>
            </a:r>
            <a:r>
              <a:rPr lang="el-GR" dirty="0" smtClean="0"/>
              <a:t> </a:t>
            </a:r>
            <a:r>
              <a:rPr lang="el-GR" dirty="0" err="1" smtClean="0"/>
              <a:t>σέθεν</a:t>
            </a:r>
            <a:r>
              <a:rPr lang="el-GR" dirty="0" smtClean="0"/>
              <a:t> </a:t>
            </a:r>
            <a:r>
              <a:rPr lang="el-GR" dirty="0" err="1" smtClean="0"/>
              <a:t>ζώοντος</a:t>
            </a:r>
            <a:r>
              <a:rPr lang="el-GR" dirty="0" smtClean="0"/>
              <a:t> </a:t>
            </a:r>
            <a:r>
              <a:rPr lang="el-GR" dirty="0" err="1" smtClean="0"/>
              <a:t>ἀκούων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χαίρει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θυμῷ</a:t>
            </a:r>
            <a:r>
              <a:rPr lang="el-GR" dirty="0" smtClean="0"/>
              <a:t>, </a:t>
            </a:r>
            <a:r>
              <a:rPr lang="el-GR" dirty="0" err="1" smtClean="0"/>
              <a:t>ἐπί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ἔλπεται</a:t>
            </a:r>
            <a:r>
              <a:rPr lang="el-GR" dirty="0" smtClean="0"/>
              <a:t> </a:t>
            </a:r>
            <a:r>
              <a:rPr lang="el-GR" dirty="0" err="1" smtClean="0"/>
              <a:t>ἤματα</a:t>
            </a:r>
            <a:r>
              <a:rPr lang="el-GR" dirty="0" smtClean="0"/>
              <a:t> πάντα</a:t>
            </a:r>
          </a:p>
          <a:p>
            <a:pPr algn="just">
              <a:buNone/>
            </a:pPr>
            <a:r>
              <a:rPr lang="el-GR" dirty="0" err="1" smtClean="0"/>
              <a:t>ὄψεσθαι</a:t>
            </a:r>
            <a:r>
              <a:rPr lang="el-GR" dirty="0" smtClean="0"/>
              <a:t> </a:t>
            </a:r>
            <a:r>
              <a:rPr lang="el-GR" dirty="0" err="1" smtClean="0"/>
              <a:t>φίλον</a:t>
            </a:r>
            <a:r>
              <a:rPr lang="el-GR" dirty="0" smtClean="0"/>
              <a:t> </a:t>
            </a:r>
            <a:r>
              <a:rPr lang="el-GR" dirty="0" err="1" smtClean="0"/>
              <a:t>υἱὸν</a:t>
            </a:r>
            <a:r>
              <a:rPr lang="el-GR" dirty="0" smtClean="0"/>
              <a:t> </a:t>
            </a:r>
            <a:r>
              <a:rPr lang="el-GR" dirty="0" err="1" smtClean="0"/>
              <a:t>ἀπὸ</a:t>
            </a:r>
            <a:r>
              <a:rPr lang="el-GR" dirty="0" smtClean="0"/>
              <a:t> </a:t>
            </a:r>
            <a:r>
              <a:rPr lang="el-GR" dirty="0" err="1" smtClean="0"/>
              <a:t>Τροίηθεν</a:t>
            </a:r>
            <a:r>
              <a:rPr lang="el-GR" dirty="0" smtClean="0"/>
              <a:t> </a:t>
            </a:r>
            <a:r>
              <a:rPr lang="el-GR" dirty="0" err="1" smtClean="0"/>
              <a:t>ἰόντα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αὐτὰρ</a:t>
            </a:r>
            <a:r>
              <a:rPr lang="el-GR" dirty="0" smtClean="0"/>
              <a:t> </a:t>
            </a:r>
            <a:r>
              <a:rPr lang="el-GR" dirty="0" err="1" smtClean="0"/>
              <a:t>ἐγὼ</a:t>
            </a:r>
            <a:r>
              <a:rPr lang="el-GR" dirty="0" smtClean="0"/>
              <a:t> </a:t>
            </a:r>
            <a:r>
              <a:rPr lang="el-GR" dirty="0" err="1" smtClean="0"/>
              <a:t>πανάποτμος</a:t>
            </a:r>
            <a:r>
              <a:rPr lang="el-GR" dirty="0" smtClean="0"/>
              <a:t>, </a:t>
            </a:r>
            <a:r>
              <a:rPr lang="el-GR" dirty="0" err="1" smtClean="0"/>
              <a:t>ἐπεὶ</a:t>
            </a:r>
            <a:r>
              <a:rPr lang="el-GR" dirty="0" smtClean="0"/>
              <a:t> </a:t>
            </a:r>
            <a:r>
              <a:rPr lang="el-GR" dirty="0" err="1" smtClean="0"/>
              <a:t>τέκον</a:t>
            </a:r>
            <a:r>
              <a:rPr lang="el-GR" dirty="0" smtClean="0"/>
              <a:t> </a:t>
            </a:r>
            <a:r>
              <a:rPr lang="el-GR" dirty="0" err="1" smtClean="0"/>
              <a:t>υἷας</a:t>
            </a:r>
            <a:r>
              <a:rPr lang="el-GR" dirty="0" smtClean="0"/>
              <a:t> </a:t>
            </a:r>
            <a:r>
              <a:rPr lang="el-GR" dirty="0" err="1" smtClean="0"/>
              <a:t>ἀρίστους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Τροίῃ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εὐρείῃ</a:t>
            </a:r>
            <a:r>
              <a:rPr lang="el-GR" dirty="0" smtClean="0"/>
              <a:t>,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οὔ</a:t>
            </a:r>
            <a:r>
              <a:rPr lang="el-GR" dirty="0" smtClean="0"/>
              <a:t> τινά </a:t>
            </a:r>
            <a:r>
              <a:rPr lang="el-GR" dirty="0" err="1" smtClean="0"/>
              <a:t>φημι</a:t>
            </a:r>
            <a:r>
              <a:rPr lang="el-GR" dirty="0" smtClean="0"/>
              <a:t> </a:t>
            </a:r>
            <a:r>
              <a:rPr lang="el-GR" dirty="0" err="1" smtClean="0"/>
              <a:t>λελεῖφθαι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r>
              <a:rPr lang="el-GR" dirty="0" smtClean="0"/>
              <a:t>480-483: Η πιο δραματική στιγμή της </a:t>
            </a:r>
            <a:r>
              <a:rPr lang="el-GR" dirty="0" err="1" smtClean="0"/>
              <a:t>Ιλιάδας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486-506: Κυκλικός λόγος Πριάμου.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1000108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ΙΛΙΑΔΟΣ, Ω 525-542</a:t>
            </a:r>
            <a:r>
              <a:rPr lang="el-GR" dirty="0" smtClean="0">
                <a:solidFill>
                  <a:srgbClr val="002060"/>
                </a:solidFill>
              </a:rPr>
              <a:t/>
            </a:r>
            <a:br>
              <a:rPr lang="el-GR" dirty="0" smtClean="0">
                <a:solidFill>
                  <a:srgbClr val="002060"/>
                </a:solidFill>
              </a:rPr>
            </a:b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428736"/>
            <a:ext cx="8572560" cy="5143536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dirty="0" smtClean="0"/>
              <a:t>525 </a:t>
            </a:r>
            <a:r>
              <a:rPr lang="el-GR" dirty="0" err="1" smtClean="0"/>
              <a:t>ὡς</a:t>
            </a:r>
            <a:r>
              <a:rPr lang="el-GR" dirty="0" smtClean="0"/>
              <a:t> </a:t>
            </a:r>
            <a:r>
              <a:rPr lang="el-GR" dirty="0" err="1" smtClean="0"/>
              <a:t>γὰρ</a:t>
            </a:r>
            <a:r>
              <a:rPr lang="el-GR" dirty="0" smtClean="0"/>
              <a:t> </a:t>
            </a:r>
            <a:r>
              <a:rPr lang="el-GR" dirty="0" err="1" smtClean="0"/>
              <a:t>ἐπεκλώσαντο</a:t>
            </a:r>
            <a:r>
              <a:rPr lang="el-GR" dirty="0" smtClean="0"/>
              <a:t> </a:t>
            </a:r>
            <a:r>
              <a:rPr lang="el-GR" dirty="0" err="1" smtClean="0"/>
              <a:t>θεοὶ</a:t>
            </a:r>
            <a:r>
              <a:rPr lang="el-GR" dirty="0" smtClean="0"/>
              <a:t> </a:t>
            </a:r>
            <a:r>
              <a:rPr lang="el-GR" dirty="0" err="1" smtClean="0"/>
              <a:t>δειλοῖσι</a:t>
            </a:r>
            <a:r>
              <a:rPr lang="el-GR" dirty="0" smtClean="0"/>
              <a:t> </a:t>
            </a:r>
            <a:r>
              <a:rPr lang="el-GR" dirty="0" err="1" smtClean="0"/>
              <a:t>βροτοῖσι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ζώειν</a:t>
            </a:r>
            <a:r>
              <a:rPr lang="el-GR" dirty="0" smtClean="0"/>
              <a:t> </a:t>
            </a:r>
            <a:r>
              <a:rPr lang="el-GR" dirty="0" err="1" smtClean="0"/>
              <a:t>ἀχνυμένοις</a:t>
            </a:r>
            <a:r>
              <a:rPr lang="el-GR" dirty="0" smtClean="0"/>
              <a:t>· </a:t>
            </a:r>
            <a:r>
              <a:rPr lang="el-GR" dirty="0" err="1" smtClean="0"/>
              <a:t>αὐτοὶ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ἀκηδέες</a:t>
            </a:r>
            <a:r>
              <a:rPr lang="el-GR" dirty="0" smtClean="0"/>
              <a:t> </a:t>
            </a:r>
            <a:r>
              <a:rPr lang="el-GR" dirty="0" err="1" smtClean="0"/>
              <a:t>εἰσί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err="1" smtClean="0"/>
              <a:t>δοιοὶ</a:t>
            </a:r>
            <a:r>
              <a:rPr lang="el-GR" dirty="0" smtClean="0"/>
              <a:t> γάρ τε πίθοι </a:t>
            </a:r>
            <a:r>
              <a:rPr lang="el-GR" dirty="0" err="1" smtClean="0"/>
              <a:t>κατακείαται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οὔδει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δώρων </a:t>
            </a:r>
            <a:r>
              <a:rPr lang="el-GR" dirty="0" err="1" smtClean="0"/>
              <a:t>οἷα</a:t>
            </a:r>
            <a:r>
              <a:rPr lang="el-GR" dirty="0" smtClean="0"/>
              <a:t> </a:t>
            </a:r>
            <a:r>
              <a:rPr lang="el-GR" dirty="0" err="1" smtClean="0"/>
              <a:t>δίδωσι</a:t>
            </a:r>
            <a:r>
              <a:rPr lang="el-GR" dirty="0" smtClean="0"/>
              <a:t> </a:t>
            </a:r>
            <a:r>
              <a:rPr lang="el-GR" dirty="0" err="1" smtClean="0"/>
              <a:t>κακῶν</a:t>
            </a:r>
            <a:r>
              <a:rPr lang="el-GR" dirty="0" smtClean="0"/>
              <a:t>, </a:t>
            </a:r>
            <a:r>
              <a:rPr lang="el-GR" dirty="0" err="1" smtClean="0"/>
              <a:t>ἕτερος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ἑάων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smtClean="0"/>
              <a:t>ᾧ </a:t>
            </a:r>
            <a:r>
              <a:rPr lang="el-GR" dirty="0" err="1" smtClean="0"/>
              <a:t>μέν</a:t>
            </a:r>
            <a:r>
              <a:rPr lang="el-GR" dirty="0" smtClean="0"/>
              <a:t> </a:t>
            </a:r>
            <a:r>
              <a:rPr lang="el-GR" dirty="0" err="1" smtClean="0"/>
              <a:t>κ᾽</a:t>
            </a:r>
            <a:r>
              <a:rPr lang="el-GR" dirty="0" smtClean="0"/>
              <a:t> </a:t>
            </a:r>
            <a:r>
              <a:rPr lang="el-GR" dirty="0" err="1" smtClean="0"/>
              <a:t>ἀμμείξας</a:t>
            </a:r>
            <a:r>
              <a:rPr lang="el-GR" dirty="0" smtClean="0"/>
              <a:t> </a:t>
            </a:r>
            <a:r>
              <a:rPr lang="el-GR" dirty="0" err="1" smtClean="0"/>
              <a:t>δώῃ</a:t>
            </a:r>
            <a:r>
              <a:rPr lang="el-GR" dirty="0" smtClean="0"/>
              <a:t> </a:t>
            </a:r>
            <a:r>
              <a:rPr lang="el-GR" dirty="0" err="1" smtClean="0"/>
              <a:t>Ζεὺς</a:t>
            </a:r>
            <a:r>
              <a:rPr lang="el-GR" dirty="0" smtClean="0"/>
              <a:t> </a:t>
            </a:r>
            <a:r>
              <a:rPr lang="el-GR" dirty="0" err="1" smtClean="0"/>
              <a:t>τερπικέραυνος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smtClean="0"/>
              <a:t>530 </a:t>
            </a:r>
            <a:r>
              <a:rPr lang="el-GR" dirty="0" err="1" smtClean="0"/>
              <a:t>ἄλλοτε</a:t>
            </a:r>
            <a:r>
              <a:rPr lang="el-GR" dirty="0" smtClean="0"/>
              <a:t> </a:t>
            </a:r>
            <a:r>
              <a:rPr lang="el-GR" dirty="0" err="1" smtClean="0"/>
              <a:t>μέν</a:t>
            </a:r>
            <a:r>
              <a:rPr lang="el-GR" dirty="0" smtClean="0"/>
              <a:t> τε </a:t>
            </a:r>
            <a:r>
              <a:rPr lang="el-GR" dirty="0" err="1" smtClean="0"/>
              <a:t>κακῷ</a:t>
            </a:r>
            <a:r>
              <a:rPr lang="el-GR" dirty="0" smtClean="0"/>
              <a:t> ὅ </a:t>
            </a:r>
            <a:r>
              <a:rPr lang="el-GR" dirty="0" err="1" smtClean="0"/>
              <a:t>γε</a:t>
            </a:r>
            <a:r>
              <a:rPr lang="el-GR" dirty="0" smtClean="0"/>
              <a:t> </a:t>
            </a:r>
            <a:r>
              <a:rPr lang="el-GR" dirty="0" err="1" smtClean="0"/>
              <a:t>κύρεται</a:t>
            </a:r>
            <a:r>
              <a:rPr lang="el-GR" dirty="0" smtClean="0"/>
              <a:t>, </a:t>
            </a:r>
            <a:r>
              <a:rPr lang="el-GR" dirty="0" err="1" smtClean="0"/>
              <a:t>ἄλλοτε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ἐσθλῷ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smtClean="0"/>
              <a:t>ᾧ </a:t>
            </a:r>
            <a:r>
              <a:rPr lang="el-GR" dirty="0" err="1" smtClean="0"/>
              <a:t>δέ</a:t>
            </a:r>
            <a:r>
              <a:rPr lang="el-GR" dirty="0" smtClean="0"/>
              <a:t> κε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λυγρῶν</a:t>
            </a:r>
            <a:r>
              <a:rPr lang="el-GR" dirty="0" smtClean="0"/>
              <a:t> </a:t>
            </a:r>
            <a:r>
              <a:rPr lang="el-GR" dirty="0" err="1" smtClean="0"/>
              <a:t>δώῃ</a:t>
            </a:r>
            <a:r>
              <a:rPr lang="el-GR" dirty="0" smtClean="0"/>
              <a:t>, </a:t>
            </a:r>
            <a:r>
              <a:rPr lang="el-GR" dirty="0" err="1" smtClean="0"/>
              <a:t>λωβητὸν</a:t>
            </a:r>
            <a:r>
              <a:rPr lang="el-GR" dirty="0" smtClean="0"/>
              <a:t> </a:t>
            </a:r>
            <a:r>
              <a:rPr lang="el-GR" dirty="0" err="1" smtClean="0"/>
              <a:t>ἔθηκε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καί</a:t>
            </a:r>
            <a:r>
              <a:rPr lang="el-GR" dirty="0" smtClean="0"/>
              <a:t> ἑ </a:t>
            </a:r>
            <a:r>
              <a:rPr lang="el-GR" dirty="0" err="1" smtClean="0"/>
              <a:t>κακὴ</a:t>
            </a:r>
            <a:r>
              <a:rPr lang="el-GR" dirty="0" smtClean="0"/>
              <a:t> </a:t>
            </a:r>
            <a:r>
              <a:rPr lang="el-GR" dirty="0" err="1" smtClean="0"/>
              <a:t>βούβρωστις</a:t>
            </a:r>
            <a:r>
              <a:rPr lang="el-GR" dirty="0" smtClean="0"/>
              <a:t> </a:t>
            </a:r>
            <a:r>
              <a:rPr lang="el-GR" dirty="0" err="1" smtClean="0"/>
              <a:t>ἐπὶ</a:t>
            </a:r>
            <a:r>
              <a:rPr lang="el-GR" dirty="0" smtClean="0"/>
              <a:t> </a:t>
            </a:r>
            <a:r>
              <a:rPr lang="el-GR" dirty="0" err="1" smtClean="0"/>
              <a:t>χθόνα</a:t>
            </a:r>
            <a:r>
              <a:rPr lang="el-GR" dirty="0" smtClean="0"/>
              <a:t> </a:t>
            </a:r>
            <a:r>
              <a:rPr lang="el-GR" dirty="0" err="1" smtClean="0"/>
              <a:t>δῖαν</a:t>
            </a:r>
            <a:r>
              <a:rPr lang="el-GR" dirty="0" smtClean="0"/>
              <a:t> </a:t>
            </a:r>
            <a:r>
              <a:rPr lang="el-GR" dirty="0" err="1" smtClean="0"/>
              <a:t>ἐλαύνει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φοιτᾷ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οὔτε</a:t>
            </a:r>
            <a:r>
              <a:rPr lang="el-GR" dirty="0" smtClean="0"/>
              <a:t> </a:t>
            </a:r>
            <a:r>
              <a:rPr lang="el-GR" dirty="0" err="1" smtClean="0"/>
              <a:t>θεοῖσι</a:t>
            </a:r>
            <a:r>
              <a:rPr lang="el-GR" dirty="0" smtClean="0"/>
              <a:t> </a:t>
            </a:r>
            <a:r>
              <a:rPr lang="el-GR" dirty="0" err="1" smtClean="0"/>
              <a:t>τετιμένος</a:t>
            </a:r>
            <a:r>
              <a:rPr lang="el-GR" dirty="0" smtClean="0"/>
              <a:t> </a:t>
            </a:r>
            <a:r>
              <a:rPr lang="el-GR" dirty="0" err="1" smtClean="0"/>
              <a:t>οὔτε</a:t>
            </a:r>
            <a:r>
              <a:rPr lang="el-GR" dirty="0" smtClean="0"/>
              <a:t> </a:t>
            </a:r>
            <a:r>
              <a:rPr lang="el-GR" dirty="0" err="1" smtClean="0"/>
              <a:t>βροτοῖσιν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/>
            </a:r>
            <a:br>
              <a:rPr lang="el-GR" b="1" dirty="0" smtClean="0">
                <a:solidFill>
                  <a:srgbClr val="002060"/>
                </a:solidFill>
              </a:rPr>
            </a:br>
            <a:r>
              <a:rPr lang="el-GR" b="1" dirty="0" smtClean="0">
                <a:solidFill>
                  <a:srgbClr val="002060"/>
                </a:solidFill>
              </a:rPr>
              <a:t>ΙΛΙΑΔΟΣ, Ω 525-542</a:t>
            </a:r>
            <a:r>
              <a:rPr lang="el-GR" dirty="0" smtClean="0">
                <a:solidFill>
                  <a:srgbClr val="002060"/>
                </a:solidFill>
              </a:rPr>
              <a:t/>
            </a:r>
            <a:br>
              <a:rPr lang="el-GR" dirty="0" smtClean="0">
                <a:solidFill>
                  <a:srgbClr val="002060"/>
                </a:solidFill>
              </a:rPr>
            </a:b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l-GR" dirty="0" smtClean="0"/>
              <a:t>485 </a:t>
            </a:r>
            <a:r>
              <a:rPr lang="el-GR" dirty="0" err="1" smtClean="0"/>
              <a:t>τὸν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λισσόμενος</a:t>
            </a:r>
            <a:r>
              <a:rPr lang="el-GR" dirty="0" smtClean="0"/>
              <a:t> Πρίαμος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μῦθον</a:t>
            </a:r>
            <a:r>
              <a:rPr lang="el-GR" dirty="0" smtClean="0"/>
              <a:t> </a:t>
            </a:r>
            <a:r>
              <a:rPr lang="el-GR" dirty="0" err="1" smtClean="0"/>
              <a:t>ἔειπε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smtClean="0"/>
              <a:t>«</a:t>
            </a:r>
            <a:r>
              <a:rPr lang="el-GR" dirty="0" err="1" smtClean="0"/>
              <a:t>μνῆσαι</a:t>
            </a:r>
            <a:r>
              <a:rPr lang="el-GR" dirty="0" smtClean="0"/>
              <a:t> </a:t>
            </a:r>
            <a:r>
              <a:rPr lang="el-GR" dirty="0" err="1" smtClean="0"/>
              <a:t>πατρὸς</a:t>
            </a:r>
            <a:r>
              <a:rPr lang="el-GR" dirty="0" smtClean="0"/>
              <a:t> </a:t>
            </a:r>
            <a:r>
              <a:rPr lang="el-GR" dirty="0" err="1" smtClean="0"/>
              <a:t>σοῖο</a:t>
            </a:r>
            <a:r>
              <a:rPr lang="el-GR" dirty="0" smtClean="0"/>
              <a:t>, </a:t>
            </a:r>
            <a:r>
              <a:rPr lang="el-GR" dirty="0" err="1" smtClean="0"/>
              <a:t>θεοῖς</a:t>
            </a:r>
            <a:r>
              <a:rPr lang="el-GR" dirty="0" smtClean="0"/>
              <a:t> </a:t>
            </a:r>
            <a:r>
              <a:rPr lang="el-GR" dirty="0" err="1" smtClean="0"/>
              <a:t>ἐπιείκελ᾽</a:t>
            </a:r>
            <a:r>
              <a:rPr lang="el-GR" dirty="0" smtClean="0"/>
              <a:t> </a:t>
            </a:r>
            <a:r>
              <a:rPr lang="el-GR" dirty="0" err="1" smtClean="0"/>
              <a:t>Ἀχιλλεῦ</a:t>
            </a:r>
            <a:r>
              <a:rPr lang="el-GR" dirty="0" smtClean="0"/>
              <a:t>,</a:t>
            </a:r>
          </a:p>
          <a:p>
            <a:pPr algn="just">
              <a:buNone/>
            </a:pPr>
            <a:r>
              <a:rPr lang="el-GR" dirty="0" err="1" smtClean="0"/>
              <a:t>τηλίκου</a:t>
            </a:r>
            <a:r>
              <a:rPr lang="el-GR" dirty="0" smtClean="0"/>
              <a:t> </a:t>
            </a:r>
            <a:r>
              <a:rPr lang="el-GR" dirty="0" err="1" smtClean="0"/>
              <a:t>ὥς</a:t>
            </a:r>
            <a:r>
              <a:rPr lang="el-GR" dirty="0" smtClean="0"/>
              <a:t> </a:t>
            </a:r>
            <a:r>
              <a:rPr lang="el-GR" dirty="0" err="1" smtClean="0"/>
              <a:t>περ</a:t>
            </a:r>
            <a:r>
              <a:rPr lang="el-GR" dirty="0" smtClean="0"/>
              <a:t> </a:t>
            </a:r>
            <a:r>
              <a:rPr lang="el-GR" dirty="0" err="1" smtClean="0"/>
              <a:t>ἐγών</a:t>
            </a:r>
            <a:r>
              <a:rPr lang="el-GR" dirty="0" smtClean="0"/>
              <a:t>, </a:t>
            </a:r>
            <a:r>
              <a:rPr lang="el-GR" dirty="0" err="1" smtClean="0"/>
              <a:t>ὀλοῷ</a:t>
            </a:r>
            <a:r>
              <a:rPr lang="el-GR" dirty="0" smtClean="0"/>
              <a:t> </a:t>
            </a:r>
            <a:r>
              <a:rPr lang="el-GR" dirty="0" err="1" smtClean="0"/>
              <a:t>ἐπὶ</a:t>
            </a:r>
            <a:r>
              <a:rPr lang="el-GR" dirty="0" smtClean="0"/>
              <a:t> </a:t>
            </a:r>
            <a:r>
              <a:rPr lang="el-GR" dirty="0" err="1" smtClean="0"/>
              <a:t>γήραος</a:t>
            </a:r>
            <a:r>
              <a:rPr lang="el-GR" dirty="0" smtClean="0"/>
              <a:t> </a:t>
            </a:r>
            <a:r>
              <a:rPr lang="el-GR" dirty="0" err="1" smtClean="0"/>
              <a:t>οὐδῷ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μέν</a:t>
            </a:r>
            <a:r>
              <a:rPr lang="el-GR" dirty="0" smtClean="0"/>
              <a:t> που </a:t>
            </a:r>
            <a:r>
              <a:rPr lang="el-GR" dirty="0" err="1" smtClean="0"/>
              <a:t>κεῖνον</a:t>
            </a:r>
            <a:r>
              <a:rPr lang="el-GR" dirty="0" smtClean="0"/>
              <a:t> </a:t>
            </a:r>
            <a:r>
              <a:rPr lang="el-GR" dirty="0" err="1" smtClean="0"/>
              <a:t>περιναιέται</a:t>
            </a:r>
            <a:r>
              <a:rPr lang="el-GR" dirty="0" smtClean="0"/>
              <a:t> </a:t>
            </a:r>
            <a:r>
              <a:rPr lang="el-GR" dirty="0" err="1" smtClean="0"/>
              <a:t>ἀμφὶς</a:t>
            </a:r>
            <a:r>
              <a:rPr lang="el-GR" dirty="0" smtClean="0"/>
              <a:t> </a:t>
            </a:r>
            <a:r>
              <a:rPr lang="el-GR" dirty="0" err="1" smtClean="0"/>
              <a:t>ἐόντες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τείρουσ᾽</a:t>
            </a:r>
            <a:r>
              <a:rPr lang="el-GR" dirty="0" smtClean="0"/>
              <a:t>, </a:t>
            </a:r>
            <a:r>
              <a:rPr lang="el-GR" dirty="0" err="1" smtClean="0"/>
              <a:t>οὐδέ</a:t>
            </a:r>
            <a:r>
              <a:rPr lang="el-GR" dirty="0" smtClean="0"/>
              <a:t> </a:t>
            </a:r>
            <a:r>
              <a:rPr lang="el-GR" dirty="0" err="1" smtClean="0"/>
              <a:t>τίς</a:t>
            </a:r>
            <a:r>
              <a:rPr lang="el-GR" dirty="0" smtClean="0"/>
              <a:t> </a:t>
            </a:r>
            <a:r>
              <a:rPr lang="el-GR" dirty="0" err="1" smtClean="0"/>
              <a:t>ἐστιν</a:t>
            </a:r>
            <a:r>
              <a:rPr lang="el-GR" dirty="0" smtClean="0"/>
              <a:t> </a:t>
            </a:r>
            <a:r>
              <a:rPr lang="el-GR" dirty="0" err="1" smtClean="0"/>
              <a:t>ἀρὴν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λοιγὸν</a:t>
            </a:r>
            <a:r>
              <a:rPr lang="el-GR" dirty="0" smtClean="0"/>
              <a:t> </a:t>
            </a:r>
            <a:r>
              <a:rPr lang="el-GR" dirty="0" err="1" smtClean="0"/>
              <a:t>ἀμῦναι</a:t>
            </a:r>
            <a:r>
              <a:rPr lang="el-GR" dirty="0" smtClean="0"/>
              <a:t>.</a:t>
            </a:r>
          </a:p>
          <a:p>
            <a:pPr algn="just">
              <a:buNone/>
            </a:pPr>
            <a:r>
              <a:rPr lang="el-GR" dirty="0" smtClean="0"/>
              <a:t>490 </a:t>
            </a:r>
            <a:r>
              <a:rPr lang="el-GR" dirty="0" err="1" smtClean="0"/>
              <a:t>ἀλλ᾽</a:t>
            </a:r>
            <a:r>
              <a:rPr lang="el-GR" dirty="0" smtClean="0"/>
              <a:t> </a:t>
            </a:r>
            <a:r>
              <a:rPr lang="el-GR" dirty="0" err="1" smtClean="0"/>
              <a:t>ἤτοι</a:t>
            </a:r>
            <a:r>
              <a:rPr lang="el-GR" dirty="0" smtClean="0"/>
              <a:t> </a:t>
            </a:r>
            <a:r>
              <a:rPr lang="el-GR" dirty="0" err="1" smtClean="0"/>
              <a:t>κεῖνός</a:t>
            </a:r>
            <a:r>
              <a:rPr lang="el-GR" dirty="0" smtClean="0"/>
              <a:t> </a:t>
            </a:r>
            <a:r>
              <a:rPr lang="el-GR" dirty="0" err="1" smtClean="0"/>
              <a:t>γε</a:t>
            </a:r>
            <a:r>
              <a:rPr lang="el-GR" dirty="0" smtClean="0"/>
              <a:t> </a:t>
            </a:r>
            <a:r>
              <a:rPr lang="el-GR" dirty="0" err="1" smtClean="0"/>
              <a:t>σέθεν</a:t>
            </a:r>
            <a:r>
              <a:rPr lang="el-GR" dirty="0" smtClean="0"/>
              <a:t> </a:t>
            </a:r>
            <a:r>
              <a:rPr lang="el-GR" dirty="0" err="1" smtClean="0"/>
              <a:t>ζώοντος</a:t>
            </a:r>
            <a:r>
              <a:rPr lang="el-GR" dirty="0" smtClean="0"/>
              <a:t> </a:t>
            </a:r>
            <a:r>
              <a:rPr lang="el-GR" dirty="0" err="1" smtClean="0"/>
              <a:t>ἀκούων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χαίρει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θυμῷ</a:t>
            </a:r>
            <a:r>
              <a:rPr lang="el-GR" dirty="0" smtClean="0"/>
              <a:t>, </a:t>
            </a:r>
            <a:r>
              <a:rPr lang="el-GR" dirty="0" err="1" smtClean="0"/>
              <a:t>ἐπί</a:t>
            </a:r>
            <a:r>
              <a:rPr lang="el-GR" dirty="0" smtClean="0"/>
              <a:t> </a:t>
            </a:r>
            <a:r>
              <a:rPr lang="el-GR" dirty="0" err="1" smtClean="0"/>
              <a:t>τ᾽</a:t>
            </a:r>
            <a:r>
              <a:rPr lang="el-GR" dirty="0" smtClean="0"/>
              <a:t> </a:t>
            </a:r>
            <a:r>
              <a:rPr lang="el-GR" dirty="0" err="1" smtClean="0"/>
              <a:t>ἔλπεται</a:t>
            </a:r>
            <a:r>
              <a:rPr lang="el-GR" dirty="0" smtClean="0"/>
              <a:t> </a:t>
            </a:r>
            <a:r>
              <a:rPr lang="el-GR" dirty="0" err="1" smtClean="0"/>
              <a:t>ἤματα</a:t>
            </a:r>
            <a:r>
              <a:rPr lang="el-GR" dirty="0" smtClean="0"/>
              <a:t> πάντα</a:t>
            </a:r>
          </a:p>
          <a:p>
            <a:pPr algn="just">
              <a:buNone/>
            </a:pPr>
            <a:r>
              <a:rPr lang="el-GR" dirty="0" err="1" smtClean="0"/>
              <a:t>ὄψεσθαι</a:t>
            </a:r>
            <a:r>
              <a:rPr lang="el-GR" dirty="0" smtClean="0"/>
              <a:t> </a:t>
            </a:r>
            <a:r>
              <a:rPr lang="el-GR" dirty="0" err="1" smtClean="0"/>
              <a:t>φίλον</a:t>
            </a:r>
            <a:r>
              <a:rPr lang="el-GR" dirty="0" smtClean="0"/>
              <a:t> </a:t>
            </a:r>
            <a:r>
              <a:rPr lang="el-GR" dirty="0" err="1" smtClean="0"/>
              <a:t>υἱὸν</a:t>
            </a:r>
            <a:r>
              <a:rPr lang="el-GR" dirty="0" smtClean="0"/>
              <a:t> </a:t>
            </a:r>
            <a:r>
              <a:rPr lang="el-GR" dirty="0" err="1" smtClean="0"/>
              <a:t>ἀπὸ</a:t>
            </a:r>
            <a:r>
              <a:rPr lang="el-GR" dirty="0" smtClean="0"/>
              <a:t> </a:t>
            </a:r>
            <a:r>
              <a:rPr lang="el-GR" dirty="0" err="1" smtClean="0"/>
              <a:t>Τροίηθεν</a:t>
            </a:r>
            <a:r>
              <a:rPr lang="el-GR" dirty="0" smtClean="0"/>
              <a:t> </a:t>
            </a:r>
            <a:r>
              <a:rPr lang="el-GR" dirty="0" err="1" smtClean="0"/>
              <a:t>ἰόντα</a:t>
            </a:r>
            <a:r>
              <a:rPr lang="el-GR" dirty="0" smtClean="0"/>
              <a:t>·</a:t>
            </a:r>
          </a:p>
          <a:p>
            <a:pPr algn="just">
              <a:buNone/>
            </a:pPr>
            <a:r>
              <a:rPr lang="el-GR" dirty="0" err="1" smtClean="0"/>
              <a:t>αὐτὰρ</a:t>
            </a:r>
            <a:r>
              <a:rPr lang="el-GR" dirty="0" smtClean="0"/>
              <a:t> </a:t>
            </a:r>
            <a:r>
              <a:rPr lang="el-GR" dirty="0" err="1" smtClean="0"/>
              <a:t>ἐγὼ</a:t>
            </a:r>
            <a:r>
              <a:rPr lang="el-GR" dirty="0" smtClean="0"/>
              <a:t> </a:t>
            </a:r>
            <a:r>
              <a:rPr lang="el-GR" dirty="0" err="1" smtClean="0"/>
              <a:t>πανάποτμος</a:t>
            </a:r>
            <a:r>
              <a:rPr lang="el-GR" dirty="0" smtClean="0"/>
              <a:t>, </a:t>
            </a:r>
            <a:r>
              <a:rPr lang="el-GR" dirty="0" err="1" smtClean="0"/>
              <a:t>ἐπεὶ</a:t>
            </a:r>
            <a:r>
              <a:rPr lang="el-GR" dirty="0" smtClean="0"/>
              <a:t> </a:t>
            </a:r>
            <a:r>
              <a:rPr lang="el-GR" dirty="0" err="1" smtClean="0"/>
              <a:t>τέκον</a:t>
            </a:r>
            <a:r>
              <a:rPr lang="el-GR" dirty="0" smtClean="0"/>
              <a:t> </a:t>
            </a:r>
            <a:r>
              <a:rPr lang="el-GR" dirty="0" err="1" smtClean="0"/>
              <a:t>υἷας</a:t>
            </a:r>
            <a:r>
              <a:rPr lang="el-GR" dirty="0" smtClean="0"/>
              <a:t> </a:t>
            </a:r>
            <a:r>
              <a:rPr lang="el-GR" dirty="0" err="1" smtClean="0"/>
              <a:t>ἀρίστους</a:t>
            </a:r>
            <a:endParaRPr lang="el-GR" dirty="0" smtClean="0"/>
          </a:p>
          <a:p>
            <a:pPr algn="just">
              <a:buNone/>
            </a:pPr>
            <a:r>
              <a:rPr lang="el-GR" dirty="0" err="1" smtClean="0"/>
              <a:t>Τροίῃ</a:t>
            </a:r>
            <a:r>
              <a:rPr lang="el-GR" dirty="0" smtClean="0"/>
              <a:t>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εὐρείῃ</a:t>
            </a:r>
            <a:r>
              <a:rPr lang="el-GR" dirty="0" smtClean="0"/>
              <a:t>,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dirty="0" err="1" smtClean="0"/>
              <a:t>δ᾽</a:t>
            </a:r>
            <a:r>
              <a:rPr lang="el-GR" dirty="0" smtClean="0"/>
              <a:t> </a:t>
            </a:r>
            <a:r>
              <a:rPr lang="el-GR" dirty="0" err="1" smtClean="0"/>
              <a:t>οὔ</a:t>
            </a:r>
            <a:r>
              <a:rPr lang="el-GR" dirty="0" smtClean="0"/>
              <a:t> τινά </a:t>
            </a:r>
            <a:r>
              <a:rPr lang="el-GR" dirty="0" err="1" smtClean="0"/>
              <a:t>φημι</a:t>
            </a:r>
            <a:r>
              <a:rPr lang="el-GR" dirty="0" smtClean="0"/>
              <a:t> </a:t>
            </a:r>
            <a:r>
              <a:rPr lang="el-GR" dirty="0" err="1" smtClean="0"/>
              <a:t>λελεῖφθαι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/>
            </a:r>
            <a:br>
              <a:rPr lang="el-GR" b="1" dirty="0" smtClean="0">
                <a:solidFill>
                  <a:srgbClr val="002060"/>
                </a:solidFill>
              </a:rPr>
            </a:br>
            <a:r>
              <a:rPr lang="el-GR" b="1" dirty="0" smtClean="0">
                <a:solidFill>
                  <a:srgbClr val="002060"/>
                </a:solidFill>
              </a:rPr>
              <a:t>ΙΛΙΑΔΟΣ, Ω 525-542</a:t>
            </a:r>
            <a:r>
              <a:rPr lang="el-GR" dirty="0" smtClean="0">
                <a:solidFill>
                  <a:srgbClr val="002060"/>
                </a:solidFill>
              </a:rPr>
              <a:t/>
            </a:r>
            <a:br>
              <a:rPr lang="el-GR" dirty="0" smtClean="0">
                <a:solidFill>
                  <a:srgbClr val="002060"/>
                </a:solidFill>
              </a:rPr>
            </a:br>
            <a:endParaRPr lang="el-GR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50070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dirty="0" err="1" smtClean="0"/>
              <a:t>ὣς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Πηλῆϊ</a:t>
            </a:r>
            <a:r>
              <a:rPr lang="el-GR" dirty="0" smtClean="0"/>
              <a:t> </a:t>
            </a:r>
            <a:r>
              <a:rPr lang="el-GR" dirty="0" err="1" smtClean="0"/>
              <a:t>θεοὶ</a:t>
            </a:r>
            <a:r>
              <a:rPr lang="el-GR" dirty="0" smtClean="0"/>
              <a:t> </a:t>
            </a:r>
            <a:r>
              <a:rPr lang="el-GR" dirty="0" err="1" smtClean="0"/>
              <a:t>δόσαν</a:t>
            </a:r>
            <a:r>
              <a:rPr lang="el-GR" dirty="0" smtClean="0"/>
              <a:t> </a:t>
            </a:r>
            <a:r>
              <a:rPr lang="el-GR" dirty="0" err="1" smtClean="0"/>
              <a:t>ἀγλαὰ</a:t>
            </a:r>
            <a:r>
              <a:rPr lang="el-GR" dirty="0" smtClean="0"/>
              <a:t> </a:t>
            </a:r>
            <a:r>
              <a:rPr lang="el-GR" dirty="0" err="1" smtClean="0"/>
              <a:t>δῶρα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535 </a:t>
            </a:r>
            <a:r>
              <a:rPr lang="el-GR" dirty="0" err="1" smtClean="0"/>
              <a:t>ἐκ</a:t>
            </a:r>
            <a:r>
              <a:rPr lang="el-GR" dirty="0" smtClean="0"/>
              <a:t> </a:t>
            </a:r>
            <a:r>
              <a:rPr lang="el-GR" dirty="0" err="1" smtClean="0"/>
              <a:t>γενετῆς</a:t>
            </a:r>
            <a:r>
              <a:rPr lang="el-GR" dirty="0" smtClean="0"/>
              <a:t>· </a:t>
            </a:r>
            <a:r>
              <a:rPr lang="el-GR" dirty="0" err="1" smtClean="0"/>
              <a:t>πάντας</a:t>
            </a:r>
            <a:r>
              <a:rPr lang="el-GR" dirty="0" smtClean="0"/>
              <a:t> </a:t>
            </a:r>
            <a:r>
              <a:rPr lang="el-GR" dirty="0" err="1" smtClean="0"/>
              <a:t>γὰρ</a:t>
            </a:r>
            <a:r>
              <a:rPr lang="el-GR" dirty="0" smtClean="0"/>
              <a:t> </a:t>
            </a:r>
            <a:r>
              <a:rPr lang="el-GR" dirty="0" err="1" smtClean="0"/>
              <a:t>ἐπ᾽</a:t>
            </a:r>
            <a:r>
              <a:rPr lang="el-GR" dirty="0" smtClean="0"/>
              <a:t> </a:t>
            </a:r>
            <a:r>
              <a:rPr lang="el-GR" dirty="0" err="1" smtClean="0"/>
              <a:t>ἀνθρώπους</a:t>
            </a:r>
            <a:r>
              <a:rPr lang="el-GR" dirty="0" smtClean="0"/>
              <a:t> </a:t>
            </a:r>
            <a:r>
              <a:rPr lang="el-GR" dirty="0" err="1" smtClean="0"/>
              <a:t>ἐκέκαστο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ὄλβῳ</a:t>
            </a:r>
            <a:r>
              <a:rPr lang="el-GR" dirty="0" smtClean="0"/>
              <a:t> τε </a:t>
            </a:r>
            <a:r>
              <a:rPr lang="el-GR" dirty="0" err="1" smtClean="0"/>
              <a:t>πλούτῳ</a:t>
            </a:r>
            <a:r>
              <a:rPr lang="el-GR" dirty="0" smtClean="0"/>
              <a:t> τε, </a:t>
            </a:r>
            <a:r>
              <a:rPr lang="el-GR" dirty="0" err="1" smtClean="0"/>
              <a:t>ἄνασσε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Μυρμιδόνεσσι</a:t>
            </a:r>
            <a:r>
              <a:rPr lang="el-GR" dirty="0" smtClean="0"/>
              <a:t>,</a:t>
            </a:r>
          </a:p>
          <a:p>
            <a:pPr>
              <a:buNone/>
            </a:pPr>
            <a:r>
              <a:rPr lang="el-GR" dirty="0" err="1" smtClean="0"/>
              <a:t>καί</a:t>
            </a:r>
            <a:r>
              <a:rPr lang="el-GR" dirty="0" smtClean="0"/>
              <a:t> </a:t>
            </a:r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θνητῷ</a:t>
            </a:r>
            <a:r>
              <a:rPr lang="el-GR" dirty="0" smtClean="0"/>
              <a:t> </a:t>
            </a:r>
            <a:r>
              <a:rPr lang="el-GR" dirty="0" err="1" smtClean="0"/>
              <a:t>ἐόντι</a:t>
            </a:r>
            <a:r>
              <a:rPr lang="el-GR" dirty="0" smtClean="0"/>
              <a:t> </a:t>
            </a:r>
            <a:r>
              <a:rPr lang="el-GR" dirty="0" err="1" smtClean="0"/>
              <a:t>θεὰν</a:t>
            </a:r>
            <a:r>
              <a:rPr lang="el-GR" dirty="0" smtClean="0"/>
              <a:t> ποίησαν </a:t>
            </a:r>
            <a:r>
              <a:rPr lang="el-GR" dirty="0" err="1" smtClean="0"/>
              <a:t>ἄκοιτιν</a:t>
            </a:r>
            <a:r>
              <a:rPr lang="el-GR" dirty="0" smtClean="0"/>
              <a:t>.</a:t>
            </a:r>
          </a:p>
          <a:p>
            <a:pPr>
              <a:buNone/>
            </a:pPr>
            <a:r>
              <a:rPr lang="el-GR" dirty="0" err="1" smtClean="0"/>
              <a:t>ἀλλ᾽</a:t>
            </a:r>
            <a:r>
              <a:rPr lang="el-GR" dirty="0" smtClean="0"/>
              <a:t> </a:t>
            </a:r>
            <a:r>
              <a:rPr lang="el-GR" dirty="0" err="1" smtClean="0"/>
              <a:t>ἐπὶ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τῷ</a:t>
            </a:r>
            <a:r>
              <a:rPr lang="el-GR" dirty="0" smtClean="0"/>
              <a:t> </a:t>
            </a:r>
            <a:r>
              <a:rPr lang="el-GR" dirty="0" err="1" smtClean="0"/>
              <a:t>θῆκε</a:t>
            </a:r>
            <a:r>
              <a:rPr lang="el-GR" dirty="0" smtClean="0"/>
              <a:t> </a:t>
            </a:r>
            <a:r>
              <a:rPr lang="el-GR" dirty="0" err="1" smtClean="0"/>
              <a:t>θεὸς</a:t>
            </a:r>
            <a:r>
              <a:rPr lang="el-GR" dirty="0" smtClean="0"/>
              <a:t> κακόν, </a:t>
            </a:r>
            <a:r>
              <a:rPr lang="el-GR" dirty="0" err="1" smtClean="0"/>
              <a:t>ὅττι</a:t>
            </a:r>
            <a:r>
              <a:rPr lang="el-GR" dirty="0" smtClean="0"/>
              <a:t> </a:t>
            </a:r>
            <a:r>
              <a:rPr lang="el-GR" dirty="0" err="1" smtClean="0"/>
              <a:t>οἱ</a:t>
            </a:r>
            <a:r>
              <a:rPr lang="el-GR" dirty="0" smtClean="0"/>
              <a:t> </a:t>
            </a:r>
            <a:r>
              <a:rPr lang="el-GR" dirty="0" err="1" smtClean="0"/>
              <a:t>οὔ</a:t>
            </a:r>
            <a:r>
              <a:rPr lang="el-GR" dirty="0" smtClean="0"/>
              <a:t> τι</a:t>
            </a:r>
          </a:p>
          <a:p>
            <a:pPr>
              <a:buNone/>
            </a:pPr>
            <a:r>
              <a:rPr lang="el-GR" dirty="0" smtClean="0"/>
              <a:t>παίδων </a:t>
            </a:r>
            <a:r>
              <a:rPr lang="el-GR" dirty="0" err="1" smtClean="0"/>
              <a:t>ἐν</a:t>
            </a:r>
            <a:r>
              <a:rPr lang="el-GR" dirty="0" smtClean="0"/>
              <a:t> </a:t>
            </a:r>
            <a:r>
              <a:rPr lang="el-GR" dirty="0" err="1" smtClean="0"/>
              <a:t>μεγάροισι</a:t>
            </a:r>
            <a:r>
              <a:rPr lang="el-GR" dirty="0" smtClean="0"/>
              <a:t> </a:t>
            </a:r>
            <a:r>
              <a:rPr lang="el-GR" dirty="0" err="1" smtClean="0"/>
              <a:t>γονὴ</a:t>
            </a:r>
            <a:r>
              <a:rPr lang="el-GR" dirty="0" smtClean="0"/>
              <a:t> </a:t>
            </a:r>
            <a:r>
              <a:rPr lang="el-GR" dirty="0" err="1" smtClean="0"/>
              <a:t>γένετο</a:t>
            </a:r>
            <a:r>
              <a:rPr lang="el-GR" dirty="0" smtClean="0"/>
              <a:t> </a:t>
            </a:r>
            <a:r>
              <a:rPr lang="el-GR" dirty="0" err="1" smtClean="0"/>
              <a:t>κρειόντων</a:t>
            </a:r>
            <a:r>
              <a:rPr lang="el-GR" dirty="0" smtClean="0"/>
              <a:t>,</a:t>
            </a:r>
          </a:p>
          <a:p>
            <a:pPr>
              <a:buNone/>
            </a:pPr>
            <a:r>
              <a:rPr lang="el-GR" dirty="0" smtClean="0"/>
              <a:t>540 </a:t>
            </a:r>
            <a:r>
              <a:rPr lang="el-GR" dirty="0" err="1" smtClean="0"/>
              <a:t>ἀλλ᾽</a:t>
            </a:r>
            <a:r>
              <a:rPr lang="el-GR" dirty="0" smtClean="0"/>
              <a:t> </a:t>
            </a:r>
            <a:r>
              <a:rPr lang="el-GR" dirty="0" err="1" smtClean="0"/>
              <a:t>ἕνα</a:t>
            </a:r>
            <a:r>
              <a:rPr lang="el-GR" dirty="0" smtClean="0"/>
              <a:t> </a:t>
            </a:r>
            <a:r>
              <a:rPr lang="el-GR" dirty="0" err="1" smtClean="0"/>
              <a:t>παῖδα</a:t>
            </a:r>
            <a:r>
              <a:rPr lang="el-GR" dirty="0" smtClean="0"/>
              <a:t> </a:t>
            </a:r>
            <a:r>
              <a:rPr lang="el-GR" dirty="0" err="1" smtClean="0"/>
              <a:t>τέκεν</a:t>
            </a:r>
            <a:r>
              <a:rPr lang="el-GR" dirty="0" smtClean="0"/>
              <a:t> </a:t>
            </a:r>
            <a:r>
              <a:rPr lang="el-GR" dirty="0" err="1" smtClean="0"/>
              <a:t>παναώριον</a:t>
            </a:r>
            <a:r>
              <a:rPr lang="el-GR" dirty="0" smtClean="0"/>
              <a:t>· </a:t>
            </a:r>
            <a:r>
              <a:rPr lang="el-GR" dirty="0" err="1" smtClean="0"/>
              <a:t>οὐδέ</a:t>
            </a:r>
            <a:r>
              <a:rPr lang="el-GR" dirty="0" smtClean="0"/>
              <a:t> </a:t>
            </a:r>
            <a:r>
              <a:rPr lang="el-GR" dirty="0" err="1" smtClean="0"/>
              <a:t>νυ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γε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γηράσκοντα</a:t>
            </a:r>
            <a:r>
              <a:rPr lang="el-GR" dirty="0" smtClean="0"/>
              <a:t> κομίζω, </a:t>
            </a:r>
            <a:r>
              <a:rPr lang="el-GR" dirty="0" err="1" smtClean="0"/>
              <a:t>ἐπεὶ</a:t>
            </a:r>
            <a:r>
              <a:rPr lang="el-GR" dirty="0" smtClean="0"/>
              <a:t> </a:t>
            </a:r>
            <a:r>
              <a:rPr lang="el-GR" dirty="0" err="1" smtClean="0"/>
              <a:t>μάλα</a:t>
            </a:r>
            <a:r>
              <a:rPr lang="el-GR" dirty="0" smtClean="0"/>
              <a:t> </a:t>
            </a:r>
            <a:r>
              <a:rPr lang="el-GR" dirty="0" err="1" smtClean="0"/>
              <a:t>τηλόθι</a:t>
            </a:r>
            <a:r>
              <a:rPr lang="el-GR" dirty="0" smtClean="0"/>
              <a:t> </a:t>
            </a:r>
            <a:r>
              <a:rPr lang="el-GR" dirty="0" err="1" smtClean="0"/>
              <a:t>πάτρης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ἧμαι</a:t>
            </a:r>
            <a:r>
              <a:rPr lang="el-GR" dirty="0" smtClean="0"/>
              <a:t> </a:t>
            </a:r>
            <a:r>
              <a:rPr lang="el-GR" dirty="0" err="1" smtClean="0"/>
              <a:t>ἐνὶ</a:t>
            </a:r>
            <a:r>
              <a:rPr lang="el-GR" dirty="0" smtClean="0"/>
              <a:t> </a:t>
            </a:r>
            <a:r>
              <a:rPr lang="el-GR" dirty="0" err="1" smtClean="0"/>
              <a:t>Τροίῃ</a:t>
            </a:r>
            <a:r>
              <a:rPr lang="el-GR" dirty="0" smtClean="0"/>
              <a:t>, </a:t>
            </a:r>
            <a:r>
              <a:rPr lang="el-GR" dirty="0" err="1" smtClean="0"/>
              <a:t>σέ</a:t>
            </a:r>
            <a:r>
              <a:rPr lang="el-GR" dirty="0" smtClean="0"/>
              <a:t> τε </a:t>
            </a:r>
            <a:r>
              <a:rPr lang="el-GR" dirty="0" err="1" smtClean="0"/>
              <a:t>κήδων</a:t>
            </a:r>
            <a:r>
              <a:rPr lang="el-GR" dirty="0" smtClean="0"/>
              <a:t> </a:t>
            </a:r>
            <a:r>
              <a:rPr lang="el-GR" dirty="0" err="1" smtClean="0"/>
              <a:t>ἠδὲ</a:t>
            </a:r>
            <a:r>
              <a:rPr lang="el-GR" dirty="0" smtClean="0"/>
              <a:t> </a:t>
            </a:r>
            <a:r>
              <a:rPr lang="el-GR" dirty="0" err="1" smtClean="0"/>
              <a:t>σὰ</a:t>
            </a:r>
            <a:r>
              <a:rPr lang="el-GR" dirty="0" smtClean="0"/>
              <a:t> τέκνα.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Ερμηνευτικά ζητήματα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525: Αλληγορική η εικόνα με τα πιθάρια.</a:t>
            </a:r>
          </a:p>
          <a:p>
            <a:endParaRPr lang="el-GR" dirty="0" smtClean="0"/>
          </a:p>
          <a:p>
            <a:r>
              <a:rPr lang="el-GR" dirty="0" smtClean="0"/>
              <a:t>Κυκλικός λόγος Αχιλλέα (525-542).</a:t>
            </a:r>
          </a:p>
          <a:p>
            <a:endParaRPr lang="el-GR" dirty="0" smtClean="0"/>
          </a:p>
          <a:p>
            <a:r>
              <a:rPr lang="el-GR" dirty="0" smtClean="0"/>
              <a:t>Κυκλικός ρόλος Ραψωδίας Ω.</a:t>
            </a:r>
          </a:p>
          <a:p>
            <a:endParaRPr lang="el-GR" dirty="0" smtClean="0"/>
          </a:p>
          <a:p>
            <a:r>
              <a:rPr lang="el-GR" dirty="0" smtClean="0"/>
              <a:t>Συσχετισμός Ραψωδίας Ω με 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2060"/>
                </a:solidFill>
              </a:rPr>
              <a:t>Ερωτήματα</a:t>
            </a:r>
            <a:endParaRPr lang="el-GR" b="1" dirty="0">
              <a:solidFill>
                <a:srgbClr val="00206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85720" y="1357298"/>
            <a:ext cx="8643998" cy="5286412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Συνιστά η Ραψωδία Ω αυτό που με σύγχρονους όρους θα ονομάζαμε «χάπι </a:t>
            </a:r>
            <a:r>
              <a:rPr lang="el-GR" dirty="0" err="1" smtClean="0"/>
              <a:t>εντ</a:t>
            </a:r>
            <a:r>
              <a:rPr lang="el-GR" dirty="0" smtClean="0"/>
              <a:t>»;</a:t>
            </a:r>
          </a:p>
          <a:p>
            <a:pPr algn="just"/>
            <a:r>
              <a:rPr lang="el-GR" dirty="0" smtClean="0"/>
              <a:t>Ποια κοινά στοιχεία και, κυρίως, ποιες διαφορές παρουσιάζει η στάση του Αχιλλέα απέναντι στον Πρίαμο με αυτήν του Αγαμέμνονα απέναντι στον </a:t>
            </a:r>
            <a:r>
              <a:rPr lang="el-GR" dirty="0" err="1" smtClean="0"/>
              <a:t>Χρύση</a:t>
            </a:r>
            <a:r>
              <a:rPr lang="el-GR" dirty="0" smtClean="0"/>
              <a:t>; Γιατί ο ποιητής στο τέλος του έργου ευνοεί μια τέτοια σύγκριση;</a:t>
            </a:r>
          </a:p>
          <a:p>
            <a:pPr algn="just"/>
            <a:r>
              <a:rPr lang="el-GR" dirty="0" smtClean="0"/>
              <a:t>Ποιος ο πολιτισμικός ρόλος των 2 αυτών λόγων (Πριάμου-</a:t>
            </a:r>
            <a:r>
              <a:rPr lang="el-GR" dirty="0" err="1" smtClean="0"/>
              <a:t>Αχιλλέ</a:t>
            </a:r>
            <a:r>
              <a:rPr lang="el-GR" dirty="0" smtClean="0"/>
              <a:t>α);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565</Words>
  <PresentationFormat>Προβολή στην οθόνη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Ιλιάδος Ω,  477-494 Ικεσία Πριάμου  525-542 Λόγος Αχιλλέα προς Πρίαμο  </vt:lpstr>
      <vt:lpstr>Ιλιάδος Ω, 477-494 </vt:lpstr>
      <vt:lpstr>Ιλιάδος Ω, 477-494</vt:lpstr>
      <vt:lpstr>Διαφάνεια 4</vt:lpstr>
      <vt:lpstr>ΙΛΙΑΔΟΣ, Ω 525-542 </vt:lpstr>
      <vt:lpstr> ΙΛΙΑΔΟΣ, Ω 525-542 </vt:lpstr>
      <vt:lpstr> ΙΛΙΑΔΟΣ, Ω 525-542 </vt:lpstr>
      <vt:lpstr>Ερμηνευτικά ζητήματα</vt:lpstr>
      <vt:lpstr>Ερωτήματα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Ιλιάδος Ω, 477-494</dc:title>
  <dc:creator>User</dc:creator>
  <cp:lastModifiedBy>User</cp:lastModifiedBy>
  <cp:revision>18</cp:revision>
  <dcterms:created xsi:type="dcterms:W3CDTF">2021-10-31T13:10:38Z</dcterms:created>
  <dcterms:modified xsi:type="dcterms:W3CDTF">2021-11-07T16:30:35Z</dcterms:modified>
</cp:coreProperties>
</file>