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58" r:id="rId5"/>
    <p:sldId id="259" r:id="rId6"/>
    <p:sldId id="260" r:id="rId7"/>
    <p:sldId id="261" r:id="rId8"/>
    <p:sldId id="262" r:id="rId9"/>
    <p:sldId id="263" r:id="rId10"/>
    <p:sldId id="272" r:id="rId11"/>
    <p:sldId id="273" r:id="rId12"/>
    <p:sldId id="264" r:id="rId13"/>
    <p:sldId id="265" r:id="rId14"/>
    <p:sldId id="267" r:id="rId15"/>
    <p:sldId id="268" r:id="rId16"/>
    <p:sldId id="270" r:id="rId17"/>
    <p:sldId id="274" r:id="rId18"/>
    <p:sldId id="275" r:id="rId19"/>
    <p:sldId id="277" r:id="rId20"/>
    <p:sldId id="278" r:id="rId21"/>
    <p:sldId id="276"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45"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EE2DDEFE-00E1-41FD-AD80-09DA56E4AD2C}" type="datetimeFigureOut">
              <a:rPr lang="el-GR" smtClean="0"/>
              <a:t>19/3/2014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A669C5A-B60E-4C13-BD72-00B3DF5876E0}"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EE2DDEFE-00E1-41FD-AD80-09DA56E4AD2C}" type="datetimeFigureOut">
              <a:rPr lang="el-GR" smtClean="0"/>
              <a:t>19/3/2014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A669C5A-B60E-4C13-BD72-00B3DF5876E0}"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EE2DDEFE-00E1-41FD-AD80-09DA56E4AD2C}" type="datetimeFigureOut">
              <a:rPr lang="el-GR" smtClean="0"/>
              <a:t>19/3/2014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A669C5A-B60E-4C13-BD72-00B3DF5876E0}"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EE2DDEFE-00E1-41FD-AD80-09DA56E4AD2C}" type="datetimeFigureOut">
              <a:rPr lang="el-GR" smtClean="0"/>
              <a:t>19/3/2014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A669C5A-B60E-4C13-BD72-00B3DF5876E0}"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2DDEFE-00E1-41FD-AD80-09DA56E4AD2C}" type="datetimeFigureOut">
              <a:rPr lang="el-GR" smtClean="0"/>
              <a:t>19/3/2014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A669C5A-B60E-4C13-BD72-00B3DF5876E0}"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EE2DDEFE-00E1-41FD-AD80-09DA56E4AD2C}" type="datetimeFigureOut">
              <a:rPr lang="el-GR" smtClean="0"/>
              <a:t>19/3/2014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A669C5A-B60E-4C13-BD72-00B3DF5876E0}"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EE2DDEFE-00E1-41FD-AD80-09DA56E4AD2C}" type="datetimeFigureOut">
              <a:rPr lang="el-GR" smtClean="0"/>
              <a:t>19/3/2014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A669C5A-B60E-4C13-BD72-00B3DF5876E0}"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EE2DDEFE-00E1-41FD-AD80-09DA56E4AD2C}" type="datetimeFigureOut">
              <a:rPr lang="el-GR" smtClean="0"/>
              <a:t>19/3/2014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A669C5A-B60E-4C13-BD72-00B3DF5876E0}"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2DDEFE-00E1-41FD-AD80-09DA56E4AD2C}" type="datetimeFigureOut">
              <a:rPr lang="el-GR" smtClean="0"/>
              <a:t>19/3/2014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A669C5A-B60E-4C13-BD72-00B3DF5876E0}"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2DDEFE-00E1-41FD-AD80-09DA56E4AD2C}" type="datetimeFigureOut">
              <a:rPr lang="el-GR" smtClean="0"/>
              <a:t>19/3/2014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A669C5A-B60E-4C13-BD72-00B3DF5876E0}"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2DDEFE-00E1-41FD-AD80-09DA56E4AD2C}" type="datetimeFigureOut">
              <a:rPr lang="el-GR" smtClean="0"/>
              <a:t>19/3/2014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A669C5A-B60E-4C13-BD72-00B3DF5876E0}"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2DDEFE-00E1-41FD-AD80-09DA56E4AD2C}" type="datetimeFigureOut">
              <a:rPr lang="el-GR" smtClean="0"/>
              <a:t>19/3/2014</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669C5A-B60E-4C13-BD72-00B3DF5876E0}"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Εφαρμογές δημοσίου δικαίου</a:t>
            </a:r>
            <a:endParaRPr lang="el-GR" dirty="0"/>
          </a:p>
        </p:txBody>
      </p:sp>
      <p:sp>
        <p:nvSpPr>
          <p:cNvPr id="3" name="Subtitle 2"/>
          <p:cNvSpPr>
            <a:spLocks noGrp="1"/>
          </p:cNvSpPr>
          <p:nvPr>
            <p:ph type="subTitle" idx="1"/>
          </p:nvPr>
        </p:nvSpPr>
        <p:spPr/>
        <p:txBody>
          <a:bodyPr/>
          <a:lstStyle/>
          <a:p>
            <a:r>
              <a:rPr lang="el-GR" dirty="0" smtClean="0"/>
              <a:t>Αστική ευθύνη του Δημοσίου</a:t>
            </a:r>
          </a:p>
          <a:p>
            <a:r>
              <a:rPr lang="el-GR" dirty="0" smtClean="0"/>
              <a:t>20.03.2014</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b="1" dirty="0"/>
              <a:t> Άσκηση δημόσιας </a:t>
            </a:r>
            <a:r>
              <a:rPr lang="el-GR" b="1" dirty="0" smtClean="0"/>
              <a:t>εξουσίας</a:t>
            </a:r>
            <a:endParaRPr lang="el-GR" dirty="0"/>
          </a:p>
        </p:txBody>
      </p:sp>
      <p:sp>
        <p:nvSpPr>
          <p:cNvPr id="3" name="Content Placeholder 2"/>
          <p:cNvSpPr>
            <a:spLocks noGrp="1"/>
          </p:cNvSpPr>
          <p:nvPr>
            <p:ph idx="1"/>
          </p:nvPr>
        </p:nvSpPr>
        <p:spPr>
          <a:xfrm>
            <a:off x="457200" y="1600200"/>
            <a:ext cx="8229600" cy="5069160"/>
          </a:xfrm>
        </p:spPr>
        <p:txBody>
          <a:bodyPr>
            <a:normAutofit fontScale="62500" lnSpcReduction="20000"/>
          </a:bodyPr>
          <a:lstStyle/>
          <a:p>
            <a:pPr>
              <a:buNone/>
            </a:pPr>
            <a:r>
              <a:rPr lang="el-GR" dirty="0" smtClean="0">
                <a:solidFill>
                  <a:srgbClr val="FF0000"/>
                </a:solidFill>
              </a:rPr>
              <a:t>άμεση εσωτερική συνάφεια για υλικές πράξεις- παραλείψεις</a:t>
            </a:r>
          </a:p>
          <a:p>
            <a:r>
              <a:rPr lang="el-GR" dirty="0"/>
              <a:t>Δημόσια εξουσία: δραστηριότητα η οποία διέπεται από εξαιρετικό νομοθετικό καθεστώς και συνδέεται με την αναγνώριση ή επιβάρυνση των οργάνων του Δημοσίου με ιδιαίτερα προνόμια ή υποχρεώσεις αντίστοιχα</a:t>
            </a:r>
          </a:p>
          <a:p>
            <a:r>
              <a:rPr lang="el-GR" dirty="0"/>
              <a:t>Εσωτερική συνάφεια πράξης με τα καθήκοντα του οργάνου </a:t>
            </a:r>
            <a:r>
              <a:rPr lang="el-GR" dirty="0" smtClean="0"/>
              <a:t>(ισχύουσες διατάξεις, καλή λειτουργία δημόσιας υπηρεσίας, κανόνες επιστήμης και τέχνης, δεδομένα κοινής πείρας και αρχή καλής πίστης </a:t>
            </a:r>
            <a:endParaRPr lang="el-GR" dirty="0"/>
          </a:p>
          <a:p>
            <a:pPr lvl="1"/>
            <a:r>
              <a:rPr lang="el-GR" dirty="0"/>
              <a:t>Σχετική με την οργάνωση και λειτουργία των υπηρεσιών </a:t>
            </a:r>
          </a:p>
          <a:p>
            <a:pPr lvl="1"/>
            <a:r>
              <a:rPr lang="el-GR" dirty="0"/>
              <a:t>Σχετική με την υπηρεσία που ανατέθηκε </a:t>
            </a:r>
          </a:p>
          <a:p>
            <a:pPr lvl="1"/>
            <a:r>
              <a:rPr lang="el-GR" dirty="0"/>
              <a:t>Γεγονότα κατά την εκτέλεση της υπηρεσίας ή επ’ ευκαιρίας της, κατά την αντικειμενική και φυσική πορεία των πραγμάτων </a:t>
            </a:r>
          </a:p>
          <a:p>
            <a:pPr lvl="1"/>
            <a:r>
              <a:rPr lang="el-GR" dirty="0"/>
              <a:t>Κατάχρηση της υπηρεσίας (παράβαση διαταγών και οδηγιών προϊσταμένων)</a:t>
            </a:r>
          </a:p>
          <a:p>
            <a:pPr lvl="1"/>
            <a:r>
              <a:rPr lang="el-GR" dirty="0"/>
              <a:t>Όχι: πράξεις εκτός υπηρεσιακών καθηκόντων που οφείλονται σε προσωπικό πταίσμα – όχι απλώς επ’ ευκαιρία </a:t>
            </a:r>
          </a:p>
          <a:p>
            <a:pPr lvl="1"/>
            <a:r>
              <a:rPr lang="el-GR" dirty="0"/>
              <a:t>Όχι όταν το όργανο ενεργεί με πταίσμα </a:t>
            </a:r>
          </a:p>
          <a:p>
            <a:pPr lvl="1"/>
            <a:r>
              <a:rPr lang="el-GR" dirty="0"/>
              <a:t>όμως, ναι όταν χρησιμοποιείται μέσο που κατέχει κάποιος λόγω υπηρεσιακής ιδιότητας</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l-GR" b="1" dirty="0" smtClean="0"/>
              <a:t>Παρανομία</a:t>
            </a:r>
            <a:endParaRPr lang="el-GR" dirty="0"/>
          </a:p>
        </p:txBody>
      </p:sp>
      <p:sp>
        <p:nvSpPr>
          <p:cNvPr id="3" name="Content Placeholder 2"/>
          <p:cNvSpPr>
            <a:spLocks noGrp="1"/>
          </p:cNvSpPr>
          <p:nvPr>
            <p:ph idx="1"/>
          </p:nvPr>
        </p:nvSpPr>
        <p:spPr>
          <a:xfrm>
            <a:off x="457200" y="1340768"/>
            <a:ext cx="8229600" cy="5256584"/>
          </a:xfrm>
        </p:spPr>
        <p:txBody>
          <a:bodyPr>
            <a:normAutofit fontScale="55000" lnSpcReduction="20000"/>
          </a:bodyPr>
          <a:lstStyle/>
          <a:p>
            <a:r>
              <a:rPr lang="el-GR" dirty="0" smtClean="0"/>
              <a:t>Άρθρο 105 </a:t>
            </a:r>
            <a:r>
              <a:rPr lang="el-GR" dirty="0" err="1" smtClean="0"/>
              <a:t>ΕισΝΑΚ</a:t>
            </a:r>
            <a:r>
              <a:rPr lang="el-GR" dirty="0" smtClean="0"/>
              <a:t>: λευκός κανόνας </a:t>
            </a:r>
          </a:p>
          <a:p>
            <a:r>
              <a:rPr lang="el-GR" dirty="0" smtClean="0"/>
              <a:t>Παράβαση </a:t>
            </a:r>
            <a:r>
              <a:rPr lang="el-GR" dirty="0"/>
              <a:t>με τη ζημιογόνο πράξη ή παράλειψη ενός κανόνα δικαίου με τον οποίο προστατεύεται συγκεκριμένο δικαίωμα ή έννομο συμφέρον σχετικό με έννομο αγαθό – άρθρο 105: λευκός κανόνας → Οποιαδήποτε παράβαση κανόνα δικαίου με τον οποίο προστατεύεται / παρέχεται δικαίωμα ή έννομο συμφέρον (Σ, τυπικός νόμος, κανονιστική πράξη, κοινοτικό δίκαιο, διεθνές δίκαιο, γενικές αρχές διοικητικού δικαίου, δεδομένα κοινής πείρας και αρχής καλής πίστεως)</a:t>
            </a:r>
          </a:p>
          <a:p>
            <a:pPr lvl="1"/>
            <a:r>
              <a:rPr lang="el-GR" dirty="0"/>
              <a:t>Σχετικά με διοικητικές πράξεις: παρανομία υφίσταται όταν συντρέχει οποιοσδήποτε λόγος σχετικά με εσωτερική ή εξωτερική νομιμότητα, που θεμελιώνει ακυρότητα της πράξης </a:t>
            </a:r>
            <a:r>
              <a:rPr lang="el-GR" dirty="0" smtClean="0"/>
              <a:t>– όχι μόνον όταν παραβιάζεται κανόνας δικαίου, αλλά και όταν παραβιάζεται η αρχή της νομιμότητας</a:t>
            </a:r>
            <a:endParaRPr lang="el-GR" dirty="0"/>
          </a:p>
          <a:p>
            <a:pPr lvl="1"/>
            <a:r>
              <a:rPr lang="el-GR" dirty="0"/>
              <a:t>Υλικές ενέργειες: μη σύμφωνες με κανόνες καλής λειτουργίας της Διοίκησης, επιστήμης τέχνης, κοινής πείρας, καλής πίστης κ.λπ. </a:t>
            </a:r>
          </a:p>
          <a:p>
            <a:r>
              <a:rPr lang="el-GR" dirty="0"/>
              <a:t>Αντικειμενική ευθύνη – αδιάφορη η σαφήνεια νόμου – δεν απαιτείται πταίσμα, πλην άρθ. 5 ν. 2522/1997- 9 παρ. 1 ν. 3886/2010 (μη καταβολή της επιμέλειας που οφείλουν κατά την άσκηση υπηρεσιακών καθηκόντων) &amp; 198 ΑΚ </a:t>
            </a:r>
          </a:p>
          <a:p>
            <a:r>
              <a:rPr lang="el-GR" dirty="0"/>
              <a:t>Άρση παρανόμου: συναίνεση (όχι όμως χρηστά ήθη/ δημόσια τάξη/ απειλή, παράνομη βία ή εκμετάλλευση ανάγκης) – ανωτέρα βία </a:t>
            </a:r>
          </a:p>
          <a:p>
            <a:pPr lvl="0"/>
            <a:r>
              <a:rPr lang="el-GR" dirty="0"/>
              <a:t>Μη παραβίαση διάταξης κείμενης χάριν του γενικού συμφέροντος </a:t>
            </a:r>
            <a:r>
              <a:rPr lang="el-GR" dirty="0" smtClean="0"/>
              <a:t>αποκλειστικά: Ελάχιστες </a:t>
            </a:r>
            <a:r>
              <a:rPr lang="el-GR" dirty="0"/>
              <a:t>περιπτώσεις αποκλεισμού της ευθύνης λόγω παράβασης διάταξης νόμου κείμενης αποκλειστικά για το δημόσιο συμφέρον (π.χ. διατάξεις δασικού κώδικα – καθήκοντα υπαλλήλων για πρόληψη περαιτέρω εξάπλωσης πυρκαγιάς σε δάσος – χαρακτηρισμός αρχαιολογικού χώρου)</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Ζημία</a:t>
            </a:r>
            <a:endParaRPr lang="el-GR" dirty="0"/>
          </a:p>
        </p:txBody>
      </p:sp>
      <p:sp>
        <p:nvSpPr>
          <p:cNvPr id="3" name="Content Placeholder 2"/>
          <p:cNvSpPr>
            <a:spLocks noGrp="1"/>
          </p:cNvSpPr>
          <p:nvPr>
            <p:ph idx="1"/>
          </p:nvPr>
        </p:nvSpPr>
        <p:spPr/>
        <p:txBody>
          <a:bodyPr/>
          <a:lstStyle/>
          <a:p>
            <a:pPr lvl="1"/>
            <a:r>
              <a:rPr lang="el-GR" dirty="0"/>
              <a:t>Όπως και στο αστικό δίκαιο, κάθε βλάβη των εννόμων, άυλων ή υλικών αγαθών του διοικουμένου </a:t>
            </a:r>
          </a:p>
          <a:p>
            <a:pPr lvl="2"/>
            <a:r>
              <a:rPr lang="el-GR" b="1" dirty="0"/>
              <a:t>Περιουσιακή</a:t>
            </a:r>
            <a:r>
              <a:rPr lang="el-GR" dirty="0"/>
              <a:t> (βλάβη αγαθών που αποτιμώνται σε χρήμα) – θετική </a:t>
            </a:r>
            <a:r>
              <a:rPr lang="el-GR" dirty="0" smtClean="0"/>
              <a:t>(μείωση περιουσίας) και </a:t>
            </a:r>
            <a:r>
              <a:rPr lang="el-GR" dirty="0"/>
              <a:t>αποθετική </a:t>
            </a:r>
            <a:r>
              <a:rPr lang="el-GR" dirty="0" smtClean="0"/>
              <a:t>(ή διαφυγόν κέρδος)</a:t>
            </a:r>
            <a:endParaRPr lang="el-GR" dirty="0"/>
          </a:p>
          <a:p>
            <a:pPr lvl="2"/>
            <a:r>
              <a:rPr lang="el-GR" b="1" dirty="0"/>
              <a:t>Ηθική βλάβη</a:t>
            </a:r>
            <a:r>
              <a:rPr lang="el-GR" dirty="0"/>
              <a:t> (βλάβη αγαθών που συνδέονται με την προσωπικότητα) </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43000"/>
          </a:xfrm>
        </p:spPr>
        <p:txBody>
          <a:bodyPr/>
          <a:lstStyle/>
          <a:p>
            <a:r>
              <a:rPr lang="el-GR" b="1" dirty="0" smtClean="0"/>
              <a:t>Αιτιώδης </a:t>
            </a:r>
            <a:r>
              <a:rPr lang="el-GR" b="1" dirty="0"/>
              <a:t>συνάφεια </a:t>
            </a:r>
            <a:endParaRPr lang="el-GR" dirty="0"/>
          </a:p>
        </p:txBody>
      </p:sp>
      <p:sp>
        <p:nvSpPr>
          <p:cNvPr id="3" name="Content Placeholder 2"/>
          <p:cNvSpPr>
            <a:spLocks noGrp="1"/>
          </p:cNvSpPr>
          <p:nvPr>
            <p:ph idx="1"/>
          </p:nvPr>
        </p:nvSpPr>
        <p:spPr>
          <a:xfrm>
            <a:off x="457200" y="1340768"/>
            <a:ext cx="8229600" cy="5328592"/>
          </a:xfrm>
        </p:spPr>
        <p:txBody>
          <a:bodyPr>
            <a:normAutofit fontScale="70000" lnSpcReduction="20000"/>
          </a:bodyPr>
          <a:lstStyle/>
          <a:p>
            <a:r>
              <a:rPr lang="el-GR" dirty="0"/>
              <a:t>Όταν κατά τα διδάγματα της κοινής πείρας και λογικής, βάσει των πραγματικών δεδομένων της συγκεκριμένης περίπτωσης, η πράξη ή παράλειψη, κατά το χρόνο και με τους όρους που έγινε, ήταν ικανή, κατ’ αντικειμενική πρόγνωση και σύμφωνα με τη συνήθη πορεία των πραγμάτων (χωρίς τη μεσολάβηση άσχετων ή έκτακτων περιστατικών), να επιφέρει τη ζημία = </a:t>
            </a:r>
            <a:r>
              <a:rPr lang="el-GR" i="1" dirty="0"/>
              <a:t>θεωρία της πρόσφορης αιτίας</a:t>
            </a:r>
            <a:r>
              <a:rPr lang="el-GR" dirty="0"/>
              <a:t> </a:t>
            </a:r>
            <a:endParaRPr lang="el-GR" dirty="0" smtClean="0"/>
          </a:p>
          <a:p>
            <a:pPr marL="342900" lvl="1" indent="-342900">
              <a:buFont typeface="Arial" pitchFamily="34" charset="0"/>
              <a:buChar char="•"/>
            </a:pPr>
            <a:r>
              <a:rPr lang="el-GR" dirty="0" smtClean="0"/>
              <a:t>Παράλειψη: όταν εξ αντικειμένου κατά τα διδάγματα της κοινής πείρας και τη συνήθη πορεία των πραγμάτων ικανή να επιφέρει το ζημιογόνο γεγονός</a:t>
            </a:r>
          </a:p>
          <a:p>
            <a:r>
              <a:rPr lang="el-GR" dirty="0" smtClean="0"/>
              <a:t>Διακοπή </a:t>
            </a:r>
            <a:r>
              <a:rPr lang="el-GR" dirty="0"/>
              <a:t>αιτιώδους συνάφειας: </a:t>
            </a:r>
          </a:p>
          <a:p>
            <a:pPr lvl="1"/>
            <a:r>
              <a:rPr lang="el-GR" dirty="0"/>
              <a:t>Ανάκληση πράξης ή νέα, νόμιμη </a:t>
            </a:r>
            <a:r>
              <a:rPr lang="el-GR" dirty="0" smtClean="0"/>
              <a:t>πράξη</a:t>
            </a:r>
          </a:p>
          <a:p>
            <a:pPr lvl="1"/>
            <a:r>
              <a:rPr lang="el-GR" dirty="0" smtClean="0"/>
              <a:t>Διατηρείται όμως όταν η </a:t>
            </a:r>
            <a:r>
              <a:rPr lang="el-GR" dirty="0"/>
              <a:t>παράνομη είχε συνέπειες μέχρι τη την ανάκλησή της </a:t>
            </a:r>
          </a:p>
          <a:p>
            <a:pPr lvl="1"/>
            <a:r>
              <a:rPr lang="el-GR" dirty="0" err="1"/>
              <a:t>Τυχηρό</a:t>
            </a:r>
            <a:r>
              <a:rPr lang="el-GR" dirty="0"/>
              <a:t> που ακολούθησε και επέτεινε τη ζημία δεν καθιστά το δημόσιο υπεύθυνο για το σύνολο, μπορεί και να αποκλείσει την ευθύνη (σεισμός) </a:t>
            </a:r>
          </a:p>
          <a:p>
            <a:pPr lvl="1"/>
            <a:r>
              <a:rPr lang="el-GR" dirty="0"/>
              <a:t>Αν ακολούθησαν πράξεις τρίτων, ζήτημα ευθύνης </a:t>
            </a:r>
            <a:r>
              <a:rPr lang="el-GR" dirty="0" smtClean="0"/>
              <a:t>περισσοτέρων</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Καταλογισμός </a:t>
            </a:r>
            <a:r>
              <a:rPr lang="el-GR" b="1" dirty="0" smtClean="0"/>
              <a:t>ζημιογόνου </a:t>
            </a:r>
            <a:r>
              <a:rPr lang="el-GR" b="1" dirty="0"/>
              <a:t>γεγονότος</a:t>
            </a:r>
            <a:endParaRPr lang="el-GR" dirty="0"/>
          </a:p>
        </p:txBody>
      </p:sp>
      <p:sp>
        <p:nvSpPr>
          <p:cNvPr id="3" name="Content Placeholder 2"/>
          <p:cNvSpPr>
            <a:spLocks noGrp="1"/>
          </p:cNvSpPr>
          <p:nvPr>
            <p:ph idx="1"/>
          </p:nvPr>
        </p:nvSpPr>
        <p:spPr>
          <a:xfrm>
            <a:off x="457200" y="1268760"/>
            <a:ext cx="8229600" cy="5256584"/>
          </a:xfrm>
        </p:spPr>
        <p:txBody>
          <a:bodyPr>
            <a:normAutofit fontScale="70000" lnSpcReduction="20000"/>
          </a:bodyPr>
          <a:lstStyle/>
          <a:p>
            <a:pPr lvl="0"/>
            <a:r>
              <a:rPr lang="el-GR" b="1" dirty="0"/>
              <a:t>Όργανο του Δημοσίου κατά την άσκηση των καθηκόντων του </a:t>
            </a:r>
            <a:endParaRPr lang="el-GR" dirty="0"/>
          </a:p>
          <a:p>
            <a:pPr lvl="1"/>
            <a:r>
              <a:rPr lang="el-GR" dirty="0">
                <a:solidFill>
                  <a:srgbClr val="FF0000"/>
                </a:solidFill>
              </a:rPr>
              <a:t>Εκτελεστική</a:t>
            </a:r>
            <a:r>
              <a:rPr lang="el-GR" dirty="0"/>
              <a:t> λειτουργία = Δημόσιο και </a:t>
            </a:r>
            <a:r>
              <a:rPr lang="el-GR" dirty="0" err="1"/>
              <a:t>νπδδ</a:t>
            </a:r>
            <a:r>
              <a:rPr lang="el-GR" dirty="0"/>
              <a:t> – διασταλτική ερμηνεία </a:t>
            </a:r>
          </a:p>
          <a:p>
            <a:pPr lvl="2"/>
            <a:r>
              <a:rPr lang="el-GR" dirty="0"/>
              <a:t>Όλα τα όργανα της εκτελεστικής λειτουργίας και στο σύνολο της δραστηριότητάς τους ανεξάρτητα από το νομικό δεσμό με τον ποίο συνδέονται με το Δημόσιο / </a:t>
            </a:r>
            <a:r>
              <a:rPr lang="el-GR" dirty="0" err="1"/>
              <a:t>νπδδ</a:t>
            </a:r>
            <a:endParaRPr lang="el-GR" dirty="0"/>
          </a:p>
          <a:p>
            <a:pPr lvl="3"/>
            <a:r>
              <a:rPr lang="el-GR" dirty="0"/>
              <a:t>μονοπρόσωπα και συλλογικά</a:t>
            </a:r>
          </a:p>
          <a:p>
            <a:pPr lvl="3"/>
            <a:r>
              <a:rPr lang="el-GR" dirty="0"/>
              <a:t>αποφασιστικές – γνωμοδοτικές αρμοδιότητες</a:t>
            </a:r>
          </a:p>
          <a:p>
            <a:pPr lvl="3"/>
            <a:r>
              <a:rPr lang="el-GR" dirty="0"/>
              <a:t>επικεφαλής της εκτελεστικής λειτουργίας και ιεραρχικώς επόμενα όργανα</a:t>
            </a:r>
          </a:p>
          <a:p>
            <a:pPr lvl="3"/>
            <a:r>
              <a:rPr lang="el-GR" dirty="0"/>
              <a:t>ΑΔΑ</a:t>
            </a:r>
          </a:p>
          <a:p>
            <a:pPr lvl="3"/>
            <a:r>
              <a:rPr lang="el-GR" dirty="0"/>
              <a:t>Διφυή νομικά πρόσωπα όταν ασκούν δημόσια εξουσία </a:t>
            </a:r>
          </a:p>
          <a:p>
            <a:pPr lvl="3"/>
            <a:r>
              <a:rPr lang="el-GR" dirty="0"/>
              <a:t>όργανα που προβαίνουν μόνο σε υλικές ενέργειες </a:t>
            </a:r>
          </a:p>
          <a:p>
            <a:pPr lvl="2"/>
            <a:r>
              <a:rPr lang="el-GR" dirty="0"/>
              <a:t>Νομικές πράξεις: όργανα με στενή έννοια</a:t>
            </a:r>
          </a:p>
          <a:p>
            <a:pPr lvl="2"/>
            <a:r>
              <a:rPr lang="el-GR" dirty="0"/>
              <a:t>Υλικές πράξεις: όργανα με την ευρεία έννοια (πρόσωπα που συνδέονται με το δημόσιο νομικό πρόσωπο με ειδική νομική σχέση και έχουν αρμοδιότητα την προπαρασκευή ή εκτέλεση νομικών πράξεων ή διενέργεια υλικών πράξεων για την πραγμάτωση των επιδιωκόμενων νομικών σκοπών) </a:t>
            </a:r>
          </a:p>
          <a:p>
            <a:pPr lvl="2"/>
            <a:r>
              <a:rPr lang="el-GR" dirty="0"/>
              <a:t>Ανεξάρτητα από νομικό δεσμό, ακόμη και όταν αυτός πάσχει – όχι εάν δεν υπάρχει ή είναι ανυπόστατος ο διορισμός </a:t>
            </a:r>
          </a:p>
          <a:p>
            <a:pPr lvl="1"/>
            <a:r>
              <a:rPr lang="el-GR" dirty="0"/>
              <a:t>όταν στο πλαίσιο της διοικητικής εποπτείας προβλέπεται έγκριση της πράξης των </a:t>
            </a:r>
            <a:r>
              <a:rPr lang="el-GR" dirty="0" err="1"/>
              <a:t>νπδδ</a:t>
            </a:r>
            <a:r>
              <a:rPr lang="el-GR" dirty="0"/>
              <a:t>, εάν η πράξη αυτή είναι παράνομη ευθύνεται το εποπτευόμενο όργανο που την ενήργησε και όχι το Δημόσιο.</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Καταλογισμός ζημιογόνου γεγονότος</a:t>
            </a:r>
            <a:endParaRPr lang="el-GR" dirty="0"/>
          </a:p>
        </p:txBody>
      </p:sp>
      <p:sp>
        <p:nvSpPr>
          <p:cNvPr id="3" name="Content Placeholder 2"/>
          <p:cNvSpPr>
            <a:spLocks noGrp="1"/>
          </p:cNvSpPr>
          <p:nvPr>
            <p:ph idx="1"/>
          </p:nvPr>
        </p:nvSpPr>
        <p:spPr/>
        <p:txBody>
          <a:bodyPr>
            <a:normAutofit fontScale="77500" lnSpcReduction="20000"/>
          </a:bodyPr>
          <a:lstStyle/>
          <a:p>
            <a:r>
              <a:rPr lang="el-GR" dirty="0">
                <a:solidFill>
                  <a:srgbClr val="FF0000"/>
                </a:solidFill>
              </a:rPr>
              <a:t>Νομοθετική</a:t>
            </a:r>
            <a:r>
              <a:rPr lang="el-GR" dirty="0"/>
              <a:t> λειτουργία : </a:t>
            </a:r>
          </a:p>
          <a:p>
            <a:pPr lvl="1"/>
            <a:r>
              <a:rPr lang="el-GR" dirty="0"/>
              <a:t>όταν αντίκειται σε διατάξεις </a:t>
            </a:r>
            <a:r>
              <a:rPr lang="el-GR" dirty="0" err="1"/>
              <a:t>υπερνομοθετικής</a:t>
            </a:r>
            <a:r>
              <a:rPr lang="el-GR" dirty="0"/>
              <a:t> ισχύος (Σ, Ευρωπαϊκό, ΕΣΔΑ κ.λπ.) , εφόσον πρόκειται για διατάξεις άμεσης εφαρμογής </a:t>
            </a:r>
          </a:p>
          <a:p>
            <a:pPr lvl="1"/>
            <a:r>
              <a:rPr lang="el-GR" dirty="0"/>
              <a:t>παράλειψη νομοθέτησης</a:t>
            </a:r>
          </a:p>
          <a:p>
            <a:pPr lvl="1"/>
            <a:r>
              <a:rPr lang="el-GR" dirty="0"/>
              <a:t>διοικητικές αρμοδιότητες</a:t>
            </a:r>
          </a:p>
          <a:p>
            <a:r>
              <a:rPr lang="el-GR" dirty="0">
                <a:solidFill>
                  <a:srgbClr val="FF0000"/>
                </a:solidFill>
              </a:rPr>
              <a:t>Δικαστική</a:t>
            </a:r>
            <a:r>
              <a:rPr lang="el-GR" dirty="0"/>
              <a:t> λειτουργία: </a:t>
            </a:r>
          </a:p>
          <a:p>
            <a:pPr lvl="1"/>
            <a:r>
              <a:rPr lang="el-GR" dirty="0"/>
              <a:t>διοικητικές αρμοδιότητες (προαγωγές, τοποθετήσεις, μεταθέσεις, αποσπάσεις και μετατάξεις δικαστικών λειτουργών, υπηρεσιακή κατάσταση δικαστικών υπαλλήλων, μισθοδοτικές καταστάσεις, συντήρηση δικαστηρίων, τήρηση τάξης σε αίθουσες δικαστηρίων) </a:t>
            </a:r>
          </a:p>
          <a:p>
            <a:pPr lvl="1"/>
            <a:r>
              <a:rPr lang="el-GR" dirty="0"/>
              <a:t>αντίθεση στο ευρωπαϊκό δίκαιο</a:t>
            </a:r>
          </a:p>
          <a:p>
            <a:pPr lvl="1"/>
            <a:r>
              <a:rPr lang="el-GR" dirty="0"/>
              <a:t>κατά τα λοιπά ατομική ευθύνη δικαστών </a:t>
            </a:r>
          </a:p>
          <a:p>
            <a:pPr>
              <a:buNone/>
            </a:pP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Απόφαση ΔΕΕ </a:t>
            </a:r>
            <a:r>
              <a:rPr lang="en-US" dirty="0" err="1" smtClean="0"/>
              <a:t>Koebler</a:t>
            </a:r>
            <a:endParaRPr lang="el-GR" dirty="0"/>
          </a:p>
        </p:txBody>
      </p:sp>
      <p:sp>
        <p:nvSpPr>
          <p:cNvPr id="4" name="Text Placeholder 3"/>
          <p:cNvSpPr>
            <a:spLocks noGrp="1"/>
          </p:cNvSpPr>
          <p:nvPr>
            <p:ph type="body" idx="1"/>
          </p:nvPr>
        </p:nvSpPr>
        <p:spPr/>
        <p:txBody>
          <a:bodyPr/>
          <a:lstStyle/>
          <a:p>
            <a:r>
              <a:rPr lang="el-GR" dirty="0" smtClean="0"/>
              <a:t>Αστική ευθύνη για παραβάσεις δικαίου ΕΕ </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smtClean="0"/>
              <a:t>Προηγούμενες αποφάσεις</a:t>
            </a:r>
            <a:endParaRPr lang="el-GR" dirty="0"/>
          </a:p>
        </p:txBody>
      </p:sp>
      <p:sp>
        <p:nvSpPr>
          <p:cNvPr id="5" name="Content Placeholder 4"/>
          <p:cNvSpPr>
            <a:spLocks noGrp="1"/>
          </p:cNvSpPr>
          <p:nvPr>
            <p:ph idx="1"/>
          </p:nvPr>
        </p:nvSpPr>
        <p:spPr>
          <a:xfrm>
            <a:off x="0" y="1268760"/>
            <a:ext cx="8892480" cy="5760640"/>
          </a:xfrm>
        </p:spPr>
        <p:txBody>
          <a:bodyPr>
            <a:normAutofit fontScale="62500" lnSpcReduction="20000"/>
          </a:bodyPr>
          <a:lstStyle/>
          <a:p>
            <a:r>
              <a:rPr lang="el-GR" dirty="0" smtClean="0"/>
              <a:t>ΔΕΚ 6/60 </a:t>
            </a:r>
            <a:r>
              <a:rPr lang="en-US" dirty="0" err="1" smtClean="0"/>
              <a:t>Humblet</a:t>
            </a:r>
            <a:r>
              <a:rPr lang="en-US" dirty="0" smtClean="0"/>
              <a:t>/</a:t>
            </a:r>
            <a:r>
              <a:rPr lang="el-GR" dirty="0" smtClean="0"/>
              <a:t>Βελγίου &amp; ΔΕΚ 13/68 </a:t>
            </a:r>
            <a:r>
              <a:rPr lang="en-US" dirty="0" err="1" smtClean="0"/>
              <a:t>Salgoil</a:t>
            </a:r>
            <a:r>
              <a:rPr lang="el-GR" dirty="0" smtClean="0"/>
              <a:t>: </a:t>
            </a:r>
          </a:p>
          <a:p>
            <a:pPr lvl="1"/>
            <a:r>
              <a:rPr lang="el-GR" dirty="0" smtClean="0"/>
              <a:t>δικαίωμα δικαστικής προστασίας για παραβάσεις κοινοτικού δικαίου από Κράτη μέλη</a:t>
            </a:r>
          </a:p>
          <a:p>
            <a:pPr lvl="1"/>
            <a:r>
              <a:rPr lang="el-GR" dirty="0" smtClean="0"/>
              <a:t>Δικονομικές και ουσιαστικές προϋποθέσεις κατά το εθνικό δίκαιο</a:t>
            </a:r>
          </a:p>
          <a:p>
            <a:r>
              <a:rPr lang="el-GR" dirty="0" smtClean="0"/>
              <a:t>ΔΕΚ </a:t>
            </a:r>
            <a:r>
              <a:rPr lang="en-US" dirty="0" smtClean="0"/>
              <a:t>C-6/90 &amp;C-9/90 </a:t>
            </a:r>
            <a:r>
              <a:rPr lang="el-GR" dirty="0" smtClean="0"/>
              <a:t>(1991) </a:t>
            </a:r>
            <a:r>
              <a:rPr lang="en-US" dirty="0" err="1" smtClean="0"/>
              <a:t>Francovich</a:t>
            </a:r>
            <a:r>
              <a:rPr lang="en-US" dirty="0" smtClean="0"/>
              <a:t> </a:t>
            </a:r>
          </a:p>
          <a:p>
            <a:pPr lvl="1"/>
            <a:r>
              <a:rPr lang="el-GR" dirty="0" smtClean="0"/>
              <a:t>Αστική ευθύνη δημοσίου για δίκαιο ΕΕ είναι σύμφυτη προς το σύστημα της Συνθήκης </a:t>
            </a:r>
          </a:p>
          <a:p>
            <a:pPr lvl="1"/>
            <a:r>
              <a:rPr lang="el-GR" dirty="0" smtClean="0"/>
              <a:t>Οι ουσιαστικές προϋποθέσεις ευθύνης κρίνονται κατά το ευρωπαϊκό δίκαιο</a:t>
            </a:r>
          </a:p>
          <a:p>
            <a:pPr lvl="1"/>
            <a:r>
              <a:rPr lang="el-GR" dirty="0" smtClean="0"/>
              <a:t>Διευκρινίζονται οι προϋποθέσεις ευθύνης </a:t>
            </a:r>
          </a:p>
          <a:p>
            <a:r>
              <a:rPr lang="el-GR" dirty="0" smtClean="0"/>
              <a:t>ΔΕΚ </a:t>
            </a:r>
            <a:r>
              <a:rPr lang="en-US" dirty="0" smtClean="0"/>
              <a:t>C-46 &amp; 48/1993 (1996) Brasserie du </a:t>
            </a:r>
            <a:r>
              <a:rPr lang="en-US" dirty="0" err="1" smtClean="0"/>
              <a:t>Pêcheur</a:t>
            </a:r>
            <a:r>
              <a:rPr lang="en-US" dirty="0" smtClean="0"/>
              <a:t>/</a:t>
            </a:r>
            <a:r>
              <a:rPr lang="en-US" dirty="0" err="1" smtClean="0"/>
              <a:t>Factortame</a:t>
            </a:r>
            <a:endParaRPr lang="en-US" dirty="0" smtClean="0"/>
          </a:p>
          <a:p>
            <a:pPr lvl="1"/>
            <a:r>
              <a:rPr lang="el-GR" dirty="0" smtClean="0"/>
              <a:t>Ευθύνη του κράτους για παραβάσεις δικαίου ΕΕ λόγω πράξης του νομοθέτη, εφόσον:</a:t>
            </a:r>
          </a:p>
          <a:p>
            <a:pPr lvl="2"/>
            <a:r>
              <a:rPr lang="el-GR" dirty="0" smtClean="0"/>
              <a:t>Ο παραβιαζόμενος κανόνας απονέμει δικαιώματα στους ιδιώτες, το περιεχόμενο και οι δικαιούχοι των οποίων προσδιορίζονται με σχετική ακρίβεια και χωρίς αιρέσεις – όχι όμως και άμεσης εφαρμογής, έστω και εμμέσως / κρίνεται κατά περίπτωση – όχι </a:t>
            </a:r>
            <a:r>
              <a:rPr lang="en-US" dirty="0" err="1" smtClean="0"/>
              <a:t>actio</a:t>
            </a:r>
            <a:r>
              <a:rPr lang="en-US" dirty="0" smtClean="0"/>
              <a:t> </a:t>
            </a:r>
            <a:r>
              <a:rPr lang="en-US" dirty="0" err="1" smtClean="0"/>
              <a:t>popularis</a:t>
            </a:r>
            <a:endParaRPr lang="el-GR" dirty="0" smtClean="0"/>
          </a:p>
          <a:p>
            <a:pPr lvl="2"/>
            <a:r>
              <a:rPr lang="el-GR" dirty="0" smtClean="0"/>
              <a:t>Κατάφωρη παραβίαση : πρόδηλη και σοβαρή παραβίαση δικαίου ΕΕ</a:t>
            </a:r>
          </a:p>
          <a:p>
            <a:pPr lvl="3"/>
            <a:r>
              <a:rPr lang="el-GR" dirty="0" smtClean="0"/>
              <a:t>Βαθμός σαφήνειας κανόνα</a:t>
            </a:r>
          </a:p>
          <a:p>
            <a:pPr lvl="3"/>
            <a:r>
              <a:rPr lang="el-GR" dirty="0" smtClean="0"/>
              <a:t>Εύρος περιθωρίου εκτιμήσεως αρχών</a:t>
            </a:r>
          </a:p>
          <a:p>
            <a:pPr lvl="3"/>
            <a:r>
              <a:rPr lang="el-GR" dirty="0" smtClean="0"/>
              <a:t>Ηθελημένος ή ακούσιος χαρακτήρας παραβίασης</a:t>
            </a:r>
          </a:p>
          <a:p>
            <a:pPr lvl="3"/>
            <a:r>
              <a:rPr lang="el-GR" dirty="0" smtClean="0"/>
              <a:t>Συγγνωστό ή μη νομικής πλάνης</a:t>
            </a:r>
          </a:p>
          <a:p>
            <a:pPr lvl="3"/>
            <a:r>
              <a:rPr lang="el-GR" dirty="0" smtClean="0"/>
              <a:t>Συμβολή οργάνων ΕΕ για αντίθεση</a:t>
            </a:r>
          </a:p>
          <a:p>
            <a:pPr lvl="2"/>
            <a:r>
              <a:rPr lang="el-GR" dirty="0" smtClean="0"/>
              <a:t>Αιτιώδης συνάφεια μεταξύ παραβίασης και ζημίας ιδιώτη  (εθνικός δικαστής βάσει αρχών δικαίου ΕΕ )</a:t>
            </a:r>
          </a:p>
          <a:p>
            <a:pPr lvl="2"/>
            <a:endParaRPr lang="el-GR" dirty="0" smtClean="0"/>
          </a:p>
          <a:p>
            <a:pPr>
              <a:buNone/>
            </a:pP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Köbler</a:t>
            </a:r>
            <a:r>
              <a:rPr lang="en-US" dirty="0" smtClean="0"/>
              <a:t> (2003)</a:t>
            </a:r>
            <a:r>
              <a:rPr lang="el-GR" dirty="0" smtClean="0"/>
              <a:t> – Ιστορικό </a:t>
            </a:r>
            <a:endParaRPr lang="el-GR" dirty="0"/>
          </a:p>
        </p:txBody>
      </p:sp>
      <p:sp>
        <p:nvSpPr>
          <p:cNvPr id="3" name="Content Placeholder 2"/>
          <p:cNvSpPr>
            <a:spLocks noGrp="1"/>
          </p:cNvSpPr>
          <p:nvPr>
            <p:ph idx="1"/>
          </p:nvPr>
        </p:nvSpPr>
        <p:spPr/>
        <p:txBody>
          <a:bodyPr>
            <a:normAutofit fontScale="85000" lnSpcReduction="10000"/>
          </a:bodyPr>
          <a:lstStyle/>
          <a:p>
            <a:r>
              <a:rPr lang="el-GR" dirty="0" smtClean="0"/>
              <a:t>Προδικαστικό ερώτημα (διάταξη αυστριακού δικαίου για επίδομα αρχαιότητας καθηγητών πανεπιστημίου – μόνον στην Αυστρία– αίτημα χορήγησης λόγω προϋπηρεσίας σε άλλα κράτη μέλη  άλλως έμμεση δυσμενής διάκριση– αγωγή σε διοικητικό δικαστήριο – υποβολή προδικαστικού ερωτήματος – παραίτηση από προδικαστικό ερώτημα &amp; απόρριψη αγωγής από Διοικητικό Δικαστήριο επειδή το επίδομα ανταμοιβή για επίδειξη πίστεως – αγωγή αποζημίωσης ενώπιον αρμοδίων πολιτικών δικαστηρίων Βιέννης – υποβολή προδικαστικού ερωτήματος)</a:t>
            </a:r>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Köbler</a:t>
            </a:r>
            <a:r>
              <a:rPr lang="en-US" dirty="0" smtClean="0"/>
              <a:t> (2003)</a:t>
            </a:r>
            <a:r>
              <a:rPr lang="el-GR" dirty="0" smtClean="0"/>
              <a:t> - </a:t>
            </a:r>
            <a:r>
              <a:rPr lang="el-GR" dirty="0" smtClean="0"/>
              <a:t>Απόφαση ΔΕΕ</a:t>
            </a:r>
            <a:endParaRPr lang="el-GR" dirty="0"/>
          </a:p>
        </p:txBody>
      </p:sp>
      <p:sp>
        <p:nvSpPr>
          <p:cNvPr id="3" name="Content Placeholder 2"/>
          <p:cNvSpPr>
            <a:spLocks noGrp="1"/>
          </p:cNvSpPr>
          <p:nvPr>
            <p:ph idx="1"/>
          </p:nvPr>
        </p:nvSpPr>
        <p:spPr/>
        <p:txBody>
          <a:bodyPr>
            <a:normAutofit fontScale="70000" lnSpcReduction="20000"/>
          </a:bodyPr>
          <a:lstStyle/>
          <a:p>
            <a:r>
              <a:rPr lang="el-GR" dirty="0" smtClean="0"/>
              <a:t>Ενιαίο ευθύνης κράτους κατά το διεθνές δίκαιο</a:t>
            </a:r>
          </a:p>
          <a:p>
            <a:r>
              <a:rPr lang="el-GR" dirty="0" smtClean="0"/>
              <a:t>Διασφάλιση αποτελεσματικότητας κανόνων ΕΕ</a:t>
            </a:r>
          </a:p>
          <a:p>
            <a:r>
              <a:rPr lang="el-GR" dirty="0" smtClean="0"/>
              <a:t>Ευθύνη δημοσίου για αποφάσεις ανωτάτων εθνικών δικαστηρίων (υποχρέωση προδικαστικού)</a:t>
            </a:r>
          </a:p>
          <a:p>
            <a:r>
              <a:rPr lang="el-GR" dirty="0" smtClean="0"/>
              <a:t>Αντίθετα επιχειρήματα: </a:t>
            </a:r>
          </a:p>
          <a:p>
            <a:pPr lvl="1"/>
            <a:r>
              <a:rPr lang="el-GR" dirty="0" smtClean="0"/>
              <a:t>ασφάλεια δικαίου, προστασία ουσιαστικού δεδικασμένου/ όμως δεν αμφισβητείται η απόφαση που προκάλεσε τη ζημία </a:t>
            </a:r>
          </a:p>
          <a:p>
            <a:pPr lvl="1"/>
            <a:r>
              <a:rPr lang="el-GR" dirty="0" smtClean="0"/>
              <a:t>Ανεξαρτησία δικαιοσύνης/ όμως ευθύνη Δημοσίου και όχι του δικαστή</a:t>
            </a:r>
          </a:p>
          <a:p>
            <a:pPr lvl="1"/>
            <a:r>
              <a:rPr lang="el-GR" dirty="0" smtClean="0"/>
              <a:t>Κύρος δικαιοσύνης / αντίθετα ενισχύεται</a:t>
            </a:r>
            <a:endParaRPr lang="el-GR" dirty="0" smtClean="0"/>
          </a:p>
          <a:p>
            <a:pPr lvl="1"/>
            <a:r>
              <a:rPr lang="el-GR" dirty="0" smtClean="0"/>
              <a:t>Έλλειψη κατάλληλου δικαιοδοτικού οργάνου / ευθύνη κρατών μελών – οι δικονομικές προϋποθέσεις εμπίπτουν στην ευθύνη κρατών μελών </a:t>
            </a:r>
          </a:p>
          <a:p>
            <a:pPr lvl="1">
              <a:buNone/>
            </a:pPr>
            <a:r>
              <a:rPr lang="el-GR" dirty="0" smtClean="0"/>
              <a:t>+ Συλλογισμός από συγκριτικό δίκαιο και ΕΣΔΑ</a:t>
            </a:r>
          </a:p>
          <a:p>
            <a:pPr lvl="1"/>
            <a:endParaRPr lang="el-GR" dirty="0" smtClean="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Έννοια</a:t>
            </a:r>
            <a:endParaRPr lang="el-GR" dirty="0"/>
          </a:p>
        </p:txBody>
      </p:sp>
      <p:sp>
        <p:nvSpPr>
          <p:cNvPr id="3" name="Content Placeholder 2"/>
          <p:cNvSpPr>
            <a:spLocks noGrp="1"/>
          </p:cNvSpPr>
          <p:nvPr>
            <p:ph idx="1"/>
          </p:nvPr>
        </p:nvSpPr>
        <p:spPr>
          <a:xfrm>
            <a:off x="457200" y="1600200"/>
            <a:ext cx="8229600" cy="4925144"/>
          </a:xfrm>
        </p:spPr>
        <p:txBody>
          <a:bodyPr>
            <a:normAutofit fontScale="77500" lnSpcReduction="20000"/>
          </a:bodyPr>
          <a:lstStyle/>
          <a:p>
            <a:r>
              <a:rPr lang="el-GR" dirty="0"/>
              <a:t>υποχρέωση του Δημοσίου ή των δημόσιων νομικών προσώπων να αποκαθιστούν (συνήθως με μορφή αποζημίωσης σε χρήμα) τις ζημιογόνες συνέπειες των παράνομων πράξεων, παραλείψεων και υλικών ενεργειών των οργάνων </a:t>
            </a:r>
            <a:r>
              <a:rPr lang="el-GR" dirty="0" smtClean="0"/>
              <a:t>τους</a:t>
            </a:r>
          </a:p>
          <a:p>
            <a:r>
              <a:rPr lang="el-GR" dirty="0"/>
              <a:t>Αστική ευθύνη του Κράτους: ΑΠ 11/1858 (</a:t>
            </a:r>
            <a:r>
              <a:rPr lang="el-GR" i="1" dirty="0"/>
              <a:t>πλοιοκτήτης – παράνομη παρεμπόδιση </a:t>
            </a:r>
            <a:r>
              <a:rPr lang="el-GR" i="1" dirty="0" err="1"/>
              <a:t>απόπλευσης</a:t>
            </a:r>
            <a:r>
              <a:rPr lang="el-GR" i="1" dirty="0"/>
              <a:t> πλοίου από υπάλληλο που επεδίωκε να δωροδοκηθεί</a:t>
            </a:r>
            <a:r>
              <a:rPr lang="el-GR" dirty="0" smtClean="0"/>
              <a:t>)</a:t>
            </a:r>
          </a:p>
          <a:p>
            <a:pPr lvl="0"/>
            <a:r>
              <a:rPr lang="el-GR" dirty="0"/>
              <a:t>Πρόβλημα: δαπάνες του κράτους – επιβάρυνση του προϋπολογισμού, ωστόσο: </a:t>
            </a:r>
          </a:p>
          <a:p>
            <a:pPr lvl="1"/>
            <a:r>
              <a:rPr lang="el-GR" dirty="0"/>
              <a:t>έντονη παρέμβαση στην οικονομική δραστηριότητα → καθιέρωση αστικής ευθύνης </a:t>
            </a:r>
          </a:p>
          <a:p>
            <a:pPr lvl="1"/>
            <a:r>
              <a:rPr lang="el-GR" dirty="0"/>
              <a:t>ακόμη και όταν υποχωρεί το κράτος, εποπτική λειτουργία </a:t>
            </a:r>
          </a:p>
          <a:p>
            <a:pPr lvl="1"/>
            <a:r>
              <a:rPr lang="el-GR" dirty="0"/>
              <a:t>Ιδιαίτερη σημασία στη σύγχρονη κοινωνία / νέες πηγές κινδύνων από εξέλιξη της τεχνολογίας</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Köbler</a:t>
            </a:r>
            <a:r>
              <a:rPr lang="en-US" dirty="0" smtClean="0"/>
              <a:t> (2003)</a:t>
            </a:r>
            <a:r>
              <a:rPr lang="el-GR" dirty="0" smtClean="0"/>
              <a:t> - Προϋποθέσεις</a:t>
            </a:r>
            <a:endParaRPr lang="el-GR" dirty="0"/>
          </a:p>
        </p:txBody>
      </p:sp>
      <p:sp>
        <p:nvSpPr>
          <p:cNvPr id="3" name="Content Placeholder 2"/>
          <p:cNvSpPr>
            <a:spLocks noGrp="1"/>
          </p:cNvSpPr>
          <p:nvPr>
            <p:ph idx="1"/>
          </p:nvPr>
        </p:nvSpPr>
        <p:spPr/>
        <p:txBody>
          <a:bodyPr>
            <a:normAutofit fontScale="92500" lnSpcReduction="20000"/>
          </a:bodyPr>
          <a:lstStyle/>
          <a:p>
            <a:pPr lvl="1"/>
            <a:r>
              <a:rPr lang="el-GR" dirty="0" smtClean="0"/>
              <a:t>Όπως εν γένει στις υποθέσεις ευθύνης του Δημοσίου με διευκρίνιση ως προς τη δεύτερη: Όταν ο Δικαστής αγνοεί προδήλως το δίκαιο ΕΕ </a:t>
            </a:r>
          </a:p>
          <a:p>
            <a:pPr lvl="2"/>
            <a:r>
              <a:rPr lang="el-GR" dirty="0" smtClean="0"/>
              <a:t>Σαφήνεια και ακρίβεια κανόνα</a:t>
            </a:r>
          </a:p>
          <a:p>
            <a:pPr lvl="2"/>
            <a:r>
              <a:rPr lang="el-GR" dirty="0" smtClean="0"/>
              <a:t>Αυτοπροαίρετος χαρακτήρας παραβιάσεως</a:t>
            </a:r>
          </a:p>
          <a:p>
            <a:pPr lvl="2"/>
            <a:r>
              <a:rPr lang="el-GR" dirty="0" smtClean="0"/>
              <a:t>Συγγνωστή ή μη νομική πλάνη</a:t>
            </a:r>
          </a:p>
          <a:p>
            <a:pPr lvl="2"/>
            <a:r>
              <a:rPr lang="el-GR" dirty="0" smtClean="0"/>
              <a:t>Ενδεχόμενη διατύπωση γνώμης οργάνου ΕΕ</a:t>
            </a:r>
          </a:p>
          <a:p>
            <a:pPr lvl="2"/>
            <a:r>
              <a:rPr lang="el-GR" dirty="0" smtClean="0"/>
              <a:t>Μη συμμόρφωση προς την υποχρέωση υποβολής προδικαστικού ερωτήματος</a:t>
            </a:r>
          </a:p>
          <a:p>
            <a:pPr lvl="1"/>
            <a:r>
              <a:rPr lang="el-GR" dirty="0" smtClean="0"/>
              <a:t>Δεδομένη παράβαση όταν αντίθετη νομολογία ΔΕΕ</a:t>
            </a:r>
          </a:p>
          <a:p>
            <a:pPr lvl="1"/>
            <a:r>
              <a:rPr lang="el-GR" dirty="0" smtClean="0"/>
              <a:t>Δεν αποκλείεται οι διατάξεις του εθνικού δικαίου να είναι λιγότερο αυστηρές, αλλά όχι λιγότερο ευνοϊκές</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Traghetti</a:t>
            </a:r>
            <a:r>
              <a:rPr lang="en-US" dirty="0" smtClean="0"/>
              <a:t> del </a:t>
            </a:r>
            <a:r>
              <a:rPr lang="en-US" dirty="0" err="1" smtClean="0"/>
              <a:t>Mediterraneo</a:t>
            </a:r>
            <a:r>
              <a:rPr lang="en-US" dirty="0"/>
              <a:t> </a:t>
            </a:r>
            <a:r>
              <a:rPr lang="en-US" dirty="0" smtClean="0"/>
              <a:t>(2006) </a:t>
            </a:r>
            <a:endParaRPr lang="el-GR" dirty="0"/>
          </a:p>
        </p:txBody>
      </p:sp>
      <p:sp>
        <p:nvSpPr>
          <p:cNvPr id="3" name="Content Placeholder 2"/>
          <p:cNvSpPr>
            <a:spLocks noGrp="1"/>
          </p:cNvSpPr>
          <p:nvPr>
            <p:ph idx="1"/>
          </p:nvPr>
        </p:nvSpPr>
        <p:spPr/>
        <p:txBody>
          <a:bodyPr/>
          <a:lstStyle/>
          <a:p>
            <a:r>
              <a:rPr lang="en-US" dirty="0" smtClean="0"/>
              <a:t>C-173/03</a:t>
            </a:r>
          </a:p>
          <a:p>
            <a:r>
              <a:rPr lang="el-GR" dirty="0" smtClean="0"/>
              <a:t>Δεν επιτρέπεται εθνική νομοθεσία κατά την οποία περιορίζεται η ευθύνη σε περιπτώσεις δόλου ή βαριάς αμέλειας του Δικαστή </a:t>
            </a:r>
          </a:p>
          <a:p>
            <a:r>
              <a:rPr lang="el-GR" dirty="0" smtClean="0"/>
              <a:t>Όχι αυστηρότερες προϋποθέσεις από αυτές της νομολογίας </a:t>
            </a:r>
            <a:r>
              <a:rPr lang="en-US" dirty="0" err="1" smtClean="0"/>
              <a:t>Köbler</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l-GR" b="1" dirty="0" smtClean="0"/>
              <a:t>Διατάξεις </a:t>
            </a:r>
            <a:r>
              <a:rPr lang="el-GR" b="1" dirty="0" err="1" smtClean="0"/>
              <a:t>ΕισΝΑΚ</a:t>
            </a:r>
            <a:endParaRPr lang="el-GR" b="1" dirty="0" smtClean="0"/>
          </a:p>
        </p:txBody>
      </p:sp>
      <p:sp>
        <p:nvSpPr>
          <p:cNvPr id="3" name="Content Placeholder 2"/>
          <p:cNvSpPr>
            <a:spLocks noGrp="1"/>
          </p:cNvSpPr>
          <p:nvPr>
            <p:ph sz="quarter" idx="1"/>
          </p:nvPr>
        </p:nvSpPr>
        <p:spPr>
          <a:xfrm>
            <a:off x="457200" y="1219200"/>
            <a:ext cx="8229600" cy="4937125"/>
          </a:xfrm>
        </p:spPr>
        <p:txBody>
          <a:bodyPr>
            <a:normAutofit fontScale="70000" lnSpcReduction="20000"/>
          </a:bodyPr>
          <a:lstStyle/>
          <a:p>
            <a:pPr algn="just" eaLnBrk="1" hangingPunct="1">
              <a:defRPr/>
            </a:pPr>
            <a:r>
              <a:rPr lang="el-GR" b="1" dirty="0" smtClean="0">
                <a:solidFill>
                  <a:schemeClr val="accent1">
                    <a:lumMod val="75000"/>
                  </a:schemeClr>
                </a:solidFill>
              </a:rPr>
              <a:t>Άρθρο </a:t>
            </a:r>
            <a:r>
              <a:rPr lang="el-GR" b="1" dirty="0" smtClean="0">
                <a:solidFill>
                  <a:schemeClr val="accent1">
                    <a:lumMod val="75000"/>
                  </a:schemeClr>
                </a:solidFill>
              </a:rPr>
              <a:t>104</a:t>
            </a:r>
            <a:r>
              <a:rPr lang="el-GR" dirty="0" smtClean="0">
                <a:solidFill>
                  <a:schemeClr val="accent1">
                    <a:lumMod val="75000"/>
                  </a:schemeClr>
                </a:solidFill>
              </a:rPr>
              <a:t>: Για πράξεις και παραλείψεις  των  οργάνων  του  δημοσίου,  που  ανάγονται  σε  έννομες σχέσεις του ιδιωτικού δικαίου ή σχετικές με την  ιδιωτική του περιουσία, το δημόσιο ευθύνεται κατά  τις  διατάξεις  του  Αστικού Κώδικα για τα νομικά πρόσωπα.</a:t>
            </a:r>
            <a:endParaRPr lang="el-GR" dirty="0" smtClean="0">
              <a:solidFill>
                <a:schemeClr val="accent1">
                  <a:lumMod val="75000"/>
                </a:schemeClr>
              </a:solidFill>
            </a:endParaRPr>
          </a:p>
          <a:p>
            <a:pPr algn="just" eaLnBrk="1" hangingPunct="1">
              <a:defRPr/>
            </a:pPr>
            <a:r>
              <a:rPr lang="el-GR" b="1" dirty="0" smtClean="0"/>
              <a:t>Άρθρο 105:</a:t>
            </a:r>
            <a:r>
              <a:rPr lang="el-GR" dirty="0" smtClean="0"/>
              <a:t>  Για παράνομες πράξεις ή παραλείψεις των οργάνων  του  δημοσίου  κατά  την  άσκηση  της  δημόσιας  εξουσίας  που τους έχει ανατεθεί, το  δημόσιο ενέχεται σε αποζημίωση, εκτός αν η πράξη ή η  παράλειψη  έγινε  κατά  παράβαση διάταξης, που υπάρχει για χάρη του γενικού συμφέροντος. </a:t>
            </a:r>
            <a:r>
              <a:rPr lang="el-GR" dirty="0" smtClean="0">
                <a:solidFill>
                  <a:schemeClr val="accent1">
                    <a:lumMod val="75000"/>
                  </a:schemeClr>
                </a:solidFill>
              </a:rPr>
              <a:t>Μαζί με το δημόσιο ευθύνεται εις ολόκληρον και το υπαίτιο πρόσωπο,  με  την επιφύλαξη των ειδικών διατάξεων για την ευθύνη των υπουργών.</a:t>
            </a:r>
          </a:p>
          <a:p>
            <a:pPr algn="just" eaLnBrk="1" hangingPunct="1">
              <a:defRPr/>
            </a:pPr>
            <a:r>
              <a:rPr lang="el-GR" dirty="0" smtClean="0">
                <a:solidFill>
                  <a:schemeClr val="accent1">
                    <a:lumMod val="75000"/>
                  </a:schemeClr>
                </a:solidFill>
              </a:rPr>
              <a:t>Άρθρο 106:  Οι  διατάξεις των δύο προηγούμενων άρθρων εφαρμόζονται και για  την ευθύνη των δήμων, των κοινοτήτων  ή  των  άλλων  νομικών  προσώπων  δημοσίου  δικαίου από πράξεις ή παραλείψεις των οργάνων που βρίσκονται  στην υπηρεσία τους. </a:t>
            </a:r>
          </a:p>
          <a:p>
            <a:pPr algn="just" eaLnBrk="1" hangingPunct="1">
              <a:defRPr/>
            </a:pPr>
            <a:endParaRPr lang="el-GR" dirty="0"/>
          </a:p>
        </p:txBody>
      </p:sp>
      <p:sp>
        <p:nvSpPr>
          <p:cNvPr id="4" name="Slide Number Placeholder 3"/>
          <p:cNvSpPr>
            <a:spLocks noGrp="1"/>
          </p:cNvSpPr>
          <p:nvPr>
            <p:ph type="sldNum" sz="quarter" idx="12"/>
          </p:nvPr>
        </p:nvSpPr>
        <p:spPr/>
        <p:txBody>
          <a:bodyPr/>
          <a:lstStyle/>
          <a:p>
            <a:pPr>
              <a:defRPr/>
            </a:pPr>
            <a:fld id="{9A7B5C2B-10A2-4940-A858-4C1E7AF270B9}"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el-GR" dirty="0" smtClean="0"/>
              <a:t>Διάκριση από λοιπές περιπτώσεις</a:t>
            </a:r>
            <a:endParaRPr lang="el-GR" dirty="0"/>
          </a:p>
        </p:txBody>
      </p:sp>
      <p:sp>
        <p:nvSpPr>
          <p:cNvPr id="3" name="Content Placeholder 2"/>
          <p:cNvSpPr>
            <a:spLocks noGrp="1"/>
          </p:cNvSpPr>
          <p:nvPr>
            <p:ph idx="1"/>
          </p:nvPr>
        </p:nvSpPr>
        <p:spPr>
          <a:xfrm>
            <a:off x="457200" y="1052736"/>
            <a:ext cx="8229600" cy="5616624"/>
          </a:xfrm>
        </p:spPr>
        <p:txBody>
          <a:bodyPr>
            <a:normAutofit fontScale="62500" lnSpcReduction="20000"/>
          </a:bodyPr>
          <a:lstStyle/>
          <a:p>
            <a:pPr lvl="0"/>
            <a:r>
              <a:rPr lang="el-GR" dirty="0"/>
              <a:t>Συμβατική ευθύνη δημοσίων νομικών προσώπων </a:t>
            </a:r>
          </a:p>
          <a:p>
            <a:pPr lvl="0"/>
            <a:r>
              <a:rPr lang="el-GR" dirty="0" err="1"/>
              <a:t>Εξωσυμβατική</a:t>
            </a:r>
            <a:r>
              <a:rPr lang="el-GR" dirty="0"/>
              <a:t> ευθύνη δημοσίων νομικών προσώπων, που διέπεται από ιδιωτικό δίκαιο (υπαιτιότητα): </a:t>
            </a:r>
          </a:p>
          <a:p>
            <a:pPr lvl="1"/>
            <a:r>
              <a:rPr lang="el-GR" dirty="0"/>
              <a:t>για περιπτώσεις δημόσιων νομικών προσώπων που διέπονται κατ’ αρχήν από ιδιωτικό δίκαιο – γενικές διατάξεις ΑΚ ή ειδικές τυχόν διατάξεις </a:t>
            </a:r>
          </a:p>
          <a:p>
            <a:pPr lvl="1"/>
            <a:r>
              <a:rPr lang="el-GR" dirty="0"/>
              <a:t>για πράξεις που αφορούν στη διαχείριση της ιδιωτικής περιουσίας του δημοσίου και για πράξεις στο πλαίσιο σχέσεων ιδιωτικού δικαίου: 104 ΑΚ (=71 και 922 ΑΚ)</a:t>
            </a:r>
          </a:p>
          <a:p>
            <a:pPr lvl="0"/>
            <a:r>
              <a:rPr lang="el-GR" dirty="0" smtClean="0"/>
              <a:t>Υποχρέωση </a:t>
            </a:r>
            <a:r>
              <a:rPr lang="el-GR" dirty="0"/>
              <a:t>αποζημίωσης από νόμιμες πράξεις (απαλλοτρίωση, επίταξη, περιορισμός ιδιοκτησίας, εθνικοποίηση)</a:t>
            </a:r>
          </a:p>
          <a:p>
            <a:r>
              <a:rPr lang="el-GR" dirty="0" smtClean="0"/>
              <a:t>Αδικαιολόγητος πλουτισμός </a:t>
            </a:r>
            <a:r>
              <a:rPr lang="el-GR" dirty="0"/>
              <a:t>904 </a:t>
            </a:r>
            <a:r>
              <a:rPr lang="el-GR" dirty="0" smtClean="0"/>
              <a:t>ΑΚ</a:t>
            </a:r>
          </a:p>
          <a:p>
            <a:r>
              <a:rPr lang="el-GR" dirty="0"/>
              <a:t>Άθρ.5 παρ. 7 Ν.1943/1991 (</a:t>
            </a:r>
            <a:r>
              <a:rPr lang="el-GR" dirty="0" err="1"/>
              <a:t>άρθρ.7</a:t>
            </a:r>
            <a:r>
              <a:rPr lang="el-GR" dirty="0"/>
              <a:t> παρ. 1 Ν.3242/2004</a:t>
            </a:r>
            <a:r>
              <a:rPr lang="el-GR" dirty="0" smtClean="0"/>
              <a:t>): </a:t>
            </a:r>
            <a:r>
              <a:rPr lang="el-GR" dirty="0" err="1" smtClean="0"/>
              <a:t>ΣτΕ</a:t>
            </a:r>
            <a:r>
              <a:rPr lang="el-GR" dirty="0" smtClean="0"/>
              <a:t> </a:t>
            </a:r>
            <a:r>
              <a:rPr lang="el-GR" b="1" i="1" dirty="0" smtClean="0"/>
              <a:t>3847/2010 – χαρακτήρα κύρωσης</a:t>
            </a:r>
          </a:p>
          <a:p>
            <a:pPr lvl="0"/>
            <a:r>
              <a:rPr lang="el-GR" dirty="0"/>
              <a:t>Για παραβάσεις ΕΣΔΑ: άρθρο 41 ΕΣΔΑ: </a:t>
            </a:r>
            <a:r>
              <a:rPr lang="el-GR" i="1" dirty="0"/>
              <a:t>Εάν το Δικαστήριο κρίνει ότι υπήρξε παραβίαση της Σύμβασης ή των Πρωτοκόλλων της, και αν το εσωτερικό δίκαιο του Υψηλού Συμβαλλόμενου Μέρους δεν επιτρέπει παρά μόνο ατελή εξάλειψη των συνεπειών της παραβίασης αυτής, το Δικαστήριο χορηγεί, εφόσον είναι αναγκαίο, στον παθόντα </a:t>
            </a:r>
            <a:r>
              <a:rPr lang="el-GR" b="1" i="1" dirty="0"/>
              <a:t>δίκαιη ικανοποίηση.</a:t>
            </a:r>
            <a:endParaRPr lang="el-GR" dirty="0"/>
          </a:p>
          <a:p>
            <a:pPr lvl="0"/>
            <a:r>
              <a:rPr lang="el-GR" dirty="0" smtClean="0"/>
              <a:t>Παραβίαση </a:t>
            </a:r>
            <a:r>
              <a:rPr lang="el-GR" dirty="0"/>
              <a:t>του Σ, τότε θεμέλιο 4 παρ. 5 Σ + 20 παρ. 1 Σ + αναλογική εφαρμογή 105 </a:t>
            </a:r>
            <a:r>
              <a:rPr lang="el-GR" dirty="0" err="1" smtClean="0"/>
              <a:t>ΕισΝΑΚ</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Συνταγματικό θεμέλιο</a:t>
            </a:r>
            <a:endParaRPr lang="el-GR" dirty="0"/>
          </a:p>
        </p:txBody>
      </p:sp>
      <p:sp>
        <p:nvSpPr>
          <p:cNvPr id="3" name="Content Placeholder 2"/>
          <p:cNvSpPr>
            <a:spLocks noGrp="1"/>
          </p:cNvSpPr>
          <p:nvPr>
            <p:ph idx="1"/>
          </p:nvPr>
        </p:nvSpPr>
        <p:spPr>
          <a:xfrm>
            <a:off x="457200" y="1196752"/>
            <a:ext cx="8229600" cy="5328592"/>
          </a:xfrm>
        </p:spPr>
        <p:txBody>
          <a:bodyPr>
            <a:normAutofit fontScale="62500" lnSpcReduction="20000"/>
          </a:bodyPr>
          <a:lstStyle/>
          <a:p>
            <a:pPr lvl="0"/>
            <a:r>
              <a:rPr lang="el-GR" dirty="0" smtClean="0"/>
              <a:t>Θεμέλιο </a:t>
            </a:r>
          </a:p>
          <a:p>
            <a:pPr lvl="1"/>
            <a:r>
              <a:rPr lang="el-GR" dirty="0" smtClean="0"/>
              <a:t>Αρχή </a:t>
            </a:r>
            <a:r>
              <a:rPr lang="el-GR" dirty="0"/>
              <a:t>κράτους δικαίου - Αρχή νομιμότητας / επανορθωτική λειτουργία για αποκατάσταση της νομιμότητας</a:t>
            </a:r>
          </a:p>
          <a:p>
            <a:pPr lvl="1"/>
            <a:r>
              <a:rPr lang="el-GR" dirty="0"/>
              <a:t>Αρχή ισότητας στα δημόσια βάρη (άρθρο 4 παρ. 5 Σ) – ειδικά δημόσια βάρη οι ζημίες = γεννάται άνιση επιβάρυνση – με την καταβολή αποζημίωσης γενικεύονται τα βάρη αυτά και παύει η ανισότητα </a:t>
            </a:r>
          </a:p>
          <a:p>
            <a:pPr lvl="1"/>
            <a:r>
              <a:rPr lang="el-GR" dirty="0"/>
              <a:t>Άρθρο 20 παρ. 1 Σ – δικαστική προστασία σημαίνει και αποκατάσταση ζημίας που έχει κάποιος υποστεί </a:t>
            </a:r>
          </a:p>
          <a:p>
            <a:r>
              <a:rPr lang="el-GR" dirty="0" smtClean="0"/>
              <a:t>Συνέπειες</a:t>
            </a:r>
          </a:p>
          <a:p>
            <a:pPr lvl="1"/>
            <a:r>
              <a:rPr lang="el-GR" dirty="0"/>
              <a:t>μη δυνατότητα πλήρους κατάργησης ή υπέρμετρου περιορισμού ή να δυσχεραίνεται υπέρμετρα το δικαίωμα </a:t>
            </a:r>
          </a:p>
          <a:p>
            <a:pPr lvl="1"/>
            <a:r>
              <a:rPr lang="el-GR" dirty="0"/>
              <a:t>μη δυνατότητα περιορισμού ευθύνης σχετικά με το μέγεθος της οφειλόμενης αποζημίωσης, ώστε να μην συντρέχει παράβαση της αρχής της ισότητας στα δημόσια βάρη</a:t>
            </a:r>
          </a:p>
          <a:p>
            <a:pPr lvl="1"/>
            <a:r>
              <a:rPr lang="el-GR" dirty="0"/>
              <a:t>η συνταγματική θεμελίωση (κατά τη </a:t>
            </a:r>
            <a:r>
              <a:rPr lang="el-GR" dirty="0" err="1"/>
              <a:t>νλ</a:t>
            </a:r>
            <a:r>
              <a:rPr lang="el-GR" dirty="0"/>
              <a:t>) συνεπάγεται εφαρμογή της </a:t>
            </a:r>
            <a:r>
              <a:rPr lang="el-GR" b="1" dirty="0"/>
              <a:t>εξαιρετικά για ζημίες που προκαλούνται από </a:t>
            </a:r>
            <a:r>
              <a:rPr lang="el-GR" b="1" dirty="0">
                <a:solidFill>
                  <a:srgbClr val="FF0000"/>
                </a:solidFill>
              </a:rPr>
              <a:t>τυχαία γεγονότα </a:t>
            </a:r>
            <a:r>
              <a:rPr lang="el-GR" b="1" dirty="0"/>
              <a:t>κατά τη </a:t>
            </a:r>
            <a:r>
              <a:rPr lang="el-GR" b="1" dirty="0">
                <a:solidFill>
                  <a:srgbClr val="FF0000"/>
                </a:solidFill>
              </a:rPr>
              <a:t>λειτουργία δημόσιας υπηρεσίας </a:t>
            </a:r>
            <a:r>
              <a:rPr lang="el-GR" b="1" dirty="0"/>
              <a:t>σε πρόσωπα που βρίσκονται στην </a:t>
            </a:r>
            <a:r>
              <a:rPr lang="el-GR" b="1" dirty="0">
                <a:solidFill>
                  <a:srgbClr val="FF0000"/>
                </a:solidFill>
              </a:rPr>
              <a:t>υπηρεσία του δημοσίου</a:t>
            </a:r>
            <a:r>
              <a:rPr lang="el-GR" b="1" dirty="0"/>
              <a:t>, εφόσον η εκτέλεση της δημόσιας υπηρεσίας συνεπάγεται </a:t>
            </a:r>
            <a:r>
              <a:rPr lang="el-GR" b="1" dirty="0">
                <a:solidFill>
                  <a:srgbClr val="FF0000"/>
                </a:solidFill>
              </a:rPr>
              <a:t>έκθεση σε αυξημένους κινδύνους για τη ζωή ή τη σωματική ακεραιότητα αυτών</a:t>
            </a:r>
            <a:endParaRPr lang="el-GR" dirty="0">
              <a:solidFill>
                <a:srgbClr val="FF0000"/>
              </a:solidFill>
            </a:endParaRPr>
          </a:p>
          <a:p>
            <a:pPr lvl="1"/>
            <a:r>
              <a:rPr lang="el-GR" dirty="0" smtClean="0"/>
              <a:t>Δικονομική σημασία: Να μην παρεμποδίζεται η πρόσβαση στη Δικαιοσύνη</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Χρησιμότητα</a:t>
            </a:r>
            <a:endParaRPr lang="el-GR" dirty="0"/>
          </a:p>
        </p:txBody>
      </p:sp>
      <p:sp>
        <p:nvSpPr>
          <p:cNvPr id="3" name="Content Placeholder 2"/>
          <p:cNvSpPr>
            <a:spLocks noGrp="1"/>
          </p:cNvSpPr>
          <p:nvPr>
            <p:ph idx="1"/>
          </p:nvPr>
        </p:nvSpPr>
        <p:spPr/>
        <p:txBody>
          <a:bodyPr>
            <a:normAutofit/>
          </a:bodyPr>
          <a:lstStyle/>
          <a:p>
            <a:r>
              <a:rPr lang="el-GR" dirty="0" smtClean="0"/>
              <a:t>Πληρότητα δικαστικής προστασίας</a:t>
            </a:r>
          </a:p>
          <a:p>
            <a:pPr lvl="1"/>
            <a:r>
              <a:rPr lang="el-GR" dirty="0" smtClean="0"/>
              <a:t>μη </a:t>
            </a:r>
            <a:r>
              <a:rPr lang="el-GR" dirty="0"/>
              <a:t>πλήρης αποκατάσταση από άλλα ένδικα βοηθήματα και μέσα (πχ ακύρωση παράνομης πράξης) </a:t>
            </a:r>
            <a:r>
              <a:rPr lang="el-GR" dirty="0" smtClean="0"/>
              <a:t>: μόνο </a:t>
            </a:r>
            <a:r>
              <a:rPr lang="el-GR" dirty="0"/>
              <a:t>ακύρωση και όχι αποκατάσταση </a:t>
            </a:r>
          </a:p>
          <a:p>
            <a:pPr lvl="1"/>
            <a:r>
              <a:rPr lang="el-GR" dirty="0"/>
              <a:t>υλικές ενέργειες, μη εκτελεστές </a:t>
            </a:r>
            <a:r>
              <a:rPr lang="el-GR" dirty="0" err="1"/>
              <a:t>δ.πρ</a:t>
            </a:r>
            <a:r>
              <a:rPr lang="el-GR" dirty="0"/>
              <a:t>., κυβερνητικές πράξεις δεν προσβάλλονται με αίτηση ακύρωσης = Καλύπτει και περιπτώσεις κατά τις οποίες δεν διατίθεται άλλο ένδικο βοήθημα / μέσο</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Δημόσιο – ΔΝΠ</a:t>
            </a:r>
            <a:endParaRPr lang="el-GR" dirty="0"/>
          </a:p>
        </p:txBody>
      </p:sp>
      <p:sp>
        <p:nvSpPr>
          <p:cNvPr id="3" name="Content Placeholder 2"/>
          <p:cNvSpPr>
            <a:spLocks noGrp="1"/>
          </p:cNvSpPr>
          <p:nvPr>
            <p:ph idx="1"/>
          </p:nvPr>
        </p:nvSpPr>
        <p:spPr/>
        <p:txBody>
          <a:bodyPr>
            <a:normAutofit fontScale="92500" lnSpcReduction="20000"/>
          </a:bodyPr>
          <a:lstStyle/>
          <a:p>
            <a:r>
              <a:rPr lang="el-GR" dirty="0"/>
              <a:t>Άρθρα 105 και 106 </a:t>
            </a:r>
            <a:r>
              <a:rPr lang="el-GR" dirty="0" err="1"/>
              <a:t>ΕισΝΑΚ</a:t>
            </a:r>
            <a:r>
              <a:rPr lang="el-GR" dirty="0"/>
              <a:t> – κανόνες διοικητικού δικαίου </a:t>
            </a:r>
          </a:p>
          <a:p>
            <a:r>
              <a:rPr lang="el-GR" dirty="0"/>
              <a:t>Οι σχετικές διαφορές = διοικητικές διαφορές ουσίας, γιατί χρειάζεται να γίνει κατ’ </a:t>
            </a:r>
            <a:r>
              <a:rPr lang="el-GR" dirty="0" err="1"/>
              <a:t>ουσίαν</a:t>
            </a:r>
            <a:r>
              <a:rPr lang="el-GR" dirty="0"/>
              <a:t> διάγνωση των πραγματικών περιστατικών </a:t>
            </a:r>
          </a:p>
          <a:p>
            <a:r>
              <a:rPr lang="el-GR" dirty="0"/>
              <a:t> </a:t>
            </a:r>
            <a:r>
              <a:rPr lang="el-GR" dirty="0" smtClean="0"/>
              <a:t>Μέχρι </a:t>
            </a:r>
            <a:r>
              <a:rPr lang="el-GR" dirty="0"/>
              <a:t>την ολοκλήρωση της δικαιοδοσίας των </a:t>
            </a:r>
            <a:r>
              <a:rPr lang="el-GR" dirty="0" err="1"/>
              <a:t>τ.δ.δ</a:t>
            </a:r>
            <a:r>
              <a:rPr lang="el-GR" dirty="0"/>
              <a:t>. – αρμόδια τα πολιτικά δικαστήρια – εφαρμογή σε συνδυασμό με 57, 198, 297-298, 914, 928-938 ΑΚ </a:t>
            </a:r>
          </a:p>
          <a:p>
            <a:r>
              <a:rPr lang="el-GR" dirty="0"/>
              <a:t>Πλέον, ο συνδυασμός γίνεται με αναγωγή σε γενικές αρχές διοικητικού δικαίου </a:t>
            </a:r>
          </a:p>
          <a:p>
            <a:pPr>
              <a:buNone/>
            </a:pP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Προϋποθέσεις </a:t>
            </a:r>
            <a:r>
              <a:rPr lang="el-GR" b="1" dirty="0"/>
              <a:t>εφαρμογής </a:t>
            </a:r>
            <a:endParaRPr lang="el-GR" dirty="0"/>
          </a:p>
        </p:txBody>
      </p:sp>
      <p:sp>
        <p:nvSpPr>
          <p:cNvPr id="3" name="Content Placeholder 2"/>
          <p:cNvSpPr>
            <a:spLocks noGrp="1"/>
          </p:cNvSpPr>
          <p:nvPr>
            <p:ph idx="1"/>
          </p:nvPr>
        </p:nvSpPr>
        <p:spPr/>
        <p:txBody>
          <a:bodyPr>
            <a:normAutofit fontScale="77500" lnSpcReduction="20000"/>
          </a:bodyPr>
          <a:lstStyle/>
          <a:p>
            <a:pPr lvl="0"/>
            <a:r>
              <a:rPr lang="el-GR" dirty="0"/>
              <a:t>Παράνομη ζημιογόνος πράξη ή παράλειψη </a:t>
            </a:r>
            <a:endParaRPr lang="el-GR" sz="2800" dirty="0"/>
          </a:p>
          <a:p>
            <a:pPr lvl="1"/>
            <a:r>
              <a:rPr lang="el-GR" dirty="0"/>
              <a:t>Πράξη ή παράλειψη </a:t>
            </a:r>
            <a:endParaRPr lang="el-GR" sz="2400" dirty="0"/>
          </a:p>
          <a:p>
            <a:pPr lvl="1"/>
            <a:r>
              <a:rPr lang="el-GR" dirty="0"/>
              <a:t>Ζημία </a:t>
            </a:r>
            <a:endParaRPr lang="el-GR" sz="2400" dirty="0"/>
          </a:p>
          <a:p>
            <a:pPr lvl="1"/>
            <a:r>
              <a:rPr lang="el-GR" dirty="0" smtClean="0"/>
              <a:t>Αιτιώδης </a:t>
            </a:r>
            <a:r>
              <a:rPr lang="el-GR" dirty="0"/>
              <a:t>συνάφεια μεταξύ ζημιογόνου γεγονότος και ζημίας</a:t>
            </a:r>
            <a:endParaRPr lang="el-GR" sz="2400" dirty="0"/>
          </a:p>
          <a:p>
            <a:pPr lvl="1"/>
            <a:r>
              <a:rPr lang="el-GR" dirty="0"/>
              <a:t>Παρανομία </a:t>
            </a:r>
            <a:endParaRPr lang="el-GR" sz="2400" dirty="0"/>
          </a:p>
          <a:p>
            <a:pPr lvl="0"/>
            <a:r>
              <a:rPr lang="el-GR" dirty="0"/>
              <a:t>Καταλογισμός της πράξης/ παράλειψης στο Δημόσιο ή σε ΟΤΑ ή </a:t>
            </a:r>
            <a:r>
              <a:rPr lang="el-GR" dirty="0" err="1"/>
              <a:t>νπδδ</a:t>
            </a:r>
            <a:r>
              <a:rPr lang="el-GR" dirty="0"/>
              <a:t> ή νομικό πρόσωπο διεπόμενο κατ’ εξαίρεση από δημόσιο δίκαιο (π.χ. Τράπεζα της Ελλάδος) </a:t>
            </a:r>
            <a:endParaRPr lang="el-GR" sz="2800" dirty="0"/>
          </a:p>
          <a:p>
            <a:r>
              <a:rPr lang="el-GR" i="1" dirty="0"/>
              <a:t>Σύγκριση με διατάξεις κοινού δικαίου: ΑΚ 914 «Όποιος ζημιώσει άλλον παράνομα και </a:t>
            </a:r>
            <a:r>
              <a:rPr lang="el-GR" b="1" i="1" dirty="0"/>
              <a:t>υπαίτια</a:t>
            </a:r>
            <a:r>
              <a:rPr lang="el-GR" i="1" dirty="0"/>
              <a:t> έχει υποχρέωση να τον αποζημιώσει.»</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pPr lvl="0"/>
            <a:r>
              <a:rPr lang="el-GR" sz="3600" b="1" dirty="0" smtClean="0"/>
              <a:t>Πράξη – παράλειψη – υλικές ενέργειες</a:t>
            </a:r>
            <a:r>
              <a:rPr lang="el-GR" dirty="0"/>
              <a:t/>
            </a:r>
            <a:br>
              <a:rPr lang="el-GR" dirty="0"/>
            </a:br>
            <a:endParaRPr lang="el-GR" dirty="0"/>
          </a:p>
        </p:txBody>
      </p:sp>
      <p:sp>
        <p:nvSpPr>
          <p:cNvPr id="3" name="Content Placeholder 2"/>
          <p:cNvSpPr>
            <a:spLocks noGrp="1"/>
          </p:cNvSpPr>
          <p:nvPr>
            <p:ph idx="1"/>
          </p:nvPr>
        </p:nvSpPr>
        <p:spPr>
          <a:xfrm>
            <a:off x="457200" y="908720"/>
            <a:ext cx="8229600" cy="5949280"/>
          </a:xfrm>
        </p:spPr>
        <p:txBody>
          <a:bodyPr>
            <a:normAutofit fontScale="55000" lnSpcReduction="20000"/>
          </a:bodyPr>
          <a:lstStyle/>
          <a:p>
            <a:pPr lvl="0"/>
            <a:r>
              <a:rPr lang="el-GR" i="1" dirty="0" smtClean="0"/>
              <a:t>ευρεία </a:t>
            </a:r>
            <a:r>
              <a:rPr lang="el-GR" i="1" dirty="0"/>
              <a:t>κατανόηση</a:t>
            </a:r>
            <a:r>
              <a:rPr lang="el-GR" dirty="0"/>
              <a:t> </a:t>
            </a:r>
          </a:p>
          <a:p>
            <a:pPr lvl="1"/>
            <a:r>
              <a:rPr lang="el-GR" dirty="0"/>
              <a:t>ατομική διοικητική πράξη δυσμενής: αρνητική ή επιβάλλει υποχρέωση ή καταργεί δικαίωμα ή αρνείται συμμόρφωση προς δικαστική απόφαση </a:t>
            </a:r>
          </a:p>
          <a:p>
            <a:pPr lvl="1"/>
            <a:r>
              <a:rPr lang="el-GR" dirty="0"/>
              <a:t>ατομική διοικητική πράξη επωφελής, όταν εκδόθηκε παράνομα χωρίς πταίσμα του διοικούμενου και ακυρώθηκε ή ανακλήθηκε</a:t>
            </a:r>
          </a:p>
          <a:p>
            <a:pPr lvl="1"/>
            <a:r>
              <a:rPr lang="el-GR" dirty="0"/>
              <a:t>ατομική διοικητική πράξη επωφελής, που είναι δυσμενής για τρίτο </a:t>
            </a:r>
          </a:p>
          <a:p>
            <a:pPr lvl="1"/>
            <a:r>
              <a:rPr lang="el-GR" dirty="0"/>
              <a:t>Μη εκτελεστές διοικητικές πράξεις (γνωμοδοτήσεις, μέτρα εσωτερικής τάξης, παροχή </a:t>
            </a:r>
            <a:r>
              <a:rPr lang="el-GR" dirty="0" smtClean="0"/>
              <a:t>πληροφοριών, πράξεις εκτέλεσης)</a:t>
            </a:r>
          </a:p>
          <a:p>
            <a:pPr lvl="1"/>
            <a:r>
              <a:rPr lang="el-GR" dirty="0" smtClean="0"/>
              <a:t>Κυβερνητικές πράξεις</a:t>
            </a:r>
            <a:endParaRPr lang="el-GR" dirty="0"/>
          </a:p>
          <a:p>
            <a:pPr lvl="1"/>
            <a:r>
              <a:rPr lang="el-GR" sz="2700" dirty="0"/>
              <a:t>Κανονιστικές διοικητικές πράξεις άμεσης εφαρμογής που καταργεί ή περιορίζει δικαίωμα ή επιβάλλει υποχρέωση </a:t>
            </a:r>
          </a:p>
          <a:p>
            <a:pPr lvl="1"/>
            <a:r>
              <a:rPr lang="el-GR" sz="2700" dirty="0"/>
              <a:t>Κανονιστικές διοικητικές πράξεις άμεσης εφαρμογής αντίθετες προς υπερκείμενο κανόνα</a:t>
            </a:r>
          </a:p>
          <a:p>
            <a:pPr lvl="1"/>
            <a:r>
              <a:rPr lang="el-GR" sz="2700" dirty="0"/>
              <a:t>Υλικές ενέργειες οποιαδήποτε φύσεως (κακή οδήγηση, χρήση όπλων, κακή λειτουργία σηματοδότη κυκλοφορίας, εσφαλμένη διάγνωση, κατάληψη ακινήτου, κατεδάφιση </a:t>
            </a:r>
            <a:r>
              <a:rPr lang="el-GR" sz="2700" dirty="0" smtClean="0"/>
              <a:t>ακινήτου) </a:t>
            </a:r>
            <a:endParaRPr lang="el-GR" sz="2700" dirty="0"/>
          </a:p>
          <a:p>
            <a:pPr lvl="1"/>
            <a:r>
              <a:rPr lang="el-GR" sz="2700" dirty="0"/>
              <a:t>Παράλειψη οφειλόμενης νόμιμης ενέργειας (μη έκδοση κατακυρωτικής απόφασης σε διαγωνισμό ή μετά από αίτηση) </a:t>
            </a:r>
          </a:p>
          <a:p>
            <a:pPr lvl="1"/>
            <a:r>
              <a:rPr lang="el-GR" sz="2700" dirty="0"/>
              <a:t>παράλειψη εσωτερικών ενεργειών (π.χ. μη διαβίβαση στην αρμόδια υπηρεσία εγκαίρως αίτησης αναθεώρησης πράξης απόλυσης)</a:t>
            </a:r>
          </a:p>
          <a:p>
            <a:pPr lvl="1"/>
            <a:r>
              <a:rPr lang="el-GR" sz="2700" dirty="0"/>
              <a:t>Παράλειψη έκδοσης κανονιστικής πράξης (μη έγκαιρη απαγόρευση βοείου κρέατος από ΗΒ – καταστροφή ποσοτήτων) εάν υπάρχει υποχρέωση </a:t>
            </a:r>
          </a:p>
          <a:p>
            <a:pPr lvl="1"/>
            <a:r>
              <a:rPr lang="el-GR" sz="2700" dirty="0"/>
              <a:t>Παράλειψη υλικής ενέργειας που είναι σχετική με τη μονομερή δραστηριότητα του οργάνου (μέτρα προστασίας σε διαδήλωση, υγειονομικά μέτρα, μη επέκταση πυρκαγιάς, ολισθηρότητα οδών, εξέταση αίματος πριν από μεταγγίσεις, πλημμελής επίβλεψη κατά την εκτέλεση δημόσιων έργων) </a:t>
            </a:r>
            <a:endParaRPr lang="el-GR" sz="2700" dirty="0" smtClean="0"/>
          </a:p>
          <a:p>
            <a:pPr lvl="1"/>
            <a:r>
              <a:rPr lang="el-GR" sz="2700" dirty="0" smtClean="0"/>
              <a:t>τυχαία </a:t>
            </a:r>
            <a:r>
              <a:rPr lang="el-GR" sz="2700" dirty="0"/>
              <a:t>γεγονότα, όταν η άσκηση της δημόσιας εξουσίας έχει ως συνέπεια καταστάσεις ή δραστηριότητες που εκ φύσεως αποτελούν πηγές κινδύνου ζημιών (4 παρ. </a:t>
            </a:r>
            <a:r>
              <a:rPr lang="el-GR" sz="2700" dirty="0"/>
              <a:t>5 Σ)</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339</TotalTime>
  <Words>2313</Words>
  <Application>Microsoft Office PowerPoint</Application>
  <PresentationFormat>On-screen Show (4:3)</PresentationFormat>
  <Paragraphs>166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Εφαρμογές δημοσίου δικαίου</vt:lpstr>
      <vt:lpstr>Έννοια</vt:lpstr>
      <vt:lpstr>Διατάξεις ΕισΝΑΚ</vt:lpstr>
      <vt:lpstr>Διάκριση από λοιπές περιπτώσεις</vt:lpstr>
      <vt:lpstr>Συνταγματικό θεμέλιο</vt:lpstr>
      <vt:lpstr>Χρησιμότητα</vt:lpstr>
      <vt:lpstr>Δημόσιο – ΔΝΠ</vt:lpstr>
      <vt:lpstr>Προϋποθέσεις εφαρμογής </vt:lpstr>
      <vt:lpstr>Πράξη – παράλειψη – υλικές ενέργειες </vt:lpstr>
      <vt:lpstr> Άσκηση δημόσιας εξουσίας</vt:lpstr>
      <vt:lpstr>Παρανομία</vt:lpstr>
      <vt:lpstr>Ζημία</vt:lpstr>
      <vt:lpstr>Αιτιώδης συνάφεια </vt:lpstr>
      <vt:lpstr>Καταλογισμός ζημιογόνου γεγονότος</vt:lpstr>
      <vt:lpstr>Καταλογισμός ζημιογόνου γεγονότος</vt:lpstr>
      <vt:lpstr>Απόφαση ΔΕΕ Koebler</vt:lpstr>
      <vt:lpstr>Προηγούμενες αποφάσεις</vt:lpstr>
      <vt:lpstr>Köbler (2003) – Ιστορικό </vt:lpstr>
      <vt:lpstr>Köbler (2003) - Απόφαση ΔΕΕ</vt:lpstr>
      <vt:lpstr>Köbler (2003) - Προϋποθέσεις</vt:lpstr>
      <vt:lpstr>Traghetti del Mediterraneo (2006)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Εφαρμογές δημοσίου δικαίου</dc:title>
  <dc:creator>ΑΙ</dc:creator>
  <cp:lastModifiedBy>ΑΙ</cp:lastModifiedBy>
  <cp:revision>18</cp:revision>
  <dcterms:created xsi:type="dcterms:W3CDTF">2014-03-19T09:28:19Z</dcterms:created>
  <dcterms:modified xsi:type="dcterms:W3CDTF">2014-03-19T15:08:18Z</dcterms:modified>
</cp:coreProperties>
</file>