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4"/>
  </p:sldMasterIdLst>
  <p:notesMasterIdLst>
    <p:notesMasterId r:id="rId7"/>
  </p:notesMasterIdLst>
  <p:sldIdLst>
    <p:sldId id="444" r:id="rId5"/>
    <p:sldId id="44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ipeline" id="{2027F554-4A0F-4390-8684-FAF67228B41A}">
          <p14:sldIdLst>
            <p14:sldId id="444"/>
            <p14:sldId id="4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EBE"/>
    <a:srgbClr val="706F6F"/>
    <a:srgbClr val="999998"/>
    <a:srgbClr val="9E9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9" autoAdjust="0"/>
    <p:restoredTop sz="94131" autoAdjust="0"/>
  </p:normalViewPr>
  <p:slideViewPr>
    <p:cSldViewPr showGuides="1">
      <p:cViewPr varScale="1">
        <p:scale>
          <a:sx n="80" d="100"/>
          <a:sy n="80" d="100"/>
        </p:scale>
        <p:origin x="773" y="62"/>
      </p:cViewPr>
      <p:guideLst/>
    </p:cSldViewPr>
  </p:slideViewPr>
  <p:outlineViewPr>
    <p:cViewPr>
      <p:scale>
        <a:sx n="33" d="100"/>
        <a:sy n="33" d="100"/>
      </p:scale>
      <p:origin x="0" y="-179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-126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7C3E4-834A-4FDE-8876-3ED4986C368E}" type="datetimeFigureOut">
              <a:rPr lang="en-US" smtClean="0"/>
              <a:t>4/8/2024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5D16B-934A-4DDA-AA9D-F9317AC24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922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Notation: the green blocks represent registers that store the result of a pipeline stage</a:t>
            </a:r>
          </a:p>
          <a:p>
            <a:r>
              <a:rPr lang="en-US" dirty="0"/>
              <a:t>1- Fetch: use the PC as the address to access memory and get the code of an instruction. Result: binary instruction code</a:t>
            </a:r>
          </a:p>
          <a:p>
            <a:r>
              <a:rPr lang="en-US" dirty="0"/>
              <a:t>2- Decode: interpret the binary instruction code to determine the operation to be performed and its operands; access the register file to obtain the instruction operands. Result: values to be sent to ALU, control signals to the </a:t>
            </a:r>
            <a:r>
              <a:rPr lang="en-US" dirty="0" err="1"/>
              <a:t>datapath</a:t>
            </a:r>
            <a:endParaRPr lang="en-US" dirty="0"/>
          </a:p>
          <a:p>
            <a:r>
              <a:rPr lang="en-US" dirty="0"/>
              <a:t>3- Execute: perform a logic/arithmetic operation on the operands; OR calculate the address to access data memory. Result: ALU output (operation result or memory address)</a:t>
            </a:r>
          </a:p>
          <a:p>
            <a:r>
              <a:rPr lang="en-US" dirty="0"/>
              <a:t>4- Memory Access: if the instruction is a LD (memory read) or ST (memory write), access memory</a:t>
            </a:r>
          </a:p>
          <a:p>
            <a:r>
              <a:rPr lang="en-US" dirty="0"/>
              <a:t>5- Write Back: if the instruction produces a result to be stored in a register, the result being either the result of the ALU calculation or a value read from memory, write to the register file. </a:t>
            </a: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5D16B-934A-4DDA-AA9D-F9317AC24A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9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5D16B-934A-4DDA-AA9D-F9317AC24A5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6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sz="quarter" idx="14"/>
          </p:nvPr>
        </p:nvSpPr>
        <p:spPr>
          <a:xfrm>
            <a:off x="468000" y="0"/>
            <a:ext cx="11253600" cy="6156000"/>
          </a:xfrm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252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rgbClr val="9D9D9D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pic>
        <p:nvPicPr>
          <p:cNvPr id="5" name="Bild 4" descr="Badge_grey.png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432" y="0"/>
            <a:ext cx="1419800" cy="127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7999" y="1316991"/>
            <a:ext cx="5460584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239416" y="1316991"/>
            <a:ext cx="5460584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2BAE940A-B6B2-4062-A10D-8E38DBE86AC8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AE69775-672D-4AA3-8EDA-94057BEF41E6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329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rt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8000" y="1316991"/>
            <a:ext cx="8712000" cy="406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D3A74278-5E33-47CA-ADB1-29C6159D0314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28CF0-38B4-4893-A4B1-B1730B2CF536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0299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 large +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468000" y="5940000"/>
            <a:ext cx="11244575" cy="234744"/>
          </a:xfrm>
        </p:spPr>
        <p:txBody>
          <a:bodyPr>
            <a:noAutofit/>
          </a:bodyPr>
          <a:lstStyle>
            <a:lvl1pPr>
              <a:defRPr sz="1400"/>
            </a:lvl1pPr>
            <a:lvl2pPr marL="0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8"/>
          </p:nvPr>
        </p:nvSpPr>
        <p:spPr>
          <a:xfrm>
            <a:off x="460375" y="540000"/>
            <a:ext cx="11261725" cy="1875385"/>
          </a:xfrm>
        </p:spPr>
        <p:txBody>
          <a:bodyPr/>
          <a:lstStyle/>
          <a:p>
            <a:pPr lvl="0"/>
            <a:r>
              <a:rPr kumimoji="1" lang="en-US" altLang="ja-JP" noProof="0"/>
              <a:t>Click to edit Master text styles</a:t>
            </a:r>
          </a:p>
          <a:p>
            <a:pPr lvl="1"/>
            <a:r>
              <a:rPr kumimoji="1" lang="en-US" altLang="ja-JP" noProof="0"/>
              <a:t>Second level</a:t>
            </a:r>
          </a:p>
          <a:p>
            <a:pPr lvl="2"/>
            <a:r>
              <a:rPr kumimoji="1" lang="en-US" altLang="ja-JP" noProof="0"/>
              <a:t>Third level</a:t>
            </a:r>
          </a:p>
          <a:p>
            <a:pPr lvl="3"/>
            <a:r>
              <a:rPr kumimoji="1" lang="en-US" altLang="ja-JP" noProof="0"/>
              <a:t>Fourth level</a:t>
            </a:r>
          </a:p>
          <a:p>
            <a:pPr lvl="4"/>
            <a:r>
              <a:rPr kumimoji="1" lang="en-US" altLang="ja-JP" noProof="0"/>
              <a:t>Fifth level</a:t>
            </a:r>
            <a:endParaRPr kumimoji="1" lang="en-US" noProof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44D5E23-B915-4847-AEAE-600DBB5D7A81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6860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4 Charts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3" name="Diagrammplatzhalter 8"/>
          <p:cNvSpPr>
            <a:spLocks noGrp="1"/>
          </p:cNvSpPr>
          <p:nvPr>
            <p:ph type="chart" sz="quarter" idx="16"/>
          </p:nvPr>
        </p:nvSpPr>
        <p:spPr>
          <a:xfrm>
            <a:off x="468000" y="1316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5" name="Diagrammplatzhalter 8"/>
          <p:cNvSpPr>
            <a:spLocks noGrp="1"/>
          </p:cNvSpPr>
          <p:nvPr>
            <p:ph type="chart" sz="quarter" idx="18"/>
          </p:nvPr>
        </p:nvSpPr>
        <p:spPr>
          <a:xfrm>
            <a:off x="4907408" y="1316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6" name="Diagrammplatzhalter 8"/>
          <p:cNvSpPr>
            <a:spLocks noGrp="1"/>
          </p:cNvSpPr>
          <p:nvPr>
            <p:ph type="chart" sz="quarter" idx="19"/>
          </p:nvPr>
        </p:nvSpPr>
        <p:spPr>
          <a:xfrm>
            <a:off x="468000" y="3620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27" name="Diagrammplatzhalter 8"/>
          <p:cNvSpPr>
            <a:spLocks noGrp="1"/>
          </p:cNvSpPr>
          <p:nvPr>
            <p:ph type="chart" sz="quarter" idx="20"/>
          </p:nvPr>
        </p:nvSpPr>
        <p:spPr>
          <a:xfrm>
            <a:off x="4907408" y="3620991"/>
            <a:ext cx="4272592" cy="2160000"/>
          </a:xfrm>
          <a:noFill/>
          <a:ln w="6350">
            <a:solidFill>
              <a:schemeClr val="bg2">
                <a:lumMod val="90000"/>
              </a:schemeClr>
            </a:solidFill>
          </a:ln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cxnSp>
        <p:nvCxnSpPr>
          <p:cNvPr id="10" name="Gerade Verbindung 4">
            <a:extLst>
              <a:ext uri="{FF2B5EF4-FFF2-40B4-BE49-F238E27FC236}">
                <a16:creationId xmlns:a16="http://schemas.microsoft.com/office/drawing/2014/main" id="{52C5DDBA-90B9-4961-A14B-98B9546E714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F78BC6-0B72-4CC4-A317-57441D7DC260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119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abl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0" name="Tabellenplatzhalter 8"/>
          <p:cNvSpPr>
            <a:spLocks noGrp="1"/>
          </p:cNvSpPr>
          <p:nvPr>
            <p:ph type="tbl" sz="quarter" idx="18"/>
          </p:nvPr>
        </p:nvSpPr>
        <p:spPr>
          <a:xfrm>
            <a:off x="468000" y="1424991"/>
            <a:ext cx="8711997" cy="4248000"/>
          </a:xfrm>
        </p:spPr>
        <p:txBody>
          <a:bodyPr/>
          <a:lstStyle/>
          <a:p>
            <a:r>
              <a:rPr lang="en-US" altLang="ja-JP"/>
              <a:t>Click icon to add table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E5422D39-5700-42E9-887F-A22446232645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F0E8D3-434B-43F4-ACAB-F8D5845A79B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067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468000" y="540000"/>
            <a:ext cx="11253600" cy="5616000"/>
          </a:xfrm>
          <a:noFill/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wrap="square"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07C9A7-2C7A-479E-8A14-E5E5068DFD5E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457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79376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platzhalter 11"/>
          <p:cNvSpPr>
            <a:spLocks noGrp="1"/>
          </p:cNvSpPr>
          <p:nvPr>
            <p:ph type="body" sz="quarter" idx="11"/>
          </p:nvPr>
        </p:nvSpPr>
        <p:spPr>
          <a:xfrm>
            <a:off x="468000" y="1080000"/>
            <a:ext cx="7920000" cy="1500237"/>
          </a:xfrm>
          <a:solidFill>
            <a:schemeClr val="tx2"/>
          </a:solidFill>
        </p:spPr>
        <p:txBody>
          <a:bodyPr lIns="252000" tIns="180000" rIns="180000" bIns="180000">
            <a:spAutoFit/>
          </a:bodyPr>
          <a:lstStyle>
            <a:lvl1pPr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15D4EC-C520-47A7-A87B-61E2B6F34AB7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0298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468000" y="540000"/>
            <a:ext cx="11253600" cy="561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1080000" y="1387018"/>
            <a:ext cx="5280000" cy="300339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1800" b="1" cap="none" baseline="0">
                <a:solidFill>
                  <a:schemeClr val="bg1"/>
                </a:solidFill>
                <a:latin typeface="+mj-lt"/>
              </a:defRPr>
            </a:lvl1pPr>
            <a:lvl2pPr>
              <a:defRPr sz="1100" b="1" cap="all" baseline="0">
                <a:latin typeface="+mj-lt"/>
              </a:defRPr>
            </a:lvl2pPr>
            <a:lvl3pPr>
              <a:defRPr sz="1100" b="1" cap="all" baseline="0">
                <a:latin typeface="+mj-lt"/>
              </a:defRPr>
            </a:lvl3pPr>
            <a:lvl4pPr>
              <a:defRPr sz="1100" b="1" cap="all" baseline="0">
                <a:latin typeface="+mj-lt"/>
              </a:defRPr>
            </a:lvl4pPr>
            <a:lvl5pPr>
              <a:defRPr sz="1100" b="1" cap="all" baseline="0"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1080000" y="1124744"/>
            <a:ext cx="2400000" cy="0"/>
          </a:xfrm>
          <a:prstGeom prst="line">
            <a:avLst/>
          </a:prstGeom>
          <a:ln w="38100">
            <a:solidFill>
              <a:schemeClr val="bg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4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468000" y="0"/>
            <a:ext cx="11253600" cy="615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0" y="-1"/>
            <a:ext cx="5040000" cy="2592000"/>
          </a:xfrm>
          <a:solidFill>
            <a:schemeClr val="tx2"/>
          </a:solidFill>
        </p:spPr>
        <p:txBody>
          <a:bodyPr lIns="252000" tIns="252000" rIns="180000" bIns="252000" anchor="b" anchorCtr="0">
            <a:noAutofit/>
          </a:bodyPr>
          <a:lstStyle>
            <a:lvl1pPr>
              <a:lnSpc>
                <a:spcPct val="90000"/>
              </a:lnSpc>
              <a:spcAft>
                <a:spcPts val="0"/>
              </a:spcAft>
              <a:defRPr sz="36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2000" b="1" cap="all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noProof="0" dirty="0" err="1"/>
              <a:t>Textmasterformat</a:t>
            </a:r>
            <a:br>
              <a:rPr lang="en-US" noProof="0" dirty="0"/>
            </a:b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1080000" y="2700000"/>
            <a:ext cx="5040000" cy="609737"/>
          </a:xfrm>
          <a:solidFill>
            <a:schemeClr val="bg1"/>
          </a:solidFill>
        </p:spPr>
        <p:txBody>
          <a:bodyPr lIns="252000" tIns="180000" rIns="180000" bIns="180000" anchor="t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="0" cap="all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spcAft>
                <a:spcPts val="0"/>
              </a:spcAft>
              <a:buNone/>
              <a:defRPr sz="1600" b="0" cap="none">
                <a:solidFill>
                  <a:schemeClr val="bg1"/>
                </a:solidFill>
                <a:latin typeface="+mj-lt"/>
              </a:defRPr>
            </a:lvl2pPr>
            <a:lvl3pPr>
              <a:defRPr b="1"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87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68000" y="1424991"/>
            <a:ext cx="11244574" cy="283153"/>
          </a:xfrm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Aft>
                <a:spcPts val="1800"/>
              </a:spcAft>
              <a:buClr>
                <a:schemeClr val="tx2"/>
              </a:buClr>
              <a:buFont typeface="Wingdings" panose="05000000000000000000" pitchFamily="2" charset="2"/>
              <a:buChar char="§"/>
              <a:tabLst>
                <a:tab pos="7177088" algn="r"/>
              </a:tabLst>
              <a:defRPr sz="1600"/>
            </a:lvl1pPr>
          </a:lstStyle>
          <a:p>
            <a:pPr lvl="0"/>
            <a:r>
              <a:rPr lang="en-US" altLang="ja-JP" noProof="0"/>
              <a:t>Click to edit Master text styles</a:t>
            </a:r>
          </a:p>
        </p:txBody>
      </p:sp>
      <p:cxnSp>
        <p:nvCxnSpPr>
          <p:cNvPr id="6" name="Gerade Verbindung 4">
            <a:extLst>
              <a:ext uri="{FF2B5EF4-FFF2-40B4-BE49-F238E27FC236}">
                <a16:creationId xmlns:a16="http://schemas.microsoft.com/office/drawing/2014/main" id="{57979797-8531-40C9-AA25-B52E6916CE05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CA12777-30D4-4D1C-8DE6-98573AE3C7E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400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68000" y="1424991"/>
            <a:ext cx="11244574" cy="1887696"/>
          </a:xfrm>
        </p:spPr>
        <p:txBody>
          <a:bodyPr/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1pPr>
            <a:lvl2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2pPr>
            <a:lvl3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3pPr>
            <a:lvl4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4pPr>
            <a:lvl5pPr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defRPr sz="16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6" name="Gerade Verbindung 4">
            <a:extLst>
              <a:ext uri="{FF2B5EF4-FFF2-40B4-BE49-F238E27FC236}">
                <a16:creationId xmlns:a16="http://schemas.microsoft.com/office/drawing/2014/main" id="{A15355D3-CEB8-489E-88A7-11B56E874514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8D4BE4-8D41-47B8-82B8-4716B88FC765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91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2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36506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276068" y="1424991"/>
            <a:ext cx="5436506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BE3FFBE7-B0B8-40F2-A1F7-6933ED5360BE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AF2150-6F57-40CA-BDAB-D10D46B6BCF5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3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24002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5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424991"/>
            <a:ext cx="5400000" cy="4248000"/>
          </a:xfrm>
          <a:ln w="6350">
            <a:noFill/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A82DFE47-0884-463E-8FD8-434DEC37F45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C55447A-6505-45C3-AE39-4AE7D090C022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2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9" y="1424991"/>
            <a:ext cx="5424002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sp>
        <p:nvSpPr>
          <p:cNvPr id="14" name="Bildplatzhalter 3"/>
          <p:cNvSpPr>
            <a:spLocks noGrp="1"/>
          </p:cNvSpPr>
          <p:nvPr>
            <p:ph type="pic" sz="quarter" idx="15"/>
          </p:nvPr>
        </p:nvSpPr>
        <p:spPr>
          <a:xfrm>
            <a:off x="6300000" y="1424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6" name="Bildplatzhalter 3"/>
          <p:cNvSpPr>
            <a:spLocks noGrp="1"/>
          </p:cNvSpPr>
          <p:nvPr>
            <p:ph type="pic" sz="quarter" idx="16"/>
          </p:nvPr>
        </p:nvSpPr>
        <p:spPr>
          <a:xfrm>
            <a:off x="9072352" y="1424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7" name="Bildplatzhalter 3"/>
          <p:cNvSpPr>
            <a:spLocks noGrp="1"/>
          </p:cNvSpPr>
          <p:nvPr>
            <p:ph type="pic" sz="quarter" idx="17"/>
          </p:nvPr>
        </p:nvSpPr>
        <p:spPr>
          <a:xfrm>
            <a:off x="6300000" y="3548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18" name="Bildplatzhalter 3"/>
          <p:cNvSpPr>
            <a:spLocks noGrp="1"/>
          </p:cNvSpPr>
          <p:nvPr>
            <p:ph type="pic" sz="quarter" idx="18"/>
          </p:nvPr>
        </p:nvSpPr>
        <p:spPr>
          <a:xfrm>
            <a:off x="9072352" y="3548991"/>
            <a:ext cx="2628000" cy="1980000"/>
          </a:xfrm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lIns="144000" tIns="144000">
            <a:norm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10" name="Gerade Verbindung 4">
            <a:extLst>
              <a:ext uri="{FF2B5EF4-FFF2-40B4-BE49-F238E27FC236}">
                <a16:creationId xmlns:a16="http://schemas.microsoft.com/office/drawing/2014/main" id="{B76D4DD0-4EDD-4DFD-9117-94AB0DE11A6B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2371FC-0F29-480A-B969-A89E454B9A4D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330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lar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597227"/>
            <a:ext cx="11232000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19" name="Textplatzhalter 6"/>
          <p:cNvSpPr>
            <a:spLocks noGrp="1"/>
          </p:cNvSpPr>
          <p:nvPr>
            <p:ph type="body" sz="quarter" idx="17"/>
          </p:nvPr>
        </p:nvSpPr>
        <p:spPr>
          <a:xfrm>
            <a:off x="9972000" y="1964991"/>
            <a:ext cx="1728000" cy="123931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</p:txBody>
      </p:sp>
      <p:sp>
        <p:nvSpPr>
          <p:cNvPr id="20" name="Bildplatzhalter 8"/>
          <p:cNvSpPr>
            <a:spLocks noGrp="1"/>
          </p:cNvSpPr>
          <p:nvPr>
            <p:ph type="pic" sz="quarter" idx="18"/>
          </p:nvPr>
        </p:nvSpPr>
        <p:spPr>
          <a:xfrm>
            <a:off x="468000" y="1424991"/>
            <a:ext cx="8712000" cy="4248000"/>
          </a:xfrm>
        </p:spPr>
        <p:txBody>
          <a:bodyPr lIns="144000" tIns="144000">
            <a:noAutofit/>
          </a:bodyPr>
          <a:lstStyle>
            <a:lvl1pPr>
              <a:defRPr sz="1000"/>
            </a:lvl1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cxnSp>
        <p:nvCxnSpPr>
          <p:cNvPr id="7" name="Gerade Verbindung 4">
            <a:extLst>
              <a:ext uri="{FF2B5EF4-FFF2-40B4-BE49-F238E27FC236}">
                <a16:creationId xmlns:a16="http://schemas.microsoft.com/office/drawing/2014/main" id="{CE41CD3C-03A4-4769-A3DC-5D30FCB02D61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91FE76-0178-4C83-9226-A156A31B3252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688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99" y="597227"/>
            <a:ext cx="11244575" cy="455509"/>
          </a:xfrm>
        </p:spPr>
        <p:txBody>
          <a:bodyPr/>
          <a:lstStyle/>
          <a:p>
            <a:r>
              <a:rPr lang="en-US" altLang="ja-JP" noProof="0"/>
              <a:t>Click to edit Master title style</a:t>
            </a:r>
            <a:endParaRPr lang="ja-JP" altLang="en-US" noProof="0" dirty="0"/>
          </a:p>
        </p:txBody>
      </p:sp>
      <p:sp>
        <p:nvSpPr>
          <p:cNvPr id="24" name="Diagrammplatzhalter 8"/>
          <p:cNvSpPr>
            <a:spLocks noGrp="1"/>
          </p:cNvSpPr>
          <p:nvPr>
            <p:ph type="chart" sz="quarter" idx="17"/>
          </p:nvPr>
        </p:nvSpPr>
        <p:spPr>
          <a:xfrm>
            <a:off x="6480000" y="1316991"/>
            <a:ext cx="5220000" cy="4248000"/>
          </a:xfrm>
          <a:noFill/>
        </p:spPr>
        <p:txBody>
          <a:bodyPr lIns="144000" tIns="144000" rIns="144000" bIns="144000">
            <a:noAutofit/>
          </a:bodyPr>
          <a:lstStyle/>
          <a:p>
            <a:r>
              <a:rPr lang="en-US" altLang="ja-JP"/>
              <a:t>Click icon to add chart</a:t>
            </a:r>
            <a:endParaRPr lang="en-US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467998" y="1424991"/>
            <a:ext cx="5417647" cy="1887696"/>
          </a:xfrm>
        </p:spPr>
        <p:txBody>
          <a:bodyPr wrap="square">
            <a:spAutoFit/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  <a:endParaRPr lang="en-US" noProof="0" dirty="0"/>
          </a:p>
        </p:txBody>
      </p:sp>
      <p:cxnSp>
        <p:nvCxnSpPr>
          <p:cNvPr id="8" name="Gerade Verbindung 4">
            <a:extLst>
              <a:ext uri="{FF2B5EF4-FFF2-40B4-BE49-F238E27FC236}">
                <a16:creationId xmlns:a16="http://schemas.microsoft.com/office/drawing/2014/main" id="{48124AEF-254D-4661-97A8-FC2C4E7C939F}"/>
              </a:ext>
            </a:extLst>
          </p:cNvPr>
          <p:cNvCxnSpPr/>
          <p:nvPr userDrawn="1"/>
        </p:nvCxnSpPr>
        <p:spPr>
          <a:xfrm>
            <a:off x="468000" y="1136991"/>
            <a:ext cx="2400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DBF616-3B50-4D44-BED7-0BF75E4E5F14}"/>
              </a:ext>
            </a:extLst>
          </p:cNvPr>
          <p:cNvSpPr txBox="1"/>
          <p:nvPr userDrawn="1"/>
        </p:nvSpPr>
        <p:spPr>
          <a:xfrm>
            <a:off x="5668715" y="6463074"/>
            <a:ext cx="612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b="1" dirty="0">
                <a:solidFill>
                  <a:schemeClr val="tx2"/>
                </a:solidFill>
                <a:latin typeface="+mj-lt"/>
              </a:rPr>
              <a:t>Page </a:t>
            </a:r>
            <a:fld id="{7E07E68C-CA28-4DD4-ABB0-0D9CE8D6A15A}" type="slidenum">
              <a:rPr kumimoji="1" lang="ja-JP" altLang="en-US" sz="1050" b="1" smtClean="0">
                <a:solidFill>
                  <a:schemeClr val="tx2"/>
                </a:solidFill>
                <a:latin typeface="+mj-lt"/>
              </a:rPr>
              <a:t>‹#›</a:t>
            </a:fld>
            <a:endParaRPr kumimoji="1" lang="ja-JP" altLang="en-US" sz="105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495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8000" y="116632"/>
            <a:ext cx="8520000" cy="88639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US" noProof="0" dirty="0" err="1"/>
              <a:t>Titelmasterformat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000" y="1423831"/>
            <a:ext cx="9120000" cy="188769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err="1"/>
              <a:t>Textmasterformat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760000" y="6509924"/>
            <a:ext cx="672075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lang="en-US" sz="1050" b="1" i="0" u="none" strike="noStrike" kern="1200" baseline="0" smtClean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l"/>
            <a:r>
              <a:rPr lang="de-DE" dirty="0"/>
              <a:t>Page </a:t>
            </a:r>
            <a:fld id="{3FD030EF-7044-4946-962A-5D7D09BD1B34}" type="slidenum">
              <a:rPr lang="de-DE" smtClean="0"/>
              <a:pPr algn="l"/>
              <a:t>‹#›</a:t>
            </a:fld>
            <a:endParaRPr lang="de-DE" dirty="0"/>
          </a:p>
        </p:txBody>
      </p:sp>
      <p:sp>
        <p:nvSpPr>
          <p:cNvPr id="13" name="Textfeld 7"/>
          <p:cNvSpPr txBox="1"/>
          <p:nvPr/>
        </p:nvSpPr>
        <p:spPr>
          <a:xfrm>
            <a:off x="468000" y="6544800"/>
            <a:ext cx="25006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i="0" u="none" strike="noStrike" kern="1200" baseline="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© 2020 Renesas Electronics Corporation. All rights reserved. </a:t>
            </a:r>
            <a:endParaRPr lang="en-US" sz="8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8000" y="6336000"/>
            <a:ext cx="112536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 descr="RENESAS+Tagline.png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6400235"/>
            <a:ext cx="3092559" cy="34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68" r:id="rId9"/>
    <p:sldLayoutId id="2147483745" r:id="rId10"/>
    <p:sldLayoutId id="2147483746" r:id="rId11"/>
    <p:sldLayoutId id="2147483769" r:id="rId12"/>
    <p:sldLayoutId id="2147483747" r:id="rId13"/>
    <p:sldLayoutId id="2147483748" r:id="rId14"/>
    <p:sldLayoutId id="2147483771" r:id="rId15"/>
    <p:sldLayoutId id="2147483750" r:id="rId16"/>
    <p:sldLayoutId id="214748375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Clr>
          <a:schemeClr val="tx2"/>
        </a:buClr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indent="-184150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9138" indent="-179388" algn="l" defTabSz="914400" rtl="0" eaLnBrk="1" latinLnBrk="0" hangingPunct="1">
        <a:lnSpc>
          <a:spcPct val="120000"/>
        </a:lnSpc>
        <a:spcBef>
          <a:spcPts val="0"/>
        </a:spcBef>
        <a:spcAft>
          <a:spcPts val="800"/>
        </a:spcAft>
        <a:buFont typeface="Symbol" panose="05050102010706020507" pitchFamily="18" charset="2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0">
          <p15:clr>
            <a:srgbClr val="F26B43"/>
          </p15:clr>
        </p15:guide>
        <p15:guide id="2" pos="676">
          <p15:clr>
            <a:srgbClr val="F26B43"/>
          </p15:clr>
        </p15:guide>
        <p15:guide id="3" pos="3841">
          <p15:clr>
            <a:srgbClr val="F26B43"/>
          </p15:clr>
        </p15:guide>
        <p15:guide id="4" pos="7378">
          <p15:clr>
            <a:srgbClr val="F26B43"/>
          </p15:clr>
        </p15:guide>
        <p15:guide id="5" pos="6289">
          <p15:clr>
            <a:srgbClr val="F26B43"/>
          </p15:clr>
        </p15:guide>
        <p15:guide id="6" orient="horz" pos="3884" userDrawn="1">
          <p15:clr>
            <a:srgbClr val="F26B43"/>
          </p15:clr>
        </p15:guide>
        <p15:guide id="7" orient="horz" pos="890" userDrawn="1">
          <p15:clr>
            <a:srgbClr val="F26B43"/>
          </p15:clr>
        </p15:guide>
        <p15:guide id="8" orient="horz" pos="618" userDrawn="1">
          <p15:clr>
            <a:srgbClr val="F26B43"/>
          </p15:clr>
        </p15:guide>
        <p15:guide id="9" orient="horz" pos="346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orient="horz" pos="709" userDrawn="1">
          <p15:clr>
            <a:srgbClr val="F26B43"/>
          </p15:clr>
        </p15:guide>
        <p15:guide id="12" orient="horz" pos="3984" userDrawn="1">
          <p15:clr>
            <a:srgbClr val="F26B43"/>
          </p15:clr>
        </p15:guide>
        <p15:guide id="13" pos="52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99" y="609538"/>
            <a:ext cx="11244575" cy="443198"/>
          </a:xfrm>
        </p:spPr>
        <p:txBody>
          <a:bodyPr/>
          <a:lstStyle/>
          <a:p>
            <a:r>
              <a:rPr lang="en-US" dirty="0"/>
              <a:t>Pipelining</a:t>
            </a:r>
            <a:endParaRPr kumimoji="1"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68000" y="1424991"/>
            <a:ext cx="3827800" cy="473514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Example of a Pipeline with 5 stages: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Fetch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Decode and read operands in registers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Use ALU to execute instruction or to calculate memory address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Read or Write to memory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Write result back to Register file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Remark: not all instructions use step 4 and 5</a:t>
            </a:r>
          </a:p>
        </p:txBody>
      </p:sp>
      <p:pic>
        <p:nvPicPr>
          <p:cNvPr id="5" name="Picture 2" descr="File:Pipeline MIPS.png">
            <a:extLst>
              <a:ext uri="{FF2B5EF4-FFF2-40B4-BE49-F238E27FC236}">
                <a16:creationId xmlns:a16="http://schemas.microsoft.com/office/drawing/2014/main" id="{343BB26B-C7F7-4968-9D76-EC368A4D8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1236176"/>
            <a:ext cx="7231843" cy="4547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E88242-9BD8-40CA-BAA9-50899FA0EB13}"/>
              </a:ext>
            </a:extLst>
          </p:cNvPr>
          <p:cNvSpPr txBox="1"/>
          <p:nvPr/>
        </p:nvSpPr>
        <p:spPr>
          <a:xfrm>
            <a:off x="9416256" y="5900771"/>
            <a:ext cx="2343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err="1"/>
              <a:t>wikimedia.org</a:t>
            </a:r>
            <a:r>
              <a:rPr lang="en-US" sz="1400" dirty="0"/>
              <a:t> (CC)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876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99" y="609538"/>
            <a:ext cx="11244575" cy="443198"/>
          </a:xfrm>
        </p:spPr>
        <p:txBody>
          <a:bodyPr/>
          <a:lstStyle/>
          <a:p>
            <a:r>
              <a:rPr lang="en-US" dirty="0"/>
              <a:t>benefits of Pipelining</a:t>
            </a:r>
            <a:endParaRPr kumimoji="1"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68000" y="1424991"/>
            <a:ext cx="3827800" cy="45915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For the previous example of a 5 stage pipeline, the</a:t>
            </a:r>
            <a:br>
              <a:rPr lang="en-US" dirty="0"/>
            </a:br>
            <a:r>
              <a:rPr lang="en-US" dirty="0"/>
              <a:t>execution over time is presented in this diagram.</a:t>
            </a:r>
          </a:p>
          <a:p>
            <a:pPr>
              <a:lnSpc>
                <a:spcPct val="150000"/>
              </a:lnSpc>
            </a:pPr>
            <a:r>
              <a:rPr lang="en-US" dirty="0"/>
              <a:t>Note that although each instruction</a:t>
            </a:r>
            <a:br>
              <a:rPr lang="en-US" dirty="0"/>
            </a:br>
            <a:r>
              <a:rPr lang="en-US" dirty="0"/>
              <a:t>takes 5 clock cycles to execute, due</a:t>
            </a:r>
            <a:br>
              <a:rPr lang="en-US" dirty="0"/>
            </a:br>
            <a:r>
              <a:rPr lang="en-US" dirty="0"/>
              <a:t>to pipelining, after filling the pipeline,</a:t>
            </a:r>
            <a:br>
              <a:rPr lang="en-US" dirty="0"/>
            </a:br>
            <a:r>
              <a:rPr lang="en-US" dirty="0"/>
              <a:t>on every clock another instruction</a:t>
            </a:r>
            <a:br>
              <a:rPr lang="en-US" dirty="0"/>
            </a:br>
            <a:r>
              <a:rPr lang="en-US" dirty="0"/>
              <a:t>finished its execution.</a:t>
            </a:r>
          </a:p>
          <a:p>
            <a:pPr>
              <a:lnSpc>
                <a:spcPct val="150000"/>
              </a:lnSpc>
            </a:pPr>
            <a:r>
              <a:rPr lang="en-US" dirty="0"/>
              <a:t>Effectively, the number of instructions</a:t>
            </a:r>
            <a:br>
              <a:rPr lang="en-US" dirty="0"/>
            </a:br>
            <a:r>
              <a:rPr lang="en-US" dirty="0"/>
              <a:t>executed per second is the same as</a:t>
            </a:r>
            <a:br>
              <a:rPr lang="en-US" dirty="0"/>
            </a:br>
            <a:r>
              <a:rPr lang="en-US" dirty="0"/>
              <a:t>the clock rate.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B3AC7C-BD67-4A09-A2E8-F4BA20A68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187" y="3905002"/>
            <a:ext cx="7331968" cy="21262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B14F28-189B-4EE0-8220-5280B108D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865" y="276908"/>
            <a:ext cx="4626401" cy="29075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5F35CE-A388-49D6-96D5-4A07B352D5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4065" y="6031273"/>
            <a:ext cx="2365453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54225"/>
      </p:ext>
    </p:extLst>
  </p:cSld>
  <p:clrMapOvr>
    <a:masterClrMapping/>
  </p:clrMapOvr>
</p:sld>
</file>

<file path=ppt/theme/theme1.xml><?xml version="1.0" encoding="utf-8"?>
<a:theme xmlns:a="http://schemas.openxmlformats.org/drawingml/2006/main" name="Renesas Template 2020 - EN">
  <a:themeElements>
    <a:clrScheme name="Renesas_colors">
      <a:dk1>
        <a:srgbClr val="3C3C3B"/>
      </a:dk1>
      <a:lt1>
        <a:sysClr val="window" lastClr="FFFFFF"/>
      </a:lt1>
      <a:dk2>
        <a:srgbClr val="06418C"/>
      </a:dk2>
      <a:lt2>
        <a:srgbClr val="F2F2F2"/>
      </a:lt2>
      <a:accent1>
        <a:srgbClr val="4471A9"/>
      </a:accent1>
      <a:accent2>
        <a:srgbClr val="D70000"/>
      </a:accent2>
      <a:accent3>
        <a:srgbClr val="FFC800"/>
      </a:accent3>
      <a:accent4>
        <a:srgbClr val="669933"/>
      </a:accent4>
      <a:accent5>
        <a:srgbClr val="993399"/>
      </a:accent5>
      <a:accent6>
        <a:srgbClr val="9D9D9D"/>
      </a:accent6>
      <a:hlink>
        <a:srgbClr val="06418C"/>
      </a:hlink>
      <a:folHlink>
        <a:srgbClr val="993399"/>
      </a:folHlink>
    </a:clrScheme>
    <a:fontScheme name="ユーザー定義 1">
      <a:majorFont>
        <a:latin typeface="Arial Narrow"/>
        <a:ea typeface="メイリオ"/>
        <a:cs typeface=""/>
      </a:majorFont>
      <a:minorFont>
        <a:latin typeface="Arial"/>
        <a:ea typeface="メイリオ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nesas_PPTtemp_EN_2020  -  Read-Only" id="{D6C729CC-940F-4CB7-A06C-75393CEC4D3E}" vid="{930FA5E0-6865-4380-9EDC-8ED8D954EBC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084dd9f6-50cb-4ac1-978b-315f52073de3" xsi:nil="true"/>
    <PublishingStartDate xmlns="084dd9f6-50cb-4ac1-978b-315f52073de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DF933AFDC72644BEC2DD4A66F8588E" ma:contentTypeVersion="20" ma:contentTypeDescription="Create a new document." ma:contentTypeScope="" ma:versionID="1d79fe24a7e65aa91afcbe5e875adc66">
  <xsd:schema xmlns:xsd="http://www.w3.org/2001/XMLSchema" xmlns:xs="http://www.w3.org/2001/XMLSchema" xmlns:p="http://schemas.microsoft.com/office/2006/metadata/properties" xmlns:ns2="084dd9f6-50cb-4ac1-978b-315f52073de3" targetNamespace="http://schemas.microsoft.com/office/2006/metadata/properties" ma:root="true" ma:fieldsID="e39d85be0ffbc4141fbfcedc41b8b990" ns2:_="">
    <xsd:import namespace="084dd9f6-50cb-4ac1-978b-315f52073de3"/>
    <xsd:element name="properties">
      <xsd:complexType>
        <xsd:sequence>
          <xsd:element name="documentManagement">
            <xsd:complexType>
              <xsd:all>
                <xsd:element ref="ns2:PublishingStartDate" minOccurs="0"/>
                <xsd:element ref="ns2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dd9f6-50cb-4ac1-978b-315f52073de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format="DateTime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format="DateTime" ma:internalName="PublishingExpirationDate" ma:readOnly="false">
      <xsd:simpleType>
        <xsd:restriction base="dms:Unknown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71853E-0EF3-4973-AB23-17AA5798BB66}">
  <ds:schemaRefs>
    <ds:schemaRef ds:uri="084dd9f6-50cb-4ac1-978b-315f52073de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F3BE601-7F02-4240-9AF6-86A6A55D9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10621E4-AC68-405F-8E7D-EF1A0CF02C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4dd9f6-50cb-4ac1-978b-315f52073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19456</TotalTime>
  <Words>312</Words>
  <Application>Microsoft Office PowerPoint</Application>
  <PresentationFormat>Widescreen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Symbol</vt:lpstr>
      <vt:lpstr>Wingdings</vt:lpstr>
      <vt:lpstr>Renesas Template 2020 - EN</vt:lpstr>
      <vt:lpstr>Pipelining</vt:lpstr>
      <vt:lpstr>benefits of Pipelining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Cornelia Stegmann</dc:creator>
  <cp:lastModifiedBy>Γιάννος Κούτουλας</cp:lastModifiedBy>
  <cp:revision>206</cp:revision>
  <dcterms:created xsi:type="dcterms:W3CDTF">2020-03-26T14:53:44Z</dcterms:created>
  <dcterms:modified xsi:type="dcterms:W3CDTF">2024-04-08T12:57:22Z</dcterms:modified>
</cp:coreProperties>
</file>