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86C5AD-EA85-D694-6522-5BBC28D25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4C4279-0D99-2017-C702-DA6AEB2DC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BA1029-F817-0BB6-3ACD-382C7D12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AE43BE-37A4-DE54-C513-FE32CC11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068B41-7556-9AAD-A21B-DD0A2C52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4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472F7C-2F1E-40CD-3EB1-D17FAACC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64E6530-B945-7901-E1E8-BB40859FF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35B399-13AD-4041-5703-37512AF3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E89D73-376C-20C4-BA03-F8099280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4E22BF-3F46-FA38-8026-5C7A99A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85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7174D25-6BFE-097F-88BD-F81B22CFD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4547D2B-D8C3-BBB9-8686-B2E0ADB1D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80E437-7900-2421-A544-A5F789CC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2423B8-BD8D-B10C-9A83-FD2E522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E76F06-95A2-BFC2-1190-F3E2E350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03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816F5C-A2B2-0813-D641-693CA9AA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18FA42-6261-A38B-CD62-D042D50C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C38D8A-08A4-8F19-1D56-8D3E4B1A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D0ADE9-5DD0-394C-7649-50187BD7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7CE7DD-D397-03DB-AF82-94ED0E5D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4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446FFD-C53B-4857-B437-A5F26E82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0C1C15-BA0C-828D-74E4-9168B40FC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6EECCC-3499-AB09-7E28-01302D88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60FA4D-2CDB-37D0-6054-44BA3E6F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082F1E-DFB9-1759-D5D4-D3A168CF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79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06D3C5-74AF-5C71-4FF1-E545A188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7DAC21-9625-A1A2-696F-CA889DB1F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A24FD3-A3FA-2FB7-966E-7C254865A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5F67E3E-B191-3B19-0974-2B6009CE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9465F3-11D2-AD02-6CBA-7EE15A5D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21B4C5-6AD8-1F8A-7A03-4310C902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8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00F968-5FFC-C469-B2E8-264AC3AF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E2B8F0-213A-0C02-B545-1A40ED654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965C6F2-1AB0-C696-00CD-7312C3787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08A023-48FF-A9A2-A8B6-CBBA9B1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A21ADD8-2388-CB61-A2EB-DEC7157BD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9001525-ADB9-C15F-8875-909484BC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839498A-042B-2E2F-E3B9-7A8DCB86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832FCFB-1B44-989F-C213-70FC5FCA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22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3FFC12-34BA-D923-291D-24A15B0D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4A5E3DC-15DB-3E26-3357-B715A123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725922B-0200-6CEA-A182-E1E17F2E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F8DAE08-D885-72EE-AF73-9565D321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64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AD00FDC-2A30-3377-6142-89067E45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E1323CC-F366-E285-7BE8-2CC916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6F4A7B-B3F1-500F-C801-1FEFB442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7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E5EFB5-7419-3A8D-DCE1-8CC6DB09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F783FC-8920-870B-59B3-35DBB8C9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6380C66-0B6A-743C-CFFA-9DCA8938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B856171-6E67-5F09-4024-853FF164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DA5A98-DABF-DCDD-2A19-D7A02F41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00C899-80A2-8287-D99C-F503E749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9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654141-3706-F7BA-2FA6-9ECFF77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59E8497-8B66-8A55-FE77-D9DB107F8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A1D2BB7-4154-8003-55E2-425E373E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2219C44-BD2C-10F5-2750-F33BD75D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85DCBE-57E5-510E-460F-E58A0EB9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D6F639-71D1-AF4C-4459-07505651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80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12D97C9-65B1-EDA8-DF9B-27EED985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2D872B-6213-222E-0D43-BEFEA0C1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53FCC6-ED3D-297D-17D3-514F2F8EB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7E98-39AA-4290-98EA-C79FB25C6920}" type="datetimeFigureOut">
              <a:rPr lang="el-GR" smtClean="0"/>
              <a:t>19/2/2024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DD963C-07F5-D314-6269-E03D56D18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D4F332-DFF6-AF60-120A-610F3F9E9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3286-24D5-443F-BB61-D0ED5B1ECD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79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762FC6-1FDA-5567-7B72-81D9AEBB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1712"/>
          </a:xfrm>
        </p:spPr>
        <p:txBody>
          <a:bodyPr/>
          <a:lstStyle/>
          <a:p>
            <a:r>
              <a:rPr lang="en-US" dirty="0"/>
              <a:t>Georgios Arabatzis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5907C0-52F4-1377-1253-DA9B47BC5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2250"/>
            <a:ext cx="9144000" cy="2495550"/>
          </a:xfrm>
        </p:spPr>
        <p:txBody>
          <a:bodyPr>
            <a:normAutofit/>
          </a:bodyPr>
          <a:lstStyle/>
          <a:p>
            <a:r>
              <a:rPr lang="en-US" sz="4800" dirty="0"/>
              <a:t>Cultural Space and Styles of Life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53006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07DBC2-1ECF-78ED-B324-E4C6999A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5"/>
            <a:ext cx="10515600" cy="524870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form of life is structured in impersonal terms.</a:t>
            </a:r>
          </a:p>
          <a:p>
            <a:r>
              <a:rPr lang="en-US" sz="3200" dirty="0"/>
              <a:t>This creates a distinct psychological attitude = the blasé outlook (= unimpressed with or indifferent to something because one has experienced or seen it so often before = an everyday snobbism) </a:t>
            </a:r>
          </a:p>
          <a:p>
            <a:r>
              <a:rPr lang="en-US" sz="3200" dirty="0"/>
              <a:t>The stimuli from impressions produce no reaction whatsoever</a:t>
            </a:r>
          </a:p>
          <a:p>
            <a:r>
              <a:rPr lang="en-US" sz="3200" dirty="0"/>
              <a:t>The blasé outlook is the incapacity to react = the metropolitan man is all intellect.</a:t>
            </a:r>
          </a:p>
          <a:p>
            <a:r>
              <a:rPr lang="en-US" sz="3200" dirty="0"/>
              <a:t>The things lose their distinctiveness. Only money distinctions continue to exist.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17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9ECF26-1BCB-50AE-125A-AB4F53F3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3200" dirty="0"/>
              <a:t>Thingness is lost. Formation of the public opinion = only the public is capable of distinguishing.</a:t>
            </a:r>
          </a:p>
          <a:p>
            <a:r>
              <a:rPr lang="en-US" sz="3200" dirty="0"/>
              <a:t>The metropolitan objectivity devalues the objective world (Paradox)</a:t>
            </a:r>
          </a:p>
          <a:p>
            <a:r>
              <a:rPr lang="en-US" sz="3200" dirty="0"/>
              <a:t>In fact the blasé outlook is an attitude of reserve and suspicion. Even more, it is a slight aversion towards the others.</a:t>
            </a:r>
          </a:p>
          <a:p>
            <a:r>
              <a:rPr lang="en-US" sz="3200" dirty="0"/>
              <a:t>The attitude of indifference is in fact a feeling of aversion.</a:t>
            </a:r>
          </a:p>
          <a:p>
            <a:r>
              <a:rPr lang="en-US" sz="3200" dirty="0"/>
              <a:t>The individual is also formed by antipathies.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23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DDA7E2-326A-736E-F8FC-17B9B37B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r>
              <a:rPr lang="en-US" sz="3600" dirty="0"/>
              <a:t>The metropolitan individuation is achieved through this kind of </a:t>
            </a:r>
            <a:r>
              <a:rPr lang="en-US" sz="3600" dirty="0" err="1"/>
              <a:t>distantiation</a:t>
            </a:r>
            <a:r>
              <a:rPr lang="en-US" sz="3600" dirty="0"/>
              <a:t> between individuals.</a:t>
            </a:r>
          </a:p>
          <a:p>
            <a:r>
              <a:rPr lang="en-US" sz="3600" dirty="0"/>
              <a:t>By the same, this </a:t>
            </a:r>
            <a:r>
              <a:rPr lang="en-US" sz="3600" dirty="0" err="1"/>
              <a:t>distantiation</a:t>
            </a:r>
            <a:r>
              <a:rPr lang="en-US" sz="3600" dirty="0"/>
              <a:t> regulates the socialization = creates the inner circle, the familiar sphere.</a:t>
            </a:r>
          </a:p>
          <a:p>
            <a:r>
              <a:rPr lang="en-US" sz="3600" dirty="0"/>
              <a:t>Here, Simmel proceeds to a GENETIC THEORY of the formation of the Metropolitan society.</a:t>
            </a:r>
          </a:p>
          <a:p>
            <a:r>
              <a:rPr lang="en-US" sz="3600" dirty="0"/>
              <a:t>In the beginning we have small groups that are going to develop to the polis (Aristotle).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172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97DB1-20BB-37A7-F3B4-2125CE6A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2209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 these small groups, there is no personal freedom, no personal development of the individual = rigid, closed groups.</a:t>
            </a:r>
          </a:p>
          <a:p>
            <a:r>
              <a:rPr lang="en-US" sz="3200" dirty="0"/>
              <a:t>The growing number of the groups (polis) produce more interactions and the individual gains a freedom of movement (thus, a greater space is open to the3 individual).</a:t>
            </a:r>
          </a:p>
          <a:p>
            <a:r>
              <a:rPr lang="en-US" sz="3200" dirty="0"/>
              <a:t>Yet, the individuality must be thus regulated. The ancients limits are gone and thus the Metropolitan man feels constrained in small towns or villages.</a:t>
            </a:r>
          </a:p>
          <a:p>
            <a:r>
              <a:rPr lang="en-US" sz="3200" dirty="0"/>
              <a:t>In relation to the modern Metropolis, the ancient polis looks like a small town.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27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B9A314-334C-59EA-AC62-1D16EDE2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 Ancient Athens we have the discovery of the generic human character = the individual.</a:t>
            </a:r>
          </a:p>
          <a:p>
            <a:r>
              <a:rPr lang="en-US" sz="3200" dirty="0"/>
              <a:t>This generalized individuality goes together with philosophy.</a:t>
            </a:r>
          </a:p>
          <a:p>
            <a:r>
              <a:rPr lang="en-US" sz="3200" dirty="0"/>
              <a:t>Yet, the Metropolitan is freer even compared to the ancient citizen.</a:t>
            </a:r>
          </a:p>
          <a:p>
            <a:r>
              <a:rPr lang="en-US" sz="3200" dirty="0"/>
              <a:t>This produces an individuation of space against the ancient commons.</a:t>
            </a:r>
          </a:p>
          <a:p>
            <a:r>
              <a:rPr lang="en-US" sz="3200" dirty="0"/>
              <a:t>Yet, the Metropolitan individuality is not only pleasure. Often is lonely and deserted.</a:t>
            </a:r>
          </a:p>
          <a:p>
            <a:r>
              <a:rPr lang="en-US" sz="3200" dirty="0"/>
              <a:t>The intellectual horizon is enlarged, the individual psyche is extended to the national and international orders.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30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1D972-C60B-8AFE-05A7-D265DB06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/>
          <a:lstStyle/>
          <a:p>
            <a:r>
              <a:rPr lang="en-US" sz="3200" dirty="0"/>
              <a:t>The functional space is measured in individual terms.</a:t>
            </a:r>
          </a:p>
          <a:p>
            <a:r>
              <a:rPr lang="en-US" sz="3200" dirty="0"/>
              <a:t>The cultural space of Metropolis is bigger than the actual space.</a:t>
            </a:r>
          </a:p>
          <a:p>
            <a:r>
              <a:rPr lang="en-US" sz="3200" dirty="0"/>
              <a:t>The meanings of things outnumber the things themselves.</a:t>
            </a:r>
          </a:p>
          <a:p>
            <a:r>
              <a:rPr lang="en-US" sz="3200" dirty="0"/>
              <a:t>The self-expression is greater than the objective space. </a:t>
            </a:r>
          </a:p>
          <a:p>
            <a:r>
              <a:rPr lang="en-US" sz="3200" dirty="0"/>
              <a:t>The signs of distinction cover and magnify the objective space.</a:t>
            </a:r>
          </a:p>
          <a:p>
            <a:r>
              <a:rPr lang="en-US" sz="3200" dirty="0"/>
              <a:t>The distinctions are specialized accomplishments of the individuals and are produced through the conflict with the others.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699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6D352E-0A46-2DAE-EA34-CD4734BE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r>
              <a:rPr lang="en-US" sz="3200" dirty="0"/>
              <a:t>The chances of survival are greater through specialization and distinction.</a:t>
            </a:r>
          </a:p>
          <a:p>
            <a:r>
              <a:rPr lang="en-US" sz="3200" dirty="0"/>
              <a:t>Mental qualities decrease in order to multiply the objective distinctions and accomplishments.</a:t>
            </a:r>
          </a:p>
          <a:p>
            <a:r>
              <a:rPr lang="en-US" sz="3200" dirty="0"/>
              <a:t>The self becomes a status of the self.</a:t>
            </a:r>
          </a:p>
          <a:p>
            <a:r>
              <a:rPr lang="en-US" sz="3200" dirty="0"/>
              <a:t>Thus, we have also a multiplication of individual caprice = the style of life is to be different.</a:t>
            </a:r>
          </a:p>
          <a:p>
            <a:r>
              <a:rPr lang="en-US" sz="3200" dirty="0"/>
              <a:t>The mundanities are brief and repetitive.</a:t>
            </a:r>
          </a:p>
          <a:p>
            <a:r>
              <a:rPr lang="en-US" sz="3200" dirty="0"/>
              <a:t>Individual forms of life through the objectivation of the subjective element.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469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676581-0A30-12BD-A5DA-B9C9072A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/>
          <a:lstStyle/>
          <a:p>
            <a:r>
              <a:rPr lang="en-US" sz="3200" dirty="0"/>
              <a:t>So is produced a one-sided style of life.</a:t>
            </a:r>
          </a:p>
          <a:p>
            <a:r>
              <a:rPr lang="en-US" sz="3200" dirty="0"/>
              <a:t>Growth of individual discontent.</a:t>
            </a:r>
          </a:p>
          <a:p>
            <a:r>
              <a:rPr lang="en-US" sz="3200" dirty="0"/>
              <a:t>The cultural space is subject to the conquering techniques of the individuals.</a:t>
            </a:r>
          </a:p>
          <a:p>
            <a:r>
              <a:rPr lang="en-US" sz="3200" dirty="0"/>
              <a:t>Life is more easy and more difficult at the same time.</a:t>
            </a:r>
          </a:p>
          <a:p>
            <a:r>
              <a:rPr lang="en-US" sz="3200" dirty="0"/>
              <a:t>Sometimes, there is the general request to return to the noble nature through liberation and emancipation.</a:t>
            </a:r>
          </a:p>
          <a:p>
            <a:r>
              <a:rPr lang="en-US" sz="3200" dirty="0"/>
              <a:t>Yet, liberation and emancipation produce more individual distinction.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155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7AD043-B6E4-B432-BAF3-371A0BF2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164"/>
            <a:ext cx="10515600" cy="5525799"/>
          </a:xfrm>
        </p:spPr>
        <p:txBody>
          <a:bodyPr/>
          <a:lstStyle/>
          <a:p>
            <a:pPr algn="ctr"/>
            <a:r>
              <a:rPr lang="en-US" dirty="0"/>
              <a:t>Walter Benjamin (1892 – 1940)</a:t>
            </a:r>
          </a:p>
          <a:p>
            <a:pPr algn="ctr"/>
            <a:r>
              <a:rPr lang="en-US" dirty="0"/>
              <a:t>“Paris, Capital of the 19th Century” (1938)</a:t>
            </a:r>
          </a:p>
          <a:p>
            <a:pPr algn="ctr"/>
            <a:r>
              <a:rPr lang="en-US" dirty="0"/>
              <a:t>Part of the “Arcades Project” – unfinished book by Benjamin focused on Parisian arcades (passages)</a:t>
            </a:r>
          </a:p>
          <a:p>
            <a:endParaRPr lang="el-GR" dirty="0"/>
          </a:p>
        </p:txBody>
      </p:sp>
      <p:pic>
        <p:nvPicPr>
          <p:cNvPr id="5" name="Εικόνα 4" descr="Εικόνα που περιέχει ανθρώπινο πρόσωπο, πορτραίτο, άτομο, ασπρόμαυρο&#10;&#10;Περιγραφή που δημιουργήθηκε αυτόματα">
            <a:extLst>
              <a:ext uri="{FF2B5EF4-FFF2-40B4-BE49-F238E27FC236}">
                <a16:creationId xmlns:a16="http://schemas.microsoft.com/office/drawing/2014/main" id="{3C2FE12C-6853-DEA1-08C8-8399BA58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35" y="2479963"/>
            <a:ext cx="2860266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58FC00-6AB2-C667-EBBF-7FD7C5B3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en-US" sz="3200" dirty="0"/>
              <a:t>The title is already a paradox</a:t>
            </a:r>
          </a:p>
          <a:p>
            <a:r>
              <a:rPr lang="en-US" sz="3200" dirty="0"/>
              <a:t>The city and time</a:t>
            </a:r>
          </a:p>
          <a:p>
            <a:r>
              <a:rPr lang="en-US" sz="3200" dirty="0"/>
              <a:t>What city? The mythical one (Paris)</a:t>
            </a:r>
          </a:p>
          <a:p>
            <a:r>
              <a:rPr lang="en-US" sz="3200" dirty="0"/>
              <a:t>The rise in commercial exchanges leads to the construction of the Parisian Arcades.</a:t>
            </a:r>
          </a:p>
          <a:p>
            <a:r>
              <a:rPr lang="en-US" sz="3200" dirty="0"/>
              <a:t>For Balzac, the arcade is the poetry of the shop window.</a:t>
            </a:r>
          </a:p>
          <a:p>
            <a:r>
              <a:rPr lang="en-US" sz="3200" dirty="0"/>
              <a:t>Beyond commerce, the Arcade cause the admiration.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57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D9BA35-6EB5-872C-B55C-36B4001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/>
          <a:lstStyle/>
          <a:p>
            <a:r>
              <a:rPr lang="en-US" sz="4000" dirty="0"/>
              <a:t>Epistemology of everyday life</a:t>
            </a:r>
          </a:p>
          <a:p>
            <a:r>
              <a:rPr lang="en-US" sz="4000" dirty="0"/>
              <a:t>Shared cognition of collective action and values</a:t>
            </a:r>
          </a:p>
          <a:p>
            <a:r>
              <a:rPr lang="en-US" sz="4000" dirty="0"/>
              <a:t>Material culture, also.</a:t>
            </a:r>
          </a:p>
          <a:p>
            <a:r>
              <a:rPr lang="en-US" sz="4000" dirty="0"/>
              <a:t>Cultural space as opposed to natural space </a:t>
            </a:r>
          </a:p>
          <a:p>
            <a:r>
              <a:rPr lang="en-US" sz="4000" dirty="0"/>
              <a:t>Styles of life as opposed to spontaneous life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43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EB676E-8208-DD37-DDD5-9657E9B1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/>
          <a:lstStyle/>
          <a:p>
            <a:r>
              <a:rPr lang="en-US" sz="3200" dirty="0"/>
              <a:t>They were architecturally possible through the construction possibilities of iron </a:t>
            </a:r>
          </a:p>
          <a:p>
            <a:r>
              <a:rPr lang="en-US" sz="3200" dirty="0"/>
              <a:t>It is also the constructive strength of the State.</a:t>
            </a:r>
          </a:p>
          <a:p>
            <a:r>
              <a:rPr lang="en-US" sz="3200" dirty="0"/>
              <a:t>There are also classical overtones (the remembrance of Antique glory).</a:t>
            </a:r>
          </a:p>
          <a:p>
            <a:r>
              <a:rPr lang="en-US" sz="3200" dirty="0"/>
              <a:t>The classical and the new power (iron, trains, circulation of the goods).</a:t>
            </a:r>
          </a:p>
          <a:p>
            <a:r>
              <a:rPr lang="en-US" sz="3200" dirty="0"/>
              <a:t>The engineer is a leading figure.</a:t>
            </a:r>
          </a:p>
          <a:p>
            <a:r>
              <a:rPr lang="en-US" sz="3200" dirty="0"/>
              <a:t>The iron is the triumph of the State will and the public sphere. It is also a structure of the contemporary.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08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2991A1-5B66-AE65-3EF4-FB8E2F5F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036"/>
            <a:ext cx="10515600" cy="5608927"/>
          </a:xfrm>
        </p:spPr>
        <p:txBody>
          <a:bodyPr/>
          <a:lstStyle/>
          <a:p>
            <a:r>
              <a:rPr lang="en-US" sz="3600" dirty="0"/>
              <a:t>The Arcades form desiring images.</a:t>
            </a:r>
          </a:p>
          <a:p>
            <a:r>
              <a:rPr lang="en-US" sz="3600" dirty="0"/>
              <a:t>The object of the desire here is to fix the imperfections; to put the contemporary in order.</a:t>
            </a:r>
          </a:p>
          <a:p>
            <a:r>
              <a:rPr lang="en-US" sz="3600" dirty="0"/>
              <a:t>This becomes possible through naming. The name reflects the modern and the classical, the power and the nostalgia.</a:t>
            </a:r>
          </a:p>
          <a:p>
            <a:r>
              <a:rPr lang="en-US" sz="3600" dirty="0"/>
              <a:t>The present becomes a utopia in architecture and in fashion.</a:t>
            </a:r>
          </a:p>
          <a:p>
            <a:r>
              <a:rPr lang="en-US" sz="3600" dirty="0"/>
              <a:t>The spirit of the machine is the new utopia = function without moral harm.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71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B15971-42D6-2713-F6F8-DB558FAC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5359545"/>
          </a:xfrm>
        </p:spPr>
        <p:txBody>
          <a:bodyPr/>
          <a:lstStyle/>
          <a:p>
            <a:r>
              <a:rPr lang="en-US" sz="3600" dirty="0"/>
              <a:t>The complexities are resolved mechanically.</a:t>
            </a:r>
          </a:p>
          <a:p>
            <a:r>
              <a:rPr lang="en-US" sz="3600" dirty="0"/>
              <a:t>The collectivities are also machines (the clients for example).</a:t>
            </a:r>
          </a:p>
          <a:p>
            <a:r>
              <a:rPr lang="en-US" sz="3600" dirty="0"/>
              <a:t>The Arcades demand for the panoramic view and thus for the wide-depth photography.</a:t>
            </a:r>
          </a:p>
          <a:p>
            <a:r>
              <a:rPr lang="en-US" sz="3600" dirty="0"/>
              <a:t>This is the transcending of painting. The photography is mechanistic, modern and reflects the existing order of things.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19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D14561-EF9C-DBE1-73FB-3A1CA9CE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/>
          <a:lstStyle/>
          <a:p>
            <a:r>
              <a:rPr lang="en-US" sz="3200" dirty="0"/>
              <a:t>Literature becomes also panoramic (see Balzac’s Human Comedy).</a:t>
            </a:r>
          </a:p>
          <a:p>
            <a:r>
              <a:rPr lang="en-US" sz="3200" dirty="0"/>
              <a:t>Urban life is henceforth superior to rural life because it is more natural to individuals. Photography makes it more natural.</a:t>
            </a:r>
          </a:p>
          <a:p>
            <a:r>
              <a:rPr lang="en-US" sz="3200" dirty="0"/>
              <a:t>From the landscape in painting we move to photographic panoramas.</a:t>
            </a:r>
          </a:p>
          <a:p>
            <a:r>
              <a:rPr lang="en-US" sz="3200" dirty="0"/>
              <a:t>Photograph is also closer to fashion.</a:t>
            </a:r>
          </a:p>
          <a:p>
            <a:r>
              <a:rPr lang="en-US" sz="3200" dirty="0"/>
              <a:t>The urban space becomes exciting.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28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4FAAD3-A1E2-C279-71F9-617BF79C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276418"/>
          </a:xfrm>
        </p:spPr>
        <p:txBody>
          <a:bodyPr/>
          <a:lstStyle/>
          <a:p>
            <a:r>
              <a:rPr lang="en-US" sz="3200" dirty="0"/>
              <a:t>The photograph is also implied in advertising.</a:t>
            </a:r>
          </a:p>
          <a:p>
            <a:r>
              <a:rPr lang="en-US" sz="3200" dirty="0"/>
              <a:t>Paris is also the capital of international fair.</a:t>
            </a:r>
          </a:p>
          <a:p>
            <a:r>
              <a:rPr lang="en-US" sz="3200" dirty="0"/>
              <a:t>Celebrating the liberation from labor through the merchandise.</a:t>
            </a:r>
          </a:p>
          <a:p>
            <a:r>
              <a:rPr lang="en-US" sz="3200" dirty="0"/>
              <a:t>The international fair of Paris leads to the idea of the industrialization of the whole planet.</a:t>
            </a:r>
          </a:p>
          <a:p>
            <a:r>
              <a:rPr lang="en-US" sz="3200" dirty="0"/>
              <a:t>The industrialization is totally and wholly positive.</a:t>
            </a:r>
          </a:p>
          <a:p>
            <a:r>
              <a:rPr lang="en-US" sz="3200" dirty="0"/>
              <a:t>The high places of commerce demonstrate life as it “ought to be”.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80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69D0F7-0139-AAF6-132B-41CF1B89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r>
              <a:rPr lang="en-US" sz="3200" dirty="0"/>
              <a:t>From facts we pass to values.</a:t>
            </a:r>
          </a:p>
          <a:p>
            <a:r>
              <a:rPr lang="en-US" sz="3200" dirty="0"/>
              <a:t>The merchandise is utopia (good life) and cynicism (commerce) – a strange combination.</a:t>
            </a:r>
          </a:p>
          <a:p>
            <a:r>
              <a:rPr lang="en-US" sz="3200" dirty="0"/>
              <a:t>There is a real theology of the merchandise.</a:t>
            </a:r>
          </a:p>
          <a:p>
            <a:r>
              <a:rPr lang="en-US" sz="3200" dirty="0"/>
              <a:t>The goods of market do not only satisfy needs – they offer the glamour of life.</a:t>
            </a:r>
          </a:p>
          <a:p>
            <a:r>
              <a:rPr lang="en-US" sz="3200" dirty="0"/>
              <a:t>The Market is the modern world, a new world.</a:t>
            </a:r>
          </a:p>
          <a:p>
            <a:r>
              <a:rPr lang="en-US" sz="3200" dirty="0"/>
              <a:t>The merchandise is at the center of a radiating light.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93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7E2745-6D9C-A35A-10EA-17F70406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/>
          <a:lstStyle/>
          <a:p>
            <a:r>
              <a:rPr lang="en-US" sz="3600" dirty="0"/>
              <a:t>The private space must be also decorated. The apartment is the world.</a:t>
            </a:r>
          </a:p>
          <a:p>
            <a:r>
              <a:rPr lang="en-US" sz="3600" dirty="0"/>
              <a:t>The decoration must be renewed = fashion.</a:t>
            </a:r>
          </a:p>
          <a:p>
            <a:r>
              <a:rPr lang="en-US" sz="3600" dirty="0"/>
              <a:t>The decoration is at the same time typical and individual – it represents the soul of the tenant.</a:t>
            </a:r>
          </a:p>
          <a:p>
            <a:r>
              <a:rPr lang="en-US" sz="3600" dirty="0"/>
              <a:t>The design is a language of mediation between individuals.</a:t>
            </a:r>
          </a:p>
          <a:p>
            <a:r>
              <a:rPr lang="en-US" sz="3600" dirty="0"/>
              <a:t>New material give way to new plastic forms.</a:t>
            </a:r>
          </a:p>
          <a:p>
            <a:r>
              <a:rPr lang="en-US" sz="3600" dirty="0"/>
              <a:t>Rise of the industrial art.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69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76BE63-E0CD-2112-EEEE-DE3009E3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/>
          <a:lstStyle/>
          <a:p>
            <a:r>
              <a:rPr lang="en-US" sz="3200" dirty="0"/>
              <a:t>The individuation of houses leads to the idea of the crime novel = traces of individual action in space.</a:t>
            </a:r>
          </a:p>
          <a:p>
            <a:r>
              <a:rPr lang="en-US" sz="3200" dirty="0"/>
              <a:t>The urban space creates also sadness (Baudelaire, Spleen). The poet is a walker within the city (</a:t>
            </a:r>
            <a:r>
              <a:rPr lang="en-US" sz="3200" dirty="0" err="1"/>
              <a:t>flâneur</a:t>
            </a:r>
            <a:r>
              <a:rPr lang="en-US" sz="3200" dirty="0"/>
              <a:t>).</a:t>
            </a:r>
          </a:p>
          <a:p>
            <a:r>
              <a:rPr lang="en-US" sz="3200" dirty="0"/>
              <a:t>Through the city is like standing at the doorstep of things. The true place of the poet is the crowd.</a:t>
            </a:r>
          </a:p>
          <a:p>
            <a:r>
              <a:rPr lang="en-US" sz="3200" dirty="0"/>
              <a:t>The department store combines the interior and the crowd. Thanks to the department store, the intellect visits the market place.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734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2CE863-D48D-F8F4-35E4-AA32BD3D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82"/>
            <a:ext cx="10515600" cy="5317981"/>
          </a:xfrm>
        </p:spPr>
        <p:txBody>
          <a:bodyPr/>
          <a:lstStyle/>
          <a:p>
            <a:r>
              <a:rPr lang="en-US" sz="3600" dirty="0"/>
              <a:t>The walker faces space in an impressionistic manner.</a:t>
            </a:r>
          </a:p>
          <a:p>
            <a:r>
              <a:rPr lang="en-US" sz="3600" dirty="0"/>
              <a:t>Paris in the 19th Century is the literature. As Spleen, it attacks the idealism. It becomes ambiguous. Reality and dream.</a:t>
            </a:r>
          </a:p>
          <a:p>
            <a:r>
              <a:rPr lang="en-US" sz="3600" dirty="0"/>
              <a:t>The merchandise is also material and fetishistic.</a:t>
            </a:r>
          </a:p>
          <a:p>
            <a:r>
              <a:rPr lang="en-US" sz="3600" dirty="0"/>
              <a:t>The Arcades are the model-image of this situation.</a:t>
            </a:r>
          </a:p>
          <a:p>
            <a:r>
              <a:rPr lang="en-US" sz="3600" dirty="0"/>
              <a:t>The snobbism is important in art and in fashion.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5765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A053CB-7B8A-D671-E1A7-1A584560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036"/>
            <a:ext cx="10515600" cy="5608927"/>
          </a:xfrm>
        </p:spPr>
        <p:txBody>
          <a:bodyPr/>
          <a:lstStyle/>
          <a:p>
            <a:r>
              <a:rPr lang="en-US" sz="3600" dirty="0"/>
              <a:t>Art for art’s sake – the total work of art – the art is a world apart.</a:t>
            </a:r>
          </a:p>
          <a:p>
            <a:r>
              <a:rPr lang="en-US" sz="3600" dirty="0"/>
              <a:t>Estheticism is against the particular individual = the generic individual.</a:t>
            </a:r>
          </a:p>
          <a:p>
            <a:r>
              <a:rPr lang="en-US" sz="3600" dirty="0"/>
              <a:t>The State is also the whole world.</a:t>
            </a:r>
          </a:p>
          <a:p>
            <a:r>
              <a:rPr lang="en-US" sz="3600" dirty="0"/>
              <a:t>The snobbism leads to addiction (opium,  absinthe).</a:t>
            </a:r>
          </a:p>
          <a:p>
            <a:r>
              <a:rPr lang="en-US" sz="3600" dirty="0"/>
              <a:t>The dream enters Art = the surrealism.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96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B92137-A06D-CEB4-0A1B-379407C3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947"/>
            <a:ext cx="10515600" cy="5886016"/>
          </a:xfrm>
        </p:spPr>
        <p:txBody>
          <a:bodyPr/>
          <a:lstStyle/>
          <a:p>
            <a:pPr algn="ctr"/>
            <a:r>
              <a:rPr lang="en-US" dirty="0"/>
              <a:t>Georg Simmel (1858-1918)</a:t>
            </a:r>
          </a:p>
          <a:p>
            <a:pPr algn="ctr"/>
            <a:r>
              <a:rPr lang="en-US" dirty="0"/>
              <a:t>“The Metropolis and Mental Health” (1903)</a:t>
            </a:r>
          </a:p>
          <a:p>
            <a:endParaRPr lang="el-GR" dirty="0"/>
          </a:p>
        </p:txBody>
      </p:sp>
      <p:pic>
        <p:nvPicPr>
          <p:cNvPr id="5" name="Εικόνα 4" descr="Εικόνα που περιέχει ανθρώπινο πρόσωπο, άτομο, πορτραίτο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052DA53A-A901-10C1-5EE2-76FE939B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6" y="1791999"/>
            <a:ext cx="3435927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DC9D06-9F1D-BDDB-632E-6A832803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473"/>
            <a:ext cx="10515600" cy="5650490"/>
          </a:xfrm>
        </p:spPr>
        <p:txBody>
          <a:bodyPr/>
          <a:lstStyle/>
          <a:p>
            <a:pPr algn="ctr"/>
            <a:r>
              <a:rPr lang="en-US" dirty="0"/>
              <a:t>Henri Lefebvre (1901 – 1991)</a:t>
            </a:r>
          </a:p>
          <a:p>
            <a:pPr algn="ctr"/>
            <a:r>
              <a:rPr lang="en-US" dirty="0"/>
              <a:t>“Writings on cities”</a:t>
            </a:r>
          </a:p>
          <a:p>
            <a:endParaRPr lang="el-GR" dirty="0"/>
          </a:p>
        </p:txBody>
      </p:sp>
      <p:pic>
        <p:nvPicPr>
          <p:cNvPr id="5" name="Εικόνα 4" descr="Εικόνα που περιέχει ανθρώπινο πρόσωπο, πορτραίτο, ρουχισμό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D131AD59-1E58-1952-B924-2130BE95B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05" y="2105689"/>
            <a:ext cx="3289589" cy="40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0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FFC349-1F6F-6D6C-FF1F-4D07F11C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/>
          <a:lstStyle/>
          <a:p>
            <a:r>
              <a:rPr lang="en-US" sz="3200" dirty="0"/>
              <a:t>The City and the autonomous sciences</a:t>
            </a:r>
          </a:p>
          <a:p>
            <a:r>
              <a:rPr lang="en-US" sz="3200" dirty="0"/>
              <a:t>The autonomous sciences are fragmentary and are risen against the totality of philosophy.</a:t>
            </a:r>
          </a:p>
          <a:p>
            <a:r>
              <a:rPr lang="en-US" sz="3200" dirty="0"/>
              <a:t>Historians, economists, demographers, sociologists.</a:t>
            </a:r>
          </a:p>
          <a:p>
            <a:r>
              <a:rPr lang="en-US" sz="3200" dirty="0"/>
              <a:t>The past and the possibilities of the city in a fragmentary way.</a:t>
            </a:r>
          </a:p>
          <a:p>
            <a:r>
              <a:rPr lang="en-US" sz="3200" dirty="0"/>
              <a:t>Yet, this fragmentation includes a totality of a precise (epistemological) strategy.</a:t>
            </a:r>
          </a:p>
          <a:p>
            <a:r>
              <a:rPr lang="en-US" sz="3200" dirty="0"/>
              <a:t>Thus, the rise of the specialist.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2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BCD290-B3B7-3C8B-ECF3-A905B176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r>
              <a:rPr lang="en-US" sz="3600" dirty="0"/>
              <a:t>The existence of the global that never becomes total. (Never leading to a synthesis).</a:t>
            </a:r>
          </a:p>
          <a:p>
            <a:r>
              <a:rPr lang="en-US" sz="3600" dirty="0"/>
              <a:t>A global representation.</a:t>
            </a:r>
          </a:p>
          <a:p>
            <a:r>
              <a:rPr lang="en-US" sz="3600" dirty="0"/>
              <a:t>The uniting factor is the planning of the city.</a:t>
            </a:r>
          </a:p>
          <a:p>
            <a:r>
              <a:rPr lang="en-US" sz="3600" dirty="0"/>
              <a:t>City as a global planning.</a:t>
            </a:r>
          </a:p>
          <a:p>
            <a:r>
              <a:rPr lang="en-US" sz="3600" dirty="0"/>
              <a:t>The need for theory.</a:t>
            </a:r>
          </a:p>
          <a:p>
            <a:r>
              <a:rPr lang="en-US" sz="3600" dirty="0"/>
              <a:t>Theory must explain the separation of theory from practice (paradox).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384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02D3CD-9ED7-519E-51FF-91FC05F1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945"/>
            <a:ext cx="10515600" cy="5124018"/>
          </a:xfrm>
        </p:spPr>
        <p:txBody>
          <a:bodyPr/>
          <a:lstStyle/>
          <a:p>
            <a:r>
              <a:rPr lang="en-US" sz="3600" dirty="0"/>
              <a:t>Planning is interdisciplinary.</a:t>
            </a:r>
          </a:p>
          <a:p>
            <a:r>
              <a:rPr lang="en-US" sz="3600" dirty="0"/>
              <a:t>But it must also be critical.</a:t>
            </a:r>
          </a:p>
          <a:p>
            <a:r>
              <a:rPr lang="en-US" sz="3600" dirty="0"/>
              <a:t>Thus the need for philosophy.</a:t>
            </a:r>
          </a:p>
          <a:p>
            <a:r>
              <a:rPr lang="en-US" sz="3600" dirty="0"/>
              <a:t>Philosophy offered the totality and the synthesis needed.</a:t>
            </a:r>
          </a:p>
          <a:p>
            <a:r>
              <a:rPr lang="en-US" sz="3600" dirty="0"/>
              <a:t>The city is something different from space.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028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6ED04E-7303-B469-8A31-8C1EC0B5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5359545"/>
          </a:xfrm>
        </p:spPr>
        <p:txBody>
          <a:bodyPr/>
          <a:lstStyle/>
          <a:p>
            <a:r>
              <a:rPr lang="en-US" sz="3200" dirty="0"/>
              <a:t>The city is linked to philosophy (Ancient Athens).</a:t>
            </a:r>
          </a:p>
          <a:p>
            <a:r>
              <a:rPr lang="en-US" sz="3200" dirty="0"/>
              <a:t>Plato = Politeia.</a:t>
            </a:r>
          </a:p>
          <a:p>
            <a:r>
              <a:rPr lang="en-US" sz="3200" dirty="0"/>
              <a:t>Lefebvre gives the genealogy of the city presented by Aristotle.</a:t>
            </a:r>
          </a:p>
          <a:p>
            <a:r>
              <a:rPr lang="en-US" sz="3200" dirty="0"/>
              <a:t>The city makes what we call the commons. </a:t>
            </a:r>
          </a:p>
          <a:p>
            <a:r>
              <a:rPr lang="en-US" sz="3200" dirty="0"/>
              <a:t>The relation of philosophy to the city is the rise of Reason.</a:t>
            </a:r>
          </a:p>
          <a:p>
            <a:r>
              <a:rPr lang="en-US" sz="3200" dirty="0"/>
              <a:t>Philosophy refers to totality because it elevates itself over the divisions of craftsmen.</a:t>
            </a:r>
          </a:p>
          <a:p>
            <a:r>
              <a:rPr lang="en-US" sz="3200" dirty="0"/>
              <a:t>The logos was this collecting, uniting element.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7691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4F84AF-3AB4-EF51-9070-0EF5ACFA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5127"/>
            <a:ext cx="10515600" cy="5331836"/>
          </a:xfrm>
        </p:spPr>
        <p:txBody>
          <a:bodyPr/>
          <a:lstStyle/>
          <a:p>
            <a:r>
              <a:rPr lang="en-US" sz="3200" dirty="0"/>
              <a:t>The gathering of differences.</a:t>
            </a:r>
          </a:p>
          <a:p>
            <a:r>
              <a:rPr lang="en-US" sz="3200" dirty="0"/>
              <a:t>The opinions of the philosophers make a totality of science.</a:t>
            </a:r>
          </a:p>
          <a:p>
            <a:r>
              <a:rPr lang="en-US" sz="3200" dirty="0"/>
              <a:t>With the middle ages we have a return to the countryside, to the double hierarchy of feudalism that makes theology superior to philosophy.</a:t>
            </a:r>
          </a:p>
          <a:p>
            <a:r>
              <a:rPr lang="en-US" sz="3200" dirty="0"/>
              <a:t>In modern philosophy we have a new gathering that is historical (the logical is the real and the real is the logical, Hegel). A gathering in time. In time, philosophy will achieve itself.</a:t>
            </a:r>
          </a:p>
          <a:p>
            <a:r>
              <a:rPr lang="en-US" sz="3200" dirty="0"/>
              <a:t>The totality no longer refers to the city.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374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FCA3D4-13CE-65E8-7B6E-3E8B3AEC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Mediterranean</a:t>
            </a:r>
          </a:p>
          <a:p>
            <a:pPr algn="ctr"/>
            <a:r>
              <a:rPr lang="en-US" sz="4000" dirty="0"/>
              <a:t>The sea of mediation (in-between Earth)</a:t>
            </a:r>
          </a:p>
          <a:p>
            <a:pPr algn="ctr"/>
            <a:r>
              <a:rPr lang="en-US" sz="4000" dirty="0"/>
              <a:t>Epistemological order of styles of life</a:t>
            </a:r>
          </a:p>
          <a:p>
            <a:pPr algn="ctr"/>
            <a:r>
              <a:rPr lang="en-US" sz="4000" dirty="0"/>
              <a:t>The Mediterranean as the source of civilization</a:t>
            </a:r>
          </a:p>
          <a:p>
            <a:pPr algn="ctr"/>
            <a:r>
              <a:rPr lang="en-US" sz="4000" dirty="0"/>
              <a:t>The past</a:t>
            </a:r>
          </a:p>
          <a:p>
            <a:pPr algn="ctr"/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125567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C613AD-0055-0632-AEDA-BACFEE48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Yet, a space of irreconcilable moral attitudes</a:t>
            </a:r>
          </a:p>
          <a:p>
            <a:pPr algn="ctr"/>
            <a:r>
              <a:rPr lang="en-US" sz="3600" dirty="0"/>
              <a:t>It needs the Northern Technology</a:t>
            </a:r>
          </a:p>
          <a:p>
            <a:pPr algn="ctr"/>
            <a:r>
              <a:rPr lang="en-US" sz="3600" dirty="0"/>
              <a:t>It is a computable world (the past and technology)</a:t>
            </a:r>
          </a:p>
          <a:p>
            <a:pPr algn="ctr"/>
            <a:r>
              <a:rPr lang="en-US" sz="3600" dirty="0"/>
              <a:t>The past cannot be actual</a:t>
            </a:r>
          </a:p>
          <a:p>
            <a:pPr algn="ctr"/>
            <a:r>
              <a:rPr lang="en-US" sz="3600" dirty="0"/>
              <a:t>Only technology can be actual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10281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CCD38-97C8-1ACB-C588-436E626C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/>
          <a:lstStyle/>
          <a:p>
            <a:r>
              <a:rPr lang="en-US" dirty="0"/>
              <a:t>Tourism</a:t>
            </a:r>
          </a:p>
          <a:p>
            <a:endParaRPr lang="el-GR" dirty="0"/>
          </a:p>
        </p:txBody>
      </p:sp>
      <p:pic>
        <p:nvPicPr>
          <p:cNvPr id="5" name="Εικόνα 4" descr="Εικόνα που περιέχει εξωτερικός χώρος/ύπαιθρος, νερό, ουρανός, πισίνα κολύμβησ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A8B9579-D5B8-B948-C730-A05E2734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1366403"/>
            <a:ext cx="8188036" cy="51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3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99DBD8-62D8-2F8A-9155-DDABE4AF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5359545"/>
          </a:xfrm>
        </p:spPr>
        <p:txBody>
          <a:bodyPr/>
          <a:lstStyle/>
          <a:p>
            <a:r>
              <a:rPr lang="en-US" dirty="0"/>
              <a:t>The past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 descr="Εικόνα που περιέχει εξωτερικός χώρος/ύπαιθρος, νερό, τοπίο, λίμνη&#10;&#10;Περιγραφή που δημιουργήθηκε αυτόματα">
            <a:extLst>
              <a:ext uri="{FF2B5EF4-FFF2-40B4-BE49-F238E27FC236}">
                <a16:creationId xmlns:a16="http://schemas.microsoft.com/office/drawing/2014/main" id="{4655CDA0-4B20-D31A-AB83-A129B5BF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436914"/>
            <a:ext cx="8812123" cy="49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1F480A-FDB4-35BB-801D-FFF53E1D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3200" dirty="0"/>
              <a:t>Simmel uses the term “style of life” together with other similar, like “form of life”, “typo of life”, “mode of existence”, etc.</a:t>
            </a:r>
          </a:p>
          <a:p>
            <a:r>
              <a:rPr lang="en-US" sz="3200" dirty="0"/>
              <a:t>The problem of the individual</a:t>
            </a:r>
          </a:p>
          <a:p>
            <a:r>
              <a:rPr lang="en-US" sz="3200" dirty="0"/>
              <a:t>Be independent against society, historical heritage and culture / technique of life.</a:t>
            </a:r>
          </a:p>
          <a:p>
            <a:r>
              <a:rPr lang="en-US" sz="3200" dirty="0"/>
              <a:t>Continuation of the conflict of the primitive man against natural (struggle with nature for survival).</a:t>
            </a:r>
          </a:p>
          <a:p>
            <a:r>
              <a:rPr lang="en-US" sz="3200" dirty="0"/>
              <a:t>Struggle for individuation – liberation from external constraint – resistance of the individual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6786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C129E0-C180-EE46-CF75-151DA1A3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/>
          <a:lstStyle/>
          <a:p>
            <a:r>
              <a:rPr lang="en-US" dirty="0"/>
              <a:t>The tragedy</a:t>
            </a:r>
          </a:p>
          <a:p>
            <a:endParaRPr lang="el-GR" dirty="0"/>
          </a:p>
        </p:txBody>
      </p:sp>
      <p:pic>
        <p:nvPicPr>
          <p:cNvPr id="5" name="Εικόνα 4" descr="Εικόνα που περιέχει εξωτερικός χώρος/ύπαιθρος, ουρανός, άνθρωποι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0F091BFD-C34C-5B48-8463-925025A9D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1434275"/>
            <a:ext cx="8430768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5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7D3EDD90-7EAF-0F5C-F361-28EA43BA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087"/>
            <a:ext cx="10515600" cy="5073876"/>
          </a:xfrm>
        </p:spPr>
        <p:txBody>
          <a:bodyPr/>
          <a:lstStyle/>
          <a:p>
            <a:r>
              <a:rPr lang="en-US" dirty="0"/>
              <a:t>Technology</a:t>
            </a:r>
          </a:p>
          <a:p>
            <a:endParaRPr lang="el-GR" dirty="0"/>
          </a:p>
        </p:txBody>
      </p:sp>
      <p:pic>
        <p:nvPicPr>
          <p:cNvPr id="9" name="Εικόνα 8" descr="Εικόνα που περιέχει εξωτερικός χώρος/ύπαιθρος, παράθυρο, γειτονιά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98E2022-4DBF-AB29-78AA-2415BF72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16016"/>
            <a:ext cx="9753600" cy="42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A15DBE-EEDB-DECD-900A-A8890A33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673"/>
            <a:ext cx="10515600" cy="5193290"/>
          </a:xfrm>
        </p:spPr>
        <p:txBody>
          <a:bodyPr/>
          <a:lstStyle/>
          <a:p>
            <a:r>
              <a:rPr lang="en-US" sz="3200" dirty="0"/>
              <a:t>Relations of culture and individual soul (see Plato)</a:t>
            </a:r>
          </a:p>
          <a:p>
            <a:r>
              <a:rPr lang="en-US" sz="3200" dirty="0"/>
              <a:t>Metropolis (Big City) signifies an intensification of single, always changing impressions</a:t>
            </a:r>
          </a:p>
          <a:p>
            <a:r>
              <a:rPr lang="en-US" sz="3200" dirty="0"/>
              <a:t>Metropolitan impressionism (not the art movement) = definition of empiricism within the city</a:t>
            </a:r>
          </a:p>
          <a:p>
            <a:r>
              <a:rPr lang="en-US" sz="3200" dirty="0"/>
              <a:t>Metropolis = the place of infinite impressions = contrast with rural life</a:t>
            </a:r>
          </a:p>
          <a:p>
            <a:r>
              <a:rPr lang="en-US" sz="3200" dirty="0"/>
              <a:t>The mental life in Metropolis is characterized by intellectualism = Metropolis is the locus of reason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594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2981CA-C97C-D354-72C9-7AD68211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r>
              <a:rPr lang="en-US" sz="3200" dirty="0"/>
              <a:t>Reason must be seen here as a protective organ against the infinity of impressions and the consequent emotional flow</a:t>
            </a:r>
          </a:p>
          <a:p>
            <a:r>
              <a:rPr lang="en-US" sz="3200" dirty="0"/>
              <a:t>An idea of reason very close to Nietzsche</a:t>
            </a:r>
          </a:p>
          <a:p>
            <a:r>
              <a:rPr lang="en-US" sz="3200" dirty="0" err="1"/>
              <a:t>Desinsitivisation</a:t>
            </a:r>
            <a:r>
              <a:rPr lang="en-US" sz="3200" dirty="0"/>
              <a:t> of emotional life.</a:t>
            </a:r>
          </a:p>
          <a:p>
            <a:r>
              <a:rPr lang="en-US" sz="3200" dirty="0"/>
              <a:t>What is the force of objectivation of the world, against the subjectivity which is under constant emotional constraint? It is the money.</a:t>
            </a:r>
          </a:p>
          <a:p>
            <a:r>
              <a:rPr lang="en-US" sz="3200" dirty="0"/>
              <a:t>The metropolitan intellectualism is based on money and thus is impersonal.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51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958C91-99BF-8E44-BF43-DB7CA199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82"/>
            <a:ext cx="10515600" cy="5317981"/>
          </a:xfrm>
        </p:spPr>
        <p:txBody>
          <a:bodyPr/>
          <a:lstStyle/>
          <a:p>
            <a:r>
              <a:rPr lang="en-US" sz="3200" dirty="0"/>
              <a:t>Money is a common denominator of the crowds that inhabit the Metropolis.</a:t>
            </a:r>
          </a:p>
          <a:p>
            <a:r>
              <a:rPr lang="en-US" sz="3200" dirty="0"/>
              <a:t>The personal element is limited to a small circle of relatives and friends, to the familiar sphere.</a:t>
            </a:r>
          </a:p>
          <a:p>
            <a:r>
              <a:rPr lang="en-US" sz="3200" dirty="0"/>
              <a:t>Numbered space (through money), circle, sphere.</a:t>
            </a:r>
          </a:p>
          <a:p>
            <a:r>
              <a:rPr lang="en-US" sz="3200" dirty="0"/>
              <a:t>The metropolitan market is impersonal, subject to the financial reason alone. This constitutes a new form of objectivism.</a:t>
            </a:r>
          </a:p>
          <a:p>
            <a:r>
              <a:rPr lang="en-US" sz="3200" dirty="0"/>
              <a:t>The Metropolitan form of life is impersonal. The mental state is a calculating one (instrumental or calculating reason).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44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72E208-A82F-835A-8DED-10F79A39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r>
              <a:rPr lang="en-US" sz="3600" dirty="0"/>
              <a:t>The world is transformed into an arithmetical relation (money).</a:t>
            </a:r>
          </a:p>
          <a:p>
            <a:r>
              <a:rPr lang="en-US" sz="3600" dirty="0"/>
              <a:t>The time is also calculated (the invention of pocket watches).</a:t>
            </a:r>
          </a:p>
          <a:p>
            <a:r>
              <a:rPr lang="en-US" sz="3600" dirty="0"/>
              <a:t>Nobody must loose time, he / she must be where supposed to be in time.</a:t>
            </a:r>
          </a:p>
          <a:p>
            <a:r>
              <a:rPr lang="en-US" sz="3600" dirty="0"/>
              <a:t>Space measured in time. Distance measured in time.</a:t>
            </a:r>
          </a:p>
          <a:p>
            <a:r>
              <a:rPr lang="en-US" sz="3600" dirty="0"/>
              <a:t>Punctuality is symmetrical to the precise fragmentation of space.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009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36ACAD-01A3-72E3-8B27-DB985399D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91"/>
            <a:ext cx="10515600" cy="5442672"/>
          </a:xfrm>
        </p:spPr>
        <p:txBody>
          <a:bodyPr/>
          <a:lstStyle/>
          <a:p>
            <a:r>
              <a:rPr lang="en-US" sz="3200" dirty="0"/>
              <a:t>The “banal externalities” (distance) come in immediate contact with the depths of the soul (everyday life).</a:t>
            </a:r>
          </a:p>
          <a:p>
            <a:r>
              <a:rPr lang="en-US" sz="3200" dirty="0"/>
              <a:t>That is the banal externalities do not concern only the form of life but also the content of life.</a:t>
            </a:r>
          </a:p>
          <a:p>
            <a:r>
              <a:rPr lang="en-US" sz="3200" dirty="0"/>
              <a:t>Against all impulses that go against the punctuality, calculability and exactness.</a:t>
            </a:r>
          </a:p>
          <a:p>
            <a:r>
              <a:rPr lang="en-US" sz="3200" dirty="0"/>
              <a:t>The content of life is an abstraction. Like the way we measure space through magnitude. </a:t>
            </a:r>
          </a:p>
          <a:p>
            <a:r>
              <a:rPr lang="en-US" sz="3200" dirty="0"/>
              <a:t>Thus, we have an intellectualism of existence.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5772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2247</Words>
  <Application>Microsoft Office PowerPoint</Application>
  <PresentationFormat>Ευρεία οθόνη</PresentationFormat>
  <Paragraphs>187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Θέμα του Office</vt:lpstr>
      <vt:lpstr>Georgios Arabatzis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Georgios Arabatzis</dc:title>
  <dc:creator>Georgios Arabatzis</dc:creator>
  <cp:lastModifiedBy>Georgios Arabatzis</cp:lastModifiedBy>
  <cp:revision>35</cp:revision>
  <dcterms:created xsi:type="dcterms:W3CDTF">2024-02-19T12:17:14Z</dcterms:created>
  <dcterms:modified xsi:type="dcterms:W3CDTF">2024-02-19T12:57:35Z</dcterms:modified>
</cp:coreProperties>
</file>