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79" r:id="rId9"/>
    <p:sldId id="280" r:id="rId10"/>
    <p:sldId id="261" r:id="rId11"/>
    <p:sldId id="262" r:id="rId12"/>
    <p:sldId id="263" r:id="rId13"/>
    <p:sldId id="264" r:id="rId14"/>
    <p:sldId id="270" r:id="rId15"/>
    <p:sldId id="265" r:id="rId16"/>
    <p:sldId id="266" r:id="rId17"/>
    <p:sldId id="268" r:id="rId18"/>
    <p:sldId id="273" r:id="rId19"/>
    <p:sldId id="274" r:id="rId20"/>
    <p:sldId id="275" r:id="rId21"/>
    <p:sldId id="276" r:id="rId22"/>
    <p:sldId id="269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5E3B-9199-1E40-A507-8B2E39E527C9}" type="datetimeFigureOut">
              <a:rPr lang="en-US" smtClean="0"/>
              <a:pPr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1DD3-C885-B74B-8598-EBE3B9F1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967935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bg1"/>
                </a:solidFill>
              </a:rPr>
              <a:t>Έρευνητικές τεχνικές με στοιχεία δευτερογενούς μορφής (υπάρχουν ανεξάρτητα από το θέμα της έρευνας)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36" y="3167700"/>
            <a:ext cx="8491112" cy="24711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• </a:t>
            </a:r>
            <a:r>
              <a:rPr lang="el-GR" sz="3600" b="1" dirty="0" smtClean="0">
                <a:solidFill>
                  <a:schemeClr val="bg1"/>
                </a:solidFill>
              </a:rPr>
              <a:t>Ιστορική </a:t>
            </a:r>
            <a:r>
              <a:rPr lang="el-GR" sz="3600" b="1" dirty="0" smtClean="0">
                <a:solidFill>
                  <a:schemeClr val="bg1"/>
                </a:solidFill>
              </a:rPr>
              <a:t>έρευνα</a:t>
            </a:r>
          </a:p>
          <a:p>
            <a:pPr algn="l"/>
            <a:endParaRPr lang="el-GR" sz="3600" b="1" dirty="0" smtClean="0">
              <a:solidFill>
                <a:schemeClr val="bg1"/>
              </a:solidFill>
            </a:endParaRPr>
          </a:p>
          <a:p>
            <a:pPr algn="l"/>
            <a:r>
              <a:rPr lang="el-GR" sz="3600" b="1" dirty="0" smtClean="0">
                <a:solidFill>
                  <a:schemeClr val="bg1"/>
                </a:solidFill>
              </a:rPr>
              <a:t>• Ανάλυση </a:t>
            </a:r>
            <a:r>
              <a:rPr lang="el-GR" sz="3600" b="1" dirty="0">
                <a:solidFill>
                  <a:schemeClr val="bg1"/>
                </a:solidFill>
              </a:rPr>
              <a:t>υφιστάμενων στατιστικών</a:t>
            </a:r>
          </a:p>
          <a:p>
            <a:pPr algn="l"/>
            <a:endParaRPr lang="en-US" sz="3600" b="1" dirty="0" smtClean="0">
              <a:solidFill>
                <a:schemeClr val="bg1"/>
              </a:solidFill>
            </a:endParaRPr>
          </a:p>
          <a:p>
            <a:pPr algn="l"/>
            <a:r>
              <a:rPr lang="el-GR" sz="3600" b="1" dirty="0" smtClean="0">
                <a:solidFill>
                  <a:schemeClr val="bg1"/>
                </a:solidFill>
              </a:rPr>
              <a:t>• Ανάλυση περιεχομένου</a:t>
            </a:r>
          </a:p>
          <a:p>
            <a:pPr algn="l"/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874" y="274638"/>
            <a:ext cx="8887126" cy="681380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>
                <a:solidFill>
                  <a:schemeClr val="bg1"/>
                </a:solidFill>
              </a:rPr>
              <a:t>Ανάλυση περιεχομένου (</a:t>
            </a:r>
            <a:r>
              <a:rPr lang="en-US" sz="3200" b="1" dirty="0" smtClean="0">
                <a:solidFill>
                  <a:schemeClr val="bg1"/>
                </a:solidFill>
              </a:rPr>
              <a:t>Bernard </a:t>
            </a:r>
            <a:r>
              <a:rPr lang="en-US" sz="3200" b="1" dirty="0" err="1" smtClean="0">
                <a:solidFill>
                  <a:schemeClr val="bg1"/>
                </a:solidFill>
              </a:rPr>
              <a:t>Berelson</a:t>
            </a:r>
            <a:r>
              <a:rPr lang="en-US" sz="3200" b="1" dirty="0" smtClean="0">
                <a:solidFill>
                  <a:schemeClr val="bg1"/>
                </a:solidFill>
              </a:rPr>
              <a:t>, 1952)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396"/>
            <a:ext cx="8229600" cy="53508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b="1" dirty="0" smtClean="0">
                <a:solidFill>
                  <a:schemeClr val="bg1"/>
                </a:solidFill>
              </a:rPr>
              <a:t>Μελέτη των καταγεγραμμένων  ανθρώπινων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επικοινωνιών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r>
              <a:rPr lang="el-GR" b="1" dirty="0" smtClean="0">
                <a:solidFill>
                  <a:schemeClr val="bg1"/>
                </a:solidFill>
              </a:rPr>
              <a:t>Υποβάλλει ερωτήσεις στο κείμενο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και εντοπίζει τις απαντήσεις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βιβλία, περιοδικά, ιστοσελίδες, εφημερίδες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λογοτεχνία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δημόσιοι λόγοι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αρχεία, πρακτικά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νόμοι, συντάγματα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επιστολές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πίνακες ζωγραφικής, τραγούδια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160645"/>
          </a:xfrm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Ποιός λέει τι, σε ποιόν, γατί, με ποιό τρόπο και με τι αποτέλεσμα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- </a:t>
            </a:r>
            <a:r>
              <a:rPr lang="en-US" b="1" dirty="0" smtClean="0">
                <a:solidFill>
                  <a:schemeClr val="bg1"/>
                </a:solidFill>
              </a:rPr>
              <a:t>Wells (1891) </a:t>
            </a:r>
            <a:r>
              <a:rPr lang="el-GR" b="1" dirty="0" smtClean="0">
                <a:solidFill>
                  <a:schemeClr val="bg1"/>
                </a:solidFill>
              </a:rPr>
              <a:t>εξέτασε άρθα εφημερίδων για 728 λιντσαρίσματα μαύρων για 10 χρόνια (1881-1891) για να ερευνήσει τη διαδεδομένη άποψη ότι οι μαύροι στον Νότο λιντσάρονταν επειδή βίαζαν λευκές γυναίκες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- Σχολή Δημοσιογραφίας του </a:t>
            </a:r>
            <a:r>
              <a:rPr lang="en-US" b="1" dirty="0" smtClean="0">
                <a:solidFill>
                  <a:schemeClr val="bg1"/>
                </a:solidFill>
              </a:rPr>
              <a:t>Columbia </a:t>
            </a:r>
            <a:r>
              <a:rPr lang="el-GR" b="1" dirty="0" smtClean="0">
                <a:solidFill>
                  <a:schemeClr val="bg1"/>
                </a:solidFill>
              </a:rPr>
              <a:t>για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μελέτη περιεχομένου εφημερίδων (1920)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- Ανάλυση προπαγάνδας κατά τον πολεμο, </a:t>
            </a:r>
            <a:r>
              <a:rPr lang="en-US" b="1" dirty="0" err="1" smtClean="0">
                <a:solidFill>
                  <a:schemeClr val="bg1"/>
                </a:solidFill>
              </a:rPr>
              <a:t>Laswell</a:t>
            </a:r>
            <a:r>
              <a:rPr lang="en-US" b="1" dirty="0" smtClean="0">
                <a:solidFill>
                  <a:schemeClr val="bg1"/>
                </a:solidFill>
              </a:rPr>
              <a:t>  (1930)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Δειγματοληψία στην ανάλυση περιεχομένου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Μονάδα ανάλυσης π.χ. Οι συγγραφείς της γενιάς του ΄30.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υποκατηγορίες της ομάδας ανάλυσης/μονάδες καταγραφής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- ένα δείγμα συγγραφέων της γενιάς του ΄30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- ένα δείγμα βιβλίων από κάθε επιλεγμένο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συγγραφέα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- κομμάτια από κάθε επιλεγμένο βιβλίο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>
                <a:solidFill>
                  <a:schemeClr val="bg1"/>
                </a:solidFill>
              </a:rPr>
              <a:t>Οι μονάδες ανάλυσης πρέπει να είναι ξεκάθαρες προτού σχεδιαστεί η δειγματοληψία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7296"/>
            <a:ext cx="8229600" cy="3828867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Πρέπει να καθοριστεί το σύμπαν από το οποίο θα αντληθεί το δείγμα και στη συνέχεια, εναλλακτικά: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τυχαία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συστηματική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στρωματοποιημένη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75495"/>
          </a:xfrm>
        </p:spPr>
        <p:txBody>
          <a:bodyPr>
            <a:normAutofit fontScale="90000"/>
          </a:bodyPr>
          <a:lstStyle/>
          <a:p>
            <a:pPr algn="l"/>
            <a:r>
              <a:rPr lang="el-GR" sz="3556" b="1" dirty="0" smtClean="0">
                <a:solidFill>
                  <a:schemeClr val="bg1"/>
                </a:solidFill>
              </a:rPr>
              <a:t>Μονάδα καταγραφής: Το τμήμα του κειμένου που θα αποτελέσει τη βάση για την κατηγοριοποίηση -- η λέξη, η πρόταση, </a:t>
            </a:r>
            <a:r>
              <a:rPr lang="el-GR" sz="2800" b="1" dirty="0" smtClean="0">
                <a:solidFill>
                  <a:schemeClr val="bg1"/>
                </a:solidFill>
              </a:rPr>
              <a:t/>
            </a:r>
            <a:br>
              <a:rPr lang="el-GR" sz="2800" b="1" dirty="0" smtClean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6538"/>
            <a:ext cx="8229600" cy="43996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παράγραφος, το θέμα, το πρόσωπο 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το συνολικό κείμενο.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r>
              <a:rPr lang="el-GR" b="1" dirty="0" smtClean="0">
                <a:solidFill>
                  <a:schemeClr val="bg1"/>
                </a:solidFill>
              </a:rPr>
              <a:t>Όταν η μονάδα καταγραφής (π.χ. η λέξη) δεν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μπορεί να  ερμηνευτεί παρά μόνο σε σχέση με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τα συμφραζόμενα  η μονάδα καταγραφής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καλείται μονάδα των συμφραζομένων (π.χ.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πρόταση)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2183144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>
                <a:solidFill>
                  <a:schemeClr val="bg1"/>
                </a:solidFill>
              </a:rPr>
              <a:t>Κωδικοποίηση: διαδικασία μετατροπής πρωτογενών δεδομένων σε τυποποιημένη μορφή με βάση κάποιο εννοιολογικό πλαίσιο.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0691"/>
            <a:ext cx="8229600" cy="47800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Κατάλληλη για επεξεργασία και ανάλυση στον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Η/Υ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π.χ. άρθρα εφημερίδων φιλελεύθερα ή συντηρητικά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Διατύπωση σαφών και ξεκάθαρων ορισμών.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Αποσαφήνιση του εννοιολογικού πλαισίου.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Αλληλεπίδραση θεωρίας και εμπειρικού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υλικού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2220"/>
            <a:ext cx="8229600" cy="55839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Κωδικοποίηση </a:t>
            </a:r>
            <a:r>
              <a:rPr lang="el-GR" b="1" i="1" dirty="0" smtClean="0">
                <a:solidFill>
                  <a:schemeClr val="bg1"/>
                </a:solidFill>
              </a:rPr>
              <a:t>πρόδηλου περιεχομένου </a:t>
            </a:r>
            <a:r>
              <a:rPr lang="el-GR" b="1" dirty="0" smtClean="0">
                <a:solidFill>
                  <a:schemeClr val="bg1"/>
                </a:solidFill>
              </a:rPr>
              <a:t>–του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ορατού, επιφανειακού επιπέδου μιας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επικοινωνίας (π.χ. πόσες φορές αναφέρεται 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λέξη «ξένος» σε ένα κείμενο).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Μειονεκτεί στην εγκυρότητα.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Κωδικοποίηση του </a:t>
            </a:r>
            <a:r>
              <a:rPr lang="el-GR" b="1" i="1" dirty="0" smtClean="0">
                <a:solidFill>
                  <a:schemeClr val="bg1"/>
                </a:solidFill>
              </a:rPr>
              <a:t>λανθάνοντος περιεχομένου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της επικοινωνίας –του υπόρρητου νοήματος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(δεν βασίζεται μόνο στη συχνότητα εμφάνισης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μιας λέξης). Μοιονεκτεί στην αξιοπιστία.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1396"/>
          </a:xfrm>
        </p:spPr>
        <p:txBody>
          <a:bodyPr/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Καταμέτρηση και καταγραφή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49" y="1027362"/>
            <a:ext cx="8972751" cy="58306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Αν τα δεδομένα της ανάλυσης περιεχομένου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ακολουθούν ποσοτικό τρόπο, η κωδικοποίηση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πρέπει να επιτρέπει τη συγκεκριμένη επεξεργα-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σία δεδομένων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l-GR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το τελικό προϊόν θα είναι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αριθμητικό.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latin typeface="Calibri"/>
              </a:rPr>
              <a:t>• Αναγκαίο το σύνολο από το οποίο γίνεται 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latin typeface="Calibri"/>
              </a:rPr>
              <a:t>   καταμέτρηση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latin typeface="Calibri"/>
              </a:rPr>
              <a:t>• Παρουσία-απουσία</a:t>
            </a:r>
            <a:endParaRPr lang="en-US" b="1" dirty="0" smtClean="0">
              <a:solidFill>
                <a:schemeClr val="bg1"/>
              </a:solidFill>
              <a:latin typeface="Calibri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Calibri"/>
              </a:rPr>
              <a:t>• </a:t>
            </a:r>
            <a:r>
              <a:rPr lang="el-GR" b="1" dirty="0" smtClean="0">
                <a:solidFill>
                  <a:schemeClr val="bg1"/>
                </a:solidFill>
                <a:latin typeface="Calibri"/>
              </a:rPr>
              <a:t>Συχνότητα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latin typeface="Calibri"/>
              </a:rPr>
              <a:t>• Ένταση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  <a:latin typeface="Calibri"/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Ανάλυση υφιστάμενων στατιστικών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590"/>
            <a:ext cx="8229600" cy="49275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μελέτη της αυτοκτονίας του </a:t>
            </a:r>
            <a:r>
              <a:rPr lang="en-US" b="1" dirty="0" smtClean="0">
                <a:solidFill>
                  <a:schemeClr val="bg1"/>
                </a:solidFill>
              </a:rPr>
              <a:t>Durkheim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ανακάλυψη των κοινωνικών συνθηκών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που ενθάρρυναν ή αποθάρρυναν την αυτο-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κτονία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τα ποσοστά των αυτοκτονιών έμεναν σταθερά από χρονιά σε χρονιά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το καλοκαίρι δυσανάλογος αριθμός αυτο-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κτονιών. Θερμοκρασία;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ψηλότερα ποσοστά σε χώρες στο κεντρικό γεωγραφικό πλάτος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805806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πιο συνηθισμένη ηλικία τα 35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άνδρες 4:1 γυναίκες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εξάρσεις σε εποχές πολιτικής αναταραχής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προτεσταντικές χώρες ψηλότερα ποσοστά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από τις καθολικές</a:t>
            </a:r>
          </a:p>
          <a:p>
            <a:pPr>
              <a:buNone/>
            </a:pPr>
            <a:r>
              <a:rPr lang="el-GR" dirty="0" smtClean="0"/>
              <a:t>                                  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r>
              <a:rPr lang="el-GR" b="1" i="1" dirty="0" smtClean="0">
                <a:solidFill>
                  <a:schemeClr val="bg1"/>
                </a:solidFill>
              </a:rPr>
              <a:t>ανομική αυτοκτονία</a:t>
            </a:r>
          </a:p>
        </p:txBody>
      </p:sp>
      <p:sp>
        <p:nvSpPr>
          <p:cNvPr id="4" name="Down Arrow 3"/>
          <p:cNvSpPr/>
          <p:nvPr/>
        </p:nvSpPr>
        <p:spPr>
          <a:xfrm>
            <a:off x="3967276" y="3610037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7715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Ιστορική έρευνα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168"/>
            <a:ext cx="8229600" cy="505599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σημασία της ιστορικής διάστασης στην ανάλυση των κοινωνικών φαινομένων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Philip Abrams: </a:t>
            </a:r>
            <a:r>
              <a:rPr lang="el-GR" b="1" dirty="0" smtClean="0">
                <a:solidFill>
                  <a:schemeClr val="bg1"/>
                </a:solidFill>
              </a:rPr>
              <a:t>«Η κοινωνική ερμηνεία είναι αναγκαστικά ιστορική»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Kenneth </a:t>
            </a:r>
            <a:r>
              <a:rPr lang="en-US" b="1" dirty="0" err="1" smtClean="0">
                <a:solidFill>
                  <a:schemeClr val="bg1"/>
                </a:solidFill>
              </a:rPr>
              <a:t>Gergen</a:t>
            </a:r>
            <a:r>
              <a:rPr lang="en-US" b="1" dirty="0" smtClean="0">
                <a:solidFill>
                  <a:schemeClr val="bg1"/>
                </a:solidFill>
              </a:rPr>
              <a:t>: </a:t>
            </a:r>
            <a:r>
              <a:rPr lang="el-GR" b="1" dirty="0" smtClean="0">
                <a:solidFill>
                  <a:schemeClr val="bg1"/>
                </a:solidFill>
              </a:rPr>
              <a:t>«</a:t>
            </a:r>
            <a:r>
              <a:rPr lang="en-US" b="1" dirty="0" smtClean="0">
                <a:solidFill>
                  <a:schemeClr val="bg1"/>
                </a:solidFill>
              </a:rPr>
              <a:t>Social psychology as history</a:t>
            </a:r>
            <a:r>
              <a:rPr lang="el-GR" b="1" dirty="0" smtClean="0">
                <a:solidFill>
                  <a:schemeClr val="bg1"/>
                </a:solidFill>
              </a:rPr>
              <a:t>»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Anthony </a:t>
            </a:r>
            <a:r>
              <a:rPr lang="en-US" b="1" dirty="0" err="1" smtClean="0">
                <a:solidFill>
                  <a:schemeClr val="bg1"/>
                </a:solidFill>
              </a:rPr>
              <a:t>Giddens</a:t>
            </a:r>
            <a:r>
              <a:rPr lang="el-GR" b="1" dirty="0" smtClean="0">
                <a:solidFill>
                  <a:schemeClr val="bg1"/>
                </a:solidFill>
              </a:rPr>
              <a:t>: «Η αφαίρεση της διάστασης του χρόνου από την ανθρώπινη δράση με το διαχωρισμό της συγχρονικότητας</a:t>
            </a:r>
            <a:r>
              <a:rPr lang="en-US" b="1" dirty="0" smtClean="0">
                <a:solidFill>
                  <a:schemeClr val="bg1"/>
                </a:solidFill>
              </a:rPr>
              <a:t> </a:t>
            </a:r>
            <a:r>
              <a:rPr lang="el-GR" b="1" dirty="0" smtClean="0">
                <a:solidFill>
                  <a:schemeClr val="bg1"/>
                </a:solidFill>
              </a:rPr>
              <a:t>από τη διαχρονικότητα αντιστοιχεί στην εξαφάνιση της χρονικότητας των κοινωνικών θεσμών»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993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solidFill>
                  <a:schemeClr val="bg1"/>
                </a:solidFill>
              </a:rPr>
              <a:t>Μονάδες ανάλυσης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614"/>
            <a:ext cx="8686800" cy="4342549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Συχνά δεν είναι το άτομο π.χ. ο </a:t>
            </a:r>
            <a:r>
              <a:rPr lang="en-US" b="1" dirty="0" smtClean="0">
                <a:solidFill>
                  <a:schemeClr val="bg1"/>
                </a:solidFill>
              </a:rPr>
              <a:t>Durkheim </a:t>
            </a: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ανέλυσε πολιτικές-γεωγραφικές μονάδες (χώρες,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επαρχίες, πόλεις).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Οι στατιστικές είναι συγκεντρωτικές και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περιγράφουν ομάδες.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9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488"/>
            <a:ext cx="8229600" cy="5966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Εγκυρότητα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Λογικός συλλογισμός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Περισότεροι έλεγχοι επιβεβαιώνουν το βάρος των τεκμηρίων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Αξιοπιστία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Εξαρτάται από την ποιότητα των στατιστικών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ασφαλιστικές δεικλίδες: - η επίγνωση του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προβλήματος, - ο έλεγχος της διαδικασίας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συλλογής δεδομένων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200" b="1" dirty="0" smtClean="0">
                <a:solidFill>
                  <a:schemeClr val="bg1"/>
                </a:solidFill>
              </a:rPr>
              <a:t>Ποιοτική ανάλυση δεδομένων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Ποιοτικός έλεγχος υποθέσεων: τα δεδομένα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αντιφάσκουν ή επικυρώνουν την αρχική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υπόθεση;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Ανακαλύπτονται μοτίβα και σχέσεις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μεταξύ των κατηγοριών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8455"/>
          </a:xfrm>
        </p:spPr>
        <p:txBody>
          <a:bodyPr>
            <a:normAutofit/>
          </a:bodyPr>
          <a:lstStyle/>
          <a:p>
            <a:pPr algn="l"/>
            <a:r>
              <a:rPr lang="el-GR" sz="3556" b="1" dirty="0" smtClean="0">
                <a:solidFill>
                  <a:schemeClr val="bg1"/>
                </a:solidFill>
              </a:rPr>
              <a:t>Παραδείγματα ανάλυσης  περιεχομένου</a:t>
            </a:r>
            <a:endParaRPr lang="en-US" sz="3556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44" y="1600200"/>
            <a:ext cx="8872855" cy="4525963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Οι αμερικανοί πρόβλεψαν μέσα από αναλύσεις της επίσημης προπαγάνδας με την τεχνική της ανάλυσης περιεχομένου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• το  γερμανοσοβιετικό σύμφωνο μη επίθεσης,    • τη διάλυση της συμμαχίας Γερμανίας και     Ιταλίας,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• τις πρώτες ήττες των Ναζιστικών στρατευμάτων στο ρωσικό μέτωπο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1396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Κατηγορίες για την ανάλυση σχολικών βιβλίων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170"/>
            <a:ext cx="8229600" cy="57878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1.Πού ανήκει η Ελλάδα; (γεωγραφικά ή/και πολιτισμικά, γεωπολιτικά ως προς το επίπεδο οικονομικής ανάπτυξης, πολιτικά, τώρα και άλλοτε)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2. Ο «ελληνισμός» και η συνέχειά του στο χώρο και τον χρόνο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2.1 ελληνισμός αρχαιότητα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2.2 ελληνισμός ορθοδοξία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2.3 ελληνισμός υπεροχή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2.4 ελληνισμός διατήρηση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2.5 ελληνισμός ομοιογένεια  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2.6 ελληνισμός ενότητα</a:t>
            </a:r>
          </a:p>
          <a:p>
            <a:pPr>
              <a:buNone/>
            </a:pPr>
            <a:r>
              <a:rPr lang="el-GR" sz="2400" i="1" dirty="0" smtClean="0">
                <a:solidFill>
                  <a:schemeClr val="bg1"/>
                </a:solidFill>
              </a:rPr>
              <a:t>Α. Φραγκουδάκη &amp; Θ. Δραγώνα «Τί ειν’ η πατρίδα μας;» Εθνοκεντρισμός στην εκπαίδευση, 1997.</a:t>
            </a:r>
            <a:endParaRPr lang="en-US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683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4032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Αν δούμε το χρόνο ως αναπόσπαστο στοιχείο των κοινωνικών φαινομένων, η ιστορία και η κοινωνιολογία γίνονται μεθοδολογικά δυσδιάκριτοι κλάδοι </a:t>
            </a:r>
            <a:r>
              <a:rPr lang="en-US" b="1" dirty="0" smtClean="0">
                <a:solidFill>
                  <a:schemeClr val="bg1"/>
                </a:solidFill>
              </a:rPr>
              <a:t>(A. </a:t>
            </a:r>
            <a:r>
              <a:rPr lang="en-US" b="1" dirty="0" err="1" smtClean="0">
                <a:solidFill>
                  <a:schemeClr val="bg1"/>
                </a:solidFill>
              </a:rPr>
              <a:t>Ghiddens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• </a:t>
            </a:r>
            <a:r>
              <a:rPr lang="el-GR" b="1" dirty="0" smtClean="0">
                <a:solidFill>
                  <a:schemeClr val="bg1"/>
                </a:solidFill>
              </a:rPr>
              <a:t>Ο δομολειτουργισμός εισηγείται ενιαίες εννοιολογικές κατηγορίες αγνοώντας τις διαφορές που μπορεί να υπάρχουν στο χώρο και τον χρόνο </a:t>
            </a:r>
            <a:r>
              <a:rPr lang="el-GR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αντι-ιστορική προσέγγιση που δεν αντιμετωπίζει την κοινωνική αλλαγή (δηλαδή την ιστορία) και ερμηνεύει τα κοινωνικά φαινόμενα σαν να είναι παγιωμένα στον χώρο και τον χρόνο</a:t>
            </a: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8229600" cy="5715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034"/>
            <a:ext cx="8229600" cy="6221249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περιγραφή καταστάσεων και γεγονότων του παρελθόντος δεν συνιστά από μόνη της ιστορική προσέγγιση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Ιστορική προσέγγιση σημαίνει η αλληλένδετη σχέση κοινωνικής δράσης και κοινωνικής δομής σε συνεχή εξέλιξη στο χρόνο. Μέσα από την ιστορία συνδέονται οι ατομικές ρήξεις, τα κοινωνικά συστήματα και οι κοινωνικοί θεσμοί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699"/>
            <a:ext cx="8229600" cy="4656464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Σκοπός της ιστορικής έρευνας είναι να αναδείξει, μέσα από τη διερεύνηση στοιχείων, τον τρόπο που διαμορφώνονται αλλά και περιορίζονται οι προσωπικές επιλογές από την κοινωνική τάξη πραγμάτων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1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758"/>
            <a:ext cx="8229600" cy="55554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Πηγές δεδομένων για ιστορική έρευνα</a:t>
            </a:r>
          </a:p>
          <a:p>
            <a:pPr>
              <a:buNone/>
            </a:pPr>
            <a:endParaRPr lang="el-GR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• Βαθμός εμπιστοσύνης στις πηγές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επίσημες - ανεπίσημες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πρωτογενείς - δευτερογενείς  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μεροληψία των πηγών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</a:t>
            </a:r>
            <a:r>
              <a:rPr lang="el-GR" sz="3600" b="1" dirty="0" smtClean="0">
                <a:solidFill>
                  <a:schemeClr val="bg1"/>
                </a:solidFill>
              </a:rPr>
              <a:t>Δικλείδα </a:t>
            </a:r>
            <a:r>
              <a:rPr lang="el-GR" sz="3600" b="1" dirty="0" smtClean="0">
                <a:solidFill>
                  <a:schemeClr val="bg1"/>
                </a:solidFill>
              </a:rPr>
              <a:t>ασφαλείας  </a:t>
            </a:r>
            <a:r>
              <a:rPr lang="el-GR" sz="36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endParaRPr lang="el-GR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συγκέντρωση δεδομένων από ποικίλες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πηγές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0051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solidFill>
                  <a:schemeClr val="bg1"/>
                </a:solidFill>
              </a:rPr>
              <a:t>Αναλυτικές τεχνικές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70051"/>
            <a:ext cx="9144000" cy="54507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• </a:t>
            </a:r>
            <a:r>
              <a:rPr lang="el-GR" sz="4129" b="1" dirty="0" smtClean="0">
                <a:solidFill>
                  <a:schemeClr val="bg1"/>
                </a:solidFill>
              </a:rPr>
              <a:t>Έλεγχος μιας ήδη συγκροτημένης θεωρίας </a:t>
            </a:r>
            <a:r>
              <a:rPr lang="el-GR" sz="4129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</a:rPr>
              <a:t>εμπνέεται από τη θετικιστική παράδοση &gt; τα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</a:rPr>
              <a:t>φαινόμενα εξελίσσονται σύμφωνα με γενικούς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</a:rPr>
              <a:t>κανόνες</a:t>
            </a:r>
            <a:r>
              <a:rPr lang="en-US" sz="4129" b="1" dirty="0" smtClean="0">
                <a:solidFill>
                  <a:schemeClr val="bg1"/>
                </a:solidFill>
              </a:rPr>
              <a:t> </a:t>
            </a:r>
            <a:r>
              <a:rPr lang="el-GR" sz="4129" b="1" dirty="0" smtClean="0">
                <a:solidFill>
                  <a:schemeClr val="bg1"/>
                </a:solidFill>
              </a:rPr>
              <a:t>αγνοώντας τα κοινωνικά μηνύματα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</a:rPr>
              <a:t>στην κατασκευή ιστορικών γεγονότων</a:t>
            </a:r>
          </a:p>
          <a:p>
            <a:pPr>
              <a:buNone/>
            </a:pPr>
            <a:endParaRPr lang="el-GR" sz="4129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</a:rPr>
              <a:t>Ποσοτική μέθοδος </a:t>
            </a:r>
            <a:r>
              <a:rPr lang="el-GR" sz="4129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4129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ανάδειξη γενικών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τάσεων που προσδιορίζονται από την υπό</a:t>
            </a:r>
          </a:p>
          <a:p>
            <a:pPr>
              <a:buNone/>
            </a:pPr>
            <a:r>
              <a:rPr lang="el-GR" sz="4129" b="1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έλεγχο θεωρία</a:t>
            </a:r>
            <a:endParaRPr lang="el-GR" sz="4129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sz="4129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18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923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</a:rPr>
              <a:t>• Ερμηνευτική και αιτιακή αναλυτική στρατηγική </a:t>
            </a:r>
            <a:r>
              <a:rPr lang="en-US" sz="3459" b="1" dirty="0" smtClean="0">
                <a:solidFill>
                  <a:schemeClr val="bg1"/>
                </a:solidFill>
              </a:rPr>
              <a:t>Weber</a:t>
            </a:r>
            <a:r>
              <a:rPr lang="el-GR" sz="3459" b="1" dirty="0" smtClean="0">
                <a:solidFill>
                  <a:schemeClr val="bg1"/>
                </a:solidFill>
              </a:rPr>
              <a:t> </a:t>
            </a:r>
            <a:r>
              <a:rPr lang="el-GR" sz="3459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ερμηνεία ιστορικών φαινομένων με έμφαση στην ιστορική αλληλουχία των γεγονότων και στο ρόλο του υποκειμένου στο χώρο και στο χρόνο.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Ποιοτική μέθοδος. Διάλογος ανάμεσα στις ιδέες του ερευνητή και τα εμπειρικά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δεδομένα. Περαιτέρω ανάπτυξη της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θεωρίας</a:t>
            </a:r>
            <a:endParaRPr lang="el-GR" sz="3459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dirty="0" smtClean="0"/>
              <a:t> 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186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Μακρο-επίπεδο</a:t>
            </a:r>
          </a:p>
          <a:p>
            <a:endParaRPr lang="el-GR" sz="3600" b="1" dirty="0" smtClean="0">
              <a:solidFill>
                <a:schemeClr val="bg1"/>
              </a:solidFill>
            </a:endParaRPr>
          </a:p>
          <a:p>
            <a:r>
              <a:rPr lang="el-GR" sz="3600" b="1" dirty="0" smtClean="0">
                <a:solidFill>
                  <a:schemeClr val="bg1"/>
                </a:solidFill>
              </a:rPr>
              <a:t>Μικρο-ιστορία</a:t>
            </a:r>
          </a:p>
          <a:p>
            <a:endParaRPr lang="el-GR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Η ιστορική ανάλυση εκφράζεται σε όλα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τα επίπεδα της κοινωνικής πραγμα-</a:t>
            </a:r>
          </a:p>
          <a:p>
            <a:pPr>
              <a:buNone/>
            </a:pPr>
            <a:r>
              <a:rPr lang="el-GR" sz="3600" b="1" smtClean="0">
                <a:solidFill>
                  <a:schemeClr val="bg1"/>
                </a:solidFill>
              </a:rPr>
              <a:t> τικότητας.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1139</Words>
  <Application>Microsoft Macintosh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Έρευνητικές τεχνικές με στοιχεία δευτερογενούς μορφής (υπάρχουν ανεξάρτητα από το θέμα της έρευνας)</vt:lpstr>
      <vt:lpstr>Ιστορική έρευνα</vt:lpstr>
      <vt:lpstr>PowerPoint Presentation</vt:lpstr>
      <vt:lpstr>PowerPoint Presentation</vt:lpstr>
      <vt:lpstr>PowerPoint Presentation</vt:lpstr>
      <vt:lpstr>PowerPoint Presentation</vt:lpstr>
      <vt:lpstr>Αναλυτικές τεχνικές</vt:lpstr>
      <vt:lpstr>PowerPoint Presentation</vt:lpstr>
      <vt:lpstr>PowerPoint Presentation</vt:lpstr>
      <vt:lpstr>Ανάλυση περιεχομένου (Bernard Berelson, 1952) </vt:lpstr>
      <vt:lpstr>PowerPoint Presentation</vt:lpstr>
      <vt:lpstr>Δειγματοληψία στην ανάλυση περιεχομένου</vt:lpstr>
      <vt:lpstr>Οι μονάδες ανάλυσης πρέπει να είναι ξεκάθαρες προτού σχεδιαστεί η δειγματοληψία</vt:lpstr>
      <vt:lpstr>Μονάδα καταγραφής: Το τμήμα του κειμένου που θα αποτελέσει τη βάση για την κατηγοριοποίηση -- η λέξη, η πρόταση,  </vt:lpstr>
      <vt:lpstr>Κωδικοποίηση: διαδικασία μετατροπής πρωτογενών δεδομένων σε τυποποιημένη μορφή με βάση κάποιο εννοιολογικό πλαίσιο.</vt:lpstr>
      <vt:lpstr>PowerPoint Presentation</vt:lpstr>
      <vt:lpstr>Καταμέτρηση και καταγραφή</vt:lpstr>
      <vt:lpstr>Ανάλυση υφιστάμενων στατιστικών</vt:lpstr>
      <vt:lpstr>PowerPoint Presentation</vt:lpstr>
      <vt:lpstr>Μονάδες ανάλυσης</vt:lpstr>
      <vt:lpstr>PowerPoint Presentation</vt:lpstr>
      <vt:lpstr>Ποιοτική ανάλυση δεδομένων</vt:lpstr>
      <vt:lpstr>Παραδείγματα ανάλυσης  περιεχομένου</vt:lpstr>
      <vt:lpstr>Κατηγορίες για την ανάλυση σχολικών βιβλίων</vt:lpstr>
    </vt:vector>
  </TitlesOfParts>
  <Company>THALIA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Mac</cp:lastModifiedBy>
  <cp:revision>29</cp:revision>
  <dcterms:created xsi:type="dcterms:W3CDTF">2015-01-19T07:45:14Z</dcterms:created>
  <dcterms:modified xsi:type="dcterms:W3CDTF">2017-05-28T13:58:20Z</dcterms:modified>
</cp:coreProperties>
</file>