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1" r:id="rId5"/>
    <p:sldId id="262" r:id="rId6"/>
    <p:sldId id="260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>
        <p:scale>
          <a:sx n="84" d="100"/>
          <a:sy n="84" d="100"/>
        </p:scale>
        <p:origin x="643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ECF42-9F4A-4D13-8B05-D325A3653E83}" type="datetimeFigureOut">
              <a:rPr lang="el-GR" smtClean="0"/>
              <a:t>9/11/2023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DFB10-D538-417B-B830-2AD74E9059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2726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115C-8CE9-4494-96F5-639E569B22FC}" type="datetime1">
              <a:rPr lang="en-US" smtClean="0"/>
              <a:t>09-Nov-23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CAB8-940F-49BB-9B17-3C256BF924EA}" type="datetime1">
              <a:rPr lang="en-US" smtClean="0"/>
              <a:t>09-Nov-23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6857-835F-4D78-B713-D6E86806C07F}" type="datetime1">
              <a:rPr lang="en-US" smtClean="0"/>
              <a:t>09-Nov-23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BA241-FCA3-4684-A554-27FF4A847638}" type="datetime1">
              <a:rPr lang="en-US" smtClean="0"/>
              <a:t>09-Nov-23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D6A9-64F6-42A8-AFB6-872FB751DE20}" type="datetime1">
              <a:rPr lang="en-US" smtClean="0"/>
              <a:t>09-Nov-23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6F7C-FB2C-47A5-8C85-844ABB0DDC1A}" type="datetime1">
              <a:rPr lang="en-US" smtClean="0"/>
              <a:t>09-Nov-23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A0C9B-6F95-4D27-BEDC-40B7D2FFD1BB}" type="datetime1">
              <a:rPr lang="en-US" smtClean="0"/>
              <a:t>09-Nov-23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6ED0-25BA-46D1-8FB8-FD4623702687}" type="datetime1">
              <a:rPr lang="en-US" smtClean="0"/>
              <a:t>09-Nov-23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FD56-1C6C-4699-B82B-355B5309D7E0}" type="datetime1">
              <a:rPr lang="en-US" smtClean="0"/>
              <a:t>09-Nov-23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E81A-1B6B-416B-870A-3129021EA29C}" type="datetime1">
              <a:rPr lang="en-US" smtClean="0"/>
              <a:t>09-Nov-23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79CF-3B61-4918-9CAB-DE64E98DFA07}" type="datetime1">
              <a:rPr lang="en-US" smtClean="0"/>
              <a:t>09-Nov-23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467F-7924-4B93-8299-821457BE71E5}" type="datetime1">
              <a:rPr lang="en-US" smtClean="0"/>
              <a:t>09-Nov-23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05AA-921C-4E0B-BCBD-14B1A94BBC26}" type="datetime1">
              <a:rPr lang="en-US" smtClean="0"/>
              <a:t>09-Nov-23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1FCB-3ADE-4936-81FD-352DA0315500}" type="datetime1">
              <a:rPr lang="en-US" smtClean="0"/>
              <a:t>09-Nov-23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AC45-0F68-4B60-A93C-8ADFE5DF581D}" type="datetime1">
              <a:rPr lang="en-US" smtClean="0"/>
              <a:t>09-Nov-23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A0D7-72E1-4117-8480-09135D0276A1}" type="datetime1">
              <a:rPr lang="en-US" smtClean="0"/>
              <a:t>09-Nov-23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6A664-9EF8-4167-8CCF-651AFA8091F9}" type="datetime1">
              <a:rPr lang="en-US" smtClean="0"/>
              <a:t>09-Nov-23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3A0357-466E-BEE8-A4AD-8FC7C8D298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4455" y="1909549"/>
            <a:ext cx="8915399" cy="2262781"/>
          </a:xfrm>
        </p:spPr>
        <p:txBody>
          <a:bodyPr>
            <a:normAutofit/>
          </a:bodyPr>
          <a:lstStyle/>
          <a:p>
            <a:pPr algn="ctr"/>
            <a:r>
              <a:rPr lang="el-GR" sz="4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ΦΟΡΟΛΟΓΗΣΗ ΤΩΝ «ΑΜΕΙΒΟΜΕΝΩΝ ΜΕ ΜΠΛΟΚΑΚΙ»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D2422EF-172A-2B4E-7BBF-BE441D63D4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582478"/>
          </a:xfrm>
        </p:spPr>
        <p:txBody>
          <a:bodyPr>
            <a:normAutofit/>
          </a:bodyPr>
          <a:lstStyle/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ΕΙΣΗΓΗΣΗ: ΖΕΡΒΑΣ ΑΝΑΣΤΑΣΙΟΣ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ΚΑΘΗΓΗΤΗΣ: ΤΣΟΥΡΟΥΦΛΗΣ ΑΝΔΡΕΑΣ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ΑΚΑΔΗΜΑΪΚΟ ΕΤΟΣ 2023-2024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C72B04A-A5DC-7C8B-A8C1-A4067E926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094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D1B69B-0DF2-B0C8-E580-84E6D3CA3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ΠΟΙΟΙ</a:t>
            </a:r>
            <a:r>
              <a:rPr lang="en-GB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AMEIBONTAI ME </a:t>
            </a:r>
            <a:r>
              <a:rPr lang="el-G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ΜΠΛΟΚΑΚΙ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1C56369-AC1D-942C-5CB8-636010DF5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ΦΠ ΚΑΙ ΝΠ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ΕΝΝΟΟΥΜΕ ΟΜΩΣ ΦΠ</a:t>
            </a:r>
          </a:p>
          <a:p>
            <a:pPr marL="0" indent="0">
              <a:buNone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ΔΙΚΗΓΟΡΟΙ, ΛΟΓΙΣΤΕΣ, ΜΗΧΑΝΙΚΟΙ, ΙΑΤΡΟΙ ΚΛΠ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3191681-0655-3E2B-E4EC-478D305E7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969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479FC7-C157-1032-B999-3EEE31BC1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ΦΟΡΟΛΟΓΙΑ ΕΙΣΟΔΗΜΑΤΟΣ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AB3551C-A0F5-0B7E-4BF2-3E10AEC51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24251"/>
            <a:ext cx="8915400" cy="4086971"/>
          </a:xfrm>
        </p:spPr>
        <p:txBody>
          <a:bodyPr>
            <a:normAutofit lnSpcReduction="10000"/>
          </a:bodyPr>
          <a:lstStyle/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ΑΡΘΡΟ 21 ΚΦΕ ΕΙΣΟΔΗΜΑ ΑΠΟ ΕΠΙΧΕΙΡΗΜΑΤΙΚΗ ΔΡΑΣΤΗΡΙΟΤΗΤΑ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ΦΠ ΑΡΘΡΟ 29 ΚΦΕ ΣΥΝΤΕΛΕΣΤΕΣ ΌΠΩΣ ΜΙΣΘΩΤΟΙ ΑΡΘΡΟ 15 ΚΦΕ               (ΝΠ ΑΡΘΡΟ 58 ΚΦΕ 22%)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ΕΞΟΔΑ ΕΚΠΙΠΤΟΥΝ ΑΡΘΡΟ 22 ΚΦΕ (ΚΑΤΑΒΛΗΘΕΙΣΕΣ ΑΣΦΑΛΙΣΤΙΚΕΣ ΕΙΣΦΟΡΕΣ)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ΕΦΑΡΜΟΖΟΝΤΑΙ ΕΚΠΤΩΣΕΙΣ ΦΟΡΟΥ ΑΡΘΡΟΥ 16 ΚΦΕ</a:t>
            </a:r>
          </a:p>
          <a:p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ΕΞΑΙΡΕΣΗ: ΑΡΘΡΟ 12 §2 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στ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ΚΦΕ → ΦΟΡΟΛΟΓΙΑ ΩΣ ΜΙΣΘΩΤΟΙ + ΕΚΠΤΩΣΕΙΣ 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8534FF3-EF47-7993-BCFF-47460FF64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937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9CE12BA-B3DC-61C5-0665-62E158C9F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solidFill>
                  <a:schemeClr val="tx1"/>
                </a:solidFill>
              </a:rPr>
              <a:t>ΤΕΚΜΗΡΙΑ ΑΡΘΡΑ 30 </a:t>
            </a:r>
            <a:r>
              <a:rPr lang="el-GR" sz="2800" dirty="0" err="1">
                <a:solidFill>
                  <a:schemeClr val="tx1"/>
                </a:solidFill>
              </a:rPr>
              <a:t>επ</a:t>
            </a:r>
            <a:r>
              <a:rPr lang="el-GR" sz="2800" dirty="0">
                <a:solidFill>
                  <a:schemeClr val="tx1"/>
                </a:solidFill>
              </a:rPr>
              <a:t>. ΚΦΕ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AE2712E-7D95-0846-1405-FC985B5FB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ΤΕΚΜΗΡΙΟ ΔΙΑΒΙΩΣΗΣ 31 §1α</a:t>
            </a:r>
          </a:p>
          <a:p>
            <a:r>
              <a:rPr lang="el-GR" sz="2400" dirty="0"/>
              <a:t>ΤΕΚΜΗΡΙΟ Β ΚΑΤΟΙΚΙΑΣ</a:t>
            </a:r>
          </a:p>
          <a:p>
            <a:r>
              <a:rPr lang="el-GR" sz="2400" dirty="0"/>
              <a:t>ΤΕΚΜΗΡΙΟ ΚΑΤΟΧΗΣ ΟΧΗΜΑΤΟΣ</a:t>
            </a:r>
          </a:p>
          <a:p>
            <a:r>
              <a:rPr lang="el-GR" sz="2400" dirty="0"/>
              <a:t>ΚΛΠ (λ.χ. ΠΙΣΙΝΑ, ΣΚΑΦΗ)</a:t>
            </a:r>
          </a:p>
          <a:p>
            <a:endParaRPr lang="el-GR" sz="2400" dirty="0"/>
          </a:p>
          <a:p>
            <a:r>
              <a:rPr lang="el-GR" sz="2400" dirty="0"/>
              <a:t>ΦΟΡΟΛΟΓΙΚΗ ΒΑΣΗ: ΔΗΛΩΘΕΝ + (ΤΕΚΜΗΡΙΑ-ΔΗΛΩΘΕΝ) = ΤΕΚΜΗΡΙΑ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7058080-A5EA-F425-C9D6-124379AA5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151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153FEC-F4C0-CD28-0D97-943EA812A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solidFill>
                  <a:schemeClr val="tx1"/>
                </a:solidFill>
              </a:rPr>
              <a:t>ΤΕΛΟΣ ΕΠΙΤΗΔΕΥΜΑΤΟΣ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A35282-7874-610D-564F-B916115E7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Ν. 3986/2011</a:t>
            </a:r>
          </a:p>
          <a:p>
            <a:r>
              <a:rPr lang="el-GR" sz="2400" dirty="0"/>
              <a:t>ΦΟΡΟΣ ΕΙΣΟΔΗΜΑΤΟΣ (ΔΙΠΛΗ ΦΟΡΟΛΟΓΗΣΗ)</a:t>
            </a:r>
          </a:p>
          <a:p>
            <a:r>
              <a:rPr lang="el-GR" sz="2400" dirty="0"/>
              <a:t>ΔΕΝ ΑΠΑΛΛΑΣΟΝΤΑΙ ΟΙ ΑΥΤΟΑΠΑΣΧΟΛΟΥΜΕΝΟΙ ΠΟΥ ΦΟΡΟΛΟΓΟΥΝΤΑΙ ΩΣ ΜΙΣΘΩΤΟΙ</a:t>
            </a:r>
          </a:p>
          <a:p>
            <a:endParaRPr lang="el-GR" sz="2400" dirty="0"/>
          </a:p>
          <a:p>
            <a:endParaRPr lang="el-GR" sz="24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FAC188F-4281-2529-5436-87CFD1CE0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710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FFCA86-0490-2939-FA9D-F28BCBC76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solidFill>
                  <a:schemeClr val="tx1"/>
                </a:solidFill>
              </a:rPr>
              <a:t>ΠΑΡΑΚΡΑΤΗΣΗ ΦΟΡΟΥ ΑΡΘΡΟ 59 ΚΦΕ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CBA2D64-0E34-67E7-5026-7851DD18E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20% ΟΤΑΝ ΤΠΥ &gt; 300€ </a:t>
            </a:r>
          </a:p>
          <a:p>
            <a:r>
              <a:rPr lang="el-GR" sz="2400" dirty="0"/>
              <a:t>0% ΟΤΑΝ ΑΠΥ ΑΝΕΑΞΑΡΤΗΤΩΣ ΠΟΣΟΥ</a:t>
            </a:r>
          </a:p>
          <a:p>
            <a:endParaRPr lang="el-GR" sz="2400" dirty="0"/>
          </a:p>
          <a:p>
            <a:r>
              <a:rPr lang="el-GR" sz="2400" dirty="0"/>
              <a:t>ΕΞΑΙΡΕΣΗ ΠΡΟΕΙΣΠΡΑΞΕΙΣ ΔΙΚΗΓΟΡΩΝ</a:t>
            </a:r>
          </a:p>
          <a:p>
            <a:pPr marL="0" indent="0">
              <a:buNone/>
            </a:pPr>
            <a:r>
              <a:rPr lang="el-GR" sz="2400" dirty="0"/>
              <a:t>15% ΑΝΕΞΑΡΤΗΡΩΣ ΝΠ ή ΦΠ ΓΙΑ ΤΗΝ ΟΝΟΜΑΣΤΙΚΗ ΤΗΣ ΠΡΟΕΙΣΠΡΑΞΗΣ ΜΕ ΕΞΑΝΤΛΗΣΗ ΥΠΟΧΡΕΩΣΗΣ ΠΑΡΑΚΡΑΤΗΣΗΣ. ΓΙΑ ΤΟ ΥΠΟΛΟΙΠΟ ΠΟΣΟ ΩΣ ΑΝΩ.</a:t>
            </a:r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A2B89D3-892A-6AE0-A3C5-AC2228DF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334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189D00-0922-26A5-84AD-63AFA25E6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solidFill>
                  <a:schemeClr val="tx1"/>
                </a:solidFill>
              </a:rPr>
              <a:t>ΦΠΑ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C3A2331-9AC8-5CE7-E09C-B075A6C0C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ΠΕΡΙΟΔΙΚΕΣ ΔΗΛΩΣΕΙΣ ΦΠΑ (3ΜΗΝΑ)</a:t>
            </a:r>
          </a:p>
          <a:p>
            <a:r>
              <a:rPr lang="el-GR" sz="2400" dirty="0"/>
              <a:t>ΕΞΑΙΡΕΣΗ ΑΡΘΡΟ 39 ΚΩΔΙΚΑ ΦΠΑ</a:t>
            </a:r>
          </a:p>
          <a:p>
            <a:pPr marL="0" indent="0">
              <a:buNone/>
            </a:pPr>
            <a:r>
              <a:rPr lang="el-GR" sz="2400" dirty="0"/>
              <a:t>ΣΥΝΑΛΛΑΓΕΣ ΚΑΙ ΥΠΗΡΕΣΙΕΣ ΕΩΣ 10.000€ ΠΡΟ ΦΠΑ </a:t>
            </a:r>
          </a:p>
          <a:p>
            <a:pPr marL="0" indent="0">
              <a:buNone/>
            </a:pPr>
            <a:r>
              <a:rPr lang="el-GR" sz="2400" b="1" dirty="0"/>
              <a:t>ΌΧΙ ΕΣΟΔΑ → ΤΖΙΡΟ ΕΩΣ 10.000€</a:t>
            </a:r>
          </a:p>
          <a:p>
            <a:r>
              <a:rPr lang="el-GR" sz="2400" dirty="0"/>
              <a:t>ΕΚΠΤΩΣΗ ΦΠΑ ΣΕ ΚΑΠΟΙΑ ΕΙΔΗ</a:t>
            </a:r>
          </a:p>
          <a:p>
            <a:endParaRPr lang="el-GR" sz="24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DC88A9D-BE9A-0DEB-FC65-BE717A090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25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DDD29A-A0C8-B3D4-8788-1DE0B940C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8316" y="624110"/>
            <a:ext cx="9166295" cy="1280890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1"/>
                </a:solidFill>
              </a:rPr>
              <a:t>ΠΑΡΑΔΕΙΓΜΑ ΕΚΔΟΣΗΣ ΠΑΡΑΣΤΑΤΙΚΩΝ ΔΙΚΗΓΟΡΩΝ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EDF27292-835A-EDFF-FCED-95EA04BF76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ΦΠ	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9B2BC5AD-89AF-0A00-A694-1B5C0671FF5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l-GR" sz="2000" dirty="0"/>
              <a:t>ΟΝΟΜΑΣΤΙΚΗ ΓΡΑΜΜΑΤΙΟΥ 250 €</a:t>
            </a:r>
          </a:p>
          <a:p>
            <a:r>
              <a:rPr lang="el-GR" sz="2000" dirty="0"/>
              <a:t>ΣΥΝΟΛΙΚΗ ΑΜΟΙΒΗ ΠΡΟ ΦΠΑ 1000€</a:t>
            </a:r>
          </a:p>
          <a:p>
            <a:r>
              <a:rPr lang="el-GR" sz="2000" dirty="0"/>
              <a:t>ΟΝΟΜΑΣΤΙΚΗ ΑΠΥ 1.240€ ΕΚ ΤΩΝ ΟΠΟΙΩΝ 240€ ΦΠΑ, 37,5€ ΠΑΡΑΚΡΑΤΗΣΗ ΦΟΡΟΥ ΑΠΌ ΓΡΑΜΜΑΤΙΟ</a:t>
            </a:r>
          </a:p>
          <a:p>
            <a:r>
              <a:rPr lang="el-GR" sz="2000" dirty="0"/>
              <a:t>ΠΛΗΡΩΤΕΟ 1240€</a:t>
            </a:r>
          </a:p>
        </p:txBody>
      </p:sp>
      <p:sp>
        <p:nvSpPr>
          <p:cNvPr id="7" name="Θέση κειμένου 6">
            <a:extLst>
              <a:ext uri="{FF2B5EF4-FFF2-40B4-BE49-F238E27FC236}">
                <a16:creationId xmlns:a16="http://schemas.microsoft.com/office/drawing/2014/main" id="{4595633B-1AE7-4FB4-9CD4-FB8D9719EC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/>
              <a:t>ΝΠ</a:t>
            </a:r>
          </a:p>
        </p:txBody>
      </p:sp>
      <p:sp>
        <p:nvSpPr>
          <p:cNvPr id="8" name="Θέση περιεχομένου 7">
            <a:extLst>
              <a:ext uri="{FF2B5EF4-FFF2-40B4-BE49-F238E27FC236}">
                <a16:creationId xmlns:a16="http://schemas.microsoft.com/office/drawing/2014/main" id="{B21E793E-3736-3D76-F68F-A2A78B7E3C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805020"/>
          </a:xfrm>
        </p:spPr>
        <p:txBody>
          <a:bodyPr>
            <a:normAutofit lnSpcReduction="10000"/>
          </a:bodyPr>
          <a:lstStyle/>
          <a:p>
            <a:r>
              <a:rPr lang="el-GR" sz="2000" dirty="0"/>
              <a:t>ΟΝΟΜΑΣΤΙΚΗ ΓΡΑΜΜΑΤΙΟΥ 250 €</a:t>
            </a:r>
          </a:p>
          <a:p>
            <a:r>
              <a:rPr lang="el-GR" sz="2000" dirty="0"/>
              <a:t>ΣΥΝΟΛΙΚΗ ΑΜΟΙΒΗ ΠΡΟ ΦΠΑ 1000€</a:t>
            </a:r>
          </a:p>
          <a:p>
            <a:r>
              <a:rPr lang="el-GR" sz="2000" dirty="0"/>
              <a:t>ΟΝΟΜΑΣΤΙΚΗ ΑΠΥ 1240€ ΕΚ ΤΩΝ ΟΠΟΙΩΝ 240€ ΦΠΑ, 37,5€ ΠΑΡΑΚΡΑΤΗΣΗ ΦΟΡΟΥ ΑΠΌ ΓΡΑΜΜΑΤΙΟ, 150€ ΠΑΡΑΚΡΑΤΗΣΗ ΦΟΡΟΥ ΑΠΌ ΑΜΟΙΒΗ ΠΛΕΟΝ ΓΡΑΜΜΑΤΙΟΥ</a:t>
            </a:r>
          </a:p>
          <a:p>
            <a:r>
              <a:rPr lang="el-GR" sz="2000" dirty="0"/>
              <a:t>ΠΛΗΡΩΤΕΟ 1090€</a:t>
            </a:r>
          </a:p>
          <a:p>
            <a:endParaRPr lang="el-GR" sz="20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1E6AC7D-F9C5-8621-1231-43C203842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781463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Προσαρμοσμένο 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312</TotalTime>
  <Words>312</Words>
  <Application>Microsoft Office PowerPoint</Application>
  <PresentationFormat>Ευρεία οθόνη</PresentationFormat>
  <Paragraphs>57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 3</vt:lpstr>
      <vt:lpstr>Θρόισμα</vt:lpstr>
      <vt:lpstr>Η ΦΟΡΟΛΟΓΗΣΗ ΤΩΝ «ΑΜΕΙΒΟΜΕΝΩΝ ΜΕ ΜΠΛΟΚΑΚΙ»</vt:lpstr>
      <vt:lpstr>ΠΟΙΟΙ AMEIBONTAI ME ΜΠΛΟΚΑΚΙ</vt:lpstr>
      <vt:lpstr>ΦΟΡΟΛΟΓΙΑ ΕΙΣΟΔΗΜΑΤΟΣ</vt:lpstr>
      <vt:lpstr>ΤΕΚΜΗΡΙΑ ΑΡΘΡΑ 30 επ. ΚΦΕ</vt:lpstr>
      <vt:lpstr>ΤΕΛΟΣ ΕΠΙΤΗΔΕΥΜΑΤΟΣ</vt:lpstr>
      <vt:lpstr>ΠΑΡΑΚΡΑΤΗΣΗ ΦΟΡΟΥ ΑΡΘΡΟ 59 ΚΦΕ</vt:lpstr>
      <vt:lpstr>ΦΠΑ</vt:lpstr>
      <vt:lpstr>ΠΑΡΑΔΕΙΓΜΑ ΕΚΔΟΣΗΣ ΠΑΡΑΣΤΑΤΙΚΩΝ ΔΙΚΗΓΟΡΩΝ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ΦΟΡΟΛΟΓΗΣΗ ΤΩΝ «ΑΜΕΙΒΟΜΕΝΩΝ ΜΕ ΜΠΛΟΚΑΚΙ»</dc:title>
  <dc:creator>Anastasis Zervas</dc:creator>
  <cp:lastModifiedBy>Anastasis Zervas</cp:lastModifiedBy>
  <cp:revision>4</cp:revision>
  <dcterms:created xsi:type="dcterms:W3CDTF">2023-11-08T12:11:35Z</dcterms:created>
  <dcterms:modified xsi:type="dcterms:W3CDTF">2023-11-09T10:01:58Z</dcterms:modified>
</cp:coreProperties>
</file>