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9" r:id="rId2"/>
    <p:sldId id="257" r:id="rId3"/>
    <p:sldId id="258" r:id="rId4"/>
    <p:sldId id="286" r:id="rId5"/>
    <p:sldId id="319" r:id="rId6"/>
    <p:sldId id="259" r:id="rId7"/>
    <p:sldId id="301" r:id="rId8"/>
    <p:sldId id="287" r:id="rId9"/>
    <p:sldId id="288" r:id="rId10"/>
    <p:sldId id="289" r:id="rId11"/>
    <p:sldId id="261" r:id="rId12"/>
    <p:sldId id="320" r:id="rId13"/>
    <p:sldId id="321" r:id="rId14"/>
    <p:sldId id="322" r:id="rId15"/>
    <p:sldId id="291" r:id="rId16"/>
    <p:sldId id="323" r:id="rId17"/>
    <p:sldId id="292" r:id="rId18"/>
    <p:sldId id="262" r:id="rId19"/>
    <p:sldId id="265" r:id="rId20"/>
    <p:sldId id="264" r:id="rId21"/>
    <p:sldId id="303" r:id="rId22"/>
    <p:sldId id="267" r:id="rId23"/>
    <p:sldId id="306" r:id="rId24"/>
    <p:sldId id="294" r:id="rId25"/>
    <p:sldId id="266" r:id="rId26"/>
    <p:sldId id="308" r:id="rId27"/>
    <p:sldId id="269" r:id="rId28"/>
    <p:sldId id="310" r:id="rId29"/>
    <p:sldId id="293" r:id="rId30"/>
    <p:sldId id="270" r:id="rId31"/>
    <p:sldId id="313" r:id="rId32"/>
    <p:sldId id="312" r:id="rId33"/>
    <p:sldId id="314" r:id="rId34"/>
    <p:sldId id="296" r:id="rId35"/>
    <p:sldId id="295" r:id="rId36"/>
    <p:sldId id="297" r:id="rId37"/>
    <p:sldId id="316" r:id="rId38"/>
    <p:sldId id="298" r:id="rId39"/>
    <p:sldId id="318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589C0-92F7-AD48-9743-E702ED53667C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A217-FF23-E24D-AAA8-E315032403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5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1ED64-EDD7-234B-BB9C-F3E781C290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1ED64-EDD7-234B-BB9C-F3E781C290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3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A217-FF23-E24D-AAA8-E3150324036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4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3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949A-7290-3B47-90DB-E2B78B29E88B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96C6-1767-A243-80D8-994CB08A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479"/>
            <a:ext cx="9144000" cy="36218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b="1" dirty="0" smtClean="0">
              <a:latin typeface="Copperplate Gothic Bold" panose="020E07050202060204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Copperplate Gothic Bold" panose="020E0705020206020404" pitchFamily="34" charset="0"/>
              </a:rPr>
              <a:t>GEOPOLITICS OF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Copperplate Gothic Bold" panose="020E0705020206020404" pitchFamily="34" charset="0"/>
              </a:rPr>
              <a:t>THE MIDDLE EAST AND TURKEY</a:t>
            </a:r>
            <a:r>
              <a:rPr lang="en-US" sz="4000" dirty="0" smtClean="0"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endParaRPr lang="en-US" sz="4000" dirty="0">
              <a:latin typeface="Copperplate Gothic Bold" panose="020E07050202060204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630304"/>
            <a:ext cx="9144000" cy="32206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>
              <a:latin typeface="Bookman Old Style" panose="02050604050505020204" pitchFamily="18" charset="0"/>
              <a:cs typeface="Franklin Gothic Book"/>
            </a:endParaRPr>
          </a:p>
          <a:p>
            <a:pPr marL="0" indent="0">
              <a:buNone/>
            </a:pPr>
            <a:endParaRPr lang="en-US" sz="2400" b="1" dirty="0" smtClean="0">
              <a:latin typeface="Bookman Old Style" panose="02050604050505020204" pitchFamily="18" charset="0"/>
              <a:cs typeface="Franklin Gothic Book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1" dirty="0" smtClean="0">
                <a:latin typeface="Bookman Old Style" panose="02050604050505020204" pitchFamily="18" charset="0"/>
                <a:cs typeface="Franklin Gothic Book"/>
              </a:rPr>
              <a:t>						</a:t>
            </a:r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Dr. ILIAS ILIOPOULOS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</a:t>
            </a:r>
            <a:r>
              <a:rPr lang="en-US" sz="33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Dr. </a:t>
            </a:r>
            <a:r>
              <a:rPr lang="en-US" sz="33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phil</a:t>
            </a:r>
            <a:r>
              <a:rPr lang="en-US" sz="33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, Ludwig-Maximilian University of Munich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3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Ass. Prof., National University of Athens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3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Former Professor, Hellenic Naval War College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3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and American College of Greece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endParaRPr lang="el-GR" sz="26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2600" dirty="0">
              <a:latin typeface="Bookman Old Style" panose="02050604050505020204" pitchFamily="18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1460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ByzantineEmpire1265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96307"/>
            <a:ext cx="9124684" cy="4861544"/>
          </a:xfrm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78377" y="0"/>
            <a:ext cx="904630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Ottoman Initial Expansion over Greek-Christian (Byzantine) Asia Minor (13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– 14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c.)</a:t>
            </a:r>
            <a:endParaRPr lang="el-GR" sz="3600" b="1" dirty="0"/>
          </a:p>
        </p:txBody>
      </p:sp>
      <p:sp>
        <p:nvSpPr>
          <p:cNvPr id="7" name="6 - Έλλειψη"/>
          <p:cNvSpPr/>
          <p:nvPr/>
        </p:nvSpPr>
        <p:spPr>
          <a:xfrm>
            <a:off x="4203511" y="3534769"/>
            <a:ext cx="914400" cy="32754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197"/>
            <a:ext cx="9144000" cy="158330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+mn-lt"/>
              </a:rPr>
              <a:t>Ottoman Expansion over (Greek) Western Coast of Asia Minor,                   the European parts of the Byzantine Empire, and                                                       the other Christian lands of the Balkan Peninsula (14</a:t>
            </a:r>
            <a:r>
              <a:rPr lang="en-US" sz="2800" b="1" baseline="30000" dirty="0" smtClean="0">
                <a:latin typeface="+mn-lt"/>
              </a:rPr>
              <a:t>th</a:t>
            </a:r>
            <a:r>
              <a:rPr lang="en-US" sz="2800" b="1" dirty="0" smtClean="0">
                <a:latin typeface="+mn-lt"/>
              </a:rPr>
              <a:t>-16</a:t>
            </a:r>
            <a:r>
              <a:rPr lang="en-US" sz="2800" b="1" baseline="30000" dirty="0" smtClean="0">
                <a:latin typeface="+mn-lt"/>
              </a:rPr>
              <a:t>th</a:t>
            </a:r>
            <a:r>
              <a:rPr lang="en-US" sz="2800" b="1" dirty="0" smtClean="0">
                <a:latin typeface="+mn-lt"/>
              </a:rPr>
              <a:t> c.)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2" descr="map3-1-49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2154" y="-220552"/>
            <a:ext cx="5074807" cy="8894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82" y="4749499"/>
            <a:ext cx="4379149" cy="1852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sz="2400" b="1" dirty="0" smtClean="0">
                <a:latin typeface="Segoe UI Semibold" panose="020B0702040204020203" pitchFamily="34" charset="0"/>
              </a:rPr>
              <a:t>Three </a:t>
            </a:r>
            <a:r>
              <a:rPr lang="en-US" sz="2400" b="1" dirty="0">
                <a:latin typeface="Segoe UI Semibold" panose="020B0702040204020203" pitchFamily="34" charset="0"/>
              </a:rPr>
              <a:t>series of conquests </a:t>
            </a:r>
            <a:r>
              <a:rPr lang="en-US" sz="2400" b="1" dirty="0" smtClean="0">
                <a:latin typeface="Segoe UI Semibold" panose="020B0702040204020203" pitchFamily="34" charset="0"/>
              </a:rPr>
              <a:t>turned </a:t>
            </a:r>
            <a:r>
              <a:rPr lang="en-US" sz="2400" b="1" dirty="0">
                <a:latin typeface="Segoe UI Semibold" panose="020B0702040204020203" pitchFamily="34" charset="0"/>
              </a:rPr>
              <a:t>the Ottoman Empire into a world </a:t>
            </a:r>
            <a:r>
              <a:rPr lang="en-US" sz="2400" b="1" dirty="0" smtClean="0">
                <a:latin typeface="Segoe UI Semibold" panose="020B0702040204020203" pitchFamily="34" charset="0"/>
              </a:rPr>
              <a:t>power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OTTOMAN RULE\1453\Conquest_of_Constantinople,_Zona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44450"/>
            <a:ext cx="9144000" cy="13731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3600" b="1" kern="0" dirty="0">
                <a:solidFill>
                  <a:srgbClr val="92D050"/>
                </a:solidFill>
                <a:latin typeface="Copperplate Gothic Bold" pitchFamily="34" charset="0"/>
              </a:rPr>
              <a:t>Siege of Constantinople by Ottoman Sultan Mehmed II, 1453</a:t>
            </a:r>
          </a:p>
        </p:txBody>
      </p:sp>
    </p:spTree>
    <p:extLst>
      <p:ext uri="{BB962C8B-B14F-4D97-AF65-F5344CB8AC3E}">
        <p14:creationId xmlns:p14="http://schemas.microsoft.com/office/powerpoint/2010/main" val="123804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OTTOMAN RULE\1453\84086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-152400" y="44450"/>
            <a:ext cx="9448800" cy="13731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4000" b="1" kern="0" dirty="0">
                <a:solidFill>
                  <a:schemeClr val="tx1"/>
                </a:solidFill>
                <a:latin typeface="Copperplate Gothic Bold" pitchFamily="34" charset="0"/>
              </a:rPr>
              <a:t>Fall of Constantinople in the hands of the Ottoman Turks, May 29, 1453</a:t>
            </a:r>
          </a:p>
        </p:txBody>
      </p:sp>
    </p:spTree>
    <p:extLst>
      <p:ext uri="{BB962C8B-B14F-4D97-AF65-F5344CB8AC3E}">
        <p14:creationId xmlns:p14="http://schemas.microsoft.com/office/powerpoint/2010/main" val="388840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 libre de droit de Statue De Constantin Xi Paléologue Athènes Grèce  banque d'images et plus d'images libres de droit de Armure traditionnelle -  Armure traditionnelle, Athènes, Byzantin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503238"/>
            <a:ext cx="4232275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381000"/>
            <a:ext cx="4911725" cy="6477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l-GR" sz="3200" b="1" kern="0" dirty="0">
                <a:solidFill>
                  <a:schemeClr val="bg1"/>
                </a:solidFill>
                <a:latin typeface="Copperplate Gothic Bold" pitchFamily="34" charset="0"/>
              </a:rPr>
              <a:t>The last </a:t>
            </a:r>
            <a:r>
              <a:rPr lang="en-US" altLang="el-GR" sz="3200" b="1" kern="0" dirty="0" smtClean="0">
                <a:solidFill>
                  <a:schemeClr val="bg1"/>
                </a:solidFill>
                <a:latin typeface="Copperplate Gothic Bold" pitchFamily="34" charset="0"/>
              </a:rPr>
              <a:t>Greek-Orthodox </a:t>
            </a:r>
            <a:r>
              <a:rPr lang="en-US" altLang="el-GR" sz="3200" b="1" kern="0" dirty="0">
                <a:solidFill>
                  <a:schemeClr val="bg1"/>
                </a:solidFill>
                <a:latin typeface="Copperplate Gothic Bold" pitchFamily="34" charset="0"/>
              </a:rPr>
              <a:t>Emperor Constantine XI Palaeologus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l-GR" sz="3200" b="1" kern="0" dirty="0">
                <a:solidFill>
                  <a:schemeClr val="bg1"/>
                </a:solidFill>
                <a:latin typeface="Copperplate Gothic Bold" pitchFamily="34" charset="0"/>
              </a:rPr>
              <a:t>fell at the gates of </a:t>
            </a:r>
            <a:r>
              <a:rPr lang="en-US" altLang="el-GR" sz="3200" b="1" kern="0" dirty="0" smtClean="0">
                <a:solidFill>
                  <a:schemeClr val="bg1"/>
                </a:solidFill>
                <a:latin typeface="Copperplate Gothic Bold" pitchFamily="34" charset="0"/>
              </a:rPr>
              <a:t>Constantinople, </a:t>
            </a:r>
            <a:endParaRPr lang="en-US" altLang="el-GR" sz="3200" b="1" kern="0" dirty="0">
              <a:solidFill>
                <a:schemeClr val="bg1"/>
              </a:solidFill>
              <a:latin typeface="Copperplate Gothic Bold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l-GR" sz="3200" b="1" kern="0" dirty="0">
                <a:solidFill>
                  <a:schemeClr val="bg1"/>
                </a:solidFill>
                <a:latin typeface="Copperplate Gothic Bold" pitchFamily="34" charset="0"/>
              </a:rPr>
              <a:t>May 29, 1453</a:t>
            </a:r>
          </a:p>
        </p:txBody>
      </p:sp>
    </p:spTree>
    <p:extLst>
      <p:ext uri="{BB962C8B-B14F-4D97-AF65-F5344CB8AC3E}">
        <p14:creationId xmlns:p14="http://schemas.microsoft.com/office/powerpoint/2010/main" val="210774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86482"/>
            <a:ext cx="9144000" cy="1498478"/>
          </a:xfrm>
        </p:spPr>
        <p:txBody>
          <a:bodyPr>
            <a:noAutofit/>
          </a:bodyPr>
          <a:lstStyle/>
          <a:p>
            <a:pPr lvl="2" algn="ctr" defTabSz="457200" rtl="0">
              <a:lnSpc>
                <a:spcPct val="15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Eastern expansion against </a:t>
            </a:r>
            <a:r>
              <a:rPr lang="en-US" sz="2800" b="1" dirty="0" err="1" smtClean="0">
                <a:solidFill>
                  <a:schemeClr val="bg1"/>
                </a:solidFill>
              </a:rPr>
              <a:t>Safavids</a:t>
            </a:r>
            <a:r>
              <a:rPr lang="en-US" sz="2800" b="1" dirty="0" smtClean="0">
                <a:solidFill>
                  <a:srgbClr val="FFFF00"/>
                </a:solidFill>
              </a:rPr>
              <a:t> from Iran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Ottoman</a:t>
            </a:r>
            <a:r>
              <a:rPr lang="en-US" sz="2800" b="1" dirty="0" smtClean="0">
                <a:solidFill>
                  <a:srgbClr val="FFFF00"/>
                </a:solidFill>
              </a:rPr>
              <a:t> conquest of </a:t>
            </a:r>
            <a:r>
              <a:rPr lang="en-US" sz="2800" b="1" dirty="0" smtClean="0">
                <a:solidFill>
                  <a:schemeClr val="bg1"/>
                </a:solidFill>
              </a:rPr>
              <a:t>Arab</a:t>
            </a:r>
            <a:r>
              <a:rPr lang="en-US" sz="2800" b="1" dirty="0" smtClean="0">
                <a:solidFill>
                  <a:srgbClr val="FFFF00"/>
                </a:solidFill>
              </a:rPr>
              <a:t> lands </a:t>
            </a:r>
            <a:r>
              <a:rPr lang="en-US" sz="2000" b="1" dirty="0" smtClean="0">
                <a:solidFill>
                  <a:srgbClr val="FFFF00"/>
                </a:solidFill>
              </a:rPr>
              <a:t/>
            </a:r>
            <a:br>
              <a:rPr lang="en-US" sz="2000" b="1" dirty="0" smtClean="0">
                <a:solidFill>
                  <a:srgbClr val="FFFF00"/>
                </a:solidFill>
              </a:rPr>
            </a:br>
            <a:endParaRPr lang="el-GR" sz="2000" b="1" dirty="0">
              <a:solidFill>
                <a:srgbClr val="FFFF00"/>
              </a:solidFill>
            </a:endParaRPr>
          </a:p>
        </p:txBody>
      </p:sp>
      <p:pic>
        <p:nvPicPr>
          <p:cNvPr id="6" name="5 - Θέση περιεχομένου" descr="chaldira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63" y="1584960"/>
            <a:ext cx="8802545" cy="5273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56 Ottoman Empire Map Stock Photos, Pictures &amp; Royalty-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2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74648"/>
          </a:xfrm>
        </p:spPr>
        <p:txBody>
          <a:bodyPr>
            <a:normAutofit fontScale="90000"/>
          </a:bodyPr>
          <a:lstStyle/>
          <a:p>
            <a:pPr lvl="2" algn="ctr" defTabSz="457200" rt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The </a:t>
            </a:r>
            <a:r>
              <a:rPr lang="en-US" sz="3600" b="1" dirty="0" smtClean="0">
                <a:solidFill>
                  <a:schemeClr val="bg1"/>
                </a:solidFill>
              </a:rPr>
              <a:t>“Turkish threat” </a:t>
            </a:r>
            <a:r>
              <a:rPr lang="en-US" sz="3600" b="1" dirty="0" smtClean="0">
                <a:solidFill>
                  <a:schemeClr val="bg1"/>
                </a:solidFill>
              </a:rPr>
              <a:t>to Europe </a:t>
            </a:r>
            <a:r>
              <a:rPr lang="en-US" sz="3100" b="1" dirty="0" smtClean="0">
                <a:solidFill>
                  <a:schemeClr val="bg1"/>
                </a:solidFill>
              </a:rPr>
              <a:t/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rgbClr val="FFFF00"/>
                </a:solidFill>
              </a:rPr>
              <a:t>European campaigns of Sultan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Suleyman</a:t>
            </a:r>
            <a:r>
              <a:rPr lang="en-US" sz="2700" b="1" i="1" dirty="0" smtClean="0">
                <a:solidFill>
                  <a:srgbClr val="FFFF00"/>
                </a:solidFill>
              </a:rPr>
              <a:t> </a:t>
            </a:r>
            <a:r>
              <a:rPr lang="en-US" sz="2700" b="1" i="1" dirty="0" smtClean="0">
                <a:solidFill>
                  <a:srgbClr val="FFFF00"/>
                </a:solidFill>
              </a:rPr>
              <a:t>I, </a:t>
            </a:r>
            <a:r>
              <a:rPr lang="en-US" sz="2700" b="1" i="1" dirty="0" smtClean="0">
                <a:solidFill>
                  <a:srgbClr val="FFFF00"/>
                </a:solidFill>
              </a:rPr>
              <a:t>the Magnificent </a:t>
            </a:r>
            <a:r>
              <a:rPr lang="en-US" sz="2700" b="1" dirty="0" smtClean="0">
                <a:solidFill>
                  <a:srgbClr val="FFFF00"/>
                </a:solidFill>
              </a:rPr>
              <a:t>(1520-1566). </a:t>
            </a:r>
            <a:r>
              <a:rPr lang="en-US" sz="2700" b="1" dirty="0" smtClean="0">
                <a:solidFill>
                  <a:srgbClr val="FFFF00"/>
                </a:solidFill>
              </a:rPr>
              <a:t>  1</a:t>
            </a:r>
            <a:r>
              <a:rPr lang="en-US" sz="27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700" b="1" dirty="0" smtClean="0">
                <a:solidFill>
                  <a:srgbClr val="FFFF00"/>
                </a:solidFill>
              </a:rPr>
              <a:t>  </a:t>
            </a:r>
            <a:r>
              <a:rPr lang="en-US" sz="2700" b="1" dirty="0" smtClean="0">
                <a:solidFill>
                  <a:srgbClr val="FFFF00"/>
                </a:solidFill>
              </a:rPr>
              <a:t>Siege of Vienna, 1529</a:t>
            </a:r>
            <a:r>
              <a:rPr lang="en-US" sz="2200" b="1" dirty="0" smtClean="0">
                <a:solidFill>
                  <a:srgbClr val="FFFF00"/>
                </a:solidFill>
              </a:rPr>
              <a:t/>
            </a:r>
            <a:br>
              <a:rPr lang="en-US" sz="2200" b="1" dirty="0" smtClean="0">
                <a:solidFill>
                  <a:srgbClr val="FFFF00"/>
                </a:solidFill>
              </a:rPr>
            </a:br>
            <a:endParaRPr lang="el-GR" sz="2200" b="1" dirty="0">
              <a:solidFill>
                <a:srgbClr val="FFFF00"/>
              </a:solidFill>
            </a:endParaRPr>
          </a:p>
        </p:txBody>
      </p:sp>
      <p:pic>
        <p:nvPicPr>
          <p:cNvPr id="7" name="6 - Θέση περιεχομένου" descr="The_Turkish_Siege_of_Vien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74" y="1974648"/>
            <a:ext cx="8630195" cy="4883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ilis\Desktop\constantin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39"/>
            <a:ext cx="9144000" cy="48712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59105"/>
            <a:ext cx="5804263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    Ottoman Military Advancement</a:t>
            </a:r>
            <a:endParaRPr lang="en-US" sz="2800" b="1" dirty="0"/>
          </a:p>
        </p:txBody>
      </p:sp>
      <p:pic>
        <p:nvPicPr>
          <p:cNvPr id="3074" name="Picture 2" descr="C:\Users\Filis\Desktop\foc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2" y="4883675"/>
            <a:ext cx="4883641" cy="19743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166" y="4883675"/>
            <a:ext cx="4619896" cy="1965312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The creation of a </a:t>
            </a:r>
            <a:r>
              <a:rPr lang="en-US" sz="2400" b="1" i="1" dirty="0" smtClean="0">
                <a:solidFill>
                  <a:srgbClr val="FFFF00"/>
                </a:solidFill>
              </a:rPr>
              <a:t>navy</a:t>
            </a:r>
            <a:r>
              <a:rPr lang="en-US" sz="2400" b="1" dirty="0" smtClean="0">
                <a:solidFill>
                  <a:srgbClr val="FFFF00"/>
                </a:solidFill>
              </a:rPr>
              <a:t>  and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     improvements in the Ottoman </a:t>
            </a:r>
            <a:r>
              <a:rPr lang="en-US" sz="2400" b="1" i="1" dirty="0" smtClean="0">
                <a:solidFill>
                  <a:srgbClr val="FFFF00"/>
                </a:solidFill>
              </a:rPr>
              <a:t>land army 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The development and use of </a:t>
            </a:r>
          </a:p>
          <a:p>
            <a:pPr marL="457200" lvl="1" indent="0"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      gunpowder weapons  </a:t>
            </a:r>
            <a:r>
              <a:rPr lang="en-US" sz="2400" b="1" dirty="0" smtClean="0">
                <a:solidFill>
                  <a:srgbClr val="FFFF00"/>
                </a:solidFill>
              </a:rPr>
              <a:t>by the  </a:t>
            </a:r>
            <a:r>
              <a:rPr lang="en-US" sz="2400" b="1" i="1" dirty="0" smtClean="0">
                <a:solidFill>
                  <a:srgbClr val="FFFF00"/>
                </a:solidFill>
              </a:rPr>
              <a:t>Janissaries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Military professionalism and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     superior treatment of troops relative to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  adversaries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lis\Desktop\The Ottoman Sultan Holding Court at The Port of Feli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35588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408227" cy="7228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Ottoman Ruling Elite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507474"/>
            <a:ext cx="9143999" cy="3350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Sultan-Caliph</a:t>
            </a:r>
            <a:r>
              <a:rPr lang="en-US" b="1" dirty="0" smtClean="0"/>
              <a:t>:</a:t>
            </a:r>
            <a:r>
              <a:rPr lang="en-US" dirty="0" smtClean="0"/>
              <a:t> an </a:t>
            </a:r>
            <a:r>
              <a:rPr lang="en-US" b="1" dirty="0" smtClean="0"/>
              <a:t>absolute monarch                                      </a:t>
            </a:r>
            <a:r>
              <a:rPr lang="en-US" dirty="0" smtClean="0"/>
              <a:t>whose </a:t>
            </a:r>
            <a:r>
              <a:rPr lang="en-US" b="1" dirty="0" smtClean="0"/>
              <a:t>right to rule </a:t>
            </a:r>
            <a:r>
              <a:rPr lang="en-US" dirty="0" smtClean="0"/>
              <a:t>derived from the </a:t>
            </a:r>
            <a:r>
              <a:rPr lang="en-US" b="1" dirty="0" smtClean="0"/>
              <a:t>House </a:t>
            </a:r>
            <a:r>
              <a:rPr lang="en-US" b="1" dirty="0" smtClean="0"/>
              <a:t>of Osman</a:t>
            </a:r>
          </a:p>
          <a:p>
            <a:r>
              <a:rPr lang="en-US" dirty="0" smtClean="0"/>
              <a:t>All </a:t>
            </a:r>
            <a:r>
              <a:rPr lang="en-US" b="1" dirty="0" smtClean="0"/>
              <a:t>royal princes </a:t>
            </a:r>
            <a:r>
              <a:rPr lang="en-US" dirty="0" smtClean="0"/>
              <a:t>trained with equal claims to throne</a:t>
            </a:r>
          </a:p>
          <a:p>
            <a:r>
              <a:rPr lang="en-US" b="1" dirty="0" smtClean="0"/>
              <a:t>Sultans</a:t>
            </a:r>
            <a:r>
              <a:rPr lang="en-US" dirty="0" smtClean="0"/>
              <a:t> instituted a </a:t>
            </a:r>
            <a:r>
              <a:rPr lang="en-US" b="1" i="1" dirty="0" smtClean="0"/>
              <a:t>divan</a:t>
            </a:r>
            <a:r>
              <a:rPr lang="en-US" b="1" dirty="0" smtClean="0"/>
              <a:t> (imperial council)</a:t>
            </a:r>
          </a:p>
          <a:p>
            <a:r>
              <a:rPr lang="en-US" b="1" i="1" dirty="0" smtClean="0"/>
              <a:t>Grand </a:t>
            </a:r>
            <a:r>
              <a:rPr lang="en-US" b="1" i="1" dirty="0" smtClean="0"/>
              <a:t>Vizier </a:t>
            </a:r>
            <a:r>
              <a:rPr lang="en-US" dirty="0" smtClean="0"/>
              <a:t>presided over </a:t>
            </a:r>
            <a:r>
              <a:rPr lang="en-US" b="1" dirty="0" smtClean="0"/>
              <a:t>Divan</a:t>
            </a:r>
            <a:r>
              <a:rPr lang="en-US" dirty="0" smtClean="0"/>
              <a:t>;                                                   most powerful government official aside from </a:t>
            </a:r>
            <a:r>
              <a:rPr lang="en-US" dirty="0" smtClean="0"/>
              <a:t>Sultan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04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708"/>
            <a:ext cx="9144000" cy="2795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pperplate Gothic Bold" panose="020E0705020206020404" pitchFamily="34" charset="0"/>
              </a:rPr>
              <a:t>The Development of </a:t>
            </a:r>
            <a:br>
              <a:rPr lang="en-US" sz="3200" dirty="0" smtClean="0">
                <a:latin typeface="Copperplate Gothic Bold" panose="020E0705020206020404" pitchFamily="34" charset="0"/>
              </a:rPr>
            </a:br>
            <a:r>
              <a:rPr lang="en-US" sz="3200" dirty="0" smtClean="0">
                <a:latin typeface="Copperplate Gothic Bold" panose="020E0705020206020404" pitchFamily="34" charset="0"/>
              </a:rPr>
              <a:t>Islamic Civilization </a:t>
            </a:r>
            <a:br>
              <a:rPr lang="en-US" sz="3200" dirty="0" smtClean="0">
                <a:latin typeface="Copperplate Gothic Bold" panose="020E0705020206020404" pitchFamily="34" charset="0"/>
              </a:rPr>
            </a:br>
            <a:r>
              <a:rPr lang="en-US" sz="3200" dirty="0" smtClean="0">
                <a:latin typeface="Copperplate Gothic Bold" panose="020E0705020206020404" pitchFamily="34" charset="0"/>
              </a:rPr>
              <a:t>to the Eighteenth Century  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1" y="3259180"/>
            <a:ext cx="8882742" cy="34290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Chapter 3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Ottoman and </a:t>
            </a:r>
            <a:r>
              <a:rPr lang="en-US" sz="36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Safavid</a:t>
            </a:r>
            <a:r>
              <a:rPr lang="en-US" sz="3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Empires: A New Imperial Synthesis</a:t>
            </a:r>
            <a:endParaRPr lang="en-US" sz="36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07522" cy="12019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Principles of the Ottoman Ruling Elite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201913"/>
            <a:ext cx="8707271" cy="547184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The tradition of </a:t>
            </a:r>
            <a:r>
              <a:rPr lang="en-US" b="1" i="1" dirty="0" err="1" smtClean="0"/>
              <a:t>ghaza</a:t>
            </a:r>
            <a:r>
              <a:rPr lang="en-US" b="1" i="1" dirty="0" smtClean="0"/>
              <a:t> (holy war &amp; booty)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The legacy of urban </a:t>
            </a:r>
            <a:r>
              <a:rPr lang="en-US" b="1" dirty="0" smtClean="0"/>
              <a:t>Islamic civilization</a:t>
            </a:r>
          </a:p>
          <a:p>
            <a:pPr>
              <a:lnSpc>
                <a:spcPct val="170000"/>
              </a:lnSpc>
            </a:pPr>
            <a:r>
              <a:rPr lang="en-US" b="1" dirty="0" smtClean="0"/>
              <a:t>Local </a:t>
            </a:r>
            <a:r>
              <a:rPr lang="en-US" b="1" dirty="0"/>
              <a:t>custom</a:t>
            </a:r>
            <a:r>
              <a:rPr lang="en-US" dirty="0"/>
              <a:t>: more </a:t>
            </a:r>
            <a:r>
              <a:rPr lang="en-US" dirty="0" smtClean="0"/>
              <a:t>interested in </a:t>
            </a:r>
            <a:r>
              <a:rPr lang="en-US" dirty="0"/>
              <a:t>efficiency than uniformity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b="1" dirty="0" smtClean="0"/>
              <a:t>The division of society </a:t>
            </a:r>
            <a:r>
              <a:rPr lang="en-US" dirty="0" smtClean="0"/>
              <a:t>into </a:t>
            </a:r>
            <a:r>
              <a:rPr lang="en-US" b="1" dirty="0" smtClean="0"/>
              <a:t>rulers (</a:t>
            </a:r>
            <a:r>
              <a:rPr lang="en-US" b="1" i="1" dirty="0" err="1" smtClean="0"/>
              <a:t>askeris</a:t>
            </a:r>
            <a:r>
              <a:rPr lang="en-US" b="1" dirty="0" smtClean="0"/>
              <a:t>)                  </a:t>
            </a:r>
            <a:r>
              <a:rPr lang="en-US" dirty="0" smtClean="0"/>
              <a:t>and </a:t>
            </a:r>
            <a:r>
              <a:rPr lang="en-US" b="1" dirty="0" smtClean="0"/>
              <a:t>ruled (</a:t>
            </a:r>
            <a:r>
              <a:rPr lang="en-US" b="1" i="1" dirty="0" err="1" smtClean="0"/>
              <a:t>reaya</a:t>
            </a:r>
            <a:r>
              <a:rPr lang="en-US" b="1" dirty="0" smtClean="0"/>
              <a:t>)</a:t>
            </a:r>
          </a:p>
          <a:p>
            <a:pPr>
              <a:lnSpc>
                <a:spcPct val="170000"/>
              </a:lnSpc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6478"/>
            <a:ext cx="5268686" cy="6024577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Note: 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</a:rPr>
              <a:t>“</a:t>
            </a:r>
            <a:r>
              <a:rPr lang="en-US" b="1" i="1" dirty="0" smtClean="0">
                <a:solidFill>
                  <a:srgbClr val="FFFF00"/>
                </a:solidFill>
              </a:rPr>
              <a:t>Ottoman</a:t>
            </a:r>
            <a:r>
              <a:rPr lang="en-US" b="1" dirty="0" smtClean="0">
                <a:solidFill>
                  <a:srgbClr val="FFFF00"/>
                </a:solidFill>
              </a:rPr>
              <a:t>” means being a member of a </a:t>
            </a:r>
            <a:r>
              <a:rPr lang="en-US" b="1" i="1" dirty="0" smtClean="0">
                <a:solidFill>
                  <a:srgbClr val="FFFF00"/>
                </a:solidFill>
              </a:rPr>
              <a:t>highly trained elite</a:t>
            </a:r>
            <a:r>
              <a:rPr lang="en-US" b="1" dirty="0" smtClean="0">
                <a:solidFill>
                  <a:srgbClr val="FFFF00"/>
                </a:solidFill>
              </a:rPr>
              <a:t>;  thus… “Ottoman”                        you were becoming –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   </a:t>
            </a:r>
            <a:r>
              <a:rPr lang="en-US" b="1" i="1" dirty="0" smtClean="0">
                <a:solidFill>
                  <a:srgbClr val="FFFF00"/>
                </a:solidFill>
              </a:rPr>
              <a:t>not  </a:t>
            </a:r>
            <a:r>
              <a:rPr lang="en-US" b="1" dirty="0" smtClean="0">
                <a:solidFill>
                  <a:srgbClr val="FFFF00"/>
                </a:solidFill>
              </a:rPr>
              <a:t>born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</a:rPr>
              <a:t>“</a:t>
            </a:r>
            <a:r>
              <a:rPr lang="en-US" b="1" i="1" dirty="0" smtClean="0">
                <a:solidFill>
                  <a:srgbClr val="FFFF00"/>
                </a:solidFill>
              </a:rPr>
              <a:t>Turk</a:t>
            </a:r>
            <a:r>
              <a:rPr lang="en-US" b="1" dirty="0" smtClean="0">
                <a:solidFill>
                  <a:srgbClr val="FFFF00"/>
                </a:solidFill>
              </a:rPr>
              <a:t>” was a </a:t>
            </a:r>
            <a:r>
              <a:rPr lang="en-US" b="1" i="1" dirty="0" smtClean="0">
                <a:solidFill>
                  <a:srgbClr val="FFFF00"/>
                </a:solidFill>
              </a:rPr>
              <a:t>pejorative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term!                                   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Filis\Desktop\757301bc4f83e4e8374cd5f98b8f0f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686" y="40944"/>
            <a:ext cx="3875314" cy="675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929349" cy="7750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Ottoman Slave Elite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1817"/>
            <a:ext cx="9034818" cy="59261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sz="3800" b="1" i="1" dirty="0" err="1" smtClean="0">
                <a:solidFill>
                  <a:schemeClr val="bg1"/>
                </a:solidFill>
              </a:rPr>
              <a:t>Devshirme</a:t>
            </a:r>
            <a:r>
              <a:rPr lang="en-US" sz="3800" b="1" i="1" dirty="0" smtClean="0">
                <a:solidFill>
                  <a:schemeClr val="bg1"/>
                </a:solidFill>
              </a:rPr>
              <a:t> </a:t>
            </a:r>
            <a:r>
              <a:rPr lang="en-US" sz="3800" b="1" dirty="0" smtClean="0"/>
              <a:t>(collecting):  </a:t>
            </a:r>
            <a:r>
              <a:rPr lang="en-US" sz="3800" dirty="0" smtClean="0">
                <a:solidFill>
                  <a:schemeClr val="bg1"/>
                </a:solidFill>
              </a:rPr>
              <a:t>Ottoman method of procuring </a:t>
            </a:r>
            <a:r>
              <a:rPr lang="en-US" sz="3800" b="1" dirty="0" smtClean="0">
                <a:solidFill>
                  <a:schemeClr val="bg1"/>
                </a:solidFill>
              </a:rPr>
              <a:t>slaves</a:t>
            </a:r>
            <a:r>
              <a:rPr lang="en-US" sz="3800" dirty="0" smtClean="0">
                <a:solidFill>
                  <a:schemeClr val="bg1"/>
                </a:solidFill>
              </a:rPr>
              <a:t> from among </a:t>
            </a:r>
            <a:r>
              <a:rPr lang="en-US" sz="3800" b="1" dirty="0" smtClean="0">
                <a:solidFill>
                  <a:schemeClr val="bg1"/>
                </a:solidFill>
              </a:rPr>
              <a:t>European Christian subjects</a:t>
            </a:r>
          </a:p>
          <a:p>
            <a:pPr>
              <a:lnSpc>
                <a:spcPct val="160000"/>
              </a:lnSpc>
            </a:pPr>
            <a:r>
              <a:rPr lang="en-US" sz="3800" b="1" u="sng" dirty="0" smtClean="0">
                <a:solidFill>
                  <a:schemeClr val="bg1"/>
                </a:solidFill>
              </a:rPr>
              <a:t>Boys</a:t>
            </a:r>
            <a:r>
              <a:rPr lang="en-US" sz="3800" b="1" dirty="0" smtClean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(</a:t>
            </a:r>
            <a:r>
              <a:rPr lang="en-US" sz="3800" b="1" dirty="0" smtClean="0">
                <a:solidFill>
                  <a:schemeClr val="bg1"/>
                </a:solidFill>
              </a:rPr>
              <a:t>age 8 to 10 </a:t>
            </a:r>
            <a:r>
              <a:rPr lang="en-US" sz="3800" dirty="0" smtClean="0">
                <a:solidFill>
                  <a:schemeClr val="bg1"/>
                </a:solidFill>
              </a:rPr>
              <a:t>- </a:t>
            </a:r>
            <a:r>
              <a:rPr lang="en-US" sz="3800" dirty="0" smtClean="0"/>
              <a:t>but at times up to </a:t>
            </a:r>
            <a:r>
              <a:rPr lang="en-US" sz="3800" dirty="0" smtClean="0">
                <a:solidFill>
                  <a:schemeClr val="bg1"/>
                </a:solidFill>
              </a:rPr>
              <a:t>20) </a:t>
            </a:r>
            <a:r>
              <a:rPr lang="en-US" sz="3800" b="1" dirty="0" smtClean="0">
                <a:solidFill>
                  <a:schemeClr val="bg1"/>
                </a:solidFill>
              </a:rPr>
              <a:t>taken way from their families</a:t>
            </a:r>
            <a:r>
              <a:rPr lang="en-US" sz="3800" dirty="0" smtClean="0">
                <a:solidFill>
                  <a:schemeClr val="bg1"/>
                </a:solidFill>
              </a:rPr>
              <a:t>, transported </a:t>
            </a:r>
            <a:r>
              <a:rPr lang="en-US" sz="3800" dirty="0">
                <a:solidFill>
                  <a:schemeClr val="bg1"/>
                </a:solidFill>
              </a:rPr>
              <a:t>to </a:t>
            </a:r>
            <a:r>
              <a:rPr lang="en-US" sz="3800" i="1" dirty="0" smtClean="0">
                <a:solidFill>
                  <a:schemeClr val="bg1"/>
                </a:solidFill>
              </a:rPr>
              <a:t>Constantinople</a:t>
            </a:r>
            <a:r>
              <a:rPr lang="en-US" sz="3800" dirty="0" smtClean="0">
                <a:solidFill>
                  <a:schemeClr val="bg1"/>
                </a:solidFill>
              </a:rPr>
              <a:t>, </a:t>
            </a:r>
            <a:r>
              <a:rPr lang="en-US" sz="3800" b="1" dirty="0" smtClean="0">
                <a:solidFill>
                  <a:schemeClr val="bg1"/>
                </a:solidFill>
              </a:rPr>
              <a:t>forcefully </a:t>
            </a:r>
            <a:r>
              <a:rPr lang="en-US" sz="3800" b="1" u="sng" dirty="0">
                <a:solidFill>
                  <a:schemeClr val="bg1"/>
                </a:solidFill>
              </a:rPr>
              <a:t>converted to </a:t>
            </a:r>
            <a:r>
              <a:rPr lang="en-US" sz="3800" b="1" u="sng" dirty="0" smtClean="0">
                <a:solidFill>
                  <a:schemeClr val="bg1"/>
                </a:solidFill>
              </a:rPr>
              <a:t>Islam </a:t>
            </a:r>
            <a:r>
              <a:rPr lang="en-US" sz="3800" dirty="0" smtClean="0">
                <a:solidFill>
                  <a:schemeClr val="bg1"/>
                </a:solidFill>
              </a:rPr>
              <a:t>and subject to </a:t>
            </a:r>
            <a:r>
              <a:rPr lang="en-US" sz="3800" b="1" dirty="0" smtClean="0">
                <a:solidFill>
                  <a:schemeClr val="bg1"/>
                </a:solidFill>
              </a:rPr>
              <a:t>hard training </a:t>
            </a:r>
            <a:r>
              <a:rPr lang="en-US" sz="3800" dirty="0" smtClean="0">
                <a:solidFill>
                  <a:schemeClr val="bg1"/>
                </a:solidFill>
              </a:rPr>
              <a:t>to become </a:t>
            </a:r>
            <a:r>
              <a:rPr lang="en-US" sz="3800" b="1" dirty="0" smtClean="0">
                <a:solidFill>
                  <a:schemeClr val="bg1"/>
                </a:solidFill>
              </a:rPr>
              <a:t>elite soldiers</a:t>
            </a:r>
            <a:r>
              <a:rPr lang="en-US" sz="3800" dirty="0" smtClean="0">
                <a:solidFill>
                  <a:schemeClr val="bg1"/>
                </a:solidFill>
              </a:rPr>
              <a:t>, military commanders,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      and civilian administrators</a:t>
            </a:r>
          </a:p>
          <a:p>
            <a:pPr>
              <a:lnSpc>
                <a:spcPct val="160000"/>
              </a:lnSpc>
            </a:pPr>
            <a:r>
              <a:rPr lang="en-US" sz="3800" dirty="0" smtClean="0">
                <a:solidFill>
                  <a:schemeClr val="bg1"/>
                </a:solidFill>
              </a:rPr>
              <a:t>Foreign-born status ensured their </a:t>
            </a:r>
            <a:r>
              <a:rPr lang="en-US" sz="3800" b="1" dirty="0" smtClean="0">
                <a:solidFill>
                  <a:schemeClr val="bg1"/>
                </a:solidFill>
              </a:rPr>
              <a:t>allegiance to sultan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lis\Desktop\Janissary_Recruitment_in_the_Balkans-Suleymann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234" y="0"/>
            <a:ext cx="362627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21234" cy="7750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Ottoman Slave Elite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1817"/>
            <a:ext cx="5677461" cy="592618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800" b="1" i="1" dirty="0">
                <a:solidFill>
                  <a:srgbClr val="FFFF00"/>
                </a:solidFill>
              </a:rPr>
              <a:t>  </a:t>
            </a:r>
            <a:r>
              <a:rPr lang="en-US" sz="3800" b="1" u="sng" dirty="0" smtClean="0">
                <a:solidFill>
                  <a:schemeClr val="bg1"/>
                </a:solidFill>
              </a:rPr>
              <a:t>Constant infusion</a:t>
            </a:r>
            <a:r>
              <a:rPr lang="en-US" sz="3800" b="1" dirty="0" smtClean="0">
                <a:solidFill>
                  <a:schemeClr val="bg1"/>
                </a:solidFill>
              </a:rPr>
              <a:t> to the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800" b="1" dirty="0">
                <a:solidFill>
                  <a:schemeClr val="bg1"/>
                </a:solidFill>
              </a:rPr>
              <a:t>  </a:t>
            </a:r>
            <a:r>
              <a:rPr lang="en-US" sz="3800" b="1" dirty="0" smtClean="0">
                <a:solidFill>
                  <a:schemeClr val="bg1"/>
                </a:solidFill>
              </a:rPr>
              <a:t>Ottoman ‘elite’ of </a:t>
            </a:r>
            <a:r>
              <a:rPr lang="en-US" sz="3800" b="1" i="1" dirty="0" smtClean="0">
                <a:solidFill>
                  <a:schemeClr val="bg1"/>
                </a:solidFill>
              </a:rPr>
              <a:t>European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800" b="1" i="1" dirty="0" smtClean="0">
                <a:solidFill>
                  <a:schemeClr val="bg1"/>
                </a:solidFill>
              </a:rPr>
              <a:t>Christian </a:t>
            </a:r>
            <a:r>
              <a:rPr lang="en-US" sz="3800" b="1" dirty="0" smtClean="0">
                <a:solidFill>
                  <a:schemeClr val="bg1"/>
                </a:solidFill>
              </a:rPr>
              <a:t>warrior-statesmen-slaves.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800" b="1" i="1" dirty="0" smtClean="0">
                <a:solidFill>
                  <a:schemeClr val="bg1"/>
                </a:solidFill>
              </a:rPr>
              <a:t> A tragedy for Christian families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800" b="1" i="1" dirty="0">
                <a:solidFill>
                  <a:schemeClr val="bg1"/>
                </a:solidFill>
              </a:rPr>
              <a:t> </a:t>
            </a:r>
            <a:r>
              <a:rPr lang="en-US" sz="3800" b="1" i="1" dirty="0" smtClean="0">
                <a:solidFill>
                  <a:schemeClr val="bg1"/>
                </a:solidFill>
              </a:rPr>
              <a:t>and nations </a:t>
            </a:r>
            <a:r>
              <a:rPr lang="en-US" sz="3800" b="1" dirty="0" smtClean="0">
                <a:solidFill>
                  <a:schemeClr val="bg1"/>
                </a:solidFill>
              </a:rPr>
              <a:t>subject to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 the hated </a:t>
            </a:r>
            <a:r>
              <a:rPr lang="en-US" sz="4100" b="1" dirty="0" smtClean="0"/>
              <a:t>BLOOD TAX: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4100" b="1" dirty="0" smtClean="0"/>
              <a:t>Large number of Christian boys!</a:t>
            </a:r>
            <a:endParaRPr lang="en-US" sz="41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ilis\Desktop\Enderu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63" y="-147638"/>
            <a:ext cx="10144126" cy="715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lis\Desktop\8dc140461fdbaa94b6e3aec4231ab258--ottoman-empire-art-draw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2229" y="0"/>
            <a:ext cx="3895706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44731"/>
            <a:ext cx="5312228" cy="601326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800" b="1" dirty="0" smtClean="0"/>
              <a:t>Military: 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sz="3800" b="1" dirty="0" smtClean="0">
                <a:solidFill>
                  <a:schemeClr val="bg1"/>
                </a:solidFill>
              </a:rPr>
              <a:t>Janissaries</a:t>
            </a:r>
            <a:r>
              <a:rPr lang="en-US" sz="3800" dirty="0" smtClean="0"/>
              <a:t>: max. 40,000, infantry &amp; artillery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sz="3800" b="1" dirty="0" err="1" smtClean="0">
                <a:solidFill>
                  <a:schemeClr val="bg1"/>
                </a:solidFill>
              </a:rPr>
              <a:t>Sipahi</a:t>
            </a:r>
            <a:r>
              <a:rPr lang="en-US" sz="3800" dirty="0" smtClean="0"/>
              <a:t>: cavalry, </a:t>
            </a:r>
            <a:r>
              <a:rPr lang="en-US" sz="3800" i="1" dirty="0" err="1" smtClean="0"/>
              <a:t>timar</a:t>
            </a:r>
            <a:r>
              <a:rPr lang="en-US" sz="3800" dirty="0" smtClean="0"/>
              <a:t> holders</a:t>
            </a:r>
            <a:endParaRPr lang="en-US" sz="3800" b="1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3800" b="1" dirty="0" smtClean="0"/>
              <a:t>2. 	Civil service</a:t>
            </a:r>
            <a:r>
              <a:rPr lang="en-US" sz="3800" dirty="0" smtClean="0"/>
              <a:t> (high-ranking: 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800" b="1" dirty="0" smtClean="0"/>
              <a:t>    </a:t>
            </a:r>
            <a:r>
              <a:rPr lang="en-US" sz="3800" b="1" dirty="0" err="1" smtClean="0"/>
              <a:t>devshirme</a:t>
            </a:r>
            <a:r>
              <a:rPr lang="en-US" sz="3800" dirty="0" smtClean="0"/>
              <a:t>,   middle-level: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800" dirty="0"/>
              <a:t> </a:t>
            </a:r>
            <a:r>
              <a:rPr lang="en-US" sz="3800" dirty="0" smtClean="0"/>
              <a:t>   free-born Muslims)</a:t>
            </a:r>
            <a:endParaRPr lang="en-US" sz="3800" b="1" dirty="0"/>
          </a:p>
          <a:p>
            <a:pPr marL="0" indent="0">
              <a:lnSpc>
                <a:spcPct val="16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" y="0"/>
            <a:ext cx="9139645" cy="71410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Three Branches of Ottoman Elites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79"/>
            <a:ext cx="9143999" cy="672152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60000"/>
              </a:lnSpc>
              <a:buAutoNum type="arabicPeriod" startAt="3"/>
            </a:pPr>
            <a:r>
              <a:rPr lang="en-US" sz="3600" b="1" dirty="0" smtClean="0"/>
              <a:t>Religious </a:t>
            </a:r>
            <a:r>
              <a:rPr lang="en-US" sz="3600" b="1" dirty="0"/>
              <a:t>establishment </a:t>
            </a:r>
            <a:endParaRPr lang="en-US" sz="3600" b="1" dirty="0" smtClean="0"/>
          </a:p>
          <a:p>
            <a:pPr lvl="1">
              <a:lnSpc>
                <a:spcPct val="160000"/>
              </a:lnSpc>
            </a:pPr>
            <a:r>
              <a:rPr lang="en-US" sz="3200" dirty="0" smtClean="0"/>
              <a:t>The </a:t>
            </a:r>
            <a:r>
              <a:rPr lang="en-US" sz="3200" b="1" dirty="0" err="1">
                <a:solidFill>
                  <a:schemeClr val="bg1"/>
                </a:solidFill>
              </a:rPr>
              <a:t>ulama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b="1" dirty="0" err="1" smtClean="0">
                <a:solidFill>
                  <a:schemeClr val="bg1"/>
                </a:solidFill>
              </a:rPr>
              <a:t>qadis</a:t>
            </a:r>
            <a:r>
              <a:rPr lang="en-US" sz="3200" b="1" dirty="0" smtClean="0"/>
              <a:t> </a:t>
            </a:r>
            <a:r>
              <a:rPr lang="en-US" sz="3200" dirty="0" smtClean="0"/>
              <a:t>(judges) </a:t>
            </a:r>
          </a:p>
          <a:p>
            <a:pPr lvl="1">
              <a:lnSpc>
                <a:spcPct val="160000"/>
              </a:lnSpc>
            </a:pPr>
            <a:r>
              <a:rPr lang="en-US" sz="3200" b="1" dirty="0" err="1" smtClean="0">
                <a:solidFill>
                  <a:schemeClr val="bg1"/>
                </a:solidFill>
              </a:rPr>
              <a:t>Shaykh</a:t>
            </a:r>
            <a:r>
              <a:rPr lang="en-US" sz="3200" b="1" dirty="0" smtClean="0">
                <a:solidFill>
                  <a:schemeClr val="bg1"/>
                </a:solidFill>
              </a:rPr>
              <a:t> al-Islam</a:t>
            </a:r>
            <a:r>
              <a:rPr lang="en-US" sz="3200" dirty="0" smtClean="0"/>
              <a:t>: chief </a:t>
            </a:r>
            <a:r>
              <a:rPr lang="en-US" sz="3200" dirty="0"/>
              <a:t>religious dignitary of the </a:t>
            </a:r>
            <a:r>
              <a:rPr lang="en-US" sz="3200" dirty="0" smtClean="0"/>
              <a:t>empire </a:t>
            </a:r>
          </a:p>
          <a:p>
            <a:pPr lvl="1">
              <a:lnSpc>
                <a:spcPct val="16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Sultan-caliph</a:t>
            </a:r>
            <a:r>
              <a:rPr lang="en-US" sz="3200" dirty="0" smtClean="0"/>
              <a:t>: religious and political leader of              the empire.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b="1" dirty="0" smtClean="0"/>
          </a:p>
          <a:p>
            <a:pPr>
              <a:lnSpc>
                <a:spcPct val="170000"/>
              </a:lnSpc>
            </a:pPr>
            <a:r>
              <a:rPr lang="en-US" b="1" dirty="0" smtClean="0"/>
              <a:t>Sultans</a:t>
            </a:r>
            <a:r>
              <a:rPr lang="en-US" dirty="0" smtClean="0"/>
              <a:t> organized their </a:t>
            </a:r>
            <a:r>
              <a:rPr lang="en-US" b="1" i="1" dirty="0" smtClean="0">
                <a:solidFill>
                  <a:schemeClr val="bg1"/>
                </a:solidFill>
              </a:rPr>
              <a:t>non</a:t>
            </a:r>
            <a:r>
              <a:rPr lang="en-US" b="1" dirty="0" smtClean="0"/>
              <a:t>-Muslim</a:t>
            </a:r>
            <a:r>
              <a:rPr lang="en-US" dirty="0" smtClean="0"/>
              <a:t> subjects into </a:t>
            </a:r>
            <a:r>
              <a:rPr lang="en-US" b="1" dirty="0" smtClean="0"/>
              <a:t>religious communities </a:t>
            </a:r>
            <a:r>
              <a:rPr lang="en-US" dirty="0" smtClean="0"/>
              <a:t>called </a:t>
            </a:r>
            <a:r>
              <a:rPr lang="en-US" b="1" i="1" dirty="0" smtClean="0">
                <a:solidFill>
                  <a:schemeClr val="bg1"/>
                </a:solidFill>
              </a:rPr>
              <a:t>millets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n-US" b="1" dirty="0" smtClean="0"/>
              <a:t>Three [3] </a:t>
            </a:r>
            <a:r>
              <a:rPr lang="en-US" dirty="0" smtClean="0"/>
              <a:t>major </a:t>
            </a:r>
            <a:r>
              <a:rPr lang="en-US" i="1" dirty="0" smtClean="0"/>
              <a:t>non</a:t>
            </a:r>
            <a:r>
              <a:rPr lang="en-US" dirty="0" smtClean="0"/>
              <a:t>-Muslim religions/                            confessions were granted </a:t>
            </a:r>
            <a:r>
              <a:rPr lang="en-US" b="1" i="1" dirty="0" smtClean="0"/>
              <a:t>millet </a:t>
            </a:r>
            <a:r>
              <a:rPr lang="en-US" dirty="0" smtClean="0"/>
              <a:t>status:</a:t>
            </a:r>
          </a:p>
          <a:p>
            <a:pPr lvl="1">
              <a:lnSpc>
                <a:spcPct val="17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Greek-Orthodox Christianity</a:t>
            </a:r>
          </a:p>
          <a:p>
            <a:pPr lvl="1">
              <a:lnSpc>
                <a:spcPct val="17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Judaism </a:t>
            </a:r>
          </a:p>
          <a:p>
            <a:pPr lvl="1">
              <a:lnSpc>
                <a:spcPct val="17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Armenian Christianity </a:t>
            </a:r>
          </a:p>
        </p:txBody>
      </p:sp>
      <p:sp>
        <p:nvSpPr>
          <p:cNvPr id="6" name="Τίτλος 3"/>
          <p:cNvSpPr>
            <a:spLocks noGrp="1"/>
          </p:cNvSpPr>
          <p:nvPr>
            <p:ph type="title"/>
          </p:nvPr>
        </p:nvSpPr>
        <p:spPr>
          <a:xfrm>
            <a:off x="457200" y="138161"/>
            <a:ext cx="8229600" cy="9673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Millet System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937" y="0"/>
            <a:ext cx="3812533" cy="98263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Millet System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5310406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b="1" dirty="0" smtClean="0"/>
              <a:t>Permitted </a:t>
            </a:r>
            <a:r>
              <a:rPr lang="en-US" i="1" dirty="0" smtClean="0"/>
              <a:t>non</a:t>
            </a:r>
            <a:r>
              <a:rPr lang="en-US" dirty="0" smtClean="0"/>
              <a:t>-Muslims to </a:t>
            </a:r>
            <a:r>
              <a:rPr lang="en-US" b="1" dirty="0" smtClean="0"/>
              <a:t>retain</a:t>
            </a:r>
            <a:r>
              <a:rPr lang="en-US" dirty="0" smtClean="0"/>
              <a:t>                                  their </a:t>
            </a:r>
            <a:r>
              <a:rPr lang="en-US" b="1" dirty="0" smtClean="0"/>
              <a:t>religious laws</a:t>
            </a:r>
            <a:r>
              <a:rPr lang="en-US" dirty="0" smtClean="0"/>
              <a:t>, </a:t>
            </a:r>
            <a:r>
              <a:rPr lang="en-US" b="1" dirty="0" smtClean="0"/>
              <a:t>educational systems</a:t>
            </a:r>
            <a:r>
              <a:rPr lang="en-US" dirty="0" smtClean="0"/>
              <a:t>,  and </a:t>
            </a:r>
            <a:r>
              <a:rPr lang="en-US" b="1" dirty="0" smtClean="0"/>
              <a:t>communal leadership</a:t>
            </a:r>
          </a:p>
          <a:p>
            <a:pPr>
              <a:lnSpc>
                <a:spcPct val="170000"/>
              </a:lnSpc>
            </a:pPr>
            <a:r>
              <a:rPr lang="en-US" b="1" i="1" dirty="0">
                <a:solidFill>
                  <a:schemeClr val="bg1"/>
                </a:solidFill>
              </a:rPr>
              <a:t>N</a:t>
            </a:r>
            <a:r>
              <a:rPr lang="en-US" b="1" i="1" dirty="0" smtClean="0">
                <a:solidFill>
                  <a:schemeClr val="bg1"/>
                </a:solidFill>
              </a:rPr>
              <a:t>on</a:t>
            </a:r>
            <a:r>
              <a:rPr lang="en-US" b="1" dirty="0" smtClean="0"/>
              <a:t>-Muslims</a:t>
            </a:r>
            <a:r>
              <a:rPr lang="en-US" dirty="0" smtClean="0"/>
              <a:t> were still </a:t>
            </a:r>
            <a:r>
              <a:rPr lang="en-US" b="1" dirty="0" smtClean="0"/>
              <a:t>barred from military service</a:t>
            </a:r>
            <a:r>
              <a:rPr lang="en-US" dirty="0" smtClean="0"/>
              <a:t>; prevented from becoming </a:t>
            </a:r>
            <a:r>
              <a:rPr lang="en-US" b="1" dirty="0" smtClean="0"/>
              <a:t>members</a:t>
            </a:r>
            <a:r>
              <a:rPr lang="en-US" dirty="0" smtClean="0"/>
              <a:t> of the </a:t>
            </a:r>
            <a:r>
              <a:rPr lang="en-US" i="1" dirty="0" smtClean="0"/>
              <a:t>Ottoman</a:t>
            </a:r>
            <a:r>
              <a:rPr lang="en-US" dirty="0" smtClean="0"/>
              <a:t> </a:t>
            </a:r>
            <a:r>
              <a:rPr lang="en-US" i="1" dirty="0" smtClean="0"/>
              <a:t>ruling elite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unless converted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194" name="Picture 2" descr="C:\Users\Filis\Desktop\738_mehmed.vbryjyi4c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0937" y="982630"/>
            <a:ext cx="3823063" cy="580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0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ughal-and-ottoman-empires-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092"/>
            <a:ext cx="9143999" cy="68630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16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-Century Islamic Empires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5954"/>
            <a:ext cx="9144000" cy="54820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Three expansive empires emerged</a:t>
            </a:r>
            <a:endParaRPr lang="en-US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/>
              <a:t>Mughal Empire of Delhi </a:t>
            </a:r>
            <a:endParaRPr lang="en-US" sz="3000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err="1" smtClean="0"/>
              <a:t>Safavid</a:t>
            </a:r>
            <a:r>
              <a:rPr lang="en-US" sz="3000" b="1" dirty="0" smtClean="0"/>
              <a:t> Empire of Iran </a:t>
            </a:r>
            <a:endParaRPr lang="en-US" sz="3000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/>
              <a:t>Ottoman Empire </a:t>
            </a:r>
            <a:endParaRPr lang="en-US" sz="3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3 - Θέση περιεχομένου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59" y="3823765"/>
            <a:ext cx="4926842" cy="30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45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Loss of Ottoman Superiority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(economic &amp; political; external &amp; internal factors)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4500" b="1" u="sng" dirty="0" smtClean="0">
                <a:solidFill>
                  <a:schemeClr val="bg1"/>
                </a:solidFill>
              </a:rPr>
              <a:t>Ottoman system based on conquest &amp; exploitation of conquered territories and peoples</a:t>
            </a:r>
            <a:r>
              <a:rPr lang="en-US" sz="45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500" b="1" dirty="0" smtClean="0"/>
              <a:t>    Once it </a:t>
            </a:r>
            <a:r>
              <a:rPr lang="en-US" sz="4500" b="1" u="sng" dirty="0" smtClean="0"/>
              <a:t>stopped expanding</a:t>
            </a:r>
            <a:r>
              <a:rPr lang="en-US" sz="4500" b="1" dirty="0" smtClean="0"/>
              <a:t>, it entered the period of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500" b="1" dirty="0"/>
              <a:t> </a:t>
            </a:r>
            <a:r>
              <a:rPr lang="en-US" sz="4500" b="1" dirty="0" smtClean="0"/>
              <a:t>   </a:t>
            </a:r>
            <a:r>
              <a:rPr lang="en-US" sz="4500" b="1" u="sng" dirty="0" smtClean="0"/>
              <a:t>decline</a:t>
            </a:r>
            <a:r>
              <a:rPr lang="en-US" sz="4500" b="1" dirty="0" smtClean="0"/>
              <a:t>.  </a:t>
            </a:r>
            <a:r>
              <a:rPr lang="en-US" sz="4500" b="1" i="1" dirty="0" smtClean="0">
                <a:solidFill>
                  <a:schemeClr val="bg1"/>
                </a:solidFill>
              </a:rPr>
              <a:t>Turning point:  </a:t>
            </a:r>
            <a:r>
              <a:rPr lang="en-US" sz="4500" b="1" dirty="0" smtClean="0"/>
              <a:t>2</a:t>
            </a:r>
            <a:r>
              <a:rPr lang="en-US" sz="4500" b="1" baseline="30000" dirty="0" smtClean="0"/>
              <a:t>nd</a:t>
            </a:r>
            <a:r>
              <a:rPr lang="en-US" sz="4500" b="1" dirty="0" smtClean="0"/>
              <a:t> Siege of Vienna </a:t>
            </a:r>
            <a:r>
              <a:rPr lang="en-US" sz="4500" b="1" dirty="0" smtClean="0">
                <a:solidFill>
                  <a:schemeClr val="bg1"/>
                </a:solidFill>
              </a:rPr>
              <a:t>1683</a:t>
            </a:r>
          </a:p>
          <a:p>
            <a:pPr>
              <a:lnSpc>
                <a:spcPct val="170000"/>
              </a:lnSpc>
            </a:pPr>
            <a:r>
              <a:rPr lang="en-US" sz="4500" b="1" i="1" u="sng" dirty="0" smtClean="0"/>
              <a:t>Capitulations</a:t>
            </a:r>
            <a:r>
              <a:rPr lang="en-US" sz="4500" b="1" dirty="0" smtClean="0"/>
              <a:t>: </a:t>
            </a:r>
            <a:r>
              <a:rPr lang="en-US" sz="4500" dirty="0" smtClean="0"/>
              <a:t>Commercial treaties with </a:t>
            </a:r>
            <a:r>
              <a:rPr lang="en-US" sz="4500" b="1" dirty="0" smtClean="0"/>
              <a:t>European </a:t>
            </a:r>
            <a:r>
              <a:rPr lang="en-US" sz="4500" b="1" dirty="0" smtClean="0"/>
              <a:t>Powers </a:t>
            </a:r>
            <a:r>
              <a:rPr lang="en-US" sz="4500" dirty="0" smtClean="0"/>
              <a:t>meant to facilitate  mutually beneficial ties </a:t>
            </a:r>
            <a:r>
              <a:rPr lang="en-US" sz="4500" b="1" dirty="0" smtClean="0"/>
              <a:t>but </a:t>
            </a:r>
            <a:r>
              <a:rPr lang="en-US" sz="4500" dirty="0" smtClean="0"/>
              <a:t>were largely exploited by European merchants (first </a:t>
            </a:r>
            <a:r>
              <a:rPr lang="en-US" sz="4500" b="1" dirty="0" smtClean="0"/>
              <a:t>France</a:t>
            </a:r>
            <a:r>
              <a:rPr lang="en-US" sz="4500" dirty="0" smtClean="0"/>
              <a:t>, </a:t>
            </a:r>
            <a:r>
              <a:rPr lang="en-US" sz="4500" b="1" dirty="0" smtClean="0"/>
              <a:t>1536</a:t>
            </a:r>
            <a:r>
              <a:rPr lang="en-US" sz="4500" dirty="0" smtClean="0"/>
              <a:t>).</a:t>
            </a:r>
          </a:p>
          <a:p>
            <a:pPr lvl="2" algn="r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45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Loss of Ottoman Superiority</a:t>
            </a:r>
            <a:br>
              <a:rPr lang="en-US" sz="3200" b="1" dirty="0" smtClean="0"/>
            </a:br>
            <a:r>
              <a:rPr lang="en-US" sz="2800" b="1" dirty="0" smtClean="0"/>
              <a:t>(economic &amp; political; external &amp; internal factors)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200" b="1" dirty="0" smtClean="0"/>
              <a:t>Weakened </a:t>
            </a:r>
            <a:r>
              <a:rPr lang="en-US" sz="4200" b="1" dirty="0"/>
              <a:t>Ottoman central </a:t>
            </a:r>
            <a:r>
              <a:rPr lang="en-US" sz="4200" b="1" dirty="0" smtClean="0"/>
              <a:t>government </a:t>
            </a:r>
            <a:r>
              <a:rPr lang="en-US" sz="4200" dirty="0" smtClean="0"/>
              <a:t>led to </a:t>
            </a:r>
            <a:r>
              <a:rPr lang="en-US" sz="4200" b="1" dirty="0" smtClean="0"/>
              <a:t>inability</a:t>
            </a:r>
            <a:r>
              <a:rPr lang="en-US" sz="4200" dirty="0" smtClean="0"/>
              <a:t> </a:t>
            </a:r>
            <a:r>
              <a:rPr lang="en-US" sz="4200" dirty="0"/>
              <a:t>to </a:t>
            </a:r>
            <a:r>
              <a:rPr lang="en-US" sz="4200" b="1" dirty="0" smtClean="0"/>
              <a:t>fund</a:t>
            </a:r>
            <a:r>
              <a:rPr lang="en-US" sz="4200" dirty="0" smtClean="0"/>
              <a:t> and improve </a:t>
            </a:r>
            <a:r>
              <a:rPr lang="en-US" sz="4200" b="1" dirty="0" smtClean="0">
                <a:solidFill>
                  <a:schemeClr val="bg1"/>
                </a:solidFill>
              </a:rPr>
              <a:t>military</a:t>
            </a:r>
          </a:p>
          <a:p>
            <a:pPr>
              <a:lnSpc>
                <a:spcPct val="170000"/>
              </a:lnSpc>
            </a:pPr>
            <a:r>
              <a:rPr lang="en-US" sz="4200" b="1" u="sng" dirty="0">
                <a:solidFill>
                  <a:schemeClr val="bg1"/>
                </a:solidFill>
                <a:sym typeface="Wingdings"/>
              </a:rPr>
              <a:t>Losses </a:t>
            </a:r>
            <a:r>
              <a:rPr lang="en-US" sz="4200" b="1" u="sng" dirty="0" smtClean="0">
                <a:solidFill>
                  <a:schemeClr val="bg1"/>
                </a:solidFill>
                <a:sym typeface="Wingdings"/>
              </a:rPr>
              <a:t>to </a:t>
            </a:r>
            <a:r>
              <a:rPr lang="en-US" sz="4200" b="1" u="sng" dirty="0">
                <a:solidFill>
                  <a:schemeClr val="bg1"/>
                </a:solidFill>
                <a:sym typeface="Wingdings"/>
              </a:rPr>
              <a:t>Austria and Russia</a:t>
            </a:r>
            <a:r>
              <a:rPr lang="en-US" sz="42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42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4200" b="1" dirty="0" smtClean="0">
                <a:sym typeface="Wingdings"/>
              </a:rPr>
              <a:t>after the 1690s:</a:t>
            </a:r>
          </a:p>
          <a:p>
            <a:pPr>
              <a:lnSpc>
                <a:spcPct val="170000"/>
              </a:lnSpc>
            </a:pPr>
            <a:r>
              <a:rPr lang="en-US" sz="4200" b="1" dirty="0" smtClean="0">
                <a:solidFill>
                  <a:srgbClr val="FFFF00"/>
                </a:solidFill>
                <a:sym typeface="Wingdings"/>
              </a:rPr>
              <a:t>Treaty of </a:t>
            </a:r>
            <a:r>
              <a:rPr lang="en-US" sz="4200" b="1" dirty="0" err="1" smtClean="0">
                <a:solidFill>
                  <a:srgbClr val="FFFF00"/>
                </a:solidFill>
                <a:sym typeface="Wingdings"/>
              </a:rPr>
              <a:t>Karlowitz</a:t>
            </a:r>
            <a:r>
              <a:rPr lang="en-US" sz="4200" b="1" dirty="0" smtClean="0">
                <a:solidFill>
                  <a:srgbClr val="FFFF00"/>
                </a:solidFill>
                <a:sym typeface="Wingdings"/>
              </a:rPr>
              <a:t>, 1699</a:t>
            </a:r>
            <a:r>
              <a:rPr lang="en-US" sz="4200" dirty="0" smtClean="0">
                <a:sym typeface="Wingdings"/>
              </a:rPr>
              <a:t>: Loss of </a:t>
            </a:r>
            <a:r>
              <a:rPr lang="en-US" sz="4200" b="1" dirty="0" smtClean="0">
                <a:sym typeface="Wingdings"/>
              </a:rPr>
              <a:t>Hungary</a:t>
            </a:r>
            <a:r>
              <a:rPr lang="en-US" sz="4200" dirty="0" smtClean="0">
                <a:sym typeface="Wingdings"/>
              </a:rPr>
              <a:t> to Austria;  </a:t>
            </a:r>
            <a:r>
              <a:rPr lang="en-US" sz="4200" b="1" dirty="0" smtClean="0">
                <a:sym typeface="Wingdings"/>
              </a:rPr>
              <a:t>first main surrender of territory</a:t>
            </a:r>
            <a:r>
              <a:rPr lang="en-US" sz="4200" dirty="0" smtClean="0">
                <a:sym typeface="Wingdings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200" b="1" i="1" dirty="0" smtClean="0">
                <a:solidFill>
                  <a:srgbClr val="FFFF00"/>
                </a:solidFill>
                <a:sym typeface="Wingdings"/>
              </a:rPr>
              <a:t>	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208"/>
            <a:ext cx="9144000" cy="660779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200" b="1" i="1" dirty="0" smtClean="0">
                <a:solidFill>
                  <a:srgbClr val="FFFF00"/>
                </a:solidFill>
                <a:sym typeface="Wingdings"/>
              </a:rPr>
              <a:t>	</a:t>
            </a:r>
            <a:r>
              <a:rPr lang="en-US" sz="5100" b="1" i="1" dirty="0" smtClean="0">
                <a:solidFill>
                  <a:schemeClr val="bg1"/>
                </a:solidFill>
                <a:sym typeface="Wingdings"/>
              </a:rPr>
              <a:t>- The Turks in the defensive – for the first time!</a:t>
            </a:r>
            <a:endParaRPr lang="en-US" sz="5100" b="1" i="1" dirty="0">
              <a:solidFill>
                <a:schemeClr val="bg1"/>
              </a:solidFill>
              <a:sym typeface="Wingdings"/>
            </a:endParaRPr>
          </a:p>
          <a:p>
            <a:pPr>
              <a:lnSpc>
                <a:spcPct val="170000"/>
              </a:lnSpc>
            </a:pPr>
            <a:r>
              <a:rPr lang="en-US" sz="4500" b="1" u="sng" dirty="0" smtClean="0"/>
              <a:t>Treaty </a:t>
            </a:r>
            <a:r>
              <a:rPr lang="en-US" sz="4500" b="1" u="sng" dirty="0"/>
              <a:t>of </a:t>
            </a:r>
            <a:r>
              <a:rPr lang="en-US" sz="4500" b="1" u="sng" dirty="0" err="1"/>
              <a:t>Küchük</a:t>
            </a:r>
            <a:r>
              <a:rPr lang="en-US" sz="4500" b="1" u="sng" dirty="0"/>
              <a:t> </a:t>
            </a:r>
            <a:r>
              <a:rPr lang="en-US" sz="4500" b="1" u="sng" dirty="0" err="1"/>
              <a:t>Kaynarja</a:t>
            </a:r>
            <a:r>
              <a:rPr lang="en-US" sz="4500" b="1" u="sng" dirty="0"/>
              <a:t> </a:t>
            </a:r>
            <a:r>
              <a:rPr lang="en-US" sz="4500" b="1" dirty="0"/>
              <a:t>(1774</a:t>
            </a:r>
            <a:r>
              <a:rPr lang="en-US" sz="4500" b="1" dirty="0" smtClean="0"/>
              <a:t>): </a:t>
            </a:r>
            <a:r>
              <a:rPr lang="en-US" sz="4500" dirty="0" smtClean="0"/>
              <a:t>Ended </a:t>
            </a:r>
            <a:r>
              <a:rPr lang="en-US" sz="4500" b="1" dirty="0" smtClean="0">
                <a:solidFill>
                  <a:schemeClr val="bg1"/>
                </a:solidFill>
              </a:rPr>
              <a:t>Russo-Turkish War </a:t>
            </a:r>
            <a:r>
              <a:rPr lang="en-US" sz="4500" dirty="0" smtClean="0"/>
              <a:t>(1768-1774)</a:t>
            </a:r>
            <a:endParaRPr lang="en-US" sz="4500" b="1" dirty="0" smtClean="0"/>
          </a:p>
          <a:p>
            <a:pPr lvl="2">
              <a:lnSpc>
                <a:spcPct val="170000"/>
              </a:lnSpc>
            </a:pPr>
            <a:r>
              <a:rPr lang="en-US" sz="4500" b="1" dirty="0" smtClean="0"/>
              <a:t>Successive land </a:t>
            </a:r>
            <a:r>
              <a:rPr lang="en-US" sz="4500" dirty="0" smtClean="0"/>
              <a:t>and</a:t>
            </a:r>
            <a:r>
              <a:rPr lang="en-US" sz="4500" b="1" dirty="0" smtClean="0"/>
              <a:t> naval defeats of the Ottomans</a:t>
            </a:r>
          </a:p>
          <a:p>
            <a:pPr lvl="2">
              <a:lnSpc>
                <a:spcPct val="170000"/>
              </a:lnSpc>
            </a:pPr>
            <a:r>
              <a:rPr lang="en-US" sz="4500" b="1" dirty="0" smtClean="0"/>
              <a:t>Turks out of </a:t>
            </a:r>
            <a:r>
              <a:rPr lang="en-US" sz="4500" b="1" i="1" dirty="0" smtClean="0"/>
              <a:t>Crimea</a:t>
            </a:r>
            <a:r>
              <a:rPr lang="en-US" sz="4500" b="1" dirty="0" smtClean="0"/>
              <a:t>;  out of </a:t>
            </a:r>
            <a:r>
              <a:rPr lang="en-US" sz="4500" b="1" i="1" dirty="0" smtClean="0"/>
              <a:t>Moldavia &amp; Wallachia </a:t>
            </a:r>
            <a:r>
              <a:rPr lang="en-US" sz="4500" b="1" dirty="0" smtClean="0"/>
              <a:t>(Romania)</a:t>
            </a:r>
          </a:p>
          <a:p>
            <a:pPr lvl="2">
              <a:lnSpc>
                <a:spcPct val="170000"/>
              </a:lnSpc>
            </a:pPr>
            <a:r>
              <a:rPr lang="en-US" sz="4500" b="1" i="1" dirty="0" smtClean="0"/>
              <a:t>Orthodox Russia </a:t>
            </a:r>
            <a:r>
              <a:rPr lang="en-US" sz="4500" b="1" dirty="0" smtClean="0"/>
              <a:t> to “protect” Greek-Orthodox population of the Ottoman Empire                 </a:t>
            </a:r>
          </a:p>
          <a:p>
            <a:pPr lvl="2" algn="r">
              <a:buNone/>
            </a:pPr>
            <a:endParaRPr lang="en-US" sz="45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κειμένου"/>
          <p:cNvSpPr txBox="1">
            <a:spLocks/>
          </p:cNvSpPr>
          <p:nvPr/>
        </p:nvSpPr>
        <p:spPr>
          <a:xfrm>
            <a:off x="14942" y="8776"/>
            <a:ext cx="9129058" cy="6849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Greek ship-owners could rise </a:t>
            </a:r>
            <a:r>
              <a:rPr lang="en-US" sz="2800" b="1" dirty="0" smtClean="0"/>
              <a:t>Russian flag </a:t>
            </a:r>
            <a:r>
              <a:rPr lang="en-US" sz="2800" b="1" dirty="0" smtClean="0">
                <a:solidFill>
                  <a:schemeClr val="bg1"/>
                </a:solidFill>
              </a:rPr>
              <a:t>to their ships 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and were allowed to build large ships: </a:t>
            </a:r>
          </a:p>
          <a:p>
            <a:pPr marL="0" lvl="2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 Emergence of </a:t>
            </a:r>
            <a:r>
              <a:rPr lang="en-US" sz="2800" b="1" dirty="0" smtClean="0"/>
              <a:t>Greek merchant fleet </a:t>
            </a:r>
            <a:r>
              <a:rPr lang="en-US" sz="2800" b="1" dirty="0" smtClean="0">
                <a:solidFill>
                  <a:schemeClr val="bg1"/>
                </a:solidFill>
              </a:rPr>
              <a:t>used for economic 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and later on  for military purposes –  during the Greek 	War of Independence  (1821).  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  Economic benefits &amp; acquired maritime 	experience.</a:t>
            </a:r>
          </a:p>
          <a:p>
            <a:pPr marL="0" lvl="2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 Rise of a </a:t>
            </a:r>
            <a:r>
              <a:rPr lang="en-US" sz="2800" b="1" dirty="0" smtClean="0"/>
              <a:t>middle class </a:t>
            </a:r>
            <a:r>
              <a:rPr lang="en-US" sz="2800" b="1" dirty="0" smtClean="0">
                <a:solidFill>
                  <a:schemeClr val="bg1"/>
                </a:solidFill>
              </a:rPr>
              <a:t>with close connection to the  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en-US" sz="2800" b="1" dirty="0" smtClean="0"/>
              <a:t> European </a:t>
            </a:r>
            <a:r>
              <a:rPr lang="en-US" sz="2800" b="1" dirty="0" smtClean="0">
                <a:solidFill>
                  <a:schemeClr val="bg1"/>
                </a:solidFill>
              </a:rPr>
              <a:t>political, economic and intellectual developments</a:t>
            </a:r>
          </a:p>
          <a:p>
            <a:pPr algn="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866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791Brig_Ares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67" r="3267"/>
          <a:stretch>
            <a:fillRect/>
          </a:stretch>
        </p:blipFill>
        <p:spPr>
          <a:xfrm>
            <a:off x="0" y="8776"/>
            <a:ext cx="9144000" cy="6858001"/>
          </a:xfrm>
        </p:spPr>
      </p:pic>
      <p:sp>
        <p:nvSpPr>
          <p:cNvPr id="2" name="Θέση κειμένου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0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" y="38100"/>
            <a:ext cx="5355771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Ottoman Superiority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changing nature of the Ottoman State)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endParaRPr lang="en-US" dirty="0">
              <a:sym typeface="Wingdings"/>
            </a:endParaRPr>
          </a:p>
          <a:p>
            <a:endParaRPr lang="en-US" b="1" dirty="0" smtClean="0"/>
          </a:p>
        </p:txBody>
      </p:sp>
      <p:sp>
        <p:nvSpPr>
          <p:cNvPr id="6" name="Oval 8"/>
          <p:cNvSpPr/>
          <p:nvPr/>
        </p:nvSpPr>
        <p:spPr>
          <a:xfrm>
            <a:off x="4419600" y="2209800"/>
            <a:ext cx="11430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Oval 9"/>
          <p:cNvSpPr/>
          <p:nvPr/>
        </p:nvSpPr>
        <p:spPr>
          <a:xfrm>
            <a:off x="3429000" y="1524000"/>
            <a:ext cx="3048000" cy="1676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Left-Right Arrow 13"/>
          <p:cNvSpPr/>
          <p:nvPr/>
        </p:nvSpPr>
        <p:spPr>
          <a:xfrm>
            <a:off x="7010400" y="2438400"/>
            <a:ext cx="762000" cy="3810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Oval 11"/>
          <p:cNvSpPr/>
          <p:nvPr/>
        </p:nvSpPr>
        <p:spPr>
          <a:xfrm rot="14368306">
            <a:off x="5947569" y="2255044"/>
            <a:ext cx="2727325" cy="8112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ight Arrow 12"/>
          <p:cNvSpPr/>
          <p:nvPr/>
        </p:nvSpPr>
        <p:spPr>
          <a:xfrm rot="6902372">
            <a:off x="5802313" y="3155950"/>
            <a:ext cx="990600" cy="533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Oval 9"/>
          <p:cNvSpPr/>
          <p:nvPr/>
        </p:nvSpPr>
        <p:spPr>
          <a:xfrm rot="2372886">
            <a:off x="5133727" y="2571562"/>
            <a:ext cx="1653690" cy="29810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8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888275"/>
            <a:ext cx="9144000" cy="59697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Late 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century: </a:t>
            </a:r>
            <a:r>
              <a:rPr lang="en-US" sz="3200" b="1" dirty="0" err="1" smtClean="0"/>
              <a:t>Safavid</a:t>
            </a:r>
            <a:r>
              <a:rPr lang="en-US" sz="3200" b="1" dirty="0" smtClean="0"/>
              <a:t> family member </a:t>
            </a:r>
            <a:r>
              <a:rPr lang="en-US" sz="3200" dirty="0"/>
              <a:t>(</a:t>
            </a:r>
            <a:r>
              <a:rPr lang="en-US" sz="3200" i="1" dirty="0"/>
              <a:t>Kurdish</a:t>
            </a:r>
            <a:r>
              <a:rPr lang="en-US" sz="3200" dirty="0"/>
              <a:t> or </a:t>
            </a:r>
            <a:r>
              <a:rPr lang="en-US" sz="3200" i="1" dirty="0"/>
              <a:t>Turkish </a:t>
            </a:r>
            <a:r>
              <a:rPr lang="en-US" sz="3200" dirty="0"/>
              <a:t>origins) founds </a:t>
            </a:r>
            <a:r>
              <a:rPr lang="en-US" sz="3200" b="1" dirty="0" smtClean="0">
                <a:solidFill>
                  <a:schemeClr val="bg1"/>
                </a:solidFill>
              </a:rPr>
              <a:t>Sunni Sufi </a:t>
            </a:r>
            <a:r>
              <a:rPr lang="en-US" sz="3200" b="1" dirty="0" smtClean="0"/>
              <a:t>religious brotherhood </a:t>
            </a:r>
            <a:r>
              <a:rPr lang="en-US" sz="3200" dirty="0" smtClean="0"/>
              <a:t>in </a:t>
            </a:r>
            <a:r>
              <a:rPr lang="en-US" sz="3200" b="1" dirty="0" smtClean="0"/>
              <a:t>Azerbaijan</a:t>
            </a:r>
            <a:r>
              <a:rPr lang="en-US" sz="3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Turkish followers (</a:t>
            </a:r>
            <a:r>
              <a:rPr lang="en-US" sz="3200" b="1" dirty="0" err="1" smtClean="0"/>
              <a:t>Qizilbash</a:t>
            </a:r>
            <a:r>
              <a:rPr lang="en-US" sz="3200" dirty="0" smtClean="0"/>
              <a:t>) known as </a:t>
            </a:r>
            <a:r>
              <a:rPr lang="en-US" sz="3200" b="1" i="1" dirty="0" smtClean="0"/>
              <a:t>Red-headed Ones</a:t>
            </a:r>
            <a:r>
              <a:rPr lang="en-US" sz="3200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</a:rPr>
              <a:t>Isma‛il</a:t>
            </a:r>
            <a:r>
              <a:rPr lang="en-US" sz="3200" b="1" dirty="0" smtClean="0"/>
              <a:t> (1494-1524)</a:t>
            </a:r>
            <a:r>
              <a:rPr lang="en-US" sz="3200" dirty="0" smtClean="0"/>
              <a:t> proclaims himself </a:t>
            </a:r>
            <a:r>
              <a:rPr lang="en-US" sz="3200" b="1" dirty="0" smtClean="0">
                <a:solidFill>
                  <a:schemeClr val="bg1"/>
                </a:solidFill>
              </a:rPr>
              <a:t>shah</a:t>
            </a:r>
            <a:r>
              <a:rPr lang="en-US" sz="3200" b="1" dirty="0" smtClean="0"/>
              <a:t> </a:t>
            </a:r>
            <a:r>
              <a:rPr lang="en-US" sz="3200" dirty="0" smtClean="0"/>
              <a:t>in</a:t>
            </a:r>
            <a:r>
              <a:rPr lang="en-US" sz="3200" b="1" dirty="0" smtClean="0"/>
              <a:t> 1501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798"/>
            <a:ext cx="9144000" cy="77039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Shah </a:t>
            </a:r>
            <a:r>
              <a:rPr lang="en-US" sz="3200" b="1" dirty="0" err="1" smtClean="0">
                <a:solidFill>
                  <a:schemeClr val="bg1"/>
                </a:solidFill>
              </a:rPr>
              <a:t>Isma‛il</a:t>
            </a:r>
            <a:r>
              <a:rPr lang="en-US" sz="3200" b="1" dirty="0" smtClean="0">
                <a:solidFill>
                  <a:schemeClr val="bg1"/>
                </a:solidFill>
              </a:rPr>
              <a:t> &amp; the Rise of The </a:t>
            </a:r>
            <a:r>
              <a:rPr lang="en-US" sz="3200" b="1" dirty="0" err="1" smtClean="0">
                <a:solidFill>
                  <a:schemeClr val="bg1"/>
                </a:solidFill>
              </a:rPr>
              <a:t>Safavid</a:t>
            </a:r>
            <a:r>
              <a:rPr lang="en-US" sz="3200" b="1" dirty="0" smtClean="0">
                <a:solidFill>
                  <a:schemeClr val="bg1"/>
                </a:solidFill>
              </a:rPr>
              <a:t> Empire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888275"/>
            <a:ext cx="9144000" cy="59697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err="1" smtClean="0"/>
              <a:t>Isma‛il</a:t>
            </a:r>
            <a:r>
              <a:rPr lang="en-US" sz="2700" b="1" dirty="0" smtClean="0"/>
              <a:t> </a:t>
            </a:r>
            <a:r>
              <a:rPr lang="en-US" dirty="0" smtClean="0"/>
              <a:t>declares </a:t>
            </a:r>
            <a:r>
              <a:rPr lang="en-US" b="1" dirty="0" smtClean="0"/>
              <a:t>Twelver Shi’ism </a:t>
            </a:r>
            <a:r>
              <a:rPr lang="en-US" dirty="0" smtClean="0"/>
              <a:t>official,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compulsory state religion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Dissolves Sunni brotherhoods</a:t>
            </a:r>
            <a:r>
              <a:rPr lang="en-US" sz="2800" dirty="0" smtClean="0"/>
              <a:t>;  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executes</a:t>
            </a:r>
            <a:r>
              <a:rPr lang="en-US" sz="2800" dirty="0" smtClean="0"/>
              <a:t> those who </a:t>
            </a:r>
            <a:r>
              <a:rPr lang="en-US" sz="2800" b="1" dirty="0" smtClean="0"/>
              <a:t>refuse</a:t>
            </a:r>
            <a:r>
              <a:rPr lang="en-US" sz="2800" dirty="0" smtClean="0"/>
              <a:t> to accept </a:t>
            </a:r>
            <a:r>
              <a:rPr lang="en-US" sz="2800" b="1" dirty="0" smtClean="0"/>
              <a:t>Shi‛ism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Claims to be </a:t>
            </a:r>
            <a:r>
              <a:rPr lang="en-US" sz="2800" b="1" dirty="0" smtClean="0"/>
              <a:t>descended from the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Imam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Safavid</a:t>
            </a:r>
            <a:r>
              <a:rPr lang="en-US" b="1" dirty="0" smtClean="0"/>
              <a:t> empire </a:t>
            </a:r>
            <a:r>
              <a:rPr lang="en-US" dirty="0" smtClean="0"/>
              <a:t>in transition from </a:t>
            </a:r>
            <a:r>
              <a:rPr lang="en-US" b="1" dirty="0" smtClean="0"/>
              <a:t>tribal </a:t>
            </a:r>
            <a:r>
              <a:rPr lang="en-US" dirty="0" smtClean="0"/>
              <a:t>military regime                                   to </a:t>
            </a:r>
            <a:r>
              <a:rPr lang="en-US" b="1" dirty="0" smtClean="0"/>
              <a:t>absolutist bureaucratic </a:t>
            </a:r>
            <a:r>
              <a:rPr lang="en-US" dirty="0" smtClean="0"/>
              <a:t>empire.</a:t>
            </a:r>
          </a:p>
        </p:txBody>
      </p:sp>
      <p:pic>
        <p:nvPicPr>
          <p:cNvPr id="5" name="4 - Θέση περιεχομένου" descr="200px-Shah_Ismail_lar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6789" y="1063616"/>
            <a:ext cx="1637211" cy="307848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798"/>
            <a:ext cx="9144000" cy="77039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Shah </a:t>
            </a:r>
            <a:r>
              <a:rPr lang="en-US" sz="3200" b="1" dirty="0" err="1" smtClean="0"/>
              <a:t>Isma‛il</a:t>
            </a:r>
            <a:r>
              <a:rPr lang="en-US" sz="3200" b="1" dirty="0" smtClean="0"/>
              <a:t> &amp; the Rise of The </a:t>
            </a:r>
            <a:r>
              <a:rPr lang="en-US" sz="3200" b="1" dirty="0" err="1" smtClean="0"/>
              <a:t>Safavid</a:t>
            </a:r>
            <a:r>
              <a:rPr lang="en-US" sz="3200" b="1" dirty="0" smtClean="0"/>
              <a:t> Empire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6983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-1" y="0"/>
            <a:ext cx="6377978" cy="6858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400" b="1" dirty="0" smtClean="0"/>
              <a:t>Shah Abbas </a:t>
            </a:r>
            <a:r>
              <a:rPr lang="en-US" sz="3400" dirty="0" smtClean="0"/>
              <a:t>reversed decline of </a:t>
            </a:r>
            <a:r>
              <a:rPr lang="en-US" sz="3400" b="1" i="1" dirty="0" err="1" smtClean="0"/>
              <a:t>Safavid</a:t>
            </a:r>
            <a:r>
              <a:rPr lang="en-US" sz="3400" i="1" dirty="0" smtClean="0"/>
              <a:t> Empire 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Built up a </a:t>
            </a:r>
            <a:r>
              <a:rPr lang="en-US" sz="2600" b="1" dirty="0" smtClean="0"/>
              <a:t>standing royal army </a:t>
            </a:r>
            <a:r>
              <a:rPr lang="en-US" sz="2600" dirty="0" smtClean="0"/>
              <a:t>composed of </a:t>
            </a:r>
            <a:r>
              <a:rPr lang="en-US" sz="2600" b="1" i="1" dirty="0" err="1" smtClean="0"/>
              <a:t>ghulam</a:t>
            </a:r>
            <a:r>
              <a:rPr lang="en-US" sz="2600" dirty="0" smtClean="0"/>
              <a:t> (</a:t>
            </a:r>
            <a:r>
              <a:rPr lang="en-US" sz="2600" b="1" dirty="0" smtClean="0"/>
              <a:t>military slaves) [37,000 (Georgians &amp; </a:t>
            </a:r>
            <a:r>
              <a:rPr lang="en-US" sz="2600" b="1" dirty="0" err="1" smtClean="0"/>
              <a:t>Circassians</a:t>
            </a:r>
            <a:r>
              <a:rPr lang="en-US" sz="2600" b="1" dirty="0" smtClean="0"/>
              <a:t>) cavalry &amp; infantry with muskets,  artillery]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Designated </a:t>
            </a:r>
            <a:r>
              <a:rPr lang="en-US" sz="2600" b="1" dirty="0" smtClean="0"/>
              <a:t>Isfahan </a:t>
            </a:r>
            <a:r>
              <a:rPr lang="en-US" sz="2600" dirty="0" smtClean="0"/>
              <a:t>as </a:t>
            </a:r>
            <a:r>
              <a:rPr lang="en-US" sz="2600" b="1" dirty="0" smtClean="0"/>
              <a:t>capital </a:t>
            </a:r>
            <a:r>
              <a:rPr lang="en-US" sz="2600" dirty="0" smtClean="0"/>
              <a:t>(400,000 population 1598)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Established </a:t>
            </a:r>
            <a:r>
              <a:rPr lang="en-US" sz="2600" b="1" dirty="0" smtClean="0"/>
              <a:t>centralized government</a:t>
            </a:r>
            <a:r>
              <a:rPr lang="en-US" sz="2600" dirty="0" smtClean="0"/>
              <a:t>, enabling the empire to </a:t>
            </a:r>
            <a:r>
              <a:rPr lang="en-US" sz="2600" b="1" dirty="0" smtClean="0"/>
              <a:t>survive</a:t>
            </a:r>
            <a:r>
              <a:rPr lang="en-US" sz="2600" dirty="0" smtClean="0"/>
              <a:t> another century after his death </a:t>
            </a:r>
            <a:r>
              <a:rPr lang="en-US" sz="2600" dirty="0"/>
              <a:t>(</a:t>
            </a:r>
            <a:r>
              <a:rPr lang="en-US" sz="2600" dirty="0" smtClean="0"/>
              <a:t>1629) </a:t>
            </a:r>
          </a:p>
        </p:txBody>
      </p:sp>
      <p:pic>
        <p:nvPicPr>
          <p:cNvPr id="8" name="7 - Θέση περιεχομένου" descr="ShahAbbasTheGreatatcou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9509" y="2673531"/>
            <a:ext cx="2702958" cy="4168703"/>
          </a:xfr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09509" y="0"/>
            <a:ext cx="2734490" cy="267353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Shah Abbas I </a:t>
            </a:r>
            <a:br>
              <a:rPr lang="en-US" sz="2800" b="1" dirty="0" smtClean="0"/>
            </a:br>
            <a:r>
              <a:rPr lang="en-US" sz="2800" b="1" dirty="0" smtClean="0"/>
              <a:t>(1587-1629) &amp; </a:t>
            </a:r>
            <a:br>
              <a:rPr lang="en-US" sz="2800" b="1" dirty="0" smtClean="0"/>
            </a:br>
            <a:r>
              <a:rPr lang="en-US" sz="2800" b="1" dirty="0" smtClean="0"/>
              <a:t>the End of the </a:t>
            </a:r>
            <a:r>
              <a:rPr lang="en-US" sz="2800" b="1" dirty="0" err="1" smtClean="0"/>
              <a:t>Safavid</a:t>
            </a:r>
            <a:r>
              <a:rPr lang="en-US" sz="2800" b="1" dirty="0" smtClean="0"/>
              <a:t> Empire</a:t>
            </a:r>
            <a:endParaRPr lang="en-US" sz="2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-2" y="0"/>
            <a:ext cx="9144001" cy="68580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3200" dirty="0" smtClean="0"/>
              <a:t>Successive </a:t>
            </a:r>
            <a:r>
              <a:rPr lang="en-US" sz="3200" b="1" dirty="0" smtClean="0"/>
              <a:t>shahs</a:t>
            </a:r>
            <a:r>
              <a:rPr lang="en-US" sz="3200" dirty="0" smtClean="0"/>
              <a:t> failed to maintain the strength of                            the </a:t>
            </a:r>
            <a:r>
              <a:rPr lang="en-US" sz="3200" b="1" dirty="0" smtClean="0"/>
              <a:t>standing army</a:t>
            </a:r>
          </a:p>
          <a:p>
            <a:pPr>
              <a:lnSpc>
                <a:spcPct val="170000"/>
              </a:lnSpc>
            </a:pPr>
            <a:r>
              <a:rPr lang="en-US" sz="3200" b="1" dirty="0" smtClean="0"/>
              <a:t>1722: </a:t>
            </a:r>
            <a:r>
              <a:rPr lang="en-US" sz="3200" b="1" dirty="0" smtClean="0"/>
              <a:t> Afghan </a:t>
            </a:r>
            <a:r>
              <a:rPr lang="en-US" sz="3200" b="1" dirty="0" smtClean="0"/>
              <a:t>rebels </a:t>
            </a:r>
            <a:r>
              <a:rPr lang="en-US" sz="3200" dirty="0" smtClean="0"/>
              <a:t>seized </a:t>
            </a:r>
            <a:r>
              <a:rPr lang="en-US" sz="3200" b="1" i="1" dirty="0" smtClean="0"/>
              <a:t>Isfahan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ending </a:t>
            </a:r>
            <a:r>
              <a:rPr lang="en-US" sz="3200" dirty="0" smtClean="0"/>
              <a:t>the </a:t>
            </a:r>
            <a:r>
              <a:rPr lang="en-US" sz="3200" dirty="0" err="1" smtClean="0"/>
              <a:t>Safavids</a:t>
            </a:r>
            <a:endParaRPr lang="en-US" sz="3200" dirty="0" smtClean="0"/>
          </a:p>
          <a:p>
            <a:pPr>
              <a:lnSpc>
                <a:spcPct val="170000"/>
              </a:lnSpc>
            </a:pPr>
            <a:r>
              <a:rPr lang="en-US" sz="3200" b="1" dirty="0" smtClean="0"/>
              <a:t>1794:</a:t>
            </a:r>
            <a:r>
              <a:rPr lang="en-US" sz="3200" dirty="0" smtClean="0"/>
              <a:t> </a:t>
            </a:r>
            <a:r>
              <a:rPr lang="en-US" sz="3200" dirty="0" smtClean="0"/>
              <a:t> Turkish </a:t>
            </a:r>
            <a:r>
              <a:rPr lang="en-US" sz="3200" dirty="0" smtClean="0"/>
              <a:t>chieftain, </a:t>
            </a:r>
            <a:r>
              <a:rPr lang="en-US" sz="3200" b="1" dirty="0" err="1" smtClean="0"/>
              <a:t>Fath</a:t>
            </a:r>
            <a:r>
              <a:rPr lang="en-US" sz="3200" b="1" dirty="0" smtClean="0"/>
              <a:t> Ali Shah</a:t>
            </a:r>
            <a:r>
              <a:rPr lang="en-US" sz="3200" dirty="0" smtClean="0"/>
              <a:t>, established                     the </a:t>
            </a:r>
            <a:r>
              <a:rPr lang="en-US" sz="3200" b="1" dirty="0" smtClean="0"/>
              <a:t>Qajar dynasty</a:t>
            </a:r>
            <a:r>
              <a:rPr lang="en-US" sz="3200" dirty="0" smtClean="0"/>
              <a:t> (until 1920s)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37445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" y="1280160"/>
            <a:ext cx="8917577" cy="554176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>
            <a:noAutofit/>
          </a:bodyPr>
          <a:lstStyle/>
          <a:p>
            <a:pPr marL="971550" lvl="1" indent="-514350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Mughal Empire [Delhi];  </a:t>
            </a:r>
            <a:r>
              <a:rPr lang="en-US" sz="2000" b="1" dirty="0" err="1" smtClean="0">
                <a:solidFill>
                  <a:schemeClr val="bg1"/>
                </a:solidFill>
              </a:rPr>
              <a:t>Safavid</a:t>
            </a:r>
            <a:r>
              <a:rPr lang="en-US" sz="2000" b="1" dirty="0" smtClean="0">
                <a:solidFill>
                  <a:schemeClr val="bg1"/>
                </a:solidFill>
              </a:rPr>
              <a:t> Empire [Iran];  Ottoman Empire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lis\Desktop\Map_Safavid_pers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Concluding Remarks: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Sunni- Shi‛a Struggle for Iraq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710" y="2132999"/>
            <a:ext cx="5628290" cy="472496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3100" b="1" dirty="0" smtClean="0"/>
              <a:t>1508 to 1638: </a:t>
            </a:r>
            <a:r>
              <a:rPr lang="en-US" sz="3100" dirty="0" smtClean="0"/>
              <a:t>Ottoman-</a:t>
            </a:r>
            <a:r>
              <a:rPr lang="en-US" sz="3100" dirty="0" err="1" smtClean="0"/>
              <a:t>Safavid</a:t>
            </a:r>
            <a:r>
              <a:rPr lang="en-US" sz="3100" dirty="0" smtClean="0"/>
              <a:t> battle for Iraq</a:t>
            </a:r>
          </a:p>
          <a:p>
            <a:pPr algn="r"/>
            <a:r>
              <a:rPr lang="en-US" sz="3100" dirty="0" smtClean="0"/>
              <a:t>Both desired to control the Persian Gulf port of </a:t>
            </a:r>
            <a:r>
              <a:rPr lang="en-US" sz="3100" b="1" dirty="0" smtClean="0"/>
              <a:t>Basra &amp; Baghdad </a:t>
            </a:r>
          </a:p>
          <a:p>
            <a:pPr algn="r"/>
            <a:r>
              <a:rPr lang="en-US" sz="3100" dirty="0" smtClean="0"/>
              <a:t>Iraq a symbolic contest between Sunni Ottomans and </a:t>
            </a:r>
            <a:r>
              <a:rPr lang="en-US" sz="3100" dirty="0"/>
              <a:t>Shi‛a </a:t>
            </a:r>
            <a:r>
              <a:rPr lang="en-US" sz="3100" dirty="0" err="1" smtClean="0"/>
              <a:t>Safavids</a:t>
            </a:r>
            <a:endParaRPr lang="en-US" sz="3100" dirty="0"/>
          </a:p>
          <a:p>
            <a:pPr algn="r"/>
            <a:r>
              <a:rPr lang="en-US" sz="3100" b="1" dirty="0" smtClean="0"/>
              <a:t>For Ottomans</a:t>
            </a:r>
            <a:r>
              <a:rPr lang="en-US" sz="3100" dirty="0" smtClean="0"/>
              <a:t>, Baghdad was Abbasid capital &amp; home of founders of universal Islam</a:t>
            </a:r>
          </a:p>
          <a:p>
            <a:pPr algn="r"/>
            <a:r>
              <a:rPr lang="en-US" sz="3100" b="1" dirty="0" smtClean="0"/>
              <a:t>For </a:t>
            </a:r>
            <a:r>
              <a:rPr lang="en-US" sz="3100" b="1" dirty="0" err="1" smtClean="0"/>
              <a:t>Safavids</a:t>
            </a:r>
            <a:r>
              <a:rPr lang="en-US" sz="3100" dirty="0" smtClean="0"/>
              <a:t>, Iraq home to sacred </a:t>
            </a:r>
            <a:r>
              <a:rPr lang="en-US" sz="3100" dirty="0"/>
              <a:t>Shi‛a </a:t>
            </a:r>
            <a:r>
              <a:rPr lang="en-US" sz="3100" dirty="0" smtClean="0"/>
              <a:t>sites Najaf &amp; Karbala</a:t>
            </a:r>
          </a:p>
          <a:p>
            <a:pPr algn="r"/>
            <a:r>
              <a:rPr lang="en-US" sz="3100" b="1" dirty="0" smtClean="0">
                <a:solidFill>
                  <a:srgbClr val="C00000"/>
                </a:solidFill>
              </a:rPr>
              <a:t>Current sectarian divisions were implanted that period of time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0638"/>
            <a:ext cx="9137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351" y="457200"/>
            <a:ext cx="9137650" cy="1189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3600" b="1" kern="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altLang="el-GR" sz="3600" b="1" kern="0" dirty="0" smtClean="0">
                <a:solidFill>
                  <a:schemeClr val="bg2"/>
                </a:solidFill>
                <a:latin typeface="Book Antiqua" panose="02040602050305030304" pitchFamily="18" charset="0"/>
              </a:rPr>
              <a:t>    </a:t>
            </a:r>
            <a:r>
              <a:rPr lang="en-US" altLang="el-GR" sz="36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Eastern </a:t>
            </a:r>
            <a:r>
              <a:rPr lang="en-US" altLang="el-GR" sz="3600" b="1" kern="0" dirty="0">
                <a:solidFill>
                  <a:schemeClr val="tx1"/>
                </a:solidFill>
                <a:latin typeface="Book Antiqua" panose="02040602050305030304" pitchFamily="18" charset="0"/>
              </a:rPr>
              <a:t>Roman   </a:t>
            </a:r>
          </a:p>
          <a:p>
            <a:pPr eaLnBrk="1" hangingPunct="1">
              <a:defRPr/>
            </a:pPr>
            <a:r>
              <a:rPr lang="en-US" altLang="el-GR" sz="36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(Byzantine</a:t>
            </a:r>
            <a:r>
              <a:rPr lang="en-US" altLang="el-GR" sz="3600" b="1" kern="0" dirty="0">
                <a:solidFill>
                  <a:schemeClr val="tx1"/>
                </a:solidFill>
                <a:latin typeface="Book Antiqua" panose="02040602050305030304" pitchFamily="18" charset="0"/>
              </a:rPr>
              <a:t>) Empire 330 – 1453 AD</a:t>
            </a:r>
          </a:p>
        </p:txBody>
      </p:sp>
    </p:spTree>
    <p:extLst>
      <p:ext uri="{BB962C8B-B14F-4D97-AF65-F5344CB8AC3E}">
        <p14:creationId xmlns:p14="http://schemas.microsoft.com/office/powerpoint/2010/main" val="259183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89"/>
            <a:ext cx="9144000" cy="87489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Rise of the Ottoman[-Turkish] Empire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068"/>
            <a:ext cx="9144000" cy="58739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Originated as </a:t>
            </a:r>
            <a:r>
              <a:rPr lang="en-US" b="1" dirty="0" smtClean="0"/>
              <a:t>one </a:t>
            </a:r>
            <a:r>
              <a:rPr lang="en-US" dirty="0" smtClean="0"/>
              <a:t>of over a dozen </a:t>
            </a:r>
            <a:r>
              <a:rPr lang="en-US" b="1" dirty="0" smtClean="0"/>
              <a:t>Moslem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small principalities 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dirty="0" smtClean="0"/>
              <a:t>Asia Minor.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/>
              <a:t>tradition </a:t>
            </a:r>
            <a:r>
              <a:rPr lang="en-US" dirty="0"/>
              <a:t>of </a:t>
            </a:r>
            <a:r>
              <a:rPr lang="en-US" b="1" dirty="0" smtClean="0">
                <a:solidFill>
                  <a:schemeClr val="bg1"/>
                </a:solidFill>
              </a:rPr>
              <a:t>Ghazi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ar-AE" dirty="0"/>
              <a:t>غازي, </a:t>
            </a:r>
            <a:r>
              <a:rPr lang="en-US" dirty="0" smtClean="0"/>
              <a:t>, </a:t>
            </a:r>
            <a:r>
              <a:rPr lang="en-US" i="1" dirty="0" err="1" smtClean="0"/>
              <a:t>ġāzī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chemeClr val="bg1"/>
                </a:solidFill>
              </a:rPr>
              <a:t>warfare</a:t>
            </a:r>
            <a:r>
              <a:rPr lang="en-US" b="1" dirty="0" smtClean="0"/>
              <a:t> </a:t>
            </a:r>
            <a:r>
              <a:rPr lang="en-US" dirty="0"/>
              <a:t>against </a:t>
            </a:r>
            <a:r>
              <a:rPr lang="en-US" b="1" i="1" dirty="0">
                <a:solidFill>
                  <a:schemeClr val="bg1"/>
                </a:solidFill>
              </a:rPr>
              <a:t>non</a:t>
            </a:r>
            <a:r>
              <a:rPr lang="en-US" b="1" dirty="0"/>
              <a:t>-Muslims</a:t>
            </a:r>
            <a:r>
              <a:rPr lang="en-US" b="1" i="1" dirty="0"/>
              <a:t> </a:t>
            </a:r>
            <a:r>
              <a:rPr lang="en-US" b="1" dirty="0"/>
              <a:t>shaped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Ottoman Empire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Ottoman system based on </a:t>
            </a:r>
            <a:r>
              <a:rPr lang="en-US" b="1" dirty="0" smtClean="0">
                <a:solidFill>
                  <a:schemeClr val="bg1"/>
                </a:solidFill>
              </a:rPr>
              <a:t>conquest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chemeClr val="bg1"/>
                </a:solidFill>
              </a:rPr>
              <a:t>exploitation of conquered lands and peoples.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89"/>
            <a:ext cx="9144000" cy="87489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Rise of the Ottoman[-Turkish] Empire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068"/>
            <a:ext cx="9144000" cy="58739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Traced</a:t>
            </a:r>
            <a:r>
              <a:rPr lang="en-US" dirty="0" smtClean="0"/>
              <a:t> </a:t>
            </a:r>
            <a:r>
              <a:rPr lang="en-US" dirty="0"/>
              <a:t>to the military achievements of </a:t>
            </a:r>
            <a:r>
              <a:rPr lang="en-US" b="1" dirty="0" smtClean="0"/>
              <a:t>chieftains </a:t>
            </a:r>
            <a:r>
              <a:rPr lang="en-US" b="1" i="1" dirty="0">
                <a:solidFill>
                  <a:schemeClr val="bg1"/>
                </a:solidFill>
              </a:rPr>
              <a:t>Osman</a:t>
            </a:r>
            <a:r>
              <a:rPr lang="en-US" b="1" i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his son </a:t>
            </a:r>
            <a:r>
              <a:rPr lang="en-US" b="1" i="1" dirty="0" err="1" smtClean="0">
                <a:solidFill>
                  <a:schemeClr val="bg1"/>
                </a:solidFill>
              </a:rPr>
              <a:t>Orhan</a:t>
            </a:r>
            <a:r>
              <a:rPr lang="en-US" b="1" i="1" dirty="0" smtClean="0"/>
              <a:t> </a:t>
            </a:r>
            <a:r>
              <a:rPr lang="en-US" b="1" dirty="0" smtClean="0"/>
              <a:t> </a:t>
            </a:r>
            <a:r>
              <a:rPr lang="en-US" dirty="0" smtClean="0"/>
              <a:t>(“</a:t>
            </a:r>
            <a:r>
              <a:rPr lang="en-US" i="1" dirty="0" smtClean="0"/>
              <a:t>ghazi son of ghazi</a:t>
            </a:r>
            <a:r>
              <a:rPr lang="en-US" dirty="0" smtClean="0"/>
              <a:t>”).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Subjects of </a:t>
            </a:r>
            <a:r>
              <a:rPr lang="en-US" dirty="0" err="1" smtClean="0"/>
              <a:t>Orhan’s</a:t>
            </a:r>
            <a:r>
              <a:rPr lang="en-US" dirty="0" smtClean="0"/>
              <a:t> </a:t>
            </a:r>
            <a:r>
              <a:rPr lang="en-US" b="1" i="1" dirty="0" smtClean="0"/>
              <a:t>ghazi </a:t>
            </a:r>
            <a:r>
              <a:rPr lang="en-US" i="1" dirty="0" smtClean="0"/>
              <a:t> </a:t>
            </a:r>
            <a:r>
              <a:rPr lang="en-US" dirty="0" smtClean="0"/>
              <a:t>became known as </a:t>
            </a:r>
            <a:r>
              <a:rPr lang="en-US" b="1" i="1" dirty="0" err="1" smtClean="0">
                <a:solidFill>
                  <a:schemeClr val="bg1"/>
                </a:solidFill>
              </a:rPr>
              <a:t>Osmanlis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Ottomans</a:t>
            </a:r>
            <a:r>
              <a:rPr lang="en-US" dirty="0" smtClean="0"/>
              <a:t>).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8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0"/>
            <a:ext cx="5938241" cy="685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b="1" dirty="0" smtClean="0"/>
              <a:t>	</a:t>
            </a:r>
            <a:r>
              <a:rPr lang="en-US" sz="3300" b="1" dirty="0" smtClean="0">
                <a:solidFill>
                  <a:schemeClr val="bg1"/>
                </a:solidFill>
              </a:rPr>
              <a:t>Ghazis </a:t>
            </a:r>
            <a:r>
              <a:rPr lang="en-US" sz="3300" b="1" dirty="0">
                <a:solidFill>
                  <a:schemeClr val="bg1"/>
                </a:solidFill>
              </a:rPr>
              <a:t>– </a:t>
            </a:r>
            <a:r>
              <a:rPr lang="en-US" sz="3300" b="1" dirty="0" err="1" smtClean="0">
                <a:solidFill>
                  <a:schemeClr val="bg1"/>
                </a:solidFill>
              </a:rPr>
              <a:t>ghaza</a:t>
            </a:r>
            <a:r>
              <a:rPr lang="en-US" sz="3300" b="1" dirty="0" smtClean="0"/>
              <a:t> </a:t>
            </a:r>
            <a:r>
              <a:rPr lang="en-US" sz="3300" dirty="0"/>
              <a:t>(the warfare)</a:t>
            </a:r>
            <a:endParaRPr lang="el-GR" sz="3300" dirty="0"/>
          </a:p>
          <a:p>
            <a:pPr>
              <a:lnSpc>
                <a:spcPct val="170000"/>
              </a:lnSpc>
              <a:buNone/>
            </a:pPr>
            <a:r>
              <a:rPr lang="en-US" sz="3100" dirty="0" smtClean="0"/>
              <a:t>	</a:t>
            </a:r>
            <a:r>
              <a:rPr lang="en-US" sz="3100" dirty="0" smtClean="0">
                <a:solidFill>
                  <a:schemeClr val="bg1"/>
                </a:solidFill>
              </a:rPr>
              <a:t>“</a:t>
            </a:r>
            <a:r>
              <a:rPr lang="en-US" sz="3100" b="1" dirty="0" smtClean="0">
                <a:solidFill>
                  <a:schemeClr val="bg1"/>
                </a:solidFill>
              </a:rPr>
              <a:t>the instrument of the religion of God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en-US" sz="3100" dirty="0"/>
              <a:t> </a:t>
            </a:r>
            <a:r>
              <a:rPr lang="en-US" sz="3100" dirty="0" smtClean="0"/>
              <a:t>	a servant of God who purifies the earth </a:t>
            </a:r>
          </a:p>
          <a:p>
            <a:pPr>
              <a:lnSpc>
                <a:spcPct val="170000"/>
              </a:lnSpc>
              <a:buNone/>
            </a:pPr>
            <a:r>
              <a:rPr lang="en-US" sz="3100" dirty="0" smtClean="0"/>
              <a:t>	from the filth of polytheism; </a:t>
            </a:r>
          </a:p>
          <a:p>
            <a:pPr>
              <a:lnSpc>
                <a:spcPct val="170000"/>
              </a:lnSpc>
              <a:buNone/>
            </a:pPr>
            <a:r>
              <a:rPr lang="en-US" sz="3100" dirty="0" smtClean="0"/>
              <a:t>	</a:t>
            </a:r>
            <a:r>
              <a:rPr lang="en-US" sz="3100" b="1" dirty="0" smtClean="0">
                <a:solidFill>
                  <a:schemeClr val="bg1"/>
                </a:solidFill>
              </a:rPr>
              <a:t>the  </a:t>
            </a:r>
            <a:r>
              <a:rPr lang="en-US" sz="3100" b="1" i="1" dirty="0" smtClean="0">
                <a:solidFill>
                  <a:schemeClr val="bg1"/>
                </a:solidFill>
              </a:rPr>
              <a:t>ghazi  </a:t>
            </a:r>
            <a:r>
              <a:rPr lang="en-US" sz="3100" b="1" dirty="0" smtClean="0">
                <a:solidFill>
                  <a:schemeClr val="bg1"/>
                </a:solidFill>
              </a:rPr>
              <a:t>is the sword of God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en-US" sz="3100" dirty="0" smtClean="0"/>
              <a:t>  the protector and the refuge of the believers. </a:t>
            </a:r>
          </a:p>
          <a:p>
            <a:pPr>
              <a:lnSpc>
                <a:spcPct val="170000"/>
              </a:lnSpc>
              <a:buNone/>
            </a:pPr>
            <a:r>
              <a:rPr lang="en-US" sz="3100" dirty="0" smtClean="0"/>
              <a:t>	If he becomes a </a:t>
            </a:r>
            <a:r>
              <a:rPr lang="en-US" sz="3100" b="1" dirty="0" smtClean="0"/>
              <a:t>martyr</a:t>
            </a:r>
            <a:r>
              <a:rPr lang="en-US" sz="3100" dirty="0" smtClean="0"/>
              <a:t> in the ways of God, </a:t>
            </a:r>
          </a:p>
          <a:p>
            <a:pPr>
              <a:lnSpc>
                <a:spcPct val="170000"/>
              </a:lnSpc>
              <a:buNone/>
            </a:pPr>
            <a:r>
              <a:rPr lang="en-US" sz="3100" dirty="0" smtClean="0"/>
              <a:t>	do not believe that he has died – he lives in beatitude with God, he has eternal life”</a:t>
            </a:r>
            <a:endParaRPr lang="en-US" sz="3100" i="1" dirty="0" smtClean="0"/>
          </a:p>
          <a:p>
            <a:pPr>
              <a:lnSpc>
                <a:spcPct val="170000"/>
              </a:lnSpc>
              <a:buNone/>
            </a:pPr>
            <a:r>
              <a:rPr lang="en-US" sz="3100" i="1" dirty="0" smtClean="0"/>
              <a:t>-</a:t>
            </a:r>
            <a:r>
              <a:rPr lang="en-US" sz="3100" b="1" i="1" dirty="0" err="1" smtClean="0"/>
              <a:t>Ghaza</a:t>
            </a:r>
            <a:r>
              <a:rPr lang="en-US" sz="3100" i="1" dirty="0" smtClean="0"/>
              <a:t> </a:t>
            </a:r>
            <a:r>
              <a:rPr lang="en-US" sz="3100" dirty="0" smtClean="0"/>
              <a:t>was performed </a:t>
            </a:r>
            <a:r>
              <a:rPr lang="en-US" sz="3100" b="1" dirty="0" smtClean="0"/>
              <a:t>for spoils &amp; booty </a:t>
            </a:r>
            <a:r>
              <a:rPr lang="en-US" sz="3100" dirty="0" smtClean="0"/>
              <a:t>too</a:t>
            </a:r>
            <a:r>
              <a:rPr lang="en-US" sz="2900" dirty="0" smtClean="0"/>
              <a:t>.</a:t>
            </a:r>
            <a:endParaRPr lang="el-GR" sz="2900" dirty="0"/>
          </a:p>
        </p:txBody>
      </p:sp>
      <p:pic>
        <p:nvPicPr>
          <p:cNvPr id="8" name="7 - Θέση περιεχομένου" descr="turetzkie_dospehi_14vek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38241" y="764274"/>
            <a:ext cx="3205759" cy="5985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ili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774" y="55681"/>
            <a:ext cx="4319554" cy="3629185"/>
          </a:xfrm>
          <a:prstGeom prst="rect">
            <a:avLst/>
          </a:prstGeom>
          <a:noFill/>
        </p:spPr>
      </p:pic>
      <p:pic>
        <p:nvPicPr>
          <p:cNvPr id="2050" name="Picture 2" descr="C:\Users\Filis\Desktop\Osman_I_area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1" y="55683"/>
            <a:ext cx="4500360" cy="362918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56960" y="409305"/>
            <a:ext cx="2987040" cy="53122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Initial Expansion (13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-14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c.)</a:t>
            </a:r>
            <a:endParaRPr lang="el-GR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Filis\Desktop\3_-Murad_I_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1" y="3684867"/>
            <a:ext cx="8983687" cy="312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1045</Words>
  <Application>Microsoft Office PowerPoint</Application>
  <PresentationFormat>Προβολή στην οθόνη (4:3)</PresentationFormat>
  <Paragraphs>162</Paragraphs>
  <Slides>40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52" baseType="lpstr">
      <vt:lpstr>MS PGothic</vt:lpstr>
      <vt:lpstr>MS PGothic</vt:lpstr>
      <vt:lpstr>Arial</vt:lpstr>
      <vt:lpstr>Book Antiqua</vt:lpstr>
      <vt:lpstr>Bookman Old Style</vt:lpstr>
      <vt:lpstr>Calibri</vt:lpstr>
      <vt:lpstr>Copperplate Gothic Bold</vt:lpstr>
      <vt:lpstr>Courier New</vt:lpstr>
      <vt:lpstr>Franklin Gothic Book</vt:lpstr>
      <vt:lpstr>Segoe UI Semibold</vt:lpstr>
      <vt:lpstr>Wingdings</vt:lpstr>
      <vt:lpstr>Office Theme</vt:lpstr>
      <vt:lpstr>Παρουσίαση του PowerPoint</vt:lpstr>
      <vt:lpstr>The Development of  Islamic Civilization  to the Eighteenth Century  </vt:lpstr>
      <vt:lpstr>16th-Century Islamic Empires</vt:lpstr>
      <vt:lpstr>Mughal Empire [Delhi];  Safavid Empire [Iran];  Ottoman Empire  </vt:lpstr>
      <vt:lpstr>Παρουσίαση του PowerPoint</vt:lpstr>
      <vt:lpstr>The Rise of the Ottoman[-Turkish] Empire</vt:lpstr>
      <vt:lpstr>The Rise of the Ottoman[-Turkish] Empire</vt:lpstr>
      <vt:lpstr>Παρουσίαση του PowerPoint</vt:lpstr>
      <vt:lpstr>Initial Expansion (13th-14th c.)</vt:lpstr>
      <vt:lpstr>Ottoman Initial Expansion over Greek-Christian (Byzantine) Asia Minor (13th – 14th c.)</vt:lpstr>
      <vt:lpstr>Ottoman Expansion over (Greek) Western Coast of Asia Minor,                   the European parts of the Byzantine Empire, and                                                       the other Christian lands of the Balkan Peninsula (14th-16th c.)</vt:lpstr>
      <vt:lpstr>Παρουσίαση του PowerPoint</vt:lpstr>
      <vt:lpstr>Παρουσίαση του PowerPoint</vt:lpstr>
      <vt:lpstr>Παρουσίαση του PowerPoint</vt:lpstr>
      <vt:lpstr>Eastern expansion against Safavids from Iran  and Ottoman conquest of Arab lands  </vt:lpstr>
      <vt:lpstr>Παρουσίαση του PowerPoint</vt:lpstr>
      <vt:lpstr>The “Turkish threat” to Europe  European campaigns of Sultan Suleyman I, the Magnificent (1520-1566).   1st  Siege of Vienna, 1529 </vt:lpstr>
      <vt:lpstr>           Ottoman Military Advancement</vt:lpstr>
      <vt:lpstr>Ottoman Ruling Elite</vt:lpstr>
      <vt:lpstr>Principles of the Ottoman Ruling Elite  </vt:lpstr>
      <vt:lpstr>Παρουσίαση του PowerPoint</vt:lpstr>
      <vt:lpstr>The Ottoman Slave Elite </vt:lpstr>
      <vt:lpstr>The Ottoman Slave Elite </vt:lpstr>
      <vt:lpstr>Παρουσίαση του PowerPoint</vt:lpstr>
      <vt:lpstr>Three Branches of Ottoman Elites</vt:lpstr>
      <vt:lpstr>Παρουσίαση του PowerPoint</vt:lpstr>
      <vt:lpstr>The Millet System</vt:lpstr>
      <vt:lpstr>The Millet System</vt:lpstr>
      <vt:lpstr>Παρουσίαση του PowerPoint</vt:lpstr>
      <vt:lpstr>Loss of Ottoman Superiority (economic &amp; political; external &amp; internal factors)</vt:lpstr>
      <vt:lpstr>Loss of Ottoman Superiority (economic &amp; political; external &amp; internal factors)</vt:lpstr>
      <vt:lpstr>Παρουσίαση του PowerPoint</vt:lpstr>
      <vt:lpstr>Παρουσίαση του PowerPoint</vt:lpstr>
      <vt:lpstr>Παρουσίαση του PowerPoint</vt:lpstr>
      <vt:lpstr>Loss of Ottoman Superiority (the changing nature of the Ottoman State)</vt:lpstr>
      <vt:lpstr>Shah Isma‛il &amp; the Rise of The Safavid Empire</vt:lpstr>
      <vt:lpstr>Shah Isma‛il &amp; the Rise of The Safavid Empire</vt:lpstr>
      <vt:lpstr>Shah Abbas I  (1587-1629) &amp;  the End of the Safavid Empire</vt:lpstr>
      <vt:lpstr>Παρουσίαση του PowerPoint</vt:lpstr>
      <vt:lpstr>Concluding Remarks: Sunni- Shi‛a Struggle for Iraq</vt:lpstr>
    </vt:vector>
  </TitlesOfParts>
  <Company>TEMPLE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1: The Development of Islamic Civilization to the Eighteenth Century</dc:title>
  <dc:creator>Caroline Tynan</dc:creator>
  <cp:lastModifiedBy>ILIAS</cp:lastModifiedBy>
  <cp:revision>69</cp:revision>
  <dcterms:created xsi:type="dcterms:W3CDTF">2016-05-09T18:52:46Z</dcterms:created>
  <dcterms:modified xsi:type="dcterms:W3CDTF">2024-04-11T23:13:43Z</dcterms:modified>
</cp:coreProperties>
</file>