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7" r:id="rId3"/>
    <p:sldId id="258" r:id="rId4"/>
    <p:sldId id="270" r:id="rId5"/>
    <p:sldId id="259" r:id="rId6"/>
    <p:sldId id="267" r:id="rId7"/>
    <p:sldId id="277" r:id="rId8"/>
    <p:sldId id="260" r:id="rId9"/>
    <p:sldId id="268" r:id="rId10"/>
    <p:sldId id="271" r:id="rId11"/>
    <p:sldId id="272" r:id="rId12"/>
    <p:sldId id="262" r:id="rId13"/>
    <p:sldId id="273" r:id="rId14"/>
    <p:sldId id="274" r:id="rId15"/>
    <p:sldId id="275" r:id="rId16"/>
    <p:sldId id="263" r:id="rId17"/>
    <p:sldId id="264" r:id="rId18"/>
    <p:sldId id="26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7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7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7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7592-6A23-5447-9A33-B9EC56A6159E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6AB2-40F8-394A-8495-50FCC4334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gr/url?sa=i&amp;source=images&amp;cd=&amp;cad=rja&amp;uact=8&amp;ved=2ahUKEwj14brw74_bAhWR-KQKHTNODaAQjRx6BAgBEAU&amp;url=https://www.gettyimages.com/detail/news-photo/middle-east-egyptian-president-colonel-gamal-abdel-nasser-news-photo/79038373&amp;psig=AOvVaw0GuwxErQ52IA4mk9dZN4sD&amp;ust=15267509411915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029" y="1850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122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latin typeface="Arial Black" panose="020B0A04020102020204" pitchFamily="34" charset="0"/>
              </a:rPr>
              <a:t>The Middle East from the End of WW II to the 1970s</a:t>
            </a:r>
            <a:br>
              <a:rPr lang="en-US" sz="2700" dirty="0" smtClean="0">
                <a:latin typeface="Arial Black" panose="020B0A04020102020204" pitchFamily="34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The </a:t>
            </a:r>
            <a:r>
              <a:rPr lang="en-US" sz="3600" b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Middle </a:t>
            </a:r>
            <a:r>
              <a:rPr lang="en-US" sz="3600" b="1" dirty="0" smtClean="0">
                <a:solidFill>
                  <a:srgbClr val="000000"/>
                </a:solidFill>
                <a:latin typeface="Copperplate Gothic Bold" panose="020E0705020206020404" pitchFamily="34" charset="0"/>
              </a:rPr>
              <a:t>East </a:t>
            </a:r>
            <a:r>
              <a:rPr lang="en-US" sz="3600" b="1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in the Age of Nasser  </a:t>
            </a:r>
            <a:br>
              <a:rPr lang="en-US" sz="3600" b="1" dirty="0">
                <a:solidFill>
                  <a:srgbClr val="000000"/>
                </a:solidFill>
                <a:latin typeface="Copperplate Gothic Bold" panose="020E0705020206020404" pitchFamily="34" charset="0"/>
              </a:rPr>
            </a:b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881" y="2142309"/>
            <a:ext cx="4788394" cy="4715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92" y="5591175"/>
            <a:ext cx="1935908" cy="1266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9254"/>
            <a:ext cx="1905000" cy="1262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3633"/>
            <a:ext cx="1905000" cy="11843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92" y="2701834"/>
            <a:ext cx="1935908" cy="1341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0667"/>
            <a:ext cx="1904999" cy="11973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46" y="4219254"/>
            <a:ext cx="1920454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851262"/>
            <a:ext cx="9144000" cy="60067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smtClean="0"/>
              <a:t>Most pressing issue </a:t>
            </a:r>
            <a:r>
              <a:rPr lang="en-US" sz="2400" dirty="0" smtClean="0"/>
              <a:t>of the RCC was the relation with Britain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Sudan issue: </a:t>
            </a:r>
            <a:r>
              <a:rPr lang="en-US" sz="2400" dirty="0" smtClean="0">
                <a:solidFill>
                  <a:schemeClr val="bg1"/>
                </a:solidFill>
              </a:rPr>
              <a:t>Cairo</a:t>
            </a:r>
            <a:r>
              <a:rPr lang="en-US" sz="2400" dirty="0" smtClean="0"/>
              <a:t> wanted to control it, </a:t>
            </a:r>
            <a:r>
              <a:rPr lang="en-US" sz="2400" dirty="0" smtClean="0">
                <a:solidFill>
                  <a:schemeClr val="bg1"/>
                </a:solidFill>
              </a:rPr>
              <a:t>London</a:t>
            </a:r>
            <a:r>
              <a:rPr lang="en-US" sz="2400" dirty="0" smtClean="0"/>
              <a:t> didn’t allow it / </a:t>
            </a:r>
            <a:r>
              <a:rPr lang="en-US" sz="2400" b="1" dirty="0" smtClean="0"/>
              <a:t>1953:</a:t>
            </a:r>
            <a:r>
              <a:rPr lang="en-US" sz="2400" dirty="0" smtClean="0"/>
              <a:t> agreement on </a:t>
            </a:r>
            <a:r>
              <a:rPr lang="en-US" sz="2400" dirty="0" smtClean="0">
                <a:solidFill>
                  <a:schemeClr val="bg1"/>
                </a:solidFill>
              </a:rPr>
              <a:t>Sudan’s self-determination </a:t>
            </a:r>
            <a:r>
              <a:rPr lang="en-US" sz="2400" dirty="0" smtClean="0"/>
              <a:t>/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1955: </a:t>
            </a:r>
            <a:r>
              <a:rPr lang="en-US" sz="2400" dirty="0" smtClean="0">
                <a:solidFill>
                  <a:schemeClr val="bg1"/>
                </a:solidFill>
              </a:rPr>
              <a:t>Sudan’s independence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1954 Treaty: </a:t>
            </a:r>
            <a:r>
              <a:rPr lang="en-US" sz="2400" dirty="0" smtClean="0">
                <a:solidFill>
                  <a:schemeClr val="bg1"/>
                </a:solidFill>
              </a:rPr>
              <a:t>Evacuation of British troops from Suez </a:t>
            </a:r>
            <a:r>
              <a:rPr lang="en-US" sz="2400" dirty="0" smtClean="0"/>
              <a:t>within 12 months / </a:t>
            </a:r>
            <a:r>
              <a:rPr lang="en-US" sz="2400" dirty="0" smtClean="0">
                <a:solidFill>
                  <a:schemeClr val="bg1"/>
                </a:solidFill>
              </a:rPr>
              <a:t>Britain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retained the right to reoccupy the base </a:t>
            </a:r>
            <a:r>
              <a:rPr lang="en-US" sz="2400" dirty="0" smtClean="0"/>
              <a:t>in the event of an </a:t>
            </a:r>
            <a:r>
              <a:rPr lang="en-US" sz="2400" dirty="0" smtClean="0">
                <a:solidFill>
                  <a:schemeClr val="bg1"/>
                </a:solidFill>
              </a:rPr>
              <a:t>attack of an outside power </a:t>
            </a:r>
            <a:r>
              <a:rPr lang="en-US" sz="2400" dirty="0" smtClean="0"/>
              <a:t>on an </a:t>
            </a:r>
            <a:r>
              <a:rPr lang="en-US" sz="2400" dirty="0" smtClean="0">
                <a:solidFill>
                  <a:schemeClr val="bg1"/>
                </a:solidFill>
              </a:rPr>
              <a:t>Arab League </a:t>
            </a:r>
            <a:r>
              <a:rPr lang="en-US" sz="2400" dirty="0" smtClean="0"/>
              <a:t>state or </a:t>
            </a:r>
            <a:r>
              <a:rPr lang="en-US" sz="2400" dirty="0" smtClean="0">
                <a:solidFill>
                  <a:schemeClr val="bg1"/>
                </a:solidFill>
              </a:rPr>
              <a:t>Turkey</a:t>
            </a:r>
            <a:r>
              <a:rPr lang="en-US" sz="2400" dirty="0" smtClean="0"/>
              <a:t> / Left on April </a:t>
            </a:r>
            <a:r>
              <a:rPr lang="en-US" sz="2400" b="1" dirty="0" smtClean="0"/>
              <a:t>1956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8707"/>
            <a:ext cx="9144000" cy="842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The Suez Crisis of 1956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69670"/>
            <a:ext cx="9144000" cy="6788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Q:  </a:t>
            </a:r>
            <a:r>
              <a:rPr lang="en-US" sz="2400" b="1" dirty="0"/>
              <a:t>Why then there was a crisis?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:  (1) </a:t>
            </a:r>
            <a:r>
              <a:rPr lang="en-US" sz="2400" b="1" dirty="0" smtClean="0"/>
              <a:t>Western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/>
              <a:t>Imperialism </a:t>
            </a:r>
            <a:r>
              <a:rPr lang="en-US" sz="2400" b="1" dirty="0"/>
              <a:t>vs Arab will for sovereignty /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2) </a:t>
            </a:r>
            <a:r>
              <a:rPr lang="en-US" sz="2400" b="1" dirty="0"/>
              <a:t>Cold </a:t>
            </a:r>
            <a:r>
              <a:rPr lang="en-US" sz="2400" b="1" dirty="0" smtClean="0"/>
              <a:t>War </a:t>
            </a:r>
            <a:r>
              <a:rPr lang="en-US" sz="2400" b="1" dirty="0"/>
              <a:t>diplomacy vs policy of </a:t>
            </a:r>
            <a:r>
              <a:rPr lang="en-US" sz="2400" b="1" dirty="0" smtClean="0"/>
              <a:t>non-alignment </a:t>
            </a:r>
            <a:r>
              <a:rPr lang="en-US" sz="2400" b="1" dirty="0"/>
              <a:t>/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3) </a:t>
            </a:r>
            <a:r>
              <a:rPr lang="en-US" sz="2400" b="1" dirty="0"/>
              <a:t>Arab-Israeli </a:t>
            </a:r>
            <a:r>
              <a:rPr lang="en-US" sz="2400" b="1" dirty="0" smtClean="0"/>
              <a:t>conflict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1954-55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u="sng" dirty="0" smtClean="0">
                <a:solidFill>
                  <a:schemeClr val="bg1"/>
                </a:solidFill>
              </a:rPr>
              <a:t>Baghdad Pact</a:t>
            </a:r>
            <a:r>
              <a:rPr lang="en-US" sz="2400" dirty="0" smtClean="0"/>
              <a:t>: </a:t>
            </a:r>
            <a:r>
              <a:rPr lang="en-US" sz="2400" dirty="0"/>
              <a:t>pro-Western </a:t>
            </a:r>
            <a:r>
              <a:rPr lang="en-US" sz="2400" dirty="0" smtClean="0"/>
              <a:t>military alliance </a:t>
            </a:r>
            <a:r>
              <a:rPr lang="en-US" sz="2400" dirty="0"/>
              <a:t>between </a:t>
            </a: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chemeClr val="bg1"/>
                </a:solidFill>
              </a:rPr>
              <a:t>Turkey</a:t>
            </a:r>
            <a:r>
              <a:rPr lang="en-US" sz="2400" dirty="0">
                <a:solidFill>
                  <a:schemeClr val="bg1"/>
                </a:solidFill>
              </a:rPr>
              <a:t>, Iraq, Iran, Pakistan,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Britain </a:t>
            </a:r>
            <a:r>
              <a:rPr lang="en-US" sz="2400" dirty="0" smtClean="0"/>
              <a:t>(a.k.a. </a:t>
            </a:r>
            <a:r>
              <a:rPr lang="en-US" sz="2400" dirty="0" smtClean="0">
                <a:solidFill>
                  <a:schemeClr val="bg1"/>
                </a:solidFill>
              </a:rPr>
              <a:t>CENTO</a:t>
            </a:r>
            <a:r>
              <a:rPr lang="en-US" sz="24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Egypt </a:t>
            </a:r>
            <a:r>
              <a:rPr lang="en-US" sz="2400" dirty="0" smtClean="0"/>
              <a:t>refused to participate / </a:t>
            </a:r>
            <a:r>
              <a:rPr lang="en-US" sz="2400" dirty="0" smtClean="0">
                <a:solidFill>
                  <a:schemeClr val="bg1"/>
                </a:solidFill>
              </a:rPr>
              <a:t>Nasser </a:t>
            </a:r>
            <a:r>
              <a:rPr lang="en-US" sz="2400" dirty="0" smtClean="0"/>
              <a:t>convinced </a:t>
            </a:r>
            <a:r>
              <a:rPr lang="en-US" sz="2400" dirty="0" smtClean="0">
                <a:solidFill>
                  <a:schemeClr val="bg1"/>
                </a:solidFill>
              </a:rPr>
              <a:t>Jordan</a:t>
            </a:r>
            <a:r>
              <a:rPr lang="en-US" sz="2400" dirty="0" smtClean="0"/>
              <a:t> &amp; </a:t>
            </a:r>
            <a:r>
              <a:rPr lang="en-US" sz="2400" dirty="0" smtClean="0">
                <a:solidFill>
                  <a:schemeClr val="bg1"/>
                </a:solidFill>
              </a:rPr>
              <a:t>Syria</a:t>
            </a:r>
            <a:r>
              <a:rPr lang="en-US" sz="2400" dirty="0" smtClean="0"/>
              <a:t>                            to decline their participation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Egyptian-Israeli </a:t>
            </a:r>
            <a:r>
              <a:rPr lang="en-US" sz="2400" dirty="0" smtClean="0"/>
              <a:t>frequent hostilities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1955: </a:t>
            </a:r>
            <a:r>
              <a:rPr lang="en-US" sz="2400" u="sng" dirty="0" smtClean="0">
                <a:solidFill>
                  <a:schemeClr val="bg1"/>
                </a:solidFill>
              </a:rPr>
              <a:t>Arms deal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($200m.) for </a:t>
            </a:r>
            <a:r>
              <a:rPr lang="en-US" sz="2400" dirty="0" smtClean="0">
                <a:solidFill>
                  <a:schemeClr val="bg1"/>
                </a:solidFill>
              </a:rPr>
              <a:t>Soviet </a:t>
            </a:r>
            <a:r>
              <a:rPr lang="en-US" sz="2400" dirty="0" smtClean="0"/>
              <a:t>equipment with </a:t>
            </a:r>
            <a:r>
              <a:rPr lang="en-US" sz="2400" dirty="0" smtClean="0">
                <a:solidFill>
                  <a:schemeClr val="bg1"/>
                </a:solidFill>
              </a:rPr>
              <a:t>Czechoslovakia  </a:t>
            </a:r>
            <a:r>
              <a:rPr lang="en-US" sz="2400" dirty="0" smtClean="0"/>
              <a:t>                                                          </a:t>
            </a:r>
            <a:r>
              <a:rPr lang="en-US" sz="2400" b="1" dirty="0" smtClean="0"/>
              <a:t>Significant annoyance for London &amp; Washington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15-2-49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082834"/>
            <a:ext cx="5462834" cy="24197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18" y="5734890"/>
            <a:ext cx="9126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FFC000"/>
                </a:solidFill>
              </a:rPr>
              <a:t>Nasser’s </a:t>
            </a:r>
            <a:r>
              <a:rPr lang="en-US" sz="2000" b="1" dirty="0">
                <a:solidFill>
                  <a:srgbClr val="FFC000"/>
                </a:solidFill>
              </a:rPr>
              <a:t>triumphant return from Alexandria </a:t>
            </a:r>
            <a:r>
              <a:rPr lang="en-US" sz="2000" b="1" dirty="0" smtClean="0">
                <a:solidFill>
                  <a:srgbClr val="FFC000"/>
                </a:solidFill>
              </a:rPr>
              <a:t>to </a:t>
            </a:r>
            <a:r>
              <a:rPr lang="en-US" sz="2000" b="1" dirty="0">
                <a:solidFill>
                  <a:srgbClr val="FFC000"/>
                </a:solidFill>
              </a:rPr>
              <a:t>Cairo on July 28, </a:t>
            </a:r>
            <a:r>
              <a:rPr lang="is-IS" sz="2000" b="1" dirty="0" smtClean="0">
                <a:solidFill>
                  <a:srgbClr val="FFC000"/>
                </a:solidFill>
              </a:rPr>
              <a:t>1956 –                               </a:t>
            </a:r>
            <a:r>
              <a:rPr lang="en-US" sz="2000" dirty="0" smtClean="0">
                <a:solidFill>
                  <a:srgbClr val="FFC000"/>
                </a:solidFill>
              </a:rPr>
              <a:t>after </a:t>
            </a:r>
            <a:r>
              <a:rPr lang="en-US" sz="2000" dirty="0">
                <a:solidFill>
                  <a:srgbClr val="FFC000"/>
                </a:solidFill>
              </a:rPr>
              <a:t>announcing the </a:t>
            </a:r>
            <a:r>
              <a:rPr lang="en-US" sz="2000" b="1" dirty="0">
                <a:solidFill>
                  <a:srgbClr val="FFC000"/>
                </a:solidFill>
              </a:rPr>
              <a:t>nationalization of the Suez canal</a:t>
            </a:r>
            <a:r>
              <a:rPr lang="en-US" sz="2000" dirty="0">
                <a:solidFill>
                  <a:srgbClr val="FFC000"/>
                </a:solidFill>
              </a:rPr>
              <a:t>. (AP/World </a:t>
            </a:r>
            <a:r>
              <a:rPr lang="en-US" sz="2000" smtClean="0">
                <a:solidFill>
                  <a:srgbClr val="FFC000"/>
                </a:solidFill>
              </a:rPr>
              <a:t>Wide Photos)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69458"/>
            <a:ext cx="91439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July </a:t>
            </a:r>
            <a:r>
              <a:rPr lang="en-US" sz="3200" b="1" dirty="0">
                <a:solidFill>
                  <a:srgbClr val="FFC000"/>
                </a:solidFill>
              </a:rPr>
              <a:t>26, 1956:</a:t>
            </a:r>
            <a:r>
              <a:rPr lang="en-US" sz="3200" b="1" dirty="0"/>
              <a:t> </a:t>
            </a:r>
            <a:r>
              <a:rPr lang="en-US" sz="3200" b="1" dirty="0" smtClean="0"/>
              <a:t>  Nasser </a:t>
            </a:r>
            <a:r>
              <a:rPr lang="en-US" sz="3200" dirty="0"/>
              <a:t>announced that </a:t>
            </a:r>
            <a:r>
              <a:rPr lang="en-US" sz="3200" b="1" dirty="0"/>
              <a:t>Egypt</a:t>
            </a:r>
            <a:r>
              <a:rPr lang="en-US" sz="3200" dirty="0"/>
              <a:t> would </a:t>
            </a:r>
            <a:r>
              <a:rPr lang="en-US" sz="3200" dirty="0" smtClean="0"/>
              <a:t>							</a:t>
            </a:r>
            <a:r>
              <a:rPr lang="en-US" sz="3200" b="1" dirty="0" smtClean="0">
                <a:solidFill>
                  <a:schemeClr val="bg1"/>
                </a:solidFill>
              </a:rPr>
              <a:t>nationalize</a:t>
            </a:r>
            <a:r>
              <a:rPr lang="en-US" sz="3200" b="1" dirty="0" smtClean="0"/>
              <a:t> </a:t>
            </a:r>
            <a:r>
              <a:rPr lang="en-US" sz="3200" b="1" dirty="0"/>
              <a:t>the </a:t>
            </a:r>
            <a:r>
              <a:rPr lang="en-US" sz="3200" b="1" i="1" dirty="0">
                <a:solidFill>
                  <a:schemeClr val="bg1"/>
                </a:solidFill>
              </a:rPr>
              <a:t>Suez </a:t>
            </a:r>
            <a:r>
              <a:rPr lang="en-US" sz="3200" b="1" i="1" dirty="0" smtClean="0">
                <a:solidFill>
                  <a:schemeClr val="bg1"/>
                </a:solidFill>
              </a:rPr>
              <a:t>Canal</a:t>
            </a:r>
            <a:r>
              <a:rPr lang="en-US" sz="32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- Canal’s </a:t>
            </a:r>
            <a:r>
              <a:rPr lang="en-US" sz="3200" b="1" dirty="0"/>
              <a:t>revenues will fund the </a:t>
            </a:r>
            <a:r>
              <a:rPr lang="en-US" sz="3200" b="1" dirty="0" smtClean="0"/>
              <a:t>Aswan Dam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(</a:t>
            </a:r>
            <a:r>
              <a:rPr lang="en-US" sz="2800" dirty="0"/>
              <a:t>cost </a:t>
            </a:r>
            <a:r>
              <a:rPr lang="en-US" sz="2800" b="1" dirty="0"/>
              <a:t>$1b</a:t>
            </a:r>
            <a:r>
              <a:rPr lang="en-US" sz="2800" dirty="0" smtClean="0"/>
              <a:t>.; </a:t>
            </a:r>
            <a:r>
              <a:rPr lang="en-US" sz="2800" b="1" dirty="0" smtClean="0"/>
              <a:t>World </a:t>
            </a:r>
            <a:r>
              <a:rPr lang="en-US" sz="2800" b="1" dirty="0"/>
              <a:t>Bank Loan </a:t>
            </a:r>
            <a:r>
              <a:rPr lang="en-US" sz="2800" dirty="0" smtClean="0"/>
              <a:t>1955; </a:t>
            </a:r>
            <a:r>
              <a:rPr lang="en-US" sz="2800" b="1" dirty="0" smtClean="0"/>
              <a:t>U</a:t>
            </a:r>
            <a:r>
              <a:rPr lang="en-US" sz="2800" dirty="0" smtClean="0"/>
              <a:t>.</a:t>
            </a:r>
            <a:r>
              <a:rPr lang="en-US" sz="2800" b="1" dirty="0" smtClean="0"/>
              <a:t>S</a:t>
            </a:r>
            <a:r>
              <a:rPr lang="en-US" sz="2800" dirty="0" smtClean="0"/>
              <a:t>. </a:t>
            </a:r>
            <a:r>
              <a:rPr lang="en-US" sz="2800" dirty="0"/>
              <a:t>withdraws </a:t>
            </a:r>
            <a:r>
              <a:rPr lang="en-US" sz="2800" dirty="0" smtClean="0"/>
              <a:t>July </a:t>
            </a:r>
            <a:r>
              <a:rPr lang="en-US" sz="2800" dirty="0"/>
              <a:t>1956)</a:t>
            </a:r>
          </a:p>
          <a:p>
            <a:pPr lvl="1">
              <a:lnSpc>
                <a:spcPct val="15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Filis\Desktop\5f14f204-97b7-41a0-99d3-e6d1a2b16a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4916"/>
            <a:ext cx="9172740" cy="5668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Θέση περιεχομένου" descr="Sir_Anthony-Eden_number_10_Offici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132" y="2498834"/>
            <a:ext cx="2597196" cy="4261317"/>
          </a:xfrm>
        </p:spPr>
      </p:pic>
      <p:sp>
        <p:nvSpPr>
          <p:cNvPr id="7" name="3 - Θέση κειμένου"/>
          <p:cNvSpPr txBox="1">
            <a:spLocks/>
          </p:cNvSpPr>
          <p:nvPr/>
        </p:nvSpPr>
        <p:spPr>
          <a:xfrm>
            <a:off x="0" y="-1"/>
            <a:ext cx="5990897" cy="6858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 dirty="0" smtClean="0"/>
          </a:p>
          <a:p>
            <a:pPr algn="r"/>
            <a:endParaRPr lang="en-US" sz="2000" b="1" dirty="0" smtClean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2800" b="1" dirty="0" smtClean="0"/>
              <a:t>PM </a:t>
            </a:r>
            <a:r>
              <a:rPr lang="el-GR" sz="2800" b="1" dirty="0" err="1" smtClean="0"/>
              <a:t>Robert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Anthony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Eden</a:t>
            </a:r>
            <a:r>
              <a:rPr lang="el-GR" sz="2800" b="1" dirty="0" smtClean="0"/>
              <a:t> </a:t>
            </a:r>
            <a:r>
              <a:rPr lang="en-US" sz="2800" b="1" dirty="0" smtClean="0"/>
              <a:t>(</a:t>
            </a:r>
            <a:r>
              <a:rPr lang="el-GR" sz="2800" b="1" dirty="0" smtClean="0"/>
              <a:t>1897 - </a:t>
            </a:r>
            <a:r>
              <a:rPr lang="en-US" sz="2800" b="1" dirty="0" smtClean="0"/>
              <a:t>1</a:t>
            </a:r>
            <a:r>
              <a:rPr lang="el-GR" sz="2800" b="1" dirty="0" smtClean="0"/>
              <a:t>977)</a:t>
            </a:r>
            <a:endParaRPr lang="en-US" sz="2800" b="1" dirty="0" smtClean="0"/>
          </a:p>
          <a:p>
            <a:pPr marL="0" indent="0" algn="r">
              <a:lnSpc>
                <a:spcPct val="150000"/>
              </a:lnSpc>
              <a:buNone/>
            </a:pPr>
            <a:endParaRPr lang="en-US" sz="2400" b="1" dirty="0"/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“the last British Prime Minister to believe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that Britain was a Great Power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and the first to confront a crisis which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b="1" dirty="0" smtClean="0"/>
              <a:t>proved beyond doubt that she was not” </a:t>
            </a:r>
            <a:r>
              <a:rPr lang="en-US" sz="2000" b="1" dirty="0" smtClean="0"/>
              <a:t>[London </a:t>
            </a:r>
            <a:r>
              <a:rPr lang="en-US" sz="2000" b="1" i="1" dirty="0" smtClean="0"/>
              <a:t>Times</a:t>
            </a:r>
            <a:r>
              <a:rPr lang="en-US" sz="2000" b="1" dirty="0" smtClean="0"/>
              <a:t>’ description on the Suez Crisis]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Egyptian-Soviet ties </a:t>
            </a:r>
            <a:r>
              <a:rPr lang="en-US" b="1" dirty="0" smtClean="0"/>
              <a:t>were strengthened                                    </a:t>
            </a:r>
            <a:r>
              <a:rPr lang="en-US" dirty="0" smtClean="0"/>
              <a:t>in the years after the Suez Crisis.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1958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bg1"/>
                </a:solidFill>
              </a:rPr>
              <a:t>USSR </a:t>
            </a:r>
            <a:r>
              <a:rPr lang="en-US" dirty="0" smtClean="0"/>
              <a:t>agreed to </a:t>
            </a:r>
            <a:r>
              <a:rPr lang="en-US" b="1" dirty="0" smtClean="0"/>
              <a:t>finance </a:t>
            </a:r>
            <a:r>
              <a:rPr lang="en-US" dirty="0" smtClean="0"/>
              <a:t>the </a:t>
            </a:r>
            <a:r>
              <a:rPr lang="en-US" b="1" i="1" dirty="0" smtClean="0">
                <a:solidFill>
                  <a:schemeClr val="bg1"/>
                </a:solidFill>
              </a:rPr>
              <a:t>Aswan Dam </a:t>
            </a:r>
            <a:r>
              <a:rPr lang="en-US" b="1" dirty="0" smtClean="0"/>
              <a:t>project</a:t>
            </a:r>
            <a:r>
              <a:rPr lang="en-US" dirty="0" smtClean="0"/>
              <a:t> 		</a:t>
            </a:r>
            <a:r>
              <a:rPr lang="en-US" i="1" dirty="0" smtClean="0"/>
              <a:t>after</a:t>
            </a:r>
            <a:r>
              <a:rPr lang="en-US" dirty="0" smtClean="0"/>
              <a:t> </a:t>
            </a:r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U.S. </a:t>
            </a:r>
            <a:r>
              <a:rPr lang="en-US" b="1" dirty="0" smtClean="0"/>
              <a:t>rejected it</a:t>
            </a:r>
            <a:r>
              <a:rPr lang="en-US" dirty="0" smtClean="0"/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 i="1" dirty="0" smtClean="0">
                <a:solidFill>
                  <a:schemeClr val="bg1"/>
                </a:solidFill>
              </a:rPr>
              <a:t>Eisenhower Doctrine </a:t>
            </a:r>
            <a:r>
              <a:rPr lang="en-US" b="1" dirty="0" smtClean="0"/>
              <a:t>(1957)</a:t>
            </a:r>
            <a:r>
              <a:rPr lang="en-US" dirty="0" smtClean="0"/>
              <a:t>: The </a:t>
            </a:r>
            <a:r>
              <a:rPr lang="en-US" b="1" dirty="0" smtClean="0"/>
              <a:t>US</a:t>
            </a:r>
            <a:r>
              <a:rPr lang="en-US" dirty="0" smtClean="0"/>
              <a:t>’s </a:t>
            </a:r>
            <a:r>
              <a:rPr lang="en-US" b="1" dirty="0" smtClean="0"/>
              <a:t>new policy                        </a:t>
            </a:r>
            <a:r>
              <a:rPr lang="en-US" dirty="0" smtClean="0"/>
              <a:t>to deal with the </a:t>
            </a:r>
            <a:r>
              <a:rPr lang="en-US" b="1" dirty="0" smtClean="0"/>
              <a:t>Soviet threat</a:t>
            </a:r>
            <a:r>
              <a:rPr lang="en-US" dirty="0" smtClean="0"/>
              <a:t>; this policy contained promises of </a:t>
            </a:r>
            <a:r>
              <a:rPr lang="en-US" b="1" dirty="0" smtClean="0"/>
              <a:t>economic and military assistance                      to countries resisting communism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b="1" dirty="0" smtClean="0"/>
              <a:t>Nasser</a:t>
            </a:r>
            <a:r>
              <a:rPr lang="en-US" dirty="0" smtClean="0"/>
              <a:t>, the </a:t>
            </a:r>
            <a:r>
              <a:rPr lang="en-US" b="1" dirty="0" smtClean="0"/>
              <a:t>Eisenhower Doctrine </a:t>
            </a:r>
            <a:r>
              <a:rPr lang="en-US" dirty="0" smtClean="0"/>
              <a:t>was like                            the </a:t>
            </a:r>
            <a:r>
              <a:rPr lang="en-US" b="1" dirty="0" smtClean="0"/>
              <a:t>Baghdad Pact</a:t>
            </a:r>
            <a:r>
              <a:rPr lang="en-US" dirty="0" smtClean="0"/>
              <a:t>— at its core was </a:t>
            </a:r>
            <a:r>
              <a:rPr lang="en-US" b="1" dirty="0" smtClean="0"/>
              <a:t>Western control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Nasser</a:t>
            </a:r>
            <a:r>
              <a:rPr lang="en-US" dirty="0" smtClean="0"/>
              <a:t> defined </a:t>
            </a:r>
            <a:r>
              <a:rPr lang="en-US" b="1" dirty="0" smtClean="0"/>
              <a:t>Egypt’s foreign policy </a:t>
            </a:r>
            <a:r>
              <a:rPr lang="en-US" dirty="0" smtClean="0"/>
              <a:t>as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positive neutralism</a:t>
            </a:r>
            <a:r>
              <a:rPr lang="en-US" dirty="0" smtClean="0"/>
              <a:t>—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b="1" dirty="0" smtClean="0"/>
              <a:t>self-interested policy </a:t>
            </a:r>
            <a:r>
              <a:rPr lang="en-US" dirty="0" smtClean="0"/>
              <a:t>designed to enable Egypt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to acquire </a:t>
            </a:r>
            <a:r>
              <a:rPr lang="en-US" b="1" dirty="0" smtClean="0"/>
              <a:t>benefits from </a:t>
            </a:r>
            <a:r>
              <a:rPr lang="en-US" b="1" i="1" dirty="0" smtClean="0"/>
              <a:t>both </a:t>
            </a:r>
            <a:r>
              <a:rPr lang="en-US" b="1" dirty="0" smtClean="0"/>
              <a:t>Superpowers</a:t>
            </a:r>
          </a:p>
        </p:txBody>
      </p:sp>
    </p:spTree>
    <p:extLst>
      <p:ext uri="{BB962C8B-B14F-4D97-AF65-F5344CB8AC3E}">
        <p14:creationId xmlns:p14="http://schemas.microsoft.com/office/powerpoint/2010/main" val="13216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Θέση περιεχομένου" descr="Gamal-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5455" y="953067"/>
            <a:ext cx="3656104" cy="5276850"/>
          </a:xfrm>
        </p:spPr>
      </p:pic>
      <p:sp>
        <p:nvSpPr>
          <p:cNvPr id="7" name="3 - Θέση κειμένου"/>
          <p:cNvSpPr txBox="1">
            <a:spLocks/>
          </p:cNvSpPr>
          <p:nvPr/>
        </p:nvSpPr>
        <p:spPr>
          <a:xfrm>
            <a:off x="8708" y="0"/>
            <a:ext cx="5170264" cy="68580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 algn="r">
              <a:lnSpc>
                <a:spcPct val="170000"/>
              </a:lnSpc>
            </a:pPr>
            <a:r>
              <a:rPr lang="en-US" sz="7400" b="1" dirty="0" smtClean="0"/>
              <a:t>Egyptian President </a:t>
            </a:r>
            <a:r>
              <a:rPr lang="en-US" sz="7400" b="1" i="1" dirty="0" smtClean="0">
                <a:solidFill>
                  <a:schemeClr val="bg1"/>
                </a:solidFill>
              </a:rPr>
              <a:t>Nasser</a:t>
            </a:r>
            <a:r>
              <a:rPr lang="en-US" sz="7400" b="1" i="1" dirty="0" smtClean="0"/>
              <a:t> 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en-US" sz="7400" b="1" dirty="0" smtClean="0"/>
              <a:t>and Russian leader </a:t>
            </a:r>
            <a:r>
              <a:rPr lang="en-US" sz="7400" b="1" i="1" dirty="0" smtClean="0">
                <a:solidFill>
                  <a:schemeClr val="bg1"/>
                </a:solidFill>
              </a:rPr>
              <a:t>Nikita Khrushchev </a:t>
            </a:r>
            <a:r>
              <a:rPr lang="en-US" sz="7400" b="1" dirty="0" smtClean="0"/>
              <a:t>at the ceremony to divert the </a:t>
            </a:r>
            <a:r>
              <a:rPr lang="en-US" sz="7400" b="1" i="1" dirty="0" smtClean="0">
                <a:solidFill>
                  <a:schemeClr val="bg1"/>
                </a:solidFill>
              </a:rPr>
              <a:t>Nile</a:t>
            </a:r>
            <a:r>
              <a:rPr lang="en-US" sz="7400" b="1" dirty="0" smtClean="0"/>
              <a:t> during the construction of the 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en-US" sz="7400" b="1" i="1" dirty="0" smtClean="0">
                <a:solidFill>
                  <a:schemeClr val="bg1"/>
                </a:solidFill>
              </a:rPr>
              <a:t>Aswan High Dam </a:t>
            </a:r>
            <a:r>
              <a:rPr lang="en-US" sz="7400" b="1" dirty="0" smtClean="0"/>
              <a:t>on 14 May 1964. 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en-US" sz="7400" b="1" dirty="0" smtClean="0"/>
              <a:t>At this occasion Khrushchev called it "</a:t>
            </a:r>
            <a:r>
              <a:rPr lang="en-US" sz="7400" b="1" i="1" dirty="0" smtClean="0"/>
              <a:t>the eighth wonder of the world</a:t>
            </a:r>
            <a:r>
              <a:rPr lang="en-US" sz="7400" dirty="0" smtClean="0"/>
              <a:t>"</a:t>
            </a:r>
            <a:endParaRPr lang="el-GR" sz="7400" dirty="0"/>
          </a:p>
        </p:txBody>
      </p:sp>
    </p:spTree>
    <p:extLst>
      <p:ext uri="{BB962C8B-B14F-4D97-AF65-F5344CB8AC3E}">
        <p14:creationId xmlns:p14="http://schemas.microsoft.com/office/powerpoint/2010/main" val="419889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27611"/>
            <a:ext cx="9144000" cy="58303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3400" b="1" dirty="0" smtClean="0"/>
              <a:t>Heroic Pan-Arab leadership</a:t>
            </a:r>
            <a:r>
              <a:rPr lang="en-US" sz="3400" dirty="0" smtClean="0"/>
              <a:t>: All over his book                                           </a:t>
            </a:r>
            <a:r>
              <a:rPr lang="en-US" sz="3400" i="1" dirty="0" smtClean="0">
                <a:solidFill>
                  <a:schemeClr val="bg1"/>
                </a:solidFill>
              </a:rPr>
              <a:t>Philosophy of the Revolution </a:t>
            </a:r>
            <a:r>
              <a:rPr lang="en-US" sz="3400" i="1" dirty="0" smtClean="0"/>
              <a:t>(1955)</a:t>
            </a:r>
          </a:p>
          <a:p>
            <a:pPr>
              <a:lnSpc>
                <a:spcPct val="170000"/>
              </a:lnSpc>
            </a:pPr>
            <a:r>
              <a:rPr lang="en-US" sz="3400" dirty="0" smtClean="0"/>
              <a:t>Emphasis on </a:t>
            </a:r>
            <a:r>
              <a:rPr lang="en-US" sz="3400" b="1" dirty="0" smtClean="0"/>
              <a:t>Arabism / Pan-Arab unity</a:t>
            </a:r>
            <a:r>
              <a:rPr lang="en-US" sz="3400" dirty="0" smtClean="0"/>
              <a:t>: 1956 </a:t>
            </a:r>
            <a:r>
              <a:rPr lang="en-US" sz="3400" b="1" dirty="0" smtClean="0"/>
              <a:t>Constitution</a:t>
            </a:r>
            <a:r>
              <a:rPr lang="en-US" sz="3400" dirty="0" smtClean="0"/>
              <a:t>: </a:t>
            </a:r>
            <a:r>
              <a:rPr lang="en-US" sz="3400" b="1" dirty="0" smtClean="0"/>
              <a:t>Egypt is an </a:t>
            </a:r>
            <a:r>
              <a:rPr lang="en-US" sz="3400" b="1" dirty="0" smtClean="0">
                <a:solidFill>
                  <a:schemeClr val="bg1"/>
                </a:solidFill>
              </a:rPr>
              <a:t>Arab</a:t>
            </a:r>
            <a:r>
              <a:rPr lang="en-US" sz="3400" b="1" dirty="0" smtClean="0"/>
              <a:t> country, </a:t>
            </a:r>
            <a:r>
              <a:rPr lang="en-US" sz="3400" b="1" dirty="0" smtClean="0">
                <a:solidFill>
                  <a:schemeClr val="bg1"/>
                </a:solidFill>
              </a:rPr>
              <a:t>part</a:t>
            </a:r>
            <a:r>
              <a:rPr lang="en-US" sz="3400" b="1" dirty="0" smtClean="0"/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of the Arab nation </a:t>
            </a:r>
            <a:r>
              <a:rPr lang="en-US" sz="3400" dirty="0" smtClean="0"/>
              <a:t>(</a:t>
            </a:r>
            <a:r>
              <a:rPr lang="en-US" sz="3400" dirty="0" smtClean="0">
                <a:solidFill>
                  <a:srgbClr val="FFFF00"/>
                </a:solidFill>
              </a:rPr>
              <a:t>nth like that in 1923 const.</a:t>
            </a:r>
            <a:r>
              <a:rPr lang="en-US" sz="3400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US" sz="3400" dirty="0" smtClean="0"/>
              <a:t>Two aims: </a:t>
            </a:r>
            <a:r>
              <a:rPr lang="en-US" sz="3400" b="1" dirty="0" smtClean="0"/>
              <a:t>Unity </a:t>
            </a:r>
            <a:r>
              <a:rPr lang="en-US" sz="3400" dirty="0" smtClean="0"/>
              <a:t>&amp;</a:t>
            </a:r>
            <a:r>
              <a:rPr lang="en-US" sz="3400" b="1" dirty="0" smtClean="0"/>
              <a:t> Egyptian Hegemony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400" b="1" dirty="0" smtClean="0">
                <a:solidFill>
                  <a:srgbClr val="FFC000"/>
                </a:solidFill>
              </a:rPr>
              <a:t>1958-1961: United Arab Republic </a:t>
            </a:r>
            <a:r>
              <a:rPr lang="en-US" sz="3400" dirty="0" smtClean="0">
                <a:solidFill>
                  <a:srgbClr val="FFC000"/>
                </a:solidFill>
              </a:rPr>
              <a:t>(UAR), </a:t>
            </a:r>
            <a:r>
              <a:rPr lang="en-US" sz="3400" b="1" dirty="0" smtClean="0">
                <a:solidFill>
                  <a:srgbClr val="FFC000"/>
                </a:solidFill>
              </a:rPr>
              <a:t>state union of Egypt with Syria</a:t>
            </a:r>
          </a:p>
          <a:p>
            <a:pPr lvl="2">
              <a:lnSpc>
                <a:spcPct val="170000"/>
              </a:lnSpc>
            </a:pPr>
            <a:r>
              <a:rPr lang="en-US" sz="3400" b="1" dirty="0" smtClean="0"/>
              <a:t>Syrian </a:t>
            </a:r>
            <a:r>
              <a:rPr lang="en-US" sz="3400" b="1" i="1" dirty="0" err="1" smtClean="0">
                <a:solidFill>
                  <a:schemeClr val="bg1"/>
                </a:solidFill>
              </a:rPr>
              <a:t>Ba</a:t>
            </a:r>
            <a:r>
              <a:rPr lang="en-US" sz="3400" b="1" i="1" dirty="0" smtClean="0">
                <a:solidFill>
                  <a:schemeClr val="bg1"/>
                </a:solidFill>
              </a:rPr>
              <a:t> ‘</a:t>
            </a:r>
            <a:r>
              <a:rPr lang="en-US" sz="3400" b="1" i="1" dirty="0" err="1" smtClean="0">
                <a:solidFill>
                  <a:schemeClr val="bg1"/>
                </a:solidFill>
              </a:rPr>
              <a:t>th</a:t>
            </a:r>
            <a:r>
              <a:rPr lang="en-US" sz="3400" b="1" i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/>
              <a:t>Party supported it, fear of Communist takeover</a:t>
            </a:r>
          </a:p>
          <a:p>
            <a:pPr lvl="2">
              <a:lnSpc>
                <a:spcPct val="170000"/>
              </a:lnSpc>
            </a:pPr>
            <a:r>
              <a:rPr lang="en-US" sz="3400" b="1" dirty="0" smtClean="0">
                <a:solidFill>
                  <a:schemeClr val="bg1"/>
                </a:solidFill>
              </a:rPr>
              <a:t>Egypt </a:t>
            </a:r>
            <a:r>
              <a:rPr lang="en-US" sz="3400" b="1" i="1" dirty="0" smtClean="0">
                <a:solidFill>
                  <a:schemeClr val="bg1"/>
                </a:solidFill>
              </a:rPr>
              <a:t>dominated</a:t>
            </a:r>
            <a:r>
              <a:rPr lang="en-US" sz="3400" b="1" dirty="0" smtClean="0">
                <a:solidFill>
                  <a:schemeClr val="bg1"/>
                </a:solidFill>
              </a:rPr>
              <a:t> the Union</a:t>
            </a:r>
            <a:r>
              <a:rPr lang="en-US" sz="3400" b="1" dirty="0" smtClean="0"/>
              <a:t>, created </a:t>
            </a:r>
            <a:r>
              <a:rPr lang="en-US" sz="3400" b="1" i="1" dirty="0" smtClean="0">
                <a:solidFill>
                  <a:schemeClr val="bg1"/>
                </a:solidFill>
              </a:rPr>
              <a:t>reaction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dirty="0" smtClean="0"/>
              <a:t>(Sept </a:t>
            </a:r>
            <a:r>
              <a:rPr lang="en-US" sz="3400" b="1" dirty="0" smtClean="0"/>
              <a:t>1961</a:t>
            </a:r>
            <a:r>
              <a:rPr lang="en-US" sz="3400" dirty="0" smtClean="0"/>
              <a:t>: </a:t>
            </a:r>
            <a:r>
              <a:rPr lang="en-US" sz="3400" b="1" dirty="0" smtClean="0"/>
              <a:t>Syrian units </a:t>
            </a:r>
            <a:r>
              <a:rPr lang="en-US" sz="3400" b="1" i="1" dirty="0" smtClean="0"/>
              <a:t>revolted </a:t>
            </a:r>
            <a:r>
              <a:rPr lang="en-US" sz="3400" b="1" dirty="0" smtClean="0"/>
              <a:t>against Egyptian commanders</a:t>
            </a:r>
            <a:r>
              <a:rPr lang="en-US" sz="3400" dirty="0" smtClean="0"/>
              <a:t>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39337" y="30798"/>
            <a:ext cx="8934993" cy="86618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Pan-Arabism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41651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27611"/>
            <a:ext cx="9144000" cy="5830389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dirty="0" smtClean="0"/>
              <a:t>1962: Engagement </a:t>
            </a:r>
            <a:r>
              <a:rPr lang="en-US" sz="2800" dirty="0" smtClean="0"/>
              <a:t>in the </a:t>
            </a:r>
            <a:r>
              <a:rPr lang="en-US" sz="2800" b="1" dirty="0" smtClean="0">
                <a:solidFill>
                  <a:schemeClr val="bg1"/>
                </a:solidFill>
              </a:rPr>
              <a:t>Yemen</a:t>
            </a:r>
            <a:r>
              <a:rPr lang="en-US" sz="2800" b="1" dirty="0" smtClean="0"/>
              <a:t> civil war </a:t>
            </a:r>
            <a:r>
              <a:rPr lang="en-US" sz="2800" dirty="0" smtClean="0"/>
              <a:t>(on the </a:t>
            </a:r>
            <a:r>
              <a:rPr lang="en-US" sz="2800" b="1" dirty="0" smtClean="0"/>
              <a:t>rebel </a:t>
            </a:r>
            <a:r>
              <a:rPr lang="en-US" sz="2800" dirty="0" smtClean="0"/>
              <a:t>side) while </a:t>
            </a:r>
            <a:r>
              <a:rPr lang="en-US" sz="2800" b="1" dirty="0" smtClean="0"/>
              <a:t>the ruler of Yemen </a:t>
            </a:r>
            <a:r>
              <a:rPr lang="en-US" sz="2800" dirty="0" smtClean="0"/>
              <a:t>(</a:t>
            </a:r>
            <a:r>
              <a:rPr lang="en-US" sz="2800" i="1" dirty="0" smtClean="0"/>
              <a:t>Imam Muhammad al-</a:t>
            </a:r>
            <a:r>
              <a:rPr lang="en-US" sz="2800" i="1" dirty="0" err="1" smtClean="0"/>
              <a:t>Badr</a:t>
            </a:r>
            <a:r>
              <a:rPr lang="en-US" sz="2800" dirty="0" smtClean="0"/>
              <a:t>) received </a:t>
            </a:r>
            <a:r>
              <a:rPr lang="en-US" sz="2800" b="1" dirty="0" smtClean="0"/>
              <a:t>aid</a:t>
            </a:r>
            <a:r>
              <a:rPr lang="en-US" sz="2800" dirty="0" smtClean="0"/>
              <a:t> from </a:t>
            </a:r>
            <a:r>
              <a:rPr lang="en-US" sz="2800" b="1" dirty="0" smtClean="0"/>
              <a:t>Jordan</a:t>
            </a:r>
            <a:r>
              <a:rPr lang="en-US" sz="2800" dirty="0" smtClean="0"/>
              <a:t> &amp; </a:t>
            </a:r>
            <a:r>
              <a:rPr lang="en-US" sz="2800" b="1" dirty="0" smtClean="0"/>
              <a:t>Saudi Arabia</a:t>
            </a:r>
          </a:p>
          <a:p>
            <a:pPr lvl="1">
              <a:lnSpc>
                <a:spcPct val="170000"/>
              </a:lnSpc>
            </a:pPr>
            <a:r>
              <a:rPr lang="en-US" b="1" dirty="0" smtClean="0"/>
              <a:t>1965</a:t>
            </a:r>
            <a:r>
              <a:rPr lang="en-US" dirty="0" smtClean="0"/>
              <a:t>: 70,000 Egyptian with the military regime                           (</a:t>
            </a:r>
            <a:r>
              <a:rPr lang="en-US" i="1" dirty="0" smtClean="0"/>
              <a:t>Abdallah al-</a:t>
            </a:r>
            <a:r>
              <a:rPr lang="en-US" i="1" dirty="0" err="1" smtClean="0"/>
              <a:t>Salleh</a:t>
            </a:r>
            <a:r>
              <a:rPr lang="en-US" dirty="0" smtClean="0"/>
              <a:t>)</a:t>
            </a:r>
          </a:p>
          <a:p>
            <a:pPr lvl="1">
              <a:lnSpc>
                <a:spcPct val="170000"/>
              </a:lnSpc>
            </a:pPr>
            <a:r>
              <a:rPr lang="en-US" b="1" dirty="0" smtClean="0"/>
              <a:t>1968</a:t>
            </a:r>
            <a:r>
              <a:rPr lang="en-US" dirty="0" smtClean="0"/>
              <a:t>: </a:t>
            </a:r>
            <a:r>
              <a:rPr lang="en-US" b="1" dirty="0" smtClean="0"/>
              <a:t>Heavy losses</a:t>
            </a:r>
            <a:r>
              <a:rPr lang="en-US" dirty="0" smtClean="0"/>
              <a:t>;</a:t>
            </a:r>
            <a:r>
              <a:rPr lang="en-US" b="1" dirty="0" smtClean="0"/>
              <a:t> forced to withdraw</a:t>
            </a:r>
          </a:p>
          <a:p>
            <a:pPr lvl="1">
              <a:lnSpc>
                <a:spcPct val="1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Blow to the Pan-Arab prestige of Nasser </a:t>
            </a:r>
            <a:r>
              <a:rPr lang="en-US" b="1" dirty="0" smtClean="0"/>
              <a:t> </a:t>
            </a:r>
          </a:p>
          <a:p>
            <a:endParaRPr lang="el-GR" sz="2800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39337" y="30798"/>
            <a:ext cx="8934993" cy="86618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Pan-Arabism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984070"/>
            <a:ext cx="9144000" cy="587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1952-1967: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Gamal </a:t>
            </a:r>
            <a:r>
              <a:rPr lang="en-US" b="1" dirty="0" err="1" smtClean="0">
                <a:solidFill>
                  <a:schemeClr val="tx1"/>
                </a:solidFill>
              </a:rPr>
              <a:t>Abd</a:t>
            </a:r>
            <a:r>
              <a:rPr lang="en-US" b="1" dirty="0" smtClean="0">
                <a:solidFill>
                  <a:schemeClr val="tx1"/>
                </a:solidFill>
              </a:rPr>
              <a:t> al-Nasser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assertive and independent of foreign interference.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 i="1" dirty="0" smtClean="0">
                <a:solidFill>
                  <a:schemeClr val="tx1"/>
                </a:solidFill>
              </a:rPr>
              <a:t>Nasserism</a:t>
            </a:r>
            <a:r>
              <a:rPr lang="en-US" dirty="0" smtClean="0">
                <a:solidFill>
                  <a:schemeClr val="tx1"/>
                </a:solidFill>
              </a:rPr>
              <a:t> emerged as </a:t>
            </a:r>
            <a:r>
              <a:rPr lang="en-US" b="1" dirty="0" smtClean="0">
                <a:solidFill>
                  <a:schemeClr val="tx1"/>
                </a:solidFill>
              </a:rPr>
              <a:t>King Faruq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failed to inspire </a:t>
            </a:r>
            <a:r>
              <a:rPr lang="en-US" b="1" dirty="0" smtClean="0">
                <a:solidFill>
                  <a:schemeClr val="tx1"/>
                </a:solidFill>
              </a:rPr>
              <a:t>popular loyalty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Britain</a:t>
            </a:r>
            <a:r>
              <a:rPr lang="en-US" dirty="0" smtClean="0">
                <a:solidFill>
                  <a:schemeClr val="tx1"/>
                </a:solidFill>
              </a:rPr>
              <a:t> was </a:t>
            </a:r>
            <a:r>
              <a:rPr lang="en-US" b="1" dirty="0" smtClean="0">
                <a:solidFill>
                  <a:schemeClr val="tx1"/>
                </a:solidFill>
              </a:rPr>
              <a:t>unwilling</a:t>
            </a:r>
            <a:r>
              <a:rPr lang="en-US" dirty="0" smtClean="0">
                <a:solidFill>
                  <a:schemeClr val="tx1"/>
                </a:solidFill>
              </a:rPr>
              <a:t> to </a:t>
            </a:r>
            <a:r>
              <a:rPr lang="en-US" b="1" dirty="0" smtClean="0">
                <a:solidFill>
                  <a:schemeClr val="tx1"/>
                </a:solidFill>
              </a:rPr>
              <a:t>grant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 Egyptian demands for independence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6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Post-World War II Egypt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69" y="0"/>
            <a:ext cx="1309870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06583" cy="2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Main cause </a:t>
            </a:r>
            <a:r>
              <a:rPr lang="en-US" dirty="0" smtClean="0">
                <a:solidFill>
                  <a:schemeClr val="tx1"/>
                </a:solidFill>
              </a:rPr>
              <a:t>of alienation of the </a:t>
            </a:r>
            <a:r>
              <a:rPr lang="en-US" i="1" dirty="0" smtClean="0">
                <a:solidFill>
                  <a:schemeClr val="tx1"/>
                </a:solidFill>
              </a:rPr>
              <a:t>masses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from their </a:t>
            </a:r>
            <a:r>
              <a:rPr lang="en-US" i="1" dirty="0" smtClean="0">
                <a:solidFill>
                  <a:schemeClr val="tx1"/>
                </a:solidFill>
              </a:rPr>
              <a:t>ruling elite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chemeClr val="tx1"/>
                </a:solidFill>
              </a:rPr>
              <a:t>the growing gap between rich and poor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 create a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new Arab order                                                       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to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avenge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the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defeat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1948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5656"/>
            <a:ext cx="3901440" cy="2748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26" y="4105656"/>
            <a:ext cx="4241074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Relations between </a:t>
            </a:r>
            <a:r>
              <a:rPr lang="en-US" b="1" dirty="0" smtClean="0"/>
              <a:t>Britain </a:t>
            </a:r>
            <a:r>
              <a:rPr lang="en-US" dirty="0" smtClean="0"/>
              <a:t>and </a:t>
            </a:r>
            <a:r>
              <a:rPr lang="en-US" b="1" dirty="0" smtClean="0"/>
              <a:t>Egypt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were governed by the </a:t>
            </a:r>
            <a:r>
              <a:rPr lang="en-US" b="1" dirty="0" smtClean="0"/>
              <a:t>treaty of 1936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Britain</a:t>
            </a:r>
            <a:r>
              <a:rPr lang="en-US" dirty="0" smtClean="0"/>
              <a:t> gave </a:t>
            </a:r>
            <a:r>
              <a:rPr lang="en-US" b="1" dirty="0" smtClean="0"/>
              <a:t>independence</a:t>
            </a:r>
            <a:r>
              <a:rPr lang="en-US" dirty="0" smtClean="0"/>
              <a:t> to </a:t>
            </a:r>
            <a:r>
              <a:rPr lang="en-US" b="1" dirty="0" smtClean="0"/>
              <a:t>India</a:t>
            </a:r>
            <a:r>
              <a:rPr lang="en-US" dirty="0" smtClean="0"/>
              <a:t> (1947)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but</a:t>
            </a:r>
            <a:r>
              <a:rPr lang="en-US" dirty="0" smtClean="0"/>
              <a:t> no sign that was about to abandon the </a:t>
            </a:r>
            <a:r>
              <a:rPr lang="en-US" b="1" dirty="0" smtClean="0"/>
              <a:t>Suez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Social inequality (1952):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   0.4%</a:t>
            </a:r>
            <a:r>
              <a:rPr lang="en-US" dirty="0" smtClean="0"/>
              <a:t> of landowners controlled </a:t>
            </a:r>
            <a:r>
              <a:rPr lang="en-US" b="1" dirty="0" smtClean="0"/>
              <a:t>35%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of cultivated land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Paralysis of the Old Regime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25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Muslim Brotherhood: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Apogee of its power (</a:t>
            </a:r>
            <a:r>
              <a:rPr lang="en-US" b="1" dirty="0" smtClean="0"/>
              <a:t>500,000</a:t>
            </a:r>
            <a:r>
              <a:rPr lang="en-US" dirty="0" smtClean="0"/>
              <a:t> members)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Violence against foreigners </a:t>
            </a:r>
            <a:r>
              <a:rPr lang="en-US" dirty="0" smtClean="0"/>
              <a:t>and </a:t>
            </a:r>
            <a:r>
              <a:rPr lang="en-US" b="1" dirty="0" smtClean="0"/>
              <a:t>local notables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(1948 assassination of </a:t>
            </a:r>
            <a:r>
              <a:rPr lang="en-US" b="1" dirty="0" smtClean="0"/>
              <a:t>PM</a:t>
            </a:r>
            <a:r>
              <a:rPr lang="en-US" dirty="0" smtClean="0"/>
              <a:t> </a:t>
            </a:r>
            <a:r>
              <a:rPr lang="en-US" i="1" dirty="0" smtClean="0"/>
              <a:t>Mahmud </a:t>
            </a:r>
            <a:r>
              <a:rPr lang="en-US" i="1" dirty="0" err="1" smtClean="0"/>
              <a:t>Fahmi</a:t>
            </a:r>
            <a:r>
              <a:rPr lang="en-US" i="1" dirty="0" smtClean="0"/>
              <a:t> al-</a:t>
            </a:r>
            <a:r>
              <a:rPr lang="en-US" i="1" dirty="0" err="1" smtClean="0"/>
              <a:t>Nuqrashi</a:t>
            </a:r>
            <a:r>
              <a:rPr lang="en-US" dirty="0" smtClean="0"/>
              <a:t>)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1949: </a:t>
            </a:r>
            <a:r>
              <a:rPr lang="en-US" b="1" i="1" dirty="0" smtClean="0"/>
              <a:t>Hasan al-</a:t>
            </a:r>
            <a:r>
              <a:rPr lang="en-US" b="1" i="1" dirty="0" err="1" smtClean="0"/>
              <a:t>Banna</a:t>
            </a:r>
            <a:r>
              <a:rPr lang="en-US" b="1" i="1" dirty="0" smtClean="0"/>
              <a:t> </a:t>
            </a:r>
            <a:r>
              <a:rPr lang="en-US" dirty="0" smtClean="0"/>
              <a:t>was murdered.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36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smtClean="0"/>
              <a:t>1951:  PM </a:t>
            </a:r>
            <a:r>
              <a:rPr lang="en-US" b="1" dirty="0" err="1" smtClean="0">
                <a:solidFill>
                  <a:schemeClr val="bg1"/>
                </a:solidFill>
              </a:rPr>
              <a:t>Nahhas</a:t>
            </a:r>
            <a:r>
              <a:rPr lang="en-US" b="1" dirty="0" smtClean="0">
                <a:solidFill>
                  <a:schemeClr val="bg1"/>
                </a:solidFill>
              </a:rPr>
              <a:t> Pasha </a:t>
            </a:r>
            <a:r>
              <a:rPr lang="en-US" dirty="0" smtClean="0"/>
              <a:t>proclaimed </a:t>
            </a:r>
            <a:r>
              <a:rPr lang="en-US" b="1" dirty="0" smtClean="0"/>
              <a:t>abrogation</a:t>
            </a:r>
            <a:r>
              <a:rPr lang="en-US" dirty="0" smtClean="0"/>
              <a:t>                 of </a:t>
            </a:r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1936 treaty </a:t>
            </a:r>
            <a:r>
              <a:rPr lang="en-US" dirty="0" smtClean="0"/>
              <a:t>(in the midst of the </a:t>
            </a:r>
            <a:r>
              <a:rPr lang="en-US" b="1" dirty="0" smtClean="0"/>
              <a:t>Iranian crisis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Armed violence </a:t>
            </a:r>
            <a:r>
              <a:rPr lang="en-US" sz="3200" dirty="0" smtClean="0"/>
              <a:t>of </a:t>
            </a:r>
            <a:r>
              <a:rPr lang="en-US" sz="3200" b="1" dirty="0" smtClean="0"/>
              <a:t>British</a:t>
            </a:r>
            <a:r>
              <a:rPr lang="en-US" sz="3200" dirty="0" smtClean="0"/>
              <a:t> forces in </a:t>
            </a:r>
            <a:r>
              <a:rPr lang="en-US" sz="3200" i="1" dirty="0" err="1" smtClean="0"/>
              <a:t>Isma‘iliyya</a:t>
            </a:r>
            <a:endParaRPr lang="en-US" sz="3200" i="1" dirty="0" smtClean="0"/>
          </a:p>
          <a:p>
            <a:pPr lvl="1">
              <a:lnSpc>
                <a:spcPct val="150000"/>
              </a:lnSpc>
            </a:pPr>
            <a:r>
              <a:rPr lang="en-US" sz="3200" b="1" dirty="0" smtClean="0"/>
              <a:t>January 26, 1951 (Black Saturday):</a:t>
            </a:r>
            <a:r>
              <a:rPr lang="en-US" sz="3200" dirty="0" smtClean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 smtClean="0"/>
              <a:t>Riots</a:t>
            </a:r>
            <a:r>
              <a:rPr lang="en-US" sz="3200" dirty="0" smtClean="0"/>
              <a:t>, fires were set, attacks to destruction of British property and symbols  of Western culture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July 23, 1952: Military intervention,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	</a:t>
            </a:r>
            <a:r>
              <a:rPr lang="en-US" b="1" i="1" dirty="0" smtClean="0">
                <a:solidFill>
                  <a:schemeClr val="bg1"/>
                </a:solidFill>
              </a:rPr>
              <a:t>Free Officers </a:t>
            </a:r>
            <a:r>
              <a:rPr lang="en-US" b="1" dirty="0" smtClean="0">
                <a:solidFill>
                  <a:schemeClr val="bg1"/>
                </a:solidFill>
              </a:rPr>
              <a:t>coup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519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32114"/>
            <a:ext cx="9144000" cy="57258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The Free Officers:  </a:t>
            </a:r>
            <a:r>
              <a:rPr lang="en-US" dirty="0" smtClean="0"/>
              <a:t>Group of junior military officers, that planned the revolution of 1952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Pragmatic nationalists </a:t>
            </a:r>
            <a:r>
              <a:rPr lang="en-US" dirty="0" smtClean="0"/>
              <a:t>+ </a:t>
            </a:r>
            <a:r>
              <a:rPr lang="en-US" dirty="0" smtClean="0">
                <a:solidFill>
                  <a:schemeClr val="bg1"/>
                </a:solidFill>
              </a:rPr>
              <a:t>diligent military bureaucrats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Sons of peasants, minor government officials, merchants</a:t>
            </a:r>
          </a:p>
          <a:p>
            <a:pPr lvl="1">
              <a:lnSpc>
                <a:spcPct val="15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1951, Six-point program:  </a:t>
            </a:r>
            <a:r>
              <a:rPr lang="en-US" dirty="0" smtClean="0">
                <a:solidFill>
                  <a:schemeClr val="bg1"/>
                </a:solidFill>
              </a:rPr>
              <a:t>Expel British &amp; collaborators / elimination of feudalism / decrease dependence on foreign capital / social justice / strong national army / Republicanism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94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Free Officers – The 1952 </a:t>
            </a:r>
            <a:r>
              <a:rPr lang="en-US" sz="3600" b="1" i="1" dirty="0" smtClean="0"/>
              <a:t>Coup d’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État</a:t>
            </a:r>
            <a:r>
              <a:rPr lang="en-US" sz="3600" b="1" i="1" dirty="0" smtClean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4941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Revolutionary Command Council (RCC) </a:t>
            </a:r>
            <a:r>
              <a:rPr lang="en-US" sz="2400" dirty="0" smtClean="0"/>
              <a:t>=                                                              the </a:t>
            </a:r>
            <a:r>
              <a:rPr lang="en-US" sz="2400" b="1" dirty="0" smtClean="0"/>
              <a:t>executive body </a:t>
            </a:r>
            <a:r>
              <a:rPr lang="en-US" sz="2400" dirty="0" smtClean="0"/>
              <a:t>of the </a:t>
            </a:r>
            <a:r>
              <a:rPr lang="en-US" sz="2400" i="1" dirty="0" smtClean="0"/>
              <a:t>Free Officers</a:t>
            </a:r>
            <a:r>
              <a:rPr lang="en-US" sz="2400" dirty="0" smtClean="0"/>
              <a:t>’ government: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Exiled King Faruq (1953)</a:t>
            </a:r>
            <a:r>
              <a:rPr lang="en-US" sz="2400" dirty="0" smtClean="0"/>
              <a:t>,</a:t>
            </a:r>
            <a:r>
              <a:rPr lang="en-US" sz="2400" b="1" dirty="0" smtClean="0"/>
              <a:t> dissolved parliament</a:t>
            </a:r>
            <a:r>
              <a:rPr lang="en-US" sz="2400" dirty="0" smtClean="0"/>
              <a:t>,</a:t>
            </a:r>
            <a:r>
              <a:rPr lang="en-US" sz="2400" b="1" dirty="0" smtClean="0"/>
              <a:t>                                         outlawed the Muslim Brotherhood</a:t>
            </a:r>
            <a:r>
              <a:rPr lang="en-US" sz="2400" dirty="0" smtClean="0"/>
              <a:t>, and </a:t>
            </a:r>
            <a:r>
              <a:rPr lang="en-US" sz="2400" b="1" dirty="0" smtClean="0"/>
              <a:t>banned                                                  all political parties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Wafd</a:t>
            </a:r>
            <a:r>
              <a:rPr lang="en-US" sz="2400" dirty="0" smtClean="0"/>
              <a:t>, political </a:t>
            </a:r>
            <a:r>
              <a:rPr lang="en-US" sz="2400" i="1" dirty="0" smtClean="0"/>
              <a:t>Left</a:t>
            </a:r>
            <a:r>
              <a:rPr lang="en-US" sz="24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Limited individual land ownership </a:t>
            </a:r>
            <a:r>
              <a:rPr lang="en-US" sz="2400" dirty="0" smtClean="0"/>
              <a:t>through                                                                  the </a:t>
            </a:r>
            <a:r>
              <a:rPr lang="en-US" sz="2400" b="1" dirty="0" smtClean="0"/>
              <a:t>Agrarian Reform Law</a:t>
            </a:r>
            <a:r>
              <a:rPr lang="en-US" sz="2400" dirty="0" smtClean="0"/>
              <a:t> of September</a:t>
            </a:r>
            <a:r>
              <a:rPr lang="en-US" sz="2400" b="1" dirty="0" smtClean="0"/>
              <a:t> 1952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1956: </a:t>
            </a:r>
            <a:r>
              <a:rPr lang="en-US" sz="2400" dirty="0" smtClean="0"/>
              <a:t>A </a:t>
            </a:r>
            <a:r>
              <a:rPr lang="en-US" sz="2400" b="1" dirty="0" smtClean="0"/>
              <a:t>new constitution </a:t>
            </a:r>
            <a:r>
              <a:rPr lang="en-US" sz="2400" dirty="0" smtClean="0"/>
              <a:t>was announced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 Within two years </a:t>
            </a:r>
            <a:r>
              <a:rPr lang="en-US" sz="2400" b="1" dirty="0" smtClean="0">
                <a:solidFill>
                  <a:schemeClr val="bg1"/>
                </a:solidFill>
              </a:rPr>
              <a:t>Nasser</a:t>
            </a:r>
            <a:r>
              <a:rPr lang="en-US" sz="2400" b="1" dirty="0" smtClean="0"/>
              <a:t> broke </a:t>
            </a:r>
            <a:r>
              <a:rPr lang="en-US" sz="2400" dirty="0" smtClean="0"/>
              <a:t>the </a:t>
            </a:r>
            <a:r>
              <a:rPr lang="en-US" sz="2400" b="1" dirty="0" smtClean="0"/>
              <a:t>existing centers </a:t>
            </a:r>
            <a:r>
              <a:rPr lang="en-US" sz="2400" dirty="0" smtClean="0"/>
              <a:t>of</a:t>
            </a:r>
            <a:r>
              <a:rPr lang="en-US" sz="2400" b="1" dirty="0" smtClean="0"/>
              <a:t> civilian power,</a:t>
            </a:r>
            <a:r>
              <a:rPr lang="en-US" sz="2400" dirty="0" smtClean="0"/>
              <a:t> purged the military of potential rivals,                                                                   became </a:t>
            </a:r>
            <a:r>
              <a:rPr lang="en-US" sz="2400" b="1" dirty="0" smtClean="0"/>
              <a:t>the dominant political force </a:t>
            </a:r>
            <a:r>
              <a:rPr lang="en-US" sz="2400" dirty="0" smtClean="0"/>
              <a:t>in Egypt</a:t>
            </a:r>
          </a:p>
        </p:txBody>
      </p:sp>
      <p:pic>
        <p:nvPicPr>
          <p:cNvPr id="2052" name="Picture 4" descr="Αποτέλεσμα εικόνας για col Gamal Abd al-Nasser ima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5" y="5279543"/>
            <a:ext cx="2891246" cy="15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7" y="2377439"/>
            <a:ext cx="2524047" cy="21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15-1-49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0" y="933826"/>
            <a:ext cx="8029302" cy="39342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31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dirty="0"/>
              <a:t>group of Egyptian Free Officers in early </a:t>
            </a:r>
            <a:r>
              <a:rPr lang="en-US" sz="3200" b="1" dirty="0" smtClean="0"/>
              <a:t>1953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86809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The </a:t>
            </a:r>
            <a:r>
              <a:rPr lang="en-US" sz="2000" dirty="0" smtClean="0"/>
              <a:t>overthrow of </a:t>
            </a:r>
            <a:r>
              <a:rPr lang="en-US" sz="2000" dirty="0"/>
              <a:t>Egypt’s ruling dynasty and </a:t>
            </a:r>
            <a:r>
              <a:rPr lang="en-US" sz="2000" dirty="0" smtClean="0"/>
              <a:t>Nasser’s </a:t>
            </a:r>
            <a:r>
              <a:rPr lang="en-US" sz="2000" dirty="0"/>
              <a:t>domestic reforms and </a:t>
            </a:r>
            <a:r>
              <a:rPr lang="en-US" sz="2000" dirty="0" smtClean="0"/>
              <a:t>foreign policy </a:t>
            </a:r>
            <a:r>
              <a:rPr lang="en-US" sz="2000" dirty="0"/>
              <a:t>ventures inspired young radicals throughout the Arab East. The </a:t>
            </a:r>
            <a:r>
              <a:rPr lang="en-US" sz="2000" dirty="0" smtClean="0"/>
              <a:t>three figures </a:t>
            </a:r>
            <a:r>
              <a:rPr lang="en-US" sz="2000" dirty="0"/>
              <a:t>on the couch are (L-R) </a:t>
            </a:r>
            <a:r>
              <a:rPr lang="en-US" sz="2000" dirty="0" smtClean="0"/>
              <a:t>Col. </a:t>
            </a:r>
            <a:r>
              <a:rPr lang="en-US" sz="2000" dirty="0"/>
              <a:t>Gamal </a:t>
            </a:r>
            <a:r>
              <a:rPr lang="en-US" sz="2000" dirty="0" err="1"/>
              <a:t>Abd</a:t>
            </a:r>
            <a:r>
              <a:rPr lang="en-US" sz="2000" dirty="0"/>
              <a:t> al-Nasser, </a:t>
            </a:r>
            <a:r>
              <a:rPr lang="en-US" sz="2000" dirty="0" smtClean="0"/>
              <a:t>Gen. Muhammad </a:t>
            </a:r>
            <a:r>
              <a:rPr lang="en-US" sz="2000" dirty="0" err="1"/>
              <a:t>Naguib</a:t>
            </a:r>
            <a:r>
              <a:rPr lang="en-US" sz="2000" dirty="0"/>
              <a:t>, and Major </a:t>
            </a:r>
            <a:r>
              <a:rPr lang="en-US" sz="2000" dirty="0" err="1"/>
              <a:t>Abd</a:t>
            </a:r>
            <a:r>
              <a:rPr lang="en-US" sz="2000" dirty="0"/>
              <a:t> a-Hakim Amr. </a:t>
            </a:r>
          </a:p>
        </p:txBody>
      </p:sp>
    </p:spTree>
    <p:extLst>
      <p:ext uri="{BB962C8B-B14F-4D97-AF65-F5344CB8AC3E}">
        <p14:creationId xmlns:p14="http://schemas.microsoft.com/office/powerpoint/2010/main" val="13924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view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WestviewPPT.thmx</Template>
  <TotalTime>567</TotalTime>
  <Words>914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Copperplate Gothic Bold</vt:lpstr>
      <vt:lpstr>Wingdings</vt:lpstr>
      <vt:lpstr>WestviewPPT</vt:lpstr>
      <vt:lpstr>The Middle East from the End of WW II to the 1970s The Middle East in the Age of Nasser   </vt:lpstr>
      <vt:lpstr>PowerPoint Presentation</vt:lpstr>
      <vt:lpstr>PowerPoint Presentation</vt:lpstr>
      <vt:lpstr>Paralysis of the Old Regime</vt:lpstr>
      <vt:lpstr>PowerPoint Presentation</vt:lpstr>
      <vt:lpstr>PowerPoint Presentation</vt:lpstr>
      <vt:lpstr>Free Officers – The 1952 Coup d’ État </vt:lpstr>
      <vt:lpstr>PowerPoint Presentation</vt:lpstr>
      <vt:lpstr>A group of Egyptian Free Officers in early 1953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Pan-Arabism</vt:lpstr>
      <vt:lpstr>Pan-Arabism</vt:lpstr>
    </vt:vector>
  </TitlesOfParts>
  <Company>TEMPLE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4: The Independent Middle East from the End of World War II to the 1970s</dc:title>
  <dc:creator>Caroline Tynan</dc:creator>
  <cp:lastModifiedBy>Ilias Iliopoulos</cp:lastModifiedBy>
  <cp:revision>51</cp:revision>
  <dcterms:created xsi:type="dcterms:W3CDTF">2016-06-01T20:40:58Z</dcterms:created>
  <dcterms:modified xsi:type="dcterms:W3CDTF">2018-07-23T18:38:25Z</dcterms:modified>
</cp:coreProperties>
</file>