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handoutMasterIdLst>
    <p:handoutMasterId r:id="rId40"/>
  </p:handoutMasterIdLst>
  <p:sldIdLst>
    <p:sldId id="329" r:id="rId5"/>
    <p:sldId id="331" r:id="rId6"/>
    <p:sldId id="333" r:id="rId7"/>
    <p:sldId id="405" r:id="rId8"/>
    <p:sldId id="332" r:id="rId9"/>
    <p:sldId id="334" r:id="rId10"/>
    <p:sldId id="335" r:id="rId11"/>
    <p:sldId id="336" r:id="rId12"/>
    <p:sldId id="337" r:id="rId13"/>
    <p:sldId id="363" r:id="rId14"/>
    <p:sldId id="390" r:id="rId15"/>
    <p:sldId id="402" r:id="rId16"/>
    <p:sldId id="339" r:id="rId17"/>
    <p:sldId id="340" r:id="rId18"/>
    <p:sldId id="395" r:id="rId19"/>
    <p:sldId id="393" r:id="rId20"/>
    <p:sldId id="342" r:id="rId21"/>
    <p:sldId id="365" r:id="rId22"/>
    <p:sldId id="366" r:id="rId23"/>
    <p:sldId id="367" r:id="rId24"/>
    <p:sldId id="389" r:id="rId25"/>
    <p:sldId id="368" r:id="rId26"/>
    <p:sldId id="369" r:id="rId27"/>
    <p:sldId id="397" r:id="rId28"/>
    <p:sldId id="371" r:id="rId29"/>
    <p:sldId id="377" r:id="rId30"/>
    <p:sldId id="403" r:id="rId31"/>
    <p:sldId id="396" r:id="rId32"/>
    <p:sldId id="385" r:id="rId33"/>
    <p:sldId id="386" r:id="rId34"/>
    <p:sldId id="256" r:id="rId35"/>
    <p:sldId id="258" r:id="rId36"/>
    <p:sldId id="376" r:id="rId37"/>
    <p:sldId id="394" r:id="rId38"/>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E80"/>
    <a:srgbClr val="853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51" autoAdjust="0"/>
    <p:restoredTop sz="96340" autoAdjust="0"/>
  </p:normalViewPr>
  <p:slideViewPr>
    <p:cSldViewPr showGuides="1">
      <p:cViewPr varScale="1">
        <p:scale>
          <a:sx n="108" d="100"/>
          <a:sy n="108" d="100"/>
        </p:scale>
        <p:origin x="756" y="102"/>
      </p:cViewPr>
      <p:guideLst>
        <p:guide pos="3839"/>
        <p:guide orient="horz" pos="2160"/>
      </p:guideLst>
    </p:cSldViewPr>
  </p:slideViewPr>
  <p:notesTextViewPr>
    <p:cViewPr>
      <p:scale>
        <a:sx n="75" d="100"/>
        <a:sy n="75" d="100"/>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10/19/2023</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10/19/2023</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a:t>
            </a:fld>
            <a:endParaRPr lang="el-GR" dirty="0"/>
          </a:p>
        </p:txBody>
      </p:sp>
    </p:spTree>
    <p:extLst>
      <p:ext uri="{BB962C8B-B14F-4D97-AF65-F5344CB8AC3E}">
        <p14:creationId xmlns:p14="http://schemas.microsoft.com/office/powerpoint/2010/main" val="3403666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kern="1200" dirty="0">
                <a:solidFill>
                  <a:schemeClr val="tx2"/>
                </a:solidFill>
                <a:effectLst/>
                <a:latin typeface="+mn-lt"/>
                <a:ea typeface="+mn-ea"/>
                <a:cs typeface="+mn-cs"/>
              </a:rPr>
              <a:t>If you are interested in Journals from the library collection, use the Journal Search, by entering the journal title</a:t>
            </a:r>
            <a:r>
              <a:rPr lang="el-GR" dirty="0"/>
              <a:t>▀</a:t>
            </a:r>
            <a:r>
              <a:rPr lang="en-US" sz="1600" kern="1200" dirty="0">
                <a:solidFill>
                  <a:schemeClr val="tx2"/>
                </a:solidFill>
                <a:effectLst/>
                <a:latin typeface="+mn-lt"/>
                <a:ea typeface="+mn-ea"/>
                <a:cs typeface="+mn-cs"/>
              </a:rPr>
              <a:t> or the abbreviation.</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10</a:t>
            </a:fld>
            <a:endParaRPr lang="el-GR"/>
          </a:p>
        </p:txBody>
      </p:sp>
    </p:spTree>
    <p:extLst>
      <p:ext uri="{BB962C8B-B14F-4D97-AF65-F5344CB8AC3E}">
        <p14:creationId xmlns:p14="http://schemas.microsoft.com/office/powerpoint/2010/main" val="644395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results include info on the journal's location and issue availability. If the journal is available online, a hyperlink will lead you to the full text article, accessible via the NKUA network at the library premises or via VPN.</a:t>
            </a:r>
            <a:endParaRPr lang="el-GR" sz="16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11</a:t>
            </a:fld>
            <a:endParaRPr lang="el-GR"/>
          </a:p>
        </p:txBody>
      </p:sp>
    </p:spTree>
    <p:extLst>
      <p:ext uri="{BB962C8B-B14F-4D97-AF65-F5344CB8AC3E}">
        <p14:creationId xmlns:p14="http://schemas.microsoft.com/office/powerpoint/2010/main" val="2061690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b="0" i="0" kern="1200" dirty="0">
                <a:solidFill>
                  <a:schemeClr val="tx2"/>
                </a:solidFill>
                <a:effectLst/>
                <a:latin typeface="+mn-lt"/>
                <a:ea typeface="+mn-ea"/>
                <a:cs typeface="+mn-cs"/>
              </a:rPr>
              <a:t>Undergraduate students can borrow 5 items for a period of 5 days, which can  be renewed for 5 days.</a:t>
            </a:r>
            <a:endParaRPr lang="el-GR" sz="1600" b="0" i="0" kern="1200" dirty="0">
              <a:solidFill>
                <a:schemeClr val="tx2"/>
              </a:solidFill>
              <a:effectLst/>
              <a:latin typeface="+mn-lt"/>
              <a:ea typeface="+mn-ea"/>
              <a:cs typeface="+mn-cs"/>
            </a:endParaRPr>
          </a:p>
          <a:p>
            <a:endParaRPr lang="el-GR" sz="1600" b="0" i="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12</a:t>
            </a:fld>
            <a:endParaRPr lang="el-GR"/>
          </a:p>
        </p:txBody>
      </p:sp>
    </p:spTree>
    <p:extLst>
      <p:ext uri="{BB962C8B-B14F-4D97-AF65-F5344CB8AC3E}">
        <p14:creationId xmlns:p14="http://schemas.microsoft.com/office/powerpoint/2010/main" val="1654330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u="none" strike="noStrike" kern="1200" dirty="0" err="1">
                <a:solidFill>
                  <a:schemeClr val="tx2"/>
                </a:solidFill>
                <a:effectLst/>
                <a:latin typeface="+mn-lt"/>
                <a:ea typeface="+mn-ea"/>
                <a:cs typeface="+mn-cs"/>
              </a:rPr>
              <a:t>Pergamos</a:t>
            </a:r>
            <a:r>
              <a:rPr lang="en-US" sz="1600" kern="1200" dirty="0">
                <a:solidFill>
                  <a:schemeClr val="tx2"/>
                </a:solidFill>
                <a:effectLst/>
                <a:latin typeface="+mn-lt"/>
                <a:ea typeface="+mn-ea"/>
                <a:cs typeface="+mn-cs"/>
              </a:rPr>
              <a:t> is the unified Institutional Repository and Digital Library platform of the NKUA, which integrates both the self-deposit workflow of postgraduate dissertations and doctoral theses, as well as various new digital collections. You can browse the contents or search for specific keywords appearing in the archives.</a:t>
            </a:r>
            <a:endParaRPr lang="el-GR" sz="16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13</a:t>
            </a:fld>
            <a:endParaRPr lang="el-GR"/>
          </a:p>
        </p:txBody>
      </p:sp>
    </p:spTree>
    <p:extLst>
      <p:ext uri="{BB962C8B-B14F-4D97-AF65-F5344CB8AC3E}">
        <p14:creationId xmlns:p14="http://schemas.microsoft.com/office/powerpoint/2010/main" val="1130287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Once you have found a result of your interest, the dissertation</a:t>
            </a:r>
            <a:r>
              <a:rPr lang="en-US" sz="1600" kern="1200" baseline="0" dirty="0">
                <a:solidFill>
                  <a:schemeClr val="tx2"/>
                </a:solidFill>
                <a:effectLst/>
                <a:latin typeface="+mn-lt"/>
                <a:ea typeface="+mn-ea"/>
                <a:cs typeface="+mn-cs"/>
              </a:rPr>
              <a:t> or </a:t>
            </a:r>
            <a:r>
              <a:rPr lang="en-US" sz="1600" kern="1200" dirty="0">
                <a:solidFill>
                  <a:schemeClr val="tx2"/>
                </a:solidFill>
                <a:effectLst/>
                <a:latin typeface="+mn-lt"/>
                <a:ea typeface="+mn-ea"/>
                <a:cs typeface="+mn-cs"/>
              </a:rPr>
              <a:t>thesis is available in pdf format. </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14</a:t>
            </a:fld>
            <a:endParaRPr lang="el-GR"/>
          </a:p>
        </p:txBody>
      </p:sp>
    </p:spTree>
    <p:extLst>
      <p:ext uri="{BB962C8B-B14F-4D97-AF65-F5344CB8AC3E}">
        <p14:creationId xmlns:p14="http://schemas.microsoft.com/office/powerpoint/2010/main" val="2659165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It is possible that there may be access restrictions though. In such case the digital file of the dissertation remains offline for a period of time determined by the author (6 months, 1 year or even 5 years in the case of a doctoral thesis).</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15</a:t>
            </a:fld>
            <a:endParaRPr lang="el-GR"/>
          </a:p>
        </p:txBody>
      </p:sp>
    </p:spTree>
    <p:extLst>
      <p:ext uri="{BB962C8B-B14F-4D97-AF65-F5344CB8AC3E}">
        <p14:creationId xmlns:p14="http://schemas.microsoft.com/office/powerpoint/2010/main" val="656634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Library provides access to online content available on Greek and international legal databases either via the NKUA network at the library premises or via VPN/Proxy Server.</a:t>
            </a:r>
            <a:endParaRPr lang="el-GR" sz="16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16</a:t>
            </a:fld>
            <a:endParaRPr lang="el-GR" dirty="0"/>
          </a:p>
        </p:txBody>
      </p:sp>
    </p:spTree>
    <p:extLst>
      <p:ext uri="{BB962C8B-B14F-4D97-AF65-F5344CB8AC3E}">
        <p14:creationId xmlns:p14="http://schemas.microsoft.com/office/powerpoint/2010/main" val="4096988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HEAL-Link is the Association of Greek Academic Libraries that operates in the form of a consortium and consists of 43 Institutions/Members. </a:t>
            </a:r>
            <a:r>
              <a:rPr lang="en-US" dirty="0"/>
              <a:t>Through </a:t>
            </a:r>
            <a:r>
              <a:rPr lang="en-US" sz="1600" kern="1200" dirty="0">
                <a:solidFill>
                  <a:schemeClr val="tx2"/>
                </a:solidFill>
                <a:effectLst/>
                <a:latin typeface="+mn-lt"/>
                <a:ea typeface="+mn-ea"/>
                <a:cs typeface="+mn-cs"/>
              </a:rPr>
              <a:t>the HEAL-Link portal, the members have access to electronic material that is covered by the agreements that HEAL-Link has signed with several publishers and distributors. Access to electronic sources and bibliographic databases is also possible via the NKUA network.</a:t>
            </a:r>
            <a:endParaRPr lang="el-GR" sz="16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17</a:t>
            </a:fld>
            <a:endParaRPr lang="el-GR"/>
          </a:p>
        </p:txBody>
      </p:sp>
    </p:spTree>
    <p:extLst>
      <p:ext uri="{BB962C8B-B14F-4D97-AF65-F5344CB8AC3E}">
        <p14:creationId xmlns:p14="http://schemas.microsoft.com/office/powerpoint/2010/main" val="2321891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HEAL-Link Unified search engine performs simultaneous search in e-journals (article level) and in e-books (title level). At the same time, it is possible to limit search results through multiple metadata filters.</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18</a:t>
            </a:fld>
            <a:endParaRPr lang="el-GR"/>
          </a:p>
        </p:txBody>
      </p:sp>
    </p:spTree>
    <p:extLst>
      <p:ext uri="{BB962C8B-B14F-4D97-AF65-F5344CB8AC3E}">
        <p14:creationId xmlns:p14="http://schemas.microsoft.com/office/powerpoint/2010/main" val="2107671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By selecting menu “Electronic resources” and then submenu “E-journals”, you are able to browse the electronic journals that are covered by the HEAL-Link agreements and also a large number of open access journals:</a:t>
            </a:r>
            <a:r>
              <a:rPr lang="en-US" baseline="0" dirty="0"/>
              <a:t> </a:t>
            </a:r>
            <a:r>
              <a:rPr lang="en-US" dirty="0"/>
              <a:t>through alphabetical browsing by title,</a:t>
            </a:r>
            <a:r>
              <a:rPr lang="en-US" baseline="0" dirty="0"/>
              <a:t> </a:t>
            </a:r>
            <a:r>
              <a:rPr lang="en-US" dirty="0"/>
              <a:t>through subject indexing of the electronic journals, through the indexing of the electronic journal by publisher. Also, you can locate the journal you are interested in by typing all or part of its title in the “Quick search” field at the top right of the HEAL-Link portal.</a:t>
            </a:r>
          </a:p>
          <a:p>
            <a:r>
              <a:rPr lang="en-US" dirty="0"/>
              <a:t>Access to the full text is granted </a:t>
            </a:r>
            <a:r>
              <a:rPr lang="en-US" b="0" u="none" dirty="0"/>
              <a:t>only</a:t>
            </a:r>
            <a:r>
              <a:rPr lang="en-US" dirty="0"/>
              <a:t> for the years listed in the column “Access Period”.</a:t>
            </a:r>
            <a:r>
              <a:rPr lang="el-GR" sz="1600" b="0" i="0" kern="1200" dirty="0">
                <a:solidFill>
                  <a:schemeClr val="tx2"/>
                </a:solidFill>
                <a:effectLst/>
                <a:latin typeface="+mn-lt"/>
                <a:ea typeface="+mn-ea"/>
                <a:cs typeface="+mn-cs"/>
              </a:rPr>
              <a:t> </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19</a:t>
            </a:fld>
            <a:endParaRPr lang="el-GR"/>
          </a:p>
        </p:txBody>
      </p:sp>
    </p:spTree>
    <p:extLst>
      <p:ext uri="{BB962C8B-B14F-4D97-AF65-F5344CB8AC3E}">
        <p14:creationId xmlns:p14="http://schemas.microsoft.com/office/powerpoint/2010/main" val="2976731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2000" kern="1200" dirty="0">
                <a:solidFill>
                  <a:schemeClr val="tx2"/>
                </a:solidFill>
                <a:effectLst/>
                <a:latin typeface="+mn-lt"/>
                <a:ea typeface="+mn-ea"/>
                <a:cs typeface="+mn-cs"/>
              </a:rPr>
              <a:t>The Unified Law Library of the National and </a:t>
            </a:r>
            <a:r>
              <a:rPr lang="en-US" sz="2000" kern="1200" dirty="0" err="1">
                <a:solidFill>
                  <a:schemeClr val="tx2"/>
                </a:solidFill>
                <a:effectLst/>
                <a:latin typeface="+mn-lt"/>
                <a:ea typeface="+mn-ea"/>
                <a:cs typeface="+mn-cs"/>
              </a:rPr>
              <a:t>Kapodistrian</a:t>
            </a:r>
            <a:r>
              <a:rPr lang="en-US" sz="2000" kern="1200" dirty="0">
                <a:solidFill>
                  <a:schemeClr val="tx2"/>
                </a:solidFill>
                <a:effectLst/>
                <a:latin typeface="+mn-lt"/>
                <a:ea typeface="+mn-ea"/>
                <a:cs typeface="+mn-cs"/>
              </a:rPr>
              <a:t> University of Athens, a library boasting one of the most exhaustive law collections in Greece and abroad, opened to the public in October 2016.  It is situated at the Old Chemistry Laboratory, occupying several areas on the</a:t>
            </a:r>
            <a:r>
              <a:rPr lang="en-US" sz="2000" kern="1200" baseline="0" dirty="0">
                <a:solidFill>
                  <a:schemeClr val="tx2"/>
                </a:solidFill>
                <a:effectLst/>
                <a:latin typeface="+mn-lt"/>
                <a:ea typeface="+mn-ea"/>
                <a:cs typeface="+mn-cs"/>
              </a:rPr>
              <a:t> </a:t>
            </a:r>
            <a:r>
              <a:rPr lang="el-GR" sz="2000" dirty="0"/>
              <a:t>▀</a:t>
            </a:r>
            <a:r>
              <a:rPr lang="en-US" sz="2000" kern="1200" baseline="0" dirty="0">
                <a:solidFill>
                  <a:schemeClr val="tx2"/>
                </a:solidFill>
                <a:effectLst/>
                <a:latin typeface="+mn-lt"/>
                <a:ea typeface="+mn-ea"/>
                <a:cs typeface="+mn-cs"/>
              </a:rPr>
              <a:t>ground floor</a:t>
            </a:r>
            <a:r>
              <a:rPr lang="en-US" sz="2000" dirty="0"/>
              <a:t>, </a:t>
            </a:r>
            <a:r>
              <a:rPr lang="el-GR" sz="2000" dirty="0"/>
              <a:t>▀</a:t>
            </a:r>
            <a:r>
              <a:rPr lang="en-US" sz="2000" dirty="0"/>
              <a:t>first floor </a:t>
            </a:r>
            <a:r>
              <a:rPr lang="en-US" sz="2000" kern="1200" dirty="0">
                <a:solidFill>
                  <a:schemeClr val="tx2"/>
                </a:solidFill>
                <a:effectLst/>
                <a:latin typeface="+mn-lt"/>
                <a:ea typeface="+mn-ea"/>
                <a:cs typeface="+mn-cs"/>
              </a:rPr>
              <a:t>and</a:t>
            </a:r>
            <a:r>
              <a:rPr lang="en-US" sz="2000" kern="1200" baseline="0" dirty="0">
                <a:solidFill>
                  <a:schemeClr val="tx2"/>
                </a:solidFill>
                <a:effectLst/>
                <a:latin typeface="+mn-lt"/>
                <a:ea typeface="+mn-ea"/>
                <a:cs typeface="+mn-cs"/>
              </a:rPr>
              <a:t> </a:t>
            </a:r>
            <a:r>
              <a:rPr lang="el-GR" sz="2000" dirty="0"/>
              <a:t>▀</a:t>
            </a:r>
            <a:r>
              <a:rPr lang="en-US" sz="2000" kern="1200" baseline="0" dirty="0">
                <a:solidFill>
                  <a:schemeClr val="tx2"/>
                </a:solidFill>
                <a:effectLst/>
                <a:latin typeface="+mn-lt"/>
                <a:ea typeface="+mn-ea"/>
                <a:cs typeface="+mn-cs"/>
              </a:rPr>
              <a:t>second</a:t>
            </a:r>
            <a:r>
              <a:rPr lang="en-US" sz="2000" kern="1200" dirty="0">
                <a:solidFill>
                  <a:schemeClr val="tx2"/>
                </a:solidFill>
                <a:effectLst/>
                <a:latin typeface="+mn-lt"/>
                <a:ea typeface="+mn-ea"/>
                <a:cs typeface="+mn-cs"/>
              </a:rPr>
              <a:t> floor of the historic building.</a:t>
            </a:r>
            <a:endParaRPr lang="el-GR" sz="20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a:t>
            </a:fld>
            <a:endParaRPr lang="el-GR" dirty="0"/>
          </a:p>
        </p:txBody>
      </p:sp>
    </p:spTree>
    <p:extLst>
      <p:ext uri="{BB962C8B-B14F-4D97-AF65-F5344CB8AC3E}">
        <p14:creationId xmlns:p14="http://schemas.microsoft.com/office/powerpoint/2010/main" val="3186254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kern="1200" dirty="0">
                <a:solidFill>
                  <a:schemeClr val="tx2"/>
                </a:solidFill>
                <a:effectLst/>
                <a:latin typeface="+mn-lt"/>
                <a:ea typeface="+mn-ea"/>
                <a:cs typeface="+mn-cs"/>
              </a:rPr>
              <a:t>Once you have selected the title of your interest, you are directed to the publisher’s/distributor's website to view</a:t>
            </a:r>
            <a:r>
              <a:rPr lang="en-US" sz="1600" kern="1200" baseline="0" dirty="0">
                <a:solidFill>
                  <a:schemeClr val="tx2"/>
                </a:solidFill>
                <a:effectLst/>
                <a:latin typeface="+mn-lt"/>
                <a:ea typeface="+mn-ea"/>
                <a:cs typeface="+mn-cs"/>
              </a:rPr>
              <a:t> </a:t>
            </a:r>
            <a:r>
              <a:rPr lang="en-US" sz="1600" kern="1200" dirty="0">
                <a:solidFill>
                  <a:schemeClr val="tx2"/>
                </a:solidFill>
                <a:effectLst/>
                <a:latin typeface="+mn-lt"/>
                <a:ea typeface="+mn-ea"/>
                <a:cs typeface="+mn-cs"/>
              </a:rPr>
              <a:t>the full text of the articles.</a:t>
            </a:r>
            <a:endParaRPr lang="en-US" baseline="0"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20</a:t>
            </a:fld>
            <a:endParaRPr lang="el-GR"/>
          </a:p>
        </p:txBody>
      </p:sp>
    </p:spTree>
    <p:extLst>
      <p:ext uri="{BB962C8B-B14F-4D97-AF65-F5344CB8AC3E}">
        <p14:creationId xmlns:p14="http://schemas.microsoft.com/office/powerpoint/2010/main" val="69437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Last but not least, the Library and Information Center of NKUA, uses the</a:t>
            </a:r>
            <a:r>
              <a:rPr lang="en-US" baseline="0" dirty="0"/>
              <a:t> </a:t>
            </a:r>
            <a:r>
              <a:rPr lang="en-US" b="0" dirty="0"/>
              <a:t>Summon Discovery Service</a:t>
            </a:r>
            <a:r>
              <a:rPr lang="en-US" dirty="0"/>
              <a:t>, in order to provide a Unified Search Engine for its e-resources. Summon performs a unified search in a multitude of online e-resources including: OPAC,</a:t>
            </a:r>
            <a:r>
              <a:rPr lang="en-US" baseline="0" dirty="0"/>
              <a:t> </a:t>
            </a:r>
            <a:r>
              <a:rPr lang="en-US" baseline="0" dirty="0" err="1"/>
              <a:t>Pergamos</a:t>
            </a:r>
            <a:r>
              <a:rPr lang="en-US" baseline="0" dirty="0"/>
              <a:t>, HEAL-Link etc.</a:t>
            </a:r>
            <a:r>
              <a:rPr lang="en-US" dirty="0"/>
              <a:t> The user can intervene in the search results with a range of filters and tools, but also expand the search to collections beyond the library. </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21</a:t>
            </a:fld>
            <a:endParaRPr lang="el-GR"/>
          </a:p>
        </p:txBody>
      </p:sp>
    </p:spTree>
    <p:extLst>
      <p:ext uri="{BB962C8B-B14F-4D97-AF65-F5344CB8AC3E}">
        <p14:creationId xmlns:p14="http://schemas.microsoft.com/office/powerpoint/2010/main" val="134723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a:t>The </a:t>
            </a:r>
            <a:r>
              <a:rPr lang="en-US" i="0" dirty="0"/>
              <a:t>NKUA</a:t>
            </a:r>
            <a:r>
              <a:rPr lang="en-US" dirty="0"/>
              <a:t> offers two means of remote access. </a:t>
            </a:r>
            <a:r>
              <a:rPr lang="en-US" sz="1600" kern="1200" dirty="0">
                <a:solidFill>
                  <a:schemeClr val="tx2"/>
                </a:solidFill>
                <a:effectLst/>
                <a:latin typeface="+mn-lt"/>
                <a:ea typeface="+mn-ea"/>
                <a:cs typeface="+mn-cs"/>
              </a:rPr>
              <a:t>First, you can install the VPN software on your device, so that the connection can be achieved via a Virtual Network. Second, you can connect via a proxy server, without the use of additional software. In either case you will be asked to log in using CAS.</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22</a:t>
            </a:fld>
            <a:endParaRPr lang="el-GR"/>
          </a:p>
        </p:txBody>
      </p:sp>
    </p:spTree>
    <p:extLst>
      <p:ext uri="{BB962C8B-B14F-4D97-AF65-F5344CB8AC3E}">
        <p14:creationId xmlns:p14="http://schemas.microsoft.com/office/powerpoint/2010/main" val="4212383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kern="1200" dirty="0">
                <a:solidFill>
                  <a:schemeClr val="tx2"/>
                </a:solidFill>
                <a:effectLst/>
                <a:latin typeface="+mn-lt"/>
                <a:ea typeface="+mn-ea"/>
                <a:cs typeface="+mn-cs"/>
              </a:rPr>
              <a:t>NKUA provides its members with tools for better organization of their research. Mendeley and Zotero are online reference</a:t>
            </a:r>
            <a:r>
              <a:rPr lang="en-US" sz="1600" kern="1200" baseline="0" dirty="0">
                <a:solidFill>
                  <a:schemeClr val="tx2"/>
                </a:solidFill>
                <a:effectLst/>
                <a:latin typeface="+mn-lt"/>
                <a:ea typeface="+mn-ea"/>
                <a:cs typeface="+mn-cs"/>
              </a:rPr>
              <a:t> manager software</a:t>
            </a:r>
            <a:r>
              <a:rPr lang="en-US" sz="1600" kern="1200" dirty="0">
                <a:solidFill>
                  <a:schemeClr val="tx2"/>
                </a:solidFill>
                <a:effectLst/>
                <a:latin typeface="+mn-lt"/>
                <a:ea typeface="+mn-ea"/>
                <a:cs typeface="+mn-cs"/>
              </a:rPr>
              <a:t> which helps</a:t>
            </a:r>
            <a:r>
              <a:rPr lang="en-US" sz="1600" kern="1200" baseline="0" dirty="0">
                <a:solidFill>
                  <a:schemeClr val="tx2"/>
                </a:solidFill>
                <a:effectLst/>
                <a:latin typeface="+mn-lt"/>
                <a:ea typeface="+mn-ea"/>
                <a:cs typeface="+mn-cs"/>
              </a:rPr>
              <a:t> simplify the </a:t>
            </a:r>
            <a:r>
              <a:rPr lang="en-US" i="0" dirty="0"/>
              <a:t>referencing workflow. </a:t>
            </a:r>
            <a:endParaRPr lang="en-US" sz="1600" i="0" kern="1200" baseline="0" dirty="0">
              <a:solidFill>
                <a:schemeClr val="tx2"/>
              </a:solidFill>
              <a:effectLst/>
              <a:latin typeface="+mn-lt"/>
              <a:ea typeface="+mn-ea"/>
              <a:cs typeface="+mn-cs"/>
            </a:endParaRPr>
          </a:p>
          <a:p>
            <a:r>
              <a:rPr lang="en-US" dirty="0"/>
              <a:t>With these tools the</a:t>
            </a:r>
            <a:r>
              <a:rPr lang="en-US" baseline="0" dirty="0"/>
              <a:t> user </a:t>
            </a:r>
            <a:r>
              <a:rPr lang="en-US" dirty="0"/>
              <a:t>can</a:t>
            </a:r>
            <a:r>
              <a:rPr lang="en-US" baseline="0" dirty="0"/>
              <a:t> </a:t>
            </a:r>
            <a:r>
              <a:rPr lang="en-US" dirty="0"/>
              <a:t>store, organize and search all references from just one library.</a:t>
            </a:r>
            <a:r>
              <a:rPr lang="en-US" baseline="0" dirty="0"/>
              <a:t> The user can also </a:t>
            </a:r>
            <a:r>
              <a:rPr lang="en-US" dirty="0"/>
              <a:t>insert bibliographies into documents, read, highlight,</a:t>
            </a:r>
            <a:r>
              <a:rPr lang="en-US" baseline="0" dirty="0"/>
              <a:t> </a:t>
            </a:r>
            <a:r>
              <a:rPr lang="en-US" dirty="0"/>
              <a:t>annotate PDFs</a:t>
            </a:r>
          </a:p>
          <a:p>
            <a:r>
              <a:rPr lang="en-US" dirty="0"/>
              <a:t>and even collaborate with others by sharing references.</a:t>
            </a:r>
            <a:r>
              <a:rPr lang="en-US" sz="1600" kern="1200" dirty="0">
                <a:solidFill>
                  <a:schemeClr val="tx2"/>
                </a:solidFill>
                <a:effectLst/>
                <a:latin typeface="+mn-lt"/>
                <a:ea typeface="+mn-ea"/>
                <a:cs typeface="+mn-cs"/>
              </a:rPr>
              <a:t> The library organizes every year a workshop for their </a:t>
            </a:r>
            <a:r>
              <a:rPr lang="en-US" sz="1600" kern="1200">
                <a:solidFill>
                  <a:schemeClr val="tx2"/>
                </a:solidFill>
                <a:effectLst/>
                <a:latin typeface="+mn-lt"/>
                <a:ea typeface="+mn-ea"/>
                <a:cs typeface="+mn-cs"/>
              </a:rPr>
              <a:t>use.</a:t>
            </a:r>
            <a:endParaRPr lang="en-US" sz="1600" kern="1200" baseline="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23</a:t>
            </a:fld>
            <a:endParaRPr lang="el-GR"/>
          </a:p>
        </p:txBody>
      </p:sp>
    </p:spTree>
    <p:extLst>
      <p:ext uri="{BB962C8B-B14F-4D97-AF65-F5344CB8AC3E}">
        <p14:creationId xmlns:p14="http://schemas.microsoft.com/office/powerpoint/2010/main" val="3984321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The National &amp; </a:t>
            </a:r>
            <a:r>
              <a:rPr lang="en-US" dirty="0" err="1"/>
              <a:t>Kapodistrian</a:t>
            </a:r>
            <a:r>
              <a:rPr lang="en-US" dirty="0"/>
              <a:t> University of has annual subscription to Turnitin Plagiarism Detection System. </a:t>
            </a:r>
            <a:r>
              <a:rPr lang="en-US"/>
              <a:t>Usage of Turnitin is intended for professors, instructors and faculty members, who can create an account at the software platform, via web based access, that will enable them to run an originality and plagiarism check to the papers submitted by their students in the course of their assignments/studies. </a:t>
            </a:r>
            <a:endParaRPr lang="el-GR" sz="1600" b="0" i="0" kern="1200" baseline="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24</a:t>
            </a:fld>
            <a:endParaRPr lang="el-GR"/>
          </a:p>
        </p:txBody>
      </p:sp>
    </p:spTree>
    <p:extLst>
      <p:ext uri="{BB962C8B-B14F-4D97-AF65-F5344CB8AC3E}">
        <p14:creationId xmlns:p14="http://schemas.microsoft.com/office/powerpoint/2010/main" val="2754293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a:t>The Accessibility Unit of NKUA, manages the ERMOFILOS Information System, which provides Digital Accessible Academic Textbook Services for students with disabilities. Students may address the unit in order to search for or create texts they are interested in, in accessible formats that are appropriate for them. </a:t>
            </a:r>
            <a:r>
              <a:rPr lang="en-US" dirty="0" err="1"/>
              <a:t>AMELib</a:t>
            </a:r>
            <a:r>
              <a:rPr lang="en-US" dirty="0"/>
              <a:t> has been developed as part of the services offered by the "Hellenic Academic Libraries Association " and aims to provide accessible (online) books to all beneficiary print disabled students of Greek academic libraries</a:t>
            </a:r>
            <a:r>
              <a:rPr lang="en-US"/>
              <a:t>. </a:t>
            </a:r>
            <a:endParaRPr lang="en-US"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25</a:t>
            </a:fld>
            <a:endParaRPr lang="el-GR"/>
          </a:p>
        </p:txBody>
      </p:sp>
    </p:spTree>
    <p:extLst>
      <p:ext uri="{BB962C8B-B14F-4D97-AF65-F5344CB8AC3E}">
        <p14:creationId xmlns:p14="http://schemas.microsoft.com/office/powerpoint/2010/main" val="2164420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b="0" i="0" kern="1200" dirty="0">
                <a:solidFill>
                  <a:schemeClr val="tx2"/>
                </a:solidFill>
                <a:effectLst/>
                <a:latin typeface="+mn-lt"/>
                <a:ea typeface="+mn-ea"/>
                <a:cs typeface="+mn-cs"/>
              </a:rPr>
              <a:t>The section “LEARN</a:t>
            </a:r>
            <a:r>
              <a:rPr lang="en-US" sz="1600" b="0" i="0" kern="1200" baseline="0" dirty="0">
                <a:solidFill>
                  <a:schemeClr val="tx2"/>
                </a:solidFill>
                <a:effectLst/>
                <a:latin typeface="+mn-lt"/>
                <a:ea typeface="+mn-ea"/>
                <a:cs typeface="+mn-cs"/>
              </a:rPr>
              <a:t> HOW” includes guides in order to </a:t>
            </a:r>
            <a:r>
              <a:rPr lang="en-US" b="0" dirty="0"/>
              <a:t>help users make use of the </a:t>
            </a:r>
            <a:r>
              <a:rPr lang="en-US" dirty="0"/>
              <a:t>various library and other resources.</a:t>
            </a:r>
            <a:endParaRPr lang="el-GR" sz="1600" b="0" i="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26</a:t>
            </a:fld>
            <a:endParaRPr lang="el-GR"/>
          </a:p>
        </p:txBody>
      </p:sp>
    </p:spTree>
    <p:extLst>
      <p:ext uri="{BB962C8B-B14F-4D97-AF65-F5344CB8AC3E}">
        <p14:creationId xmlns:p14="http://schemas.microsoft.com/office/powerpoint/2010/main" val="4045581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27</a:t>
            </a:fld>
            <a:endParaRPr lang="el-GR"/>
          </a:p>
        </p:txBody>
      </p:sp>
    </p:spTree>
    <p:extLst>
      <p:ext uri="{BB962C8B-B14F-4D97-AF65-F5344CB8AC3E}">
        <p14:creationId xmlns:p14="http://schemas.microsoft.com/office/powerpoint/2010/main" val="3507324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Do not forget to “</a:t>
            </a:r>
            <a:r>
              <a:rPr lang="en-US" dirty="0" err="1"/>
              <a:t>like“us</a:t>
            </a:r>
            <a:r>
              <a:rPr lang="en-US" dirty="0"/>
              <a:t> on </a:t>
            </a:r>
            <a:r>
              <a:rPr lang="el-GR" baseline="0" dirty="0"/>
              <a:t> </a:t>
            </a:r>
            <a:r>
              <a:rPr lang="en-GB" baseline="0" dirty="0" err="1"/>
              <a:t>facebook</a:t>
            </a:r>
            <a:r>
              <a:rPr lang="en-GB" baseline="0" dirty="0"/>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28</a:t>
            </a:fld>
            <a:endParaRPr lang="el-GR"/>
          </a:p>
        </p:txBody>
      </p:sp>
    </p:spTree>
    <p:extLst>
      <p:ext uri="{BB962C8B-B14F-4D97-AF65-F5344CB8AC3E}">
        <p14:creationId xmlns:p14="http://schemas.microsoft.com/office/powerpoint/2010/main" val="155560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kern="1200" dirty="0">
                <a:solidFill>
                  <a:schemeClr val="tx2"/>
                </a:solidFill>
                <a:effectLst/>
                <a:latin typeface="+mn-lt"/>
                <a:ea typeface="+mn-ea"/>
                <a:cs typeface="+mn-cs"/>
              </a:rPr>
              <a:t>…or follow us on </a:t>
            </a:r>
            <a:r>
              <a:rPr lang="en-GB" sz="1600" kern="1200" dirty="0">
                <a:solidFill>
                  <a:schemeClr val="tx2"/>
                </a:solidFill>
                <a:effectLst/>
                <a:latin typeface="+mn-lt"/>
                <a:ea typeface="+mn-ea"/>
                <a:cs typeface="+mn-cs"/>
              </a:rPr>
              <a:t>Instagram.</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29</a:t>
            </a:fld>
            <a:endParaRPr lang="el-GR"/>
          </a:p>
        </p:txBody>
      </p:sp>
    </p:spTree>
    <p:extLst>
      <p:ext uri="{BB962C8B-B14F-4D97-AF65-F5344CB8AC3E}">
        <p14:creationId xmlns:p14="http://schemas.microsoft.com/office/powerpoint/2010/main" val="2379026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collections have been catalogued in their entirety and all bibliographic records and other relevant data are available on the Library's website </a:t>
            </a:r>
            <a:r>
              <a:rPr lang="el-GR" sz="1600" u="sng" kern="1200" dirty="0" err="1">
                <a:solidFill>
                  <a:schemeClr val="tx2"/>
                </a:solidFill>
                <a:effectLst/>
                <a:latin typeface="+mn-lt"/>
                <a:ea typeface="+mn-ea"/>
                <a:cs typeface="+mn-cs"/>
                <a:hlinkClick r:id="rId3"/>
              </a:rPr>
              <a:t>www.lib.uoa.gr</a:t>
            </a:r>
            <a:r>
              <a:rPr lang="en-US" sz="1600" kern="1200" dirty="0">
                <a:solidFill>
                  <a:schemeClr val="tx2"/>
                </a:solidFill>
                <a:effectLst/>
                <a:latin typeface="+mn-lt"/>
                <a:ea typeface="+mn-ea"/>
                <a:cs typeface="+mn-cs"/>
              </a:rPr>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a:t>
            </a:fld>
            <a:endParaRPr lang="el-GR"/>
          </a:p>
        </p:txBody>
      </p:sp>
    </p:spTree>
    <p:extLst>
      <p:ext uri="{BB962C8B-B14F-4D97-AF65-F5344CB8AC3E}">
        <p14:creationId xmlns:p14="http://schemas.microsoft.com/office/powerpoint/2010/main" val="3973444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Library is an active contributor to the educational, social and cultural work of the University. Among others, it has organized special seminars and conferences on legal subjects, such as intellectual property and data protection. Since 2011 it has been coordinating the “Law and Art” team, a collaboration between students, professors and the Library, with the purpose of exploring the relation between art and the law. </a:t>
            </a:r>
            <a:endParaRPr lang="en-US" sz="1600" b="0" i="0" kern="1200" dirty="0">
              <a:solidFill>
                <a:schemeClr val="tx2"/>
              </a:solidFill>
              <a:effectLst/>
              <a:latin typeface="+mn-lt"/>
              <a:ea typeface="+mn-ea"/>
              <a:cs typeface="+mn-cs"/>
            </a:endParaRPr>
          </a:p>
          <a:p>
            <a:endParaRPr lang="en-US" sz="1600" b="0" i="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30</a:t>
            </a:fld>
            <a:endParaRPr lang="el-GR"/>
          </a:p>
        </p:txBody>
      </p:sp>
    </p:spTree>
    <p:extLst>
      <p:ext uri="{BB962C8B-B14F-4D97-AF65-F5344CB8AC3E}">
        <p14:creationId xmlns:p14="http://schemas.microsoft.com/office/powerpoint/2010/main" val="2572514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8796F01-7154-41E0-B48B-A6921757531A}" type="slidenum">
              <a:rPr lang="el-GR" smtClean="0"/>
              <a:pPr/>
              <a:t>31</a:t>
            </a:fld>
            <a:endParaRPr lang="el-GR"/>
          </a:p>
        </p:txBody>
      </p:sp>
    </p:spTree>
    <p:extLst>
      <p:ext uri="{BB962C8B-B14F-4D97-AF65-F5344CB8AC3E}">
        <p14:creationId xmlns:p14="http://schemas.microsoft.com/office/powerpoint/2010/main" val="2532733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kern="1200" dirty="0">
                <a:solidFill>
                  <a:schemeClr val="tx2"/>
                </a:solidFill>
                <a:effectLst/>
                <a:latin typeface="+mn-lt"/>
                <a:ea typeface="+mn-ea"/>
                <a:cs typeface="+mn-cs"/>
              </a:rPr>
              <a:t>Having established its position as a major cultural and educational institution in the Greek academic community, the Law Library of the National and </a:t>
            </a:r>
            <a:r>
              <a:rPr lang="en-US" sz="1600" kern="1200" dirty="0" err="1">
                <a:solidFill>
                  <a:schemeClr val="tx2"/>
                </a:solidFill>
                <a:effectLst/>
                <a:latin typeface="+mn-lt"/>
                <a:ea typeface="+mn-ea"/>
                <a:cs typeface="+mn-cs"/>
              </a:rPr>
              <a:t>Kapodistrian</a:t>
            </a:r>
            <a:r>
              <a:rPr lang="en-US" sz="1600" kern="1200" dirty="0">
                <a:solidFill>
                  <a:schemeClr val="tx2"/>
                </a:solidFill>
                <a:effectLst/>
                <a:latin typeface="+mn-lt"/>
                <a:ea typeface="+mn-ea"/>
                <a:cs typeface="+mn-cs"/>
              </a:rPr>
              <a:t> University of Athens remains open to the new challenges of the digital era in an unceasing mission to provide the best possible services.</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33</a:t>
            </a:fld>
            <a:endParaRPr lang="el-GR"/>
          </a:p>
        </p:txBody>
      </p:sp>
    </p:spTree>
    <p:extLst>
      <p:ext uri="{BB962C8B-B14F-4D97-AF65-F5344CB8AC3E}">
        <p14:creationId xmlns:p14="http://schemas.microsoft.com/office/powerpoint/2010/main" val="619925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library staff makes the best effort to cater for the users needs.</a:t>
            </a:r>
            <a:endParaRPr lang="en-US"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34</a:t>
            </a:fld>
            <a:endParaRPr lang="el-GR"/>
          </a:p>
        </p:txBody>
      </p:sp>
    </p:spTree>
    <p:extLst>
      <p:ext uri="{BB962C8B-B14F-4D97-AF65-F5344CB8AC3E}">
        <p14:creationId xmlns:p14="http://schemas.microsoft.com/office/powerpoint/2010/main" val="3593442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English version of the Libraries website.</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a:t>
            </a:fld>
            <a:endParaRPr lang="el-GR"/>
          </a:p>
        </p:txBody>
      </p:sp>
    </p:spTree>
    <p:extLst>
      <p:ext uri="{BB962C8B-B14F-4D97-AF65-F5344CB8AC3E}">
        <p14:creationId xmlns:p14="http://schemas.microsoft.com/office/powerpoint/2010/main" val="4278919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a:solidFill>
                  <a:schemeClr val="tx2"/>
                </a:solidFill>
                <a:effectLst/>
                <a:latin typeface="+mn-lt"/>
                <a:ea typeface="+mn-ea"/>
                <a:cs typeface="+mn-cs"/>
              </a:rPr>
              <a:t>If </a:t>
            </a:r>
            <a:r>
              <a:rPr lang="en-US" sz="1600" kern="1200" dirty="0">
                <a:solidFill>
                  <a:schemeClr val="tx2"/>
                </a:solidFill>
                <a:effectLst/>
                <a:latin typeface="+mn-lt"/>
                <a:ea typeface="+mn-ea"/>
                <a:cs typeface="+mn-cs"/>
              </a:rPr>
              <a:t>you have any questions, feel free to contact us either by phone or by e-mail, or just use our “Ask the Librarian” chat service!</a:t>
            </a:r>
            <a:endParaRPr lang="el-GR" sz="16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5</a:t>
            </a:fld>
            <a:endParaRPr lang="el-GR"/>
          </a:p>
        </p:txBody>
      </p:sp>
    </p:spTree>
    <p:extLst>
      <p:ext uri="{BB962C8B-B14F-4D97-AF65-F5344CB8AC3E}">
        <p14:creationId xmlns:p14="http://schemas.microsoft.com/office/powerpoint/2010/main" val="278851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collection is fully automated and you can trace any material that interests you via the Online Public Access Catalog (</a:t>
            </a:r>
            <a:r>
              <a:rPr lang="el-GR" sz="1600" kern="1200" dirty="0">
                <a:solidFill>
                  <a:schemeClr val="tx2"/>
                </a:solidFill>
                <a:effectLst/>
                <a:latin typeface="+mn-lt"/>
                <a:ea typeface="+mn-ea"/>
                <a:cs typeface="+mn-cs"/>
              </a:rPr>
              <a:t>Ο</a:t>
            </a:r>
            <a:r>
              <a:rPr lang="en-US" sz="1600" kern="1200" dirty="0">
                <a:solidFill>
                  <a:schemeClr val="tx2"/>
                </a:solidFill>
                <a:effectLst/>
                <a:latin typeface="+mn-lt"/>
                <a:ea typeface="+mn-ea"/>
                <a:cs typeface="+mn-cs"/>
              </a:rPr>
              <a:t>PAC), performing a simple or more advanced search.</a:t>
            </a:r>
            <a:endParaRPr lang="el-GR" sz="1600" kern="1200" dirty="0">
              <a:solidFill>
                <a:schemeClr val="tx2"/>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6</a:t>
            </a:fld>
            <a:endParaRPr lang="el-GR"/>
          </a:p>
        </p:txBody>
      </p:sp>
    </p:spTree>
    <p:extLst>
      <p:ext uri="{BB962C8B-B14F-4D97-AF65-F5344CB8AC3E}">
        <p14:creationId xmlns:p14="http://schemas.microsoft.com/office/powerpoint/2010/main" val="102508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b="0" kern="1200" dirty="0">
                <a:solidFill>
                  <a:schemeClr val="tx2"/>
                </a:solidFill>
                <a:effectLst/>
                <a:latin typeface="+mn-lt"/>
                <a:ea typeface="+mn-ea"/>
                <a:cs typeface="+mn-cs"/>
              </a:rPr>
              <a:t>Keyword Search </a:t>
            </a:r>
            <a:r>
              <a:rPr lang="en-US" sz="1600" kern="1200" dirty="0">
                <a:solidFill>
                  <a:schemeClr val="tx2"/>
                </a:solidFill>
                <a:effectLst/>
                <a:latin typeface="+mn-lt"/>
                <a:ea typeface="+mn-ea"/>
                <a:cs typeface="+mn-cs"/>
              </a:rPr>
              <a:t>provides a search box to find words and phrases </a:t>
            </a:r>
            <a:r>
              <a:rPr lang="en-US" sz="1600" i="0" kern="1200" dirty="0">
                <a:solidFill>
                  <a:schemeClr val="tx2"/>
                </a:solidFill>
                <a:effectLst/>
                <a:latin typeface="+mn-lt"/>
                <a:ea typeface="+mn-ea"/>
                <a:cs typeface="+mn-cs"/>
              </a:rPr>
              <a:t>anywhere </a:t>
            </a:r>
            <a:r>
              <a:rPr lang="en-US" sz="1600" kern="1200" dirty="0">
                <a:solidFill>
                  <a:schemeClr val="tx2"/>
                </a:solidFill>
                <a:effectLst/>
                <a:latin typeface="+mn-lt"/>
                <a:ea typeface="+mn-ea"/>
                <a:cs typeface="+mn-cs"/>
              </a:rPr>
              <a:t>in the Catalog record, so it may return numerous results. </a:t>
            </a:r>
          </a:p>
          <a:p>
            <a:pPr marL="0" marR="0" indent="0" algn="l" defTabSz="1218987" rtl="0" eaLnBrk="1" fontAlgn="auto" latinLnBrk="0" hangingPunct="1">
              <a:lnSpc>
                <a:spcPct val="100000"/>
              </a:lnSpc>
              <a:spcBef>
                <a:spcPts val="0"/>
              </a:spcBef>
              <a:spcAft>
                <a:spcPts val="0"/>
              </a:spcAft>
              <a:buClrTx/>
              <a:buSzTx/>
              <a:buFontTx/>
              <a:buNone/>
              <a:tabLst/>
              <a:defRPr/>
            </a:pPr>
            <a:r>
              <a:rPr lang="en-US" sz="1600" b="0" kern="1200" dirty="0">
                <a:solidFill>
                  <a:schemeClr val="tx2"/>
                </a:solidFill>
                <a:effectLst/>
                <a:latin typeface="+mn-lt"/>
                <a:ea typeface="+mn-ea"/>
                <a:cs typeface="+mn-cs"/>
              </a:rPr>
              <a:t>Title Search</a:t>
            </a:r>
            <a:r>
              <a:rPr lang="en-US" sz="1600" b="1" kern="1200" dirty="0">
                <a:solidFill>
                  <a:schemeClr val="tx2"/>
                </a:solidFill>
                <a:effectLst/>
                <a:latin typeface="+mn-lt"/>
                <a:ea typeface="+mn-ea"/>
                <a:cs typeface="+mn-cs"/>
              </a:rPr>
              <a:t> </a:t>
            </a:r>
            <a:r>
              <a:rPr lang="en-US" sz="1600" kern="1200" dirty="0">
                <a:solidFill>
                  <a:schemeClr val="tx2"/>
                </a:solidFill>
                <a:effectLst/>
                <a:latin typeface="+mn-lt"/>
                <a:ea typeface="+mn-ea"/>
                <a:cs typeface="+mn-cs"/>
              </a:rPr>
              <a:t>will return a list of titles in alphabetical order beginning with the entered word(s). If you know the book's author, you can enter their name in the </a:t>
            </a:r>
            <a:r>
              <a:rPr lang="en-US" sz="1600" b="0" kern="1200" dirty="0">
                <a:solidFill>
                  <a:schemeClr val="tx2"/>
                </a:solidFill>
                <a:effectLst/>
                <a:latin typeface="+mn-lt"/>
                <a:ea typeface="+mn-ea"/>
                <a:cs typeface="+mn-cs"/>
              </a:rPr>
              <a:t>Author Search</a:t>
            </a:r>
            <a:r>
              <a:rPr lang="en-US" sz="1600" kern="1200" dirty="0">
                <a:solidFill>
                  <a:schemeClr val="tx2"/>
                </a:solidFill>
                <a:effectLst/>
                <a:latin typeface="+mn-lt"/>
                <a:ea typeface="+mn-ea"/>
                <a:cs typeface="+mn-cs"/>
              </a:rPr>
              <a:t>. If you are interested in retrieving material on a specific subject (for instance Marriage), you can use the </a:t>
            </a:r>
            <a:r>
              <a:rPr lang="en-US" sz="1600" b="0" kern="1200" dirty="0">
                <a:solidFill>
                  <a:schemeClr val="tx2"/>
                </a:solidFill>
                <a:effectLst/>
                <a:latin typeface="+mn-lt"/>
                <a:ea typeface="+mn-ea"/>
                <a:cs typeface="+mn-cs"/>
              </a:rPr>
              <a:t>Subject Search</a:t>
            </a:r>
            <a:r>
              <a:rPr lang="en-US" sz="1600" kern="1200" dirty="0">
                <a:solidFill>
                  <a:schemeClr val="tx2"/>
                </a:solidFill>
                <a:effectLst/>
                <a:latin typeface="+mn-lt"/>
                <a:ea typeface="+mn-ea"/>
                <a:cs typeface="+mn-cs"/>
              </a:rPr>
              <a:t>. </a:t>
            </a:r>
            <a:endParaRPr lang="el-GR" sz="1600" kern="1200" dirty="0">
              <a:solidFill>
                <a:schemeClr val="tx2"/>
              </a:solidFill>
              <a:effectLst/>
              <a:latin typeface="+mn-lt"/>
              <a:ea typeface="+mn-ea"/>
              <a:cs typeface="+mn-cs"/>
            </a:endParaRPr>
          </a:p>
          <a:p>
            <a:endParaRPr lang="el-GR" baseline="0" dirty="0"/>
          </a:p>
          <a:p>
            <a:endParaRPr lang="el-GR" baseline="0"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7</a:t>
            </a:fld>
            <a:endParaRPr lang="el-GR"/>
          </a:p>
        </p:txBody>
      </p:sp>
    </p:spTree>
    <p:extLst>
      <p:ext uri="{BB962C8B-B14F-4D97-AF65-F5344CB8AC3E}">
        <p14:creationId xmlns:p14="http://schemas.microsoft.com/office/powerpoint/2010/main" val="1050866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b="0" kern="1200" dirty="0">
                <a:solidFill>
                  <a:schemeClr val="tx2"/>
                </a:solidFill>
                <a:effectLst/>
                <a:latin typeface="+mn-lt"/>
                <a:ea typeface="+mn-ea"/>
                <a:cs typeface="+mn-cs"/>
              </a:rPr>
              <a:t>Advanced Search </a:t>
            </a:r>
            <a:r>
              <a:rPr lang="en-US" sz="1600" kern="1200" dirty="0">
                <a:solidFill>
                  <a:schemeClr val="tx2"/>
                </a:solidFill>
                <a:effectLst/>
                <a:latin typeface="+mn-lt"/>
                <a:ea typeface="+mn-ea"/>
                <a:cs typeface="+mn-cs"/>
              </a:rPr>
              <a:t>provides a guided search template that helps you combine keywords found anywhere in the record or in specific record areas with the use of Boolean operators so as to limit your research even further. For example, if you are looking for Craig’s administrative law, you enter the words in the corresponding search fields, selecting the AND operator and then press Submit.</a:t>
            </a:r>
            <a:endParaRPr lang="el-GR" sz="16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8</a:t>
            </a:fld>
            <a:endParaRPr lang="el-GR"/>
          </a:p>
        </p:txBody>
      </p:sp>
    </p:spTree>
    <p:extLst>
      <p:ext uri="{BB962C8B-B14F-4D97-AF65-F5344CB8AC3E}">
        <p14:creationId xmlns:p14="http://schemas.microsoft.com/office/powerpoint/2010/main" val="593737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The search results appear on the next page. After checking the item's location and availability (status), you will need the Call Number to retrieve it. The catalog comprises the collections of all NKUA libraries. Moreover, it is part of a broader co-operative academic library scheme, which allows you to perform searches outside the NKUA</a:t>
            </a:r>
            <a:r>
              <a:rPr lang="el-GR" baseline="0" dirty="0"/>
              <a:t> </a:t>
            </a:r>
            <a:r>
              <a:rPr lang="en-US" sz="1600" kern="1200" dirty="0">
                <a:solidFill>
                  <a:schemeClr val="tx2"/>
                </a:solidFill>
                <a:effectLst/>
                <a:latin typeface="+mn-lt"/>
                <a:ea typeface="+mn-ea"/>
                <a:cs typeface="+mn-cs"/>
              </a:rPr>
              <a:t>, in the catalogs of other academic libraries of the network.</a:t>
            </a:r>
            <a:r>
              <a:rPr lang="el-GR" sz="1600" kern="1200" dirty="0">
                <a:solidFill>
                  <a:schemeClr val="tx2"/>
                </a:solidFill>
                <a:effectLst/>
                <a:latin typeface="+mn-lt"/>
                <a:ea typeface="+mn-ea"/>
                <a:cs typeface="+mn-cs"/>
              </a:rPr>
              <a:t> </a:t>
            </a:r>
            <a:r>
              <a:rPr lang="en-US" sz="1600" kern="1200" dirty="0">
                <a:solidFill>
                  <a:schemeClr val="tx2"/>
                </a:solidFill>
                <a:effectLst/>
                <a:latin typeface="+mn-lt"/>
                <a:ea typeface="+mn-ea"/>
                <a:cs typeface="+mn-cs"/>
              </a:rPr>
              <a:t>Don’t forget to  log in to “my account” </a:t>
            </a:r>
            <a:r>
              <a:rPr lang="en-US" dirty="0"/>
              <a:t>to check your book return dates and borrowing history, or renew library items.</a:t>
            </a:r>
            <a:endParaRPr lang="el-GR" sz="160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9</a:t>
            </a:fld>
            <a:endParaRPr lang="el-GR"/>
          </a:p>
        </p:txBody>
      </p:sp>
    </p:spTree>
    <p:extLst>
      <p:ext uri="{BB962C8B-B14F-4D97-AF65-F5344CB8AC3E}">
        <p14:creationId xmlns:p14="http://schemas.microsoft.com/office/powerpoint/2010/main" val="3820265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l-GR"/>
              <a:t>Στυλ κύριου τίτλου</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l-GR"/>
              <a:t>Στυλ κύριου υπότιτλου</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10/19/2023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l-GR"/>
              <a:t>Στυλ κύριου τίτλου</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10/19/2023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8B5A30F4-0B4E-4E4B-BC36-C30CD13F4E17}" type="datetimeFigureOut">
              <a:rPr lang="en-US"/>
              <a:t>10/19/2023</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l-GR"/>
              <a:t>Στυλ κύριου τίτλου</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l-GR"/>
              <a:t>Στυλ υποδείγματος κειμένου</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2DD204D1-F9BD-4643-8480-6EA41EB484F1}" type="datetimeFigureOut">
              <a:rPr lang="en-US"/>
              <a:t>10/19/2023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7" name="Date Placeholder 6"/>
          <p:cNvSpPr>
            <a:spLocks noGrp="1"/>
          </p:cNvSpPr>
          <p:nvPr>
            <p:ph type="dt" sz="half" idx="10"/>
          </p:nvPr>
        </p:nvSpPr>
        <p:spPr/>
        <p:txBody>
          <a:bodyPr/>
          <a:lstStyle/>
          <a:p>
            <a:fld id="{2DD204D1-F9BD-4643-8480-6EA41EB484F1}" type="datetimeFigureOut">
              <a:rPr lang="en-US"/>
              <a:t>10/19/2023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Date Placeholder 2"/>
          <p:cNvSpPr>
            <a:spLocks noGrp="1"/>
          </p:cNvSpPr>
          <p:nvPr>
            <p:ph type="dt" sz="half" idx="10"/>
          </p:nvPr>
        </p:nvSpPr>
        <p:spPr/>
        <p:txBody>
          <a:bodyPr/>
          <a:lstStyle/>
          <a:p>
            <a:fld id="{2DD204D1-F9BD-4643-8480-6EA41EB484F1}" type="datetimeFigureOut">
              <a:rPr lang="en-US"/>
              <a:t>10/19/2023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10/19/2023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l-GR"/>
              <a:t>Στυλ κύριου τίτλου</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126BF754-515F-40B9-8D24-D54D5825B3D0}" type="datetimeFigureOut">
              <a:rPr lang="en-US"/>
              <a:t>10/19/2023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l-GR"/>
              <a:t>Στυλ κύριου τίτλου</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l-GR"/>
              <a:t>Κάντε κλικ στο εικονίδιο για να προσθέσετε μια εικόνα</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126BF754-515F-40B9-8D24-D54D5825B3D0}" type="datetimeFigureOut">
              <a:rPr lang="en-US"/>
              <a:t>10/19/2023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l-GR"/>
              <a:t>Στυλ κύριου τίτλου</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10/19/2023</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hyperlink" Target="https://pergamos.lib.uoa.gr/uoa/dl/frontend/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hyperlink" Target="https://beckonline.beck.de/Modul/50910/Inhalt" TargetMode="External"/><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hyperlink" Target="https://www.sakkoulas.com/" TargetMode="External"/><Relationship Id="rId21" Type="http://schemas.openxmlformats.org/officeDocument/2006/relationships/image" Target="../media/image56.png"/><Relationship Id="rId7" Type="http://schemas.openxmlformats.org/officeDocument/2006/relationships/image" Target="../media/image46.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6.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hyperlink" Target="https://www.google.com/url?sa=t&amp;rct=j&amp;q=&amp;esrc=s&amp;source=web&amp;cd=&amp;ved=2ahUKEwiJt-aR27rzAhUSsKQKHSY2BrIQFnoECAUQAQ&amp;url=https://1.next.westlaw.com/Search/Home.html?transitionType%3DDefault%26contextData%3D(sc.Default)&amp;usg=AOvVaw123sOVKwHRnKZPQe4r9M87" TargetMode="External"/><Relationship Id="rId5" Type="http://schemas.openxmlformats.org/officeDocument/2006/relationships/hyperlink" Target="https://lawdb.intrasoftnet.com/index.php" TargetMode="External"/><Relationship Id="rId15" Type="http://schemas.openxmlformats.org/officeDocument/2006/relationships/image" Target="../media/image50.png"/><Relationship Id="rId10" Type="http://schemas.openxmlformats.org/officeDocument/2006/relationships/hyperlink" Target="https://oxford.universitypressscholarship.com/" TargetMode="External"/><Relationship Id="rId19" Type="http://schemas.openxmlformats.org/officeDocument/2006/relationships/image" Target="../media/image54.png"/><Relationship Id="rId4" Type="http://schemas.openxmlformats.org/officeDocument/2006/relationships/hyperlink" Target="https://www.sakkoulas-online.gr/" TargetMode="External"/><Relationship Id="rId9" Type="http://schemas.openxmlformats.org/officeDocument/2006/relationships/hyperlink" Target="https://www.heinonline.org/" TargetMode="External"/><Relationship Id="rId14" Type="http://schemas.openxmlformats.org/officeDocument/2006/relationships/image" Target="../media/image49.png"/><Relationship Id="rId22"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hyperlink" Target="http://www.heal-link.gr/"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www-en.lib.uoa.gr/services/opac-catalog.html" TargetMode="External"/><Relationship Id="rId7" Type="http://schemas.openxmlformats.org/officeDocument/2006/relationships/hyperlink" Target="https://www.heal-link.gr/"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www.lib.uoa.gr/ypiresies/bibliografikes-baseis/syndromes-ekpa.html" TargetMode="External"/><Relationship Id="rId5" Type="http://schemas.openxmlformats.org/officeDocument/2006/relationships/hyperlink" Target="http://www-en.lib.uoa.gr/services/journal-e-publishing.html" TargetMode="External"/><Relationship Id="rId10" Type="http://schemas.openxmlformats.org/officeDocument/2006/relationships/image" Target="../media/image66.png"/><Relationship Id="rId4" Type="http://schemas.openxmlformats.org/officeDocument/2006/relationships/hyperlink" Target="http://www.lib.uoa.gr/sylloges/psifiakes-sylloges/idrymatiko-apothetirio-psifiaki-bibliothiki-pergamos.html" TargetMode="External"/><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hyperlink" Target="http://www.noc.uoa.gr/"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hyperlink" Target="http://www.lib.uoa.gr/ypiresies/apotropi-logoklopis-turnitin.html" TargetMode="External"/><Relationship Id="rId7"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access.uoa.gr/ERMOFILOS/" TargetMode="External"/><Relationship Id="rId7"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hyperlink" Target="http://www.uoa.gr/" TargetMode="External"/><Relationship Id="rId4" Type="http://schemas.openxmlformats.org/officeDocument/2006/relationships/hyperlink" Target="http://access.uoa.gr/" TargetMode="External"/><Relationship Id="rId9" Type="http://schemas.openxmlformats.org/officeDocument/2006/relationships/hyperlink" Target="https://amelib.seab.gr/"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lib.uoa.gr/nc/mathaino-pos.html"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90.jpe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opac.seab.gr/search~S6*gre" TargetMode="External"/><Relationship Id="rId5" Type="http://schemas.openxmlformats.org/officeDocument/2006/relationships/image" Target="../media/image93.jpeg"/><Relationship Id="rId4" Type="http://schemas.openxmlformats.org/officeDocument/2006/relationships/image" Target="../media/image92.jpeg"/></Relationships>
</file>

<file path=ppt/slides/_rels/slide3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99.png"/><Relationship Id="rId5" Type="http://schemas.openxmlformats.org/officeDocument/2006/relationships/image" Target="../media/image98.jpg"/><Relationship Id="rId4" Type="http://schemas.openxmlformats.org/officeDocument/2006/relationships/image" Target="../media/image97.webp"/></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law.lib.uoa.g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6100" y="44624"/>
            <a:ext cx="9190756" cy="1008112"/>
          </a:xfrm>
        </p:spPr>
        <p:txBody>
          <a:bodyPr>
            <a:normAutofit/>
          </a:bodyPr>
          <a:lstStyle/>
          <a:p>
            <a:pPr algn="ctr"/>
            <a:r>
              <a:rPr lang="en-US" altLang="el-GR" sz="2000" b="1" dirty="0">
                <a:latin typeface="Times New Roman" pitchFamily="18" charset="0"/>
                <a:cs typeface="Times New Roman" pitchFamily="18" charset="0"/>
              </a:rPr>
              <a:t>NATIONAL AND KAPODISTRIAN UNIVERSITY OF ATHE</a:t>
            </a:r>
            <a:r>
              <a:rPr lang="el-GR" altLang="el-GR" sz="2000" b="1" dirty="0">
                <a:latin typeface="Times New Roman" pitchFamily="18" charset="0"/>
                <a:cs typeface="Times New Roman" pitchFamily="18" charset="0"/>
              </a:rPr>
              <a:t>Ν</a:t>
            </a:r>
            <a:r>
              <a:rPr lang="en-US" altLang="el-GR" sz="2000" b="1" dirty="0">
                <a:latin typeface="Times New Roman" pitchFamily="18" charset="0"/>
                <a:cs typeface="Times New Roman" pitchFamily="18" charset="0"/>
              </a:rPr>
              <a:t>S</a:t>
            </a:r>
            <a:br>
              <a:rPr lang="en-US" altLang="el-GR" sz="2000" dirty="0">
                <a:latin typeface="Times New Roman" pitchFamily="18" charset="0"/>
                <a:cs typeface="Times New Roman" pitchFamily="18" charset="0"/>
              </a:rPr>
            </a:br>
            <a:r>
              <a:rPr lang="en-US" altLang="el-GR" sz="2000" b="1" dirty="0">
                <a:latin typeface="Times New Roman" pitchFamily="18" charset="0"/>
                <a:cs typeface="Times New Roman" pitchFamily="18" charset="0"/>
              </a:rPr>
              <a:t>LIBRARY OF THE SCHOOL OF LAW</a:t>
            </a:r>
            <a:endParaRPr lang="en-US" sz="2000" dirty="0"/>
          </a:p>
        </p:txBody>
      </p:sp>
      <p:sp>
        <p:nvSpPr>
          <p:cNvPr id="3" name="Subtitle 2"/>
          <p:cNvSpPr>
            <a:spLocks noGrp="1"/>
          </p:cNvSpPr>
          <p:nvPr>
            <p:ph type="subTitle" idx="1"/>
          </p:nvPr>
        </p:nvSpPr>
        <p:spPr>
          <a:xfrm>
            <a:off x="5950396" y="1628800"/>
            <a:ext cx="5806380" cy="1872208"/>
          </a:xfrm>
        </p:spPr>
        <p:txBody>
          <a:bodyPr>
            <a:normAutofit/>
          </a:bodyPr>
          <a:lstStyle/>
          <a:p>
            <a:pPr algn="ctr"/>
            <a:r>
              <a:rPr lang="en-US" altLang="el-GR" sz="3800" b="1" dirty="0">
                <a:latin typeface="Times New Roman" pitchFamily="18" charset="0"/>
                <a:cs typeface="Times New Roman" pitchFamily="18" charset="0"/>
              </a:rPr>
              <a:t>LIBRARY </a:t>
            </a:r>
          </a:p>
          <a:p>
            <a:pPr algn="ctr"/>
            <a:r>
              <a:rPr lang="en-US" altLang="el-GR" sz="3800" b="1" dirty="0">
                <a:latin typeface="Times New Roman" pitchFamily="18" charset="0"/>
                <a:cs typeface="Times New Roman" pitchFamily="18" charset="0"/>
              </a:rPr>
              <a:t>SERVICES</a:t>
            </a:r>
            <a:endParaRPr lang="el-GR" altLang="el-GR" sz="2400" b="1" dirty="0">
              <a:solidFill>
                <a:schemeClr val="tx1">
                  <a:lumMod val="60000"/>
                  <a:lumOff val="40000"/>
                </a:schemeClr>
              </a:solidFill>
              <a:latin typeface="Century" pitchFamily="18" charset="0"/>
            </a:endParaRPr>
          </a:p>
          <a:p>
            <a:pPr algn="ctr"/>
            <a:r>
              <a:rPr lang="en-US" altLang="el-GR" sz="2400" b="1" dirty="0">
                <a:solidFill>
                  <a:srgbClr val="FF0000"/>
                </a:solidFill>
                <a:latin typeface="Century" pitchFamily="18" charset="0"/>
              </a:rPr>
              <a:t>Seminars</a:t>
            </a:r>
            <a:endParaRPr lang="el-GR" altLang="el-GR" sz="2400" b="1" dirty="0">
              <a:solidFill>
                <a:srgbClr val="FF0000"/>
              </a:solidFill>
              <a:latin typeface="Century" pitchFamily="18" charset="0"/>
            </a:endParaRPr>
          </a:p>
        </p:txBody>
      </p:sp>
      <p:sp>
        <p:nvSpPr>
          <p:cNvPr id="4" name="AutoShape 2" descr="Έμβλημα και Λογότυπος του Εθνικού και Καποδιστριακού Πανεπιστημίου Αθηνών"/>
          <p:cNvSpPr>
            <a:spLocks noChangeAspect="1" noChangeArrowheads="1"/>
          </p:cNvSpPr>
          <p:nvPr/>
        </p:nvSpPr>
        <p:spPr bwMode="auto">
          <a:xfrm>
            <a:off x="155575" y="-1165225"/>
            <a:ext cx="1876425" cy="2428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6" name="Picture 6" descr="Αρχείο:Logo uoa blue.png - Βικιπαίδει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4222" y="404664"/>
            <a:ext cx="519950" cy="576064"/>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5320355A-6137-0DF2-E54A-BC38F200F802}"/>
              </a:ext>
            </a:extLst>
          </p:cNvPr>
          <p:cNvPicPr>
            <a:picLocks noChangeAspect="1"/>
          </p:cNvPicPr>
          <p:nvPr/>
        </p:nvPicPr>
        <p:blipFill>
          <a:blip r:embed="rId4"/>
          <a:stretch>
            <a:fillRect/>
          </a:stretch>
        </p:blipFill>
        <p:spPr>
          <a:xfrm>
            <a:off x="6550920" y="3657620"/>
            <a:ext cx="4368028" cy="2147643"/>
          </a:xfrm>
          <a:prstGeom prst="rect">
            <a:avLst/>
          </a:prstGeom>
        </p:spPr>
      </p:pic>
      <p:pic>
        <p:nvPicPr>
          <p:cNvPr id="7" name="Γραφικό 6" descr="Σφυρί δικαστή">
            <a:extLst>
              <a:ext uri="{FF2B5EF4-FFF2-40B4-BE49-F238E27FC236}">
                <a16:creationId xmlns:a16="http://schemas.microsoft.com/office/drawing/2014/main" id="{647A5FCD-F134-E958-D36B-578551343C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4453" y="6162120"/>
            <a:ext cx="462247" cy="513888"/>
          </a:xfrm>
          <a:prstGeom prst="rect">
            <a:avLst/>
          </a:prstGeom>
        </p:spPr>
      </p:pic>
      <p:pic>
        <p:nvPicPr>
          <p:cNvPr id="8" name="Γραφικό 7" descr="Μεγεθυντικός φακός">
            <a:extLst>
              <a:ext uri="{FF2B5EF4-FFF2-40B4-BE49-F238E27FC236}">
                <a16:creationId xmlns:a16="http://schemas.microsoft.com/office/drawing/2014/main" id="{3798AA83-4613-20E2-5EEC-D2210448EC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80480" y="6177900"/>
            <a:ext cx="498108" cy="498108"/>
          </a:xfrm>
          <a:prstGeom prst="rect">
            <a:avLst/>
          </a:prstGeom>
        </p:spPr>
      </p:pic>
      <p:pic>
        <p:nvPicPr>
          <p:cNvPr id="9" name="Γραφικό 8" descr="Χρήστης">
            <a:extLst>
              <a:ext uri="{FF2B5EF4-FFF2-40B4-BE49-F238E27FC236}">
                <a16:creationId xmlns:a16="http://schemas.microsoft.com/office/drawing/2014/main" id="{2BFDE2EA-A8AF-E5FB-653F-D2E8669715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28509" y="6177900"/>
            <a:ext cx="462247" cy="513888"/>
          </a:xfrm>
          <a:prstGeom prst="rect">
            <a:avLst/>
          </a:prstGeom>
        </p:spPr>
      </p:pic>
      <p:pic>
        <p:nvPicPr>
          <p:cNvPr id="10" name="Γραφικό 9" descr="Φυσαλίδα συνομιλίας">
            <a:extLst>
              <a:ext uri="{FF2B5EF4-FFF2-40B4-BE49-F238E27FC236}">
                <a16:creationId xmlns:a16="http://schemas.microsoft.com/office/drawing/2014/main" id="{BF97B786-859D-747C-66FD-7B7CDE89A4A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31040" y="6123240"/>
            <a:ext cx="551604" cy="584746"/>
          </a:xfrm>
          <a:prstGeom prst="rect">
            <a:avLst/>
          </a:prstGeom>
        </p:spPr>
      </p:pic>
      <p:pic>
        <p:nvPicPr>
          <p:cNvPr id="11" name="Γραφικό 10" descr="Internet">
            <a:extLst>
              <a:ext uri="{FF2B5EF4-FFF2-40B4-BE49-F238E27FC236}">
                <a16:creationId xmlns:a16="http://schemas.microsoft.com/office/drawing/2014/main" id="{1D0D2C06-12A0-8200-F6C8-32B78F42AB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90756" y="6093296"/>
            <a:ext cx="623612" cy="661088"/>
          </a:xfrm>
          <a:prstGeom prst="rect">
            <a:avLst/>
          </a:prstGeom>
        </p:spPr>
      </p:pic>
      <p:pic>
        <p:nvPicPr>
          <p:cNvPr id="12" name="Γραφικό 11" descr="Ασύρματο">
            <a:extLst>
              <a:ext uri="{FF2B5EF4-FFF2-40B4-BE49-F238E27FC236}">
                <a16:creationId xmlns:a16="http://schemas.microsoft.com/office/drawing/2014/main" id="{3B68504F-0AB3-38B5-F34A-206D136E68F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63288" y="6155730"/>
            <a:ext cx="623612" cy="546310"/>
          </a:xfrm>
          <a:prstGeom prst="rect">
            <a:avLst/>
          </a:prstGeom>
        </p:spPr>
      </p:pic>
      <p:pic>
        <p:nvPicPr>
          <p:cNvPr id="13" name="Γραφικό 12" descr="Βιβλία">
            <a:extLst>
              <a:ext uri="{FF2B5EF4-FFF2-40B4-BE49-F238E27FC236}">
                <a16:creationId xmlns:a16="http://schemas.microsoft.com/office/drawing/2014/main" id="{6F6C92E2-5877-2192-BE7D-4FEF6121149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50920" y="6165304"/>
            <a:ext cx="623612" cy="550229"/>
          </a:xfrm>
          <a:prstGeom prst="rect">
            <a:avLst/>
          </a:prstGeom>
        </p:spPr>
      </p:pic>
      <p:pic>
        <p:nvPicPr>
          <p:cNvPr id="14" name="Γραφικό 13" descr="Ξεκλείδωμα">
            <a:extLst>
              <a:ext uri="{FF2B5EF4-FFF2-40B4-BE49-F238E27FC236}">
                <a16:creationId xmlns:a16="http://schemas.microsoft.com/office/drawing/2014/main" id="{2C72EE50-24C0-6654-84A5-826CD8E7020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414892" y="6208074"/>
            <a:ext cx="623612" cy="467934"/>
          </a:xfrm>
          <a:prstGeom prst="rect">
            <a:avLst/>
          </a:prstGeom>
        </p:spPr>
      </p:pic>
    </p:spTree>
    <p:extLst>
      <p:ext uri="{BB962C8B-B14F-4D97-AF65-F5344CB8AC3E}">
        <p14:creationId xmlns:p14="http://schemas.microsoft.com/office/powerpoint/2010/main" val="216945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6"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λλειψοειδής επεξήγηση 1"/>
          <p:cNvSpPr/>
          <p:nvPr/>
        </p:nvSpPr>
        <p:spPr>
          <a:xfrm>
            <a:off x="72008" y="2492896"/>
            <a:ext cx="1989956" cy="1080120"/>
          </a:xfrm>
          <a:prstGeom prst="wedgeEllipseCallout">
            <a:avLst>
              <a:gd name="adj1" fmla="val 79438"/>
              <a:gd name="adj2" fmla="val 16980"/>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You can also enter the abbreviated title of the journal </a:t>
            </a:r>
            <a:endParaRPr lang="el-GR" sz="1200" b="1" dirty="0"/>
          </a:p>
        </p:txBody>
      </p:sp>
    </p:spTree>
    <p:extLst>
      <p:ext uri="{BB962C8B-B14F-4D97-AF65-F5344CB8AC3E}">
        <p14:creationId xmlns:p14="http://schemas.microsoft.com/office/powerpoint/2010/main" val="5491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4"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Ομάδα 15"/>
          <p:cNvGrpSpPr/>
          <p:nvPr/>
        </p:nvGrpSpPr>
        <p:grpSpPr>
          <a:xfrm>
            <a:off x="1225317" y="3501005"/>
            <a:ext cx="8325479" cy="2246772"/>
            <a:chOff x="1225317" y="3501005"/>
            <a:chExt cx="8325479" cy="2246772"/>
          </a:xfrm>
        </p:grpSpPr>
        <p:grpSp>
          <p:nvGrpSpPr>
            <p:cNvPr id="2" name="Ομάδα 1"/>
            <p:cNvGrpSpPr/>
            <p:nvPr/>
          </p:nvGrpSpPr>
          <p:grpSpPr>
            <a:xfrm>
              <a:off x="1225317" y="3501005"/>
              <a:ext cx="8325479" cy="277002"/>
              <a:chOff x="1131727" y="3224046"/>
              <a:chExt cx="8454391" cy="277002"/>
            </a:xfrm>
          </p:grpSpPr>
          <p:cxnSp>
            <p:nvCxnSpPr>
              <p:cNvPr id="3" name="Γωνιακή σύνδεση 2"/>
              <p:cNvCxnSpPr/>
              <p:nvPr/>
            </p:nvCxnSpPr>
            <p:spPr>
              <a:xfrm rot="10800000" flipV="1">
                <a:off x="2931928" y="3224046"/>
                <a:ext cx="6654190" cy="216027"/>
              </a:xfrm>
              <a:prstGeom prst="bentConnector3">
                <a:avLst>
                  <a:gd name="adj1" fmla="val 77134"/>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131727" y="3224049"/>
                <a:ext cx="1800200" cy="276999"/>
              </a:xfrm>
              <a:prstGeom prst="rect">
                <a:avLst/>
              </a:prstGeom>
              <a:noFill/>
              <a:ln w="25400">
                <a:solidFill>
                  <a:srgbClr val="385E80">
                    <a:alpha val="0"/>
                  </a:srgbClr>
                </a:solidFill>
              </a:ln>
            </p:spPr>
            <p:txBody>
              <a:bodyPr wrap="square" rtlCol="0">
                <a:spAutoFit/>
              </a:bodyPr>
              <a:lstStyle/>
              <a:p>
                <a:endParaRPr lang="el-GR" sz="1200" b="1" dirty="0"/>
              </a:p>
            </p:txBody>
          </p:sp>
        </p:grpSp>
        <p:sp>
          <p:nvSpPr>
            <p:cNvPr id="14" name="Ορθογώνιο 13"/>
            <p:cNvSpPr/>
            <p:nvPr/>
          </p:nvSpPr>
          <p:spPr>
            <a:xfrm>
              <a:off x="1413892" y="3501008"/>
              <a:ext cx="1656184" cy="2246769"/>
            </a:xfrm>
            <a:prstGeom prst="rect">
              <a:avLst/>
            </a:prstGeom>
          </p:spPr>
          <p:txBody>
            <a:bodyPr wrap="square">
              <a:spAutoFit/>
            </a:bodyPr>
            <a:lstStyle/>
            <a:p>
              <a:r>
                <a:rPr lang="en-US" sz="1400" b="1" dirty="0"/>
                <a:t>If the journal is available online, a hyperlink will lead you to the full text article, accessible via the NKUA network at the library premises or via VPN</a:t>
              </a:r>
              <a:endParaRPr lang="el-GR" sz="1400" b="1" dirty="0"/>
            </a:p>
          </p:txBody>
        </p:sp>
      </p:grpSp>
    </p:spTree>
    <p:extLst>
      <p:ext uri="{BB962C8B-B14F-4D97-AF65-F5344CB8AC3E}">
        <p14:creationId xmlns:p14="http://schemas.microsoft.com/office/powerpoint/2010/main" val="254196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1117309" y="84535"/>
            <a:ext cx="10157354" cy="896193"/>
          </a:xfrm>
        </p:spPr>
        <p:txBody>
          <a:bodyPr>
            <a:normAutofit fontScale="90000"/>
          </a:bodyPr>
          <a:lstStyle/>
          <a:p>
            <a:pPr algn="ctr"/>
            <a:r>
              <a:rPr lang="en-US" sz="3200" dirty="0">
                <a:solidFill>
                  <a:srgbClr val="FF0000"/>
                </a:solidFill>
              </a:rPr>
              <a:t>Borrowing &amp; Returning Books     </a:t>
            </a:r>
            <a:r>
              <a:rPr lang="en-US" sz="3200" u="sng" dirty="0">
                <a:solidFill>
                  <a:srgbClr val="FF0000"/>
                </a:solidFill>
              </a:rPr>
              <a:t>http://law.lib.uoa.gr/ypiresies/daneismos.html</a:t>
            </a:r>
            <a:endParaRPr lang="el-GR" sz="1800" u="sng" dirty="0">
              <a:solidFill>
                <a:srgbClr val="FF0000"/>
              </a:solidFill>
            </a:endParaRPr>
          </a:p>
        </p:txBody>
      </p:sp>
      <p:sp>
        <p:nvSpPr>
          <p:cNvPr id="2" name="Θέση περιεχομένου 1"/>
          <p:cNvSpPr>
            <a:spLocks noGrp="1"/>
          </p:cNvSpPr>
          <p:nvPr>
            <p:ph idx="1"/>
          </p:nvPr>
        </p:nvSpPr>
        <p:spPr>
          <a:xfrm>
            <a:off x="2566020" y="1340768"/>
            <a:ext cx="4752528" cy="3888432"/>
          </a:xfrm>
        </p:spPr>
        <p:txBody>
          <a:bodyPr>
            <a:normAutofit/>
          </a:bodyPr>
          <a:lstStyle/>
          <a:p>
            <a:pPr>
              <a:buFont typeface="Wingdings" panose="05000000000000000000" pitchFamily="2" charset="2"/>
              <a:buChar char="Ø"/>
            </a:pPr>
            <a:r>
              <a:rPr lang="en-US" sz="1800" b="1" dirty="0">
                <a:solidFill>
                  <a:srgbClr val="385E80"/>
                </a:solidFill>
              </a:rPr>
              <a:t>Unified Library guidelines and policies</a:t>
            </a:r>
            <a:endParaRPr lang="el-GR" sz="1800" b="1" dirty="0">
              <a:solidFill>
                <a:srgbClr val="385E80"/>
              </a:solidFill>
            </a:endParaRPr>
          </a:p>
          <a:p>
            <a:pPr>
              <a:buFont typeface="Wingdings" panose="05000000000000000000" pitchFamily="2" charset="2"/>
              <a:buChar char="ü"/>
            </a:pPr>
            <a:r>
              <a:rPr lang="en-US" sz="1600" b="1" dirty="0">
                <a:solidFill>
                  <a:srgbClr val="385E80"/>
                </a:solidFill>
              </a:rPr>
              <a:t>Undergraduate students can borrow up to 5 items at once</a:t>
            </a:r>
            <a:r>
              <a:rPr lang="el-GR" sz="1600" b="1" dirty="0">
                <a:solidFill>
                  <a:srgbClr val="385E80"/>
                </a:solidFill>
              </a:rPr>
              <a:t> </a:t>
            </a:r>
            <a:r>
              <a:rPr lang="en-US" sz="1600" b="1" dirty="0">
                <a:solidFill>
                  <a:srgbClr val="385E80"/>
                </a:solidFill>
              </a:rPr>
              <a:t>for 5 days</a:t>
            </a:r>
            <a:r>
              <a:rPr lang="el-GR" sz="1600" b="1" dirty="0">
                <a:solidFill>
                  <a:srgbClr val="385E80"/>
                </a:solidFill>
              </a:rPr>
              <a:t> </a:t>
            </a:r>
            <a:endParaRPr lang="en-US" sz="1600" b="1" dirty="0">
              <a:solidFill>
                <a:srgbClr val="385E80"/>
              </a:solidFill>
            </a:endParaRPr>
          </a:p>
          <a:p>
            <a:pPr>
              <a:buFont typeface="Wingdings" panose="05000000000000000000" pitchFamily="2" charset="2"/>
              <a:buChar char="ü"/>
            </a:pPr>
            <a:r>
              <a:rPr lang="en-US" sz="1600" b="1" dirty="0">
                <a:solidFill>
                  <a:srgbClr val="385E80"/>
                </a:solidFill>
              </a:rPr>
              <a:t>1 renewal for 5 days</a:t>
            </a:r>
            <a:endParaRPr lang="el-GR" sz="1600" b="1" dirty="0">
              <a:solidFill>
                <a:srgbClr val="385E80"/>
              </a:solidFill>
            </a:endParaRPr>
          </a:p>
          <a:p>
            <a:pPr marL="426645" lvl="1" indent="0">
              <a:buNone/>
            </a:pPr>
            <a:endParaRPr lang="en-US" sz="1200" b="1" dirty="0">
              <a:solidFill>
                <a:srgbClr val="FF0000"/>
              </a:solidFill>
            </a:endParaRPr>
          </a:p>
          <a:p>
            <a:pPr lvl="1">
              <a:buFont typeface="Wingdings" panose="05000000000000000000" pitchFamily="2" charset="2"/>
              <a:buChar char="ü"/>
            </a:pPr>
            <a:r>
              <a:rPr lang="en-US" sz="1200" b="1" dirty="0">
                <a:solidFill>
                  <a:srgbClr val="FF0000"/>
                </a:solidFill>
              </a:rPr>
              <a:t>Some items are for use only in Library and may not be borrowed</a:t>
            </a:r>
          </a:p>
          <a:p>
            <a:pPr lvl="1">
              <a:buFont typeface="Wingdings" panose="05000000000000000000" pitchFamily="2" charset="2"/>
              <a:buChar char="ü"/>
            </a:pPr>
            <a:r>
              <a:rPr lang="en-US" sz="1200" b="1" dirty="0">
                <a:solidFill>
                  <a:srgbClr val="FF0000"/>
                </a:solidFill>
              </a:rPr>
              <a:t>If your books become overdue there are fines</a:t>
            </a:r>
            <a:endParaRPr lang="el-GR" sz="1200" b="1" dirty="0">
              <a:solidFill>
                <a:srgbClr val="FF0000"/>
              </a:solidFill>
            </a:endParaRPr>
          </a:p>
          <a:p>
            <a:pPr marL="426645" lvl="1" indent="0">
              <a:buNone/>
            </a:pPr>
            <a:endParaRPr lang="el-GR" sz="1200" b="1" dirty="0">
              <a:solidFill>
                <a:srgbClr val="FF0000"/>
              </a:solidFill>
            </a:endParaRPr>
          </a:p>
        </p:txBody>
      </p:sp>
      <p:sp>
        <p:nvSpPr>
          <p:cNvPr id="4" name="Θέση περιεχομένου 1">
            <a:extLst>
              <a:ext uri="{FF2B5EF4-FFF2-40B4-BE49-F238E27FC236}">
                <a16:creationId xmlns:a16="http://schemas.microsoft.com/office/drawing/2014/main" id="{100CD15C-68EC-8E47-AE0E-631A4D124E26}"/>
              </a:ext>
            </a:extLst>
          </p:cNvPr>
          <p:cNvSpPr txBox="1">
            <a:spLocks/>
          </p:cNvSpPr>
          <p:nvPr/>
        </p:nvSpPr>
        <p:spPr>
          <a:xfrm>
            <a:off x="8110636" y="2564903"/>
            <a:ext cx="3672408" cy="2304257"/>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a:buFont typeface="Wingdings" panose="05000000000000000000" pitchFamily="2" charset="2"/>
              <a:buChar char="Ø"/>
            </a:pPr>
            <a:endParaRPr lang="en-US" sz="1600" b="1" dirty="0">
              <a:solidFill>
                <a:srgbClr val="860000"/>
              </a:solidFill>
            </a:endParaRPr>
          </a:p>
          <a:p>
            <a:pPr>
              <a:buFont typeface="Wingdings" panose="05000000000000000000" pitchFamily="2" charset="2"/>
              <a:buChar char="Ø"/>
            </a:pPr>
            <a:r>
              <a:rPr lang="en-US" sz="1600" b="1" dirty="0">
                <a:solidFill>
                  <a:srgbClr val="860000"/>
                </a:solidFill>
              </a:rPr>
              <a:t>Article ordering service and Interlibrary loan</a:t>
            </a:r>
            <a:endParaRPr lang="el-GR" sz="1600" b="1" dirty="0">
              <a:solidFill>
                <a:srgbClr val="860000"/>
              </a:solidFill>
            </a:endParaRPr>
          </a:p>
        </p:txBody>
      </p:sp>
      <p:pic>
        <p:nvPicPr>
          <p:cNvPr id="6" name="Εικόνα 5">
            <a:extLst>
              <a:ext uri="{FF2B5EF4-FFF2-40B4-BE49-F238E27FC236}">
                <a16:creationId xmlns:a16="http://schemas.microsoft.com/office/drawing/2014/main" id="{47D6FE6C-BF0F-A600-4DDD-5E40612D9E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378" y="4869160"/>
            <a:ext cx="9744674" cy="1656184"/>
          </a:xfrm>
          <a:prstGeom prst="rect">
            <a:avLst/>
          </a:prstGeom>
        </p:spPr>
      </p:pic>
      <p:pic>
        <p:nvPicPr>
          <p:cNvPr id="8" name="Εικόνα 7">
            <a:extLst>
              <a:ext uri="{FF2B5EF4-FFF2-40B4-BE49-F238E27FC236}">
                <a16:creationId xmlns:a16="http://schemas.microsoft.com/office/drawing/2014/main" id="{48E32EBE-511D-8E93-52AC-62008BA722FD}"/>
              </a:ext>
            </a:extLst>
          </p:cNvPr>
          <p:cNvPicPr>
            <a:picLocks noChangeAspect="1"/>
          </p:cNvPicPr>
          <p:nvPr/>
        </p:nvPicPr>
        <p:blipFill>
          <a:blip r:embed="rId4"/>
          <a:stretch>
            <a:fillRect/>
          </a:stretch>
        </p:blipFill>
        <p:spPr>
          <a:xfrm>
            <a:off x="8578688" y="1484784"/>
            <a:ext cx="2196244" cy="896193"/>
          </a:xfrm>
          <a:prstGeom prst="rect">
            <a:avLst/>
          </a:prstGeom>
        </p:spPr>
      </p:pic>
      <p:pic>
        <p:nvPicPr>
          <p:cNvPr id="7" name="Εικόνα 6">
            <a:extLst>
              <a:ext uri="{FF2B5EF4-FFF2-40B4-BE49-F238E27FC236}">
                <a16:creationId xmlns:a16="http://schemas.microsoft.com/office/drawing/2014/main" id="{8A606D6A-3D61-483A-1ABF-72CF675B9B9D}"/>
              </a:ext>
            </a:extLst>
          </p:cNvPr>
          <p:cNvPicPr>
            <a:picLocks noChangeAspect="1"/>
          </p:cNvPicPr>
          <p:nvPr/>
        </p:nvPicPr>
        <p:blipFill>
          <a:blip r:embed="rId5"/>
          <a:stretch>
            <a:fillRect/>
          </a:stretch>
        </p:blipFill>
        <p:spPr>
          <a:xfrm>
            <a:off x="117748" y="0"/>
            <a:ext cx="1870034" cy="6858000"/>
          </a:xfrm>
          <a:prstGeom prst="rect">
            <a:avLst/>
          </a:prstGeom>
        </p:spPr>
      </p:pic>
    </p:spTree>
    <p:extLst>
      <p:ext uri="{BB962C8B-B14F-4D97-AF65-F5344CB8AC3E}">
        <p14:creationId xmlns:p14="http://schemas.microsoft.com/office/powerpoint/2010/main" val="29157535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5993"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Τίτλος 9"/>
          <p:cNvSpPr>
            <a:spLocks noGrp="1"/>
          </p:cNvSpPr>
          <p:nvPr>
            <p:ph type="title"/>
          </p:nvPr>
        </p:nvSpPr>
        <p:spPr>
          <a:xfrm>
            <a:off x="882615" y="25747"/>
            <a:ext cx="10157354" cy="738957"/>
          </a:xfrm>
        </p:spPr>
        <p:txBody>
          <a:bodyPr>
            <a:normAutofit fontScale="90000"/>
          </a:bodyPr>
          <a:lstStyle/>
          <a:p>
            <a:pPr algn="ctr"/>
            <a:br>
              <a:rPr lang="en-US" sz="2800" dirty="0"/>
            </a:br>
            <a:r>
              <a:rPr lang="en-US" sz="2400" dirty="0">
                <a:hlinkClick r:id="rId4"/>
              </a:rPr>
              <a:t>https://pergamos.lib.uoa.gr/uoa/dl/frontend/index.html</a:t>
            </a:r>
            <a:r>
              <a:rPr lang="en-US" sz="2400" dirty="0"/>
              <a:t> </a:t>
            </a:r>
            <a:br>
              <a:rPr lang="en-US" sz="2200" dirty="0"/>
            </a:br>
            <a:endParaRPr lang="el-GR" sz="2200" dirty="0"/>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7640" y="476672"/>
            <a:ext cx="3240360" cy="6290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8833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5"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048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Εξάγωνο 2"/>
          <p:cNvSpPr/>
          <p:nvPr/>
        </p:nvSpPr>
        <p:spPr>
          <a:xfrm>
            <a:off x="4294212" y="2636912"/>
            <a:ext cx="3024336" cy="2493541"/>
          </a:xfrm>
          <a:prstGeom prst="hexagon">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In some cases the digital file of the thesis remains offline for a period of time determined by the author </a:t>
            </a:r>
            <a:endParaRPr lang="el-GR" sz="1400" b="1" dirty="0">
              <a:solidFill>
                <a:schemeClr val="bg1"/>
              </a:solidFill>
            </a:endParaRPr>
          </a:p>
        </p:txBody>
      </p:sp>
    </p:spTree>
    <p:extLst>
      <p:ext uri="{BB962C8B-B14F-4D97-AF65-F5344CB8AC3E}">
        <p14:creationId xmlns:p14="http://schemas.microsoft.com/office/powerpoint/2010/main" val="85738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48544"/>
          </a:xfrm>
        </p:spPr>
        <p:txBody>
          <a:bodyPr>
            <a:normAutofit/>
          </a:bodyPr>
          <a:lstStyle/>
          <a:p>
            <a:pPr algn="ctr"/>
            <a:r>
              <a:rPr lang="en-US" sz="3200" dirty="0"/>
              <a:t>Legal Databases</a:t>
            </a:r>
            <a:r>
              <a:rPr lang="el-GR" sz="3200" dirty="0"/>
              <a:t> </a:t>
            </a:r>
            <a:br>
              <a:rPr lang="el-GR" sz="3200" dirty="0"/>
            </a:br>
            <a:r>
              <a:rPr lang="el-GR" sz="3200" dirty="0"/>
              <a:t>(</a:t>
            </a:r>
            <a:r>
              <a:rPr lang="en-US" sz="3200" dirty="0"/>
              <a:t>library’s subscriptions</a:t>
            </a:r>
            <a:r>
              <a:rPr lang="el-GR" sz="3200" dirty="0"/>
              <a:t>)</a:t>
            </a:r>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6" name="Text Placeholder 3"/>
          <p:cNvSpPr>
            <a:spLocks noGrp="1"/>
          </p:cNvSpPr>
          <p:nvPr>
            <p:ph type="body" sz="half" idx="2"/>
          </p:nvPr>
        </p:nvSpPr>
        <p:spPr>
          <a:xfrm>
            <a:off x="460375" y="1196753"/>
            <a:ext cx="5294305" cy="6192688"/>
          </a:xfrm>
        </p:spPr>
        <p:txBody>
          <a:bodyPr>
            <a:normAutofit/>
          </a:bodyPr>
          <a:lstStyle/>
          <a:p>
            <a:pPr marL="285750" indent="-285750">
              <a:lnSpc>
                <a:spcPct val="100000"/>
              </a:lnSpc>
            </a:pPr>
            <a:endParaRPr lang="el-GR" sz="1500" u="sng" dirty="0">
              <a:solidFill>
                <a:srgbClr val="0070C0"/>
              </a:solidFill>
            </a:endParaRPr>
          </a:p>
          <a:p>
            <a:pPr marL="285750" indent="-285750">
              <a:lnSpc>
                <a:spcPct val="100000"/>
              </a:lnSpc>
            </a:pPr>
            <a:r>
              <a:rPr lang="en-US" sz="1500" u="sng" dirty="0">
                <a:solidFill>
                  <a:srgbClr val="0070C0"/>
                </a:solidFill>
              </a:rPr>
              <a:t>https://www.qualex.gr/</a:t>
            </a:r>
          </a:p>
          <a:p>
            <a:pPr marL="0" indent="0">
              <a:lnSpc>
                <a:spcPct val="100000"/>
              </a:lnSpc>
              <a:buNone/>
            </a:pPr>
            <a:endParaRPr lang="en-US" sz="1500" dirty="0"/>
          </a:p>
          <a:p>
            <a:pPr marL="285750" indent="-285750">
              <a:lnSpc>
                <a:spcPct val="100000"/>
              </a:lnSpc>
            </a:pPr>
            <a:r>
              <a:rPr lang="en-US" sz="1500" u="sng" dirty="0">
                <a:solidFill>
                  <a:srgbClr val="0070C0"/>
                </a:solidFill>
                <a:hlinkClick r:id="rId3"/>
              </a:rPr>
              <a:t>https://www.sakkoulas.com</a:t>
            </a:r>
            <a:endParaRPr lang="el-GR" sz="200" u="sng" dirty="0">
              <a:solidFill>
                <a:srgbClr val="0070C0"/>
              </a:solidFill>
            </a:endParaRPr>
          </a:p>
          <a:p>
            <a:pPr marL="285750" indent="-285750">
              <a:lnSpc>
                <a:spcPct val="100000"/>
              </a:lnSpc>
            </a:pPr>
            <a:endParaRPr lang="el-GR" sz="1500" dirty="0">
              <a:cs typeface="Times New Roman" panose="02020603050405020304" pitchFamily="18" charset="0"/>
              <a:hlinkClick r:id="rId4"/>
            </a:endParaRPr>
          </a:p>
          <a:p>
            <a:pPr marL="285750" indent="-285750">
              <a:lnSpc>
                <a:spcPct val="100000"/>
              </a:lnSpc>
              <a:buClr>
                <a:srgbClr val="0070C0"/>
              </a:buClr>
            </a:pPr>
            <a:r>
              <a:rPr lang="en-US" sz="1500" dirty="0">
                <a:cs typeface="Times New Roman" panose="02020603050405020304" pitchFamily="18" charset="0"/>
                <a:hlinkClick r:id="rId4"/>
              </a:rPr>
              <a:t>https://www.sakkoulas-online.gr/</a:t>
            </a:r>
            <a:r>
              <a:rPr lang="en-US" sz="1500" dirty="0">
                <a:cs typeface="Times New Roman" panose="02020603050405020304" pitchFamily="18" charset="0"/>
              </a:rPr>
              <a:t> </a:t>
            </a:r>
            <a:endParaRPr lang="el-GR" sz="1500" dirty="0">
              <a:cs typeface="Times New Roman" panose="02020603050405020304" pitchFamily="18" charset="0"/>
            </a:endParaRPr>
          </a:p>
          <a:p>
            <a:pPr>
              <a:lnSpc>
                <a:spcPct val="100000"/>
              </a:lnSpc>
            </a:pPr>
            <a:endParaRPr lang="el-GR" sz="1500" dirty="0">
              <a:hlinkClick r:id="rId5"/>
            </a:endParaRPr>
          </a:p>
          <a:p>
            <a:pPr>
              <a:lnSpc>
                <a:spcPct val="100000"/>
              </a:lnSpc>
              <a:buClr>
                <a:srgbClr val="0070C0"/>
              </a:buClr>
            </a:pPr>
            <a:r>
              <a:rPr lang="en-US" sz="1500" dirty="0">
                <a:hlinkClick r:id="rId5"/>
              </a:rPr>
              <a:t>http://www.dsanet.gr/1024x768.htm</a:t>
            </a:r>
            <a:endParaRPr lang="el-GR" sz="1500" dirty="0">
              <a:hlinkClick r:id="rId5"/>
            </a:endParaRPr>
          </a:p>
          <a:p>
            <a:pPr>
              <a:lnSpc>
                <a:spcPct val="100000"/>
              </a:lnSpc>
            </a:pPr>
            <a:endParaRPr lang="el-GR" sz="1500" dirty="0">
              <a:hlinkClick r:id="rId5"/>
            </a:endParaRPr>
          </a:p>
          <a:p>
            <a:pPr>
              <a:lnSpc>
                <a:spcPct val="100000"/>
              </a:lnSpc>
              <a:buClr>
                <a:srgbClr val="0070C0"/>
              </a:buClr>
            </a:pPr>
            <a:r>
              <a:rPr lang="en-US" sz="1500" dirty="0">
                <a:hlinkClick r:id="rId5"/>
              </a:rPr>
              <a:t>https://lawdb.intrasoftnet.com/index.php</a:t>
            </a:r>
            <a:r>
              <a:rPr lang="el-GR" sz="1500" dirty="0">
                <a:cs typeface="Times New Roman" panose="02020603050405020304" pitchFamily="18" charset="0"/>
              </a:rPr>
              <a:t> </a:t>
            </a:r>
            <a:endParaRPr lang="en-US" sz="1500" dirty="0">
              <a:cs typeface="Times New Roman" panose="02020603050405020304" pitchFamily="18" charset="0"/>
            </a:endParaRPr>
          </a:p>
          <a:p>
            <a:pPr marL="0" indent="0">
              <a:lnSpc>
                <a:spcPct val="100000"/>
              </a:lnSpc>
              <a:buNone/>
            </a:pPr>
            <a:endParaRPr lang="en-US" sz="1500" b="1" dirty="0">
              <a:cs typeface="Times New Roman" panose="02020603050405020304" pitchFamily="18" charset="0"/>
            </a:endParaRPr>
          </a:p>
          <a:p>
            <a:pPr marL="0" indent="0">
              <a:buNone/>
            </a:pPr>
            <a:endParaRPr lang="el-GR" sz="1500" dirty="0"/>
          </a:p>
          <a:p>
            <a:pPr marL="0" indent="0">
              <a:buNone/>
            </a:pPr>
            <a:endParaRPr lang="en-US" sz="1500" dirty="0"/>
          </a:p>
          <a:p>
            <a:pPr marL="0" indent="0">
              <a:buNone/>
            </a:pPr>
            <a:endParaRPr lang="en-US" sz="1500" dirty="0"/>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124" y="5085184"/>
            <a:ext cx="1224136"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580" y="3284984"/>
            <a:ext cx="1315401" cy="305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3"/>
          <p:cNvSpPr>
            <a:spLocks noGrp="1"/>
          </p:cNvSpPr>
          <p:nvPr>
            <p:ph type="body" sz="half" idx="2"/>
          </p:nvPr>
        </p:nvSpPr>
        <p:spPr>
          <a:xfrm>
            <a:off x="5877977" y="1628800"/>
            <a:ext cx="6121091" cy="5138528"/>
          </a:xfrm>
        </p:spPr>
        <p:txBody>
          <a:bodyPr>
            <a:normAutofit/>
          </a:bodyPr>
          <a:lstStyle/>
          <a:p>
            <a:pPr marL="285750" indent="-285750">
              <a:lnSpc>
                <a:spcPct val="120000"/>
              </a:lnSpc>
              <a:buClr>
                <a:srgbClr val="0070C0"/>
              </a:buClr>
            </a:pPr>
            <a:r>
              <a:rPr lang="en-US" altLang="el-GR" sz="1600" dirty="0">
                <a:hlinkClick r:id="rId8"/>
              </a:rPr>
              <a:t>https://beckonline.beck.de/Modul/50910/Inhalt</a:t>
            </a:r>
            <a:endParaRPr lang="el-GR" altLang="el-GR" sz="200" dirty="0"/>
          </a:p>
          <a:p>
            <a:pPr marL="285750" indent="-285750">
              <a:lnSpc>
                <a:spcPct val="120000"/>
              </a:lnSpc>
            </a:pPr>
            <a:endParaRPr lang="el-GR" sz="200" u="sng" dirty="0">
              <a:solidFill>
                <a:srgbClr val="0070C0"/>
              </a:solidFill>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rPr>
              <a:t>https://www.dalloz.fr/dalloz</a:t>
            </a:r>
            <a:r>
              <a:rPr lang="en-US" sz="1500" dirty="0">
                <a:solidFill>
                  <a:srgbClr val="0070C0"/>
                </a:solidFill>
                <a:cs typeface="Times New Roman" panose="02020603050405020304" pitchFamily="18" charset="0"/>
              </a:rPr>
              <a:t> </a:t>
            </a:r>
            <a:r>
              <a:rPr lang="en-US" sz="1500" dirty="0">
                <a:cs typeface="Times New Roman" panose="02020603050405020304" pitchFamily="18" charset="0"/>
              </a:rPr>
              <a:t>  </a:t>
            </a:r>
            <a:endParaRPr lang="el-GR" sz="200" dirty="0">
              <a:cs typeface="Times New Roman" panose="02020603050405020304" pitchFamily="18" charset="0"/>
            </a:endParaRPr>
          </a:p>
          <a:p>
            <a:pPr>
              <a:lnSpc>
                <a:spcPct val="120000"/>
              </a:lnSpc>
            </a:pPr>
            <a:endParaRPr lang="el-GR" sz="200" dirty="0">
              <a:cs typeface="Times New Roman" panose="02020603050405020304" pitchFamily="18" charset="0"/>
            </a:endParaRPr>
          </a:p>
          <a:p>
            <a:pPr>
              <a:lnSpc>
                <a:spcPct val="120000"/>
              </a:lnSpc>
            </a:pPr>
            <a:r>
              <a:rPr lang="en-US" sz="1500" dirty="0">
                <a:solidFill>
                  <a:srgbClr val="0070C0"/>
                </a:solidFill>
                <a:cs typeface="Times New Roman" panose="02020603050405020304" pitchFamily="18" charset="0"/>
              </a:rPr>
              <a:t> </a:t>
            </a:r>
            <a:r>
              <a:rPr lang="en-US" sz="1500" u="sng" dirty="0">
                <a:solidFill>
                  <a:srgbClr val="0070C0"/>
                </a:solidFill>
                <a:cs typeface="Times New Roman" panose="02020603050405020304" pitchFamily="18" charset="0"/>
                <a:hlinkClick r:id="rId9"/>
              </a:rPr>
              <a:t>https://www.heinonline.org</a:t>
            </a:r>
            <a:endParaRPr lang="el-GR" sz="200" dirty="0">
              <a:cs typeface="Times New Roman" panose="02020603050405020304" pitchFamily="18" charset="0"/>
            </a:endParaRPr>
          </a:p>
          <a:p>
            <a:pPr>
              <a:lnSpc>
                <a:spcPct val="100000"/>
              </a:lnSpc>
            </a:pPr>
            <a:endParaRPr lang="en-US" sz="1500" dirty="0">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rPr>
              <a:t>https://www.jstor.org/</a:t>
            </a:r>
            <a:endParaRPr lang="en-US" sz="1500" dirty="0">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hlinkClick r:id="rId10"/>
              </a:rPr>
              <a:t>https://oxford.universitypressscholarship.com/</a:t>
            </a:r>
            <a:endParaRPr lang="el-GR" sz="1500" u="sng" dirty="0">
              <a:solidFill>
                <a:srgbClr val="0070C0"/>
              </a:solidFill>
              <a:cs typeface="Times New Roman" panose="02020603050405020304" pitchFamily="18" charset="0"/>
            </a:endParaRPr>
          </a:p>
          <a:p>
            <a:endParaRPr lang="el-GR" sz="1500" dirty="0">
              <a:hlinkClick r:id="rId11"/>
            </a:endParaRPr>
          </a:p>
          <a:p>
            <a:pPr>
              <a:buClr>
                <a:srgbClr val="0070C0"/>
              </a:buClr>
            </a:pPr>
            <a:r>
              <a:rPr lang="en-US" sz="1500" dirty="0">
                <a:hlinkClick r:id="rId11"/>
              </a:rPr>
              <a:t>https://1.next.westlaw.com </a:t>
            </a:r>
          </a:p>
          <a:p>
            <a:pPr>
              <a:lnSpc>
                <a:spcPct val="120000"/>
              </a:lnSpc>
            </a:pPr>
            <a:endParaRPr lang="en-US" sz="1500" u="sng" dirty="0">
              <a:solidFill>
                <a:srgbClr val="0070C0"/>
              </a:solidFill>
              <a:cs typeface="Times New Roman" panose="02020603050405020304" pitchFamily="18" charset="0"/>
            </a:endParaRPr>
          </a:p>
          <a:p>
            <a:pPr marL="0" indent="0">
              <a:lnSpc>
                <a:spcPct val="100000"/>
              </a:lnSpc>
              <a:buNone/>
            </a:pPr>
            <a:endParaRPr lang="en-US" sz="800" dirty="0"/>
          </a:p>
          <a:p>
            <a:pPr marL="0" indent="0">
              <a:lnSpc>
                <a:spcPct val="100000"/>
              </a:lnSpc>
              <a:buNone/>
            </a:pPr>
            <a:endParaRPr lang="el-GR" sz="800" dirty="0"/>
          </a:p>
          <a:p>
            <a:pPr marL="0" indent="0">
              <a:buNone/>
            </a:pPr>
            <a:endParaRPr lang="el-GR" dirty="0"/>
          </a:p>
          <a:p>
            <a:pPr marL="0" indent="0">
              <a:buNone/>
            </a:pPr>
            <a:endParaRPr lang="en-US" dirty="0"/>
          </a:p>
        </p:txBody>
      </p:sp>
      <p:pic>
        <p:nvPicPr>
          <p:cNvPr id="11" name="Εικόνα 10"/>
          <p:cNvPicPr>
            <a:picLocks noChangeAspect="1"/>
          </p:cNvPicPr>
          <p:nvPr/>
        </p:nvPicPr>
        <p:blipFill>
          <a:blip r:embed="rId12"/>
          <a:stretch>
            <a:fillRect/>
          </a:stretch>
        </p:blipFill>
        <p:spPr>
          <a:xfrm>
            <a:off x="9768246" y="1268760"/>
            <a:ext cx="1222710" cy="361712"/>
          </a:xfrm>
          <a:prstGeom prst="rect">
            <a:avLst/>
          </a:prstGeom>
        </p:spPr>
      </p:pic>
      <p:pic>
        <p:nvPicPr>
          <p:cNvPr id="2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46740" y="2276872"/>
            <a:ext cx="1154980" cy="432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46740" y="3068960"/>
            <a:ext cx="1154980" cy="44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Εικόνα 14"/>
          <p:cNvPicPr>
            <a:picLocks noChangeAspect="1"/>
          </p:cNvPicPr>
          <p:nvPr/>
        </p:nvPicPr>
        <p:blipFill>
          <a:blip r:embed="rId15"/>
          <a:stretch>
            <a:fillRect/>
          </a:stretch>
        </p:blipFill>
        <p:spPr>
          <a:xfrm>
            <a:off x="8470676" y="3933056"/>
            <a:ext cx="648072" cy="576064"/>
          </a:xfrm>
          <a:prstGeom prst="rect">
            <a:avLst/>
          </a:prstGeom>
        </p:spPr>
      </p:pic>
      <p:pic>
        <p:nvPicPr>
          <p:cNvPr id="24"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94812" y="5047084"/>
            <a:ext cx="1512168"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1044" y="2276872"/>
            <a:ext cx="1304937"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9836" y="1358352"/>
            <a:ext cx="1080120" cy="281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89956" y="1358352"/>
            <a:ext cx="914400"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52960" y="5589240"/>
            <a:ext cx="1872208" cy="37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33972" y="2429680"/>
            <a:ext cx="720079" cy="15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9836" y="4155055"/>
            <a:ext cx="1527356" cy="354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95164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55756"/>
          </a:xfrm>
        </p:spPr>
        <p:txBody>
          <a:bodyPr>
            <a:normAutofit/>
          </a:bodyPr>
          <a:lstStyle/>
          <a:p>
            <a:pPr algn="ctr"/>
            <a:r>
              <a:rPr lang="en-US" sz="3200" dirty="0"/>
              <a:t>Electronic journals and e-books</a:t>
            </a:r>
            <a:r>
              <a:rPr lang="el-GR" sz="3200" dirty="0"/>
              <a:t> (</a:t>
            </a:r>
            <a:r>
              <a:rPr lang="en-US" sz="3200" dirty="0"/>
              <a:t>HEAL-LINK)</a:t>
            </a:r>
            <a:br>
              <a:rPr lang="el-GR" sz="3200" dirty="0"/>
            </a:br>
            <a:r>
              <a:rPr lang="en-US" sz="3200" dirty="0">
                <a:hlinkClick r:id="rId3"/>
              </a:rPr>
              <a:t>http://www.heal-link.gr/</a:t>
            </a:r>
            <a:r>
              <a:rPr lang="en-US" sz="3200" dirty="0"/>
              <a:t> </a:t>
            </a:r>
            <a:endParaRPr lang="el-GR" sz="3200" dirty="0"/>
          </a:p>
        </p:txBody>
      </p:sp>
      <p:sp>
        <p:nvSpPr>
          <p:cNvPr id="20" name="Text Placeholder 3"/>
          <p:cNvSpPr>
            <a:spLocks noGrp="1"/>
          </p:cNvSpPr>
          <p:nvPr>
            <p:ph type="body" sz="half" idx="2"/>
          </p:nvPr>
        </p:nvSpPr>
        <p:spPr>
          <a:xfrm>
            <a:off x="765820" y="1876425"/>
            <a:ext cx="4320480" cy="4717348"/>
          </a:xfrm>
        </p:spPr>
        <p:txBody>
          <a:bodyPr>
            <a:normAutofit/>
          </a:bodyPr>
          <a:lstStyle/>
          <a:p>
            <a:pPr marL="0" indent="0">
              <a:buNone/>
            </a:pPr>
            <a:endParaRPr lang="el-GR" sz="800" dirty="0"/>
          </a:p>
          <a:p>
            <a:pPr marL="0" indent="0">
              <a:buNone/>
            </a:pPr>
            <a:endParaRPr lang="el-GR" sz="800" dirty="0"/>
          </a:p>
          <a:p>
            <a:pPr marL="285750" indent="-285750">
              <a:lnSpc>
                <a:spcPct val="100000"/>
              </a:lnSpc>
            </a:pPr>
            <a:r>
              <a:rPr lang="en-US" sz="1600" dirty="0"/>
              <a:t>Hellenic Academic Libraries Link</a:t>
            </a:r>
            <a:r>
              <a:rPr lang="el-GR" sz="1600" dirty="0"/>
              <a:t> (</a:t>
            </a:r>
            <a:r>
              <a:rPr lang="en-US" sz="1600" dirty="0"/>
              <a:t>HEAL-LINK</a:t>
            </a:r>
            <a:r>
              <a:rPr lang="el-GR" sz="1600" dirty="0"/>
              <a:t>)</a:t>
            </a:r>
          </a:p>
          <a:p>
            <a:pPr marL="285750" indent="-285750">
              <a:lnSpc>
                <a:spcPct val="100000"/>
              </a:lnSpc>
            </a:pPr>
            <a:endParaRPr lang="el-GR" sz="800" dirty="0"/>
          </a:p>
          <a:p>
            <a:pPr marL="285750" indent="-285750">
              <a:lnSpc>
                <a:spcPct val="100000"/>
              </a:lnSpc>
            </a:pPr>
            <a:r>
              <a:rPr lang="en-US" sz="1600" dirty="0"/>
              <a:t>Full text access to electronic journals and e-books and bibliographic databases</a:t>
            </a:r>
            <a:endParaRPr lang="el-GR" altLang="el-GR" sz="1600" dirty="0">
              <a:latin typeface="+mj-lt"/>
              <a:cs typeface="Times New Roman" panose="02020603050405020304" pitchFamily="18" charset="0"/>
            </a:endParaRPr>
          </a:p>
          <a:p>
            <a:pPr marL="0" indent="0">
              <a:buNone/>
            </a:pPr>
            <a:endParaRPr lang="el-GR" dirty="0"/>
          </a:p>
          <a:p>
            <a:endParaRPr lang="en-US"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9698" y="1248838"/>
            <a:ext cx="7196882" cy="5412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6353728"/>
      </p:ext>
    </p:extLst>
  </p:cSld>
  <p:clrMapOvr>
    <a:masterClrMapping/>
  </p:clrMapOvr>
  <p:transition spd="med">
    <p:comb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Ελλειψοειδής επεξήγηση 2"/>
          <p:cNvSpPr/>
          <p:nvPr/>
        </p:nvSpPr>
        <p:spPr>
          <a:xfrm>
            <a:off x="3070076" y="1628800"/>
            <a:ext cx="2294866" cy="1440160"/>
          </a:xfrm>
          <a:prstGeom prst="wedgeEllipseCallout">
            <a:avLst>
              <a:gd name="adj1" fmla="val 123682"/>
              <a:gd name="adj2" fmla="val -498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Title</a:t>
            </a:r>
          </a:p>
          <a:p>
            <a:pPr algn="ctr"/>
            <a:r>
              <a:rPr lang="en-US" sz="1400" dirty="0"/>
              <a:t>Journal title</a:t>
            </a:r>
          </a:p>
          <a:p>
            <a:pPr algn="ctr"/>
            <a:r>
              <a:rPr lang="en-US" sz="1400" dirty="0"/>
              <a:t>Author</a:t>
            </a:r>
          </a:p>
          <a:p>
            <a:pPr algn="ctr"/>
            <a:r>
              <a:rPr lang="en-US" sz="1400" dirty="0"/>
              <a:t>Subject</a:t>
            </a:r>
          </a:p>
          <a:p>
            <a:pPr algn="ctr"/>
            <a:r>
              <a:rPr lang="en-US" sz="1400" dirty="0"/>
              <a:t>ISBN/ISSN</a:t>
            </a:r>
          </a:p>
          <a:p>
            <a:pPr algn="ctr"/>
            <a:r>
              <a:rPr lang="en-US" sz="1400" dirty="0"/>
              <a:t>Format</a:t>
            </a:r>
            <a:endParaRPr lang="el-GR" sz="1400" dirty="0"/>
          </a:p>
        </p:txBody>
      </p:sp>
      <p:pic>
        <p:nvPicPr>
          <p:cNvPr id="6" name="Εικόνα 5"/>
          <p:cNvPicPr>
            <a:picLocks noChangeAspect="1"/>
          </p:cNvPicPr>
          <p:nvPr/>
        </p:nvPicPr>
        <p:blipFill>
          <a:blip r:embed="rId4"/>
          <a:stretch>
            <a:fillRect/>
          </a:stretch>
        </p:blipFill>
        <p:spPr>
          <a:xfrm>
            <a:off x="2133972" y="30019"/>
            <a:ext cx="9058275" cy="6855365"/>
          </a:xfrm>
          <a:prstGeom prst="rect">
            <a:avLst/>
          </a:prstGeom>
          <a:effectLst>
            <a:innerShdw blurRad="114300">
              <a:srgbClr val="853B70"/>
            </a:innerShdw>
          </a:effectLst>
        </p:spPr>
      </p:pic>
    </p:spTree>
    <p:extLst>
      <p:ext uri="{BB962C8B-B14F-4D97-AF65-F5344CB8AC3E}">
        <p14:creationId xmlns:p14="http://schemas.microsoft.com/office/powerpoint/2010/main" val="3221252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 y="-1"/>
            <a:ext cx="12196725" cy="4957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1" y="4957029"/>
            <a:ext cx="12196725" cy="1895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506572"/>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067" y="-27384"/>
            <a:ext cx="3312367" cy="329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descr="Αποτέλεσμα εικόνας για βιβλιοθηκη νομικης σχολη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067" y="3265320"/>
            <a:ext cx="5302326" cy="3592680"/>
          </a:xfrm>
          <a:prstGeom prst="rect">
            <a:avLst/>
          </a:prstGeom>
          <a:solidFill>
            <a:schemeClr val="accent2">
              <a:lumMod val="40000"/>
              <a:lumOff val="60000"/>
            </a:schemeClr>
          </a:solidFill>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436" y="0"/>
            <a:ext cx="5904656" cy="3265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Μέσα στη Νέα Βιβλιοθήκη της Νομικής Σχολής της Αθήνας"/>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0393" y="3265320"/>
            <a:ext cx="3888432" cy="359268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https://encrypted-tbn0.gstatic.com/images?q=tbn%3AANd9GcRBsFVG0gyBBEvOV9aSSBAQphIPSFvx2ouoVg&amp;usqp=CA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258105"/>
            <a:ext cx="2998067" cy="359989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117748" y="72008"/>
            <a:ext cx="2664296" cy="2996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 name="Ομάδα 1"/>
          <p:cNvGrpSpPr/>
          <p:nvPr/>
        </p:nvGrpSpPr>
        <p:grpSpPr>
          <a:xfrm>
            <a:off x="189756" y="3615407"/>
            <a:ext cx="2808310" cy="2261865"/>
            <a:chOff x="189756" y="3615407"/>
            <a:chExt cx="2808310" cy="2261865"/>
          </a:xfrm>
        </p:grpSpPr>
        <p:sp>
          <p:nvSpPr>
            <p:cNvPr id="8" name="TextBox 7"/>
            <p:cNvSpPr txBox="1"/>
            <p:nvPr/>
          </p:nvSpPr>
          <p:spPr>
            <a:xfrm>
              <a:off x="189756" y="3615407"/>
              <a:ext cx="2232248" cy="461665"/>
            </a:xfrm>
            <a:prstGeom prst="rect">
              <a:avLst/>
            </a:prstGeom>
            <a:solidFill>
              <a:schemeClr val="accent2">
                <a:lumMod val="40000"/>
                <a:lumOff val="60000"/>
              </a:schemeClr>
            </a:solidFill>
          </p:spPr>
          <p:txBody>
            <a:bodyPr wrap="square" rtlCol="0">
              <a:spAutoFit/>
            </a:bodyPr>
            <a:lstStyle/>
            <a:p>
              <a:r>
                <a:rPr lang="en-GB" b="1" dirty="0"/>
                <a:t>Ground Floor</a:t>
              </a:r>
              <a:endParaRPr lang="el-GR" b="1" dirty="0"/>
            </a:p>
          </p:txBody>
        </p:sp>
        <p:sp>
          <p:nvSpPr>
            <p:cNvPr id="10" name="Ορθογώνιο 9"/>
            <p:cNvSpPr/>
            <p:nvPr/>
          </p:nvSpPr>
          <p:spPr>
            <a:xfrm>
              <a:off x="405780" y="4437112"/>
              <a:ext cx="2592286" cy="14401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ctr">
                <a:buFont typeface="Arial" panose="020B0604020202020204" pitchFamily="34" charset="0"/>
                <a:buChar char="•"/>
              </a:pPr>
              <a:endParaRPr lang="el-GR" sz="1200" b="1" dirty="0"/>
            </a:p>
            <a:p>
              <a:pPr marL="171450" indent="-171450">
                <a:buFont typeface="Arial" panose="020B0604020202020204" pitchFamily="34" charset="0"/>
                <a:buChar char="•"/>
              </a:pPr>
              <a:r>
                <a:rPr lang="en-US" sz="1200" b="1" dirty="0"/>
                <a:t>Information Desk Services</a:t>
              </a:r>
              <a:endParaRPr lang="el-GR" sz="1200" b="1" dirty="0"/>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n-US" sz="1200" b="1" dirty="0"/>
                <a:t>Archive of journals up to </a:t>
              </a:r>
              <a:r>
                <a:rPr lang="el-GR" sz="1200" b="1" dirty="0"/>
                <a:t>1999</a:t>
              </a:r>
              <a:endParaRPr lang="en-US" sz="1200" b="1" dirty="0"/>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n-US" sz="1200" b="1" dirty="0"/>
                <a:t>Books collection by subject  of law</a:t>
              </a:r>
              <a:endParaRPr lang="el-GR" sz="1200" b="1" dirty="0"/>
            </a:p>
          </p:txBody>
        </p:sp>
      </p:grpSp>
      <p:grpSp>
        <p:nvGrpSpPr>
          <p:cNvPr id="9" name="Ομάδα 8"/>
          <p:cNvGrpSpPr/>
          <p:nvPr/>
        </p:nvGrpSpPr>
        <p:grpSpPr>
          <a:xfrm>
            <a:off x="3142084" y="116632"/>
            <a:ext cx="4968552" cy="3141473"/>
            <a:chOff x="3142084" y="116632"/>
            <a:chExt cx="4824536" cy="3141473"/>
          </a:xfrm>
        </p:grpSpPr>
        <p:sp>
          <p:nvSpPr>
            <p:cNvPr id="13" name="TextBox 12"/>
            <p:cNvSpPr txBox="1"/>
            <p:nvPr/>
          </p:nvSpPr>
          <p:spPr>
            <a:xfrm>
              <a:off x="3142084" y="116632"/>
              <a:ext cx="1357239" cy="461665"/>
            </a:xfrm>
            <a:prstGeom prst="rect">
              <a:avLst/>
            </a:prstGeom>
            <a:solidFill>
              <a:schemeClr val="accent2">
                <a:lumMod val="40000"/>
                <a:lumOff val="60000"/>
              </a:schemeClr>
            </a:solidFill>
          </p:spPr>
          <p:txBody>
            <a:bodyPr wrap="square" rtlCol="0">
              <a:spAutoFit/>
            </a:bodyPr>
            <a:lstStyle/>
            <a:p>
              <a:r>
                <a:rPr lang="el-GR" b="1" dirty="0"/>
                <a:t>1</a:t>
              </a:r>
              <a:r>
                <a:rPr lang="en-US" b="1" baseline="30000" dirty="0"/>
                <a:t>st</a:t>
              </a:r>
              <a:r>
                <a:rPr lang="el-GR" b="1" dirty="0"/>
                <a:t> </a:t>
              </a:r>
              <a:r>
                <a:rPr lang="en-US" b="1" dirty="0"/>
                <a:t>Floor</a:t>
              </a:r>
              <a:endParaRPr lang="el-GR" b="1" dirty="0"/>
            </a:p>
          </p:txBody>
        </p:sp>
        <p:sp>
          <p:nvSpPr>
            <p:cNvPr id="14" name="Ορθογώνιο 13"/>
            <p:cNvSpPr/>
            <p:nvPr/>
          </p:nvSpPr>
          <p:spPr>
            <a:xfrm>
              <a:off x="5230316" y="116633"/>
              <a:ext cx="2736304" cy="314147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1200" b="1" dirty="0"/>
                <a:t>Information Desk Services</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Academic textbooks "Eudoxos" collection</a:t>
              </a:r>
            </a:p>
            <a:p>
              <a:endParaRPr lang="el-GR" sz="1200" b="1" dirty="0"/>
            </a:p>
            <a:p>
              <a:pPr marL="171450" indent="-171450">
                <a:buFont typeface="Arial" panose="020B0604020202020204" pitchFamily="34" charset="0"/>
                <a:buChar char="•"/>
              </a:pPr>
              <a:r>
                <a:rPr lang="en-US" sz="1200" b="1" dirty="0"/>
                <a:t>Archive of journals</a:t>
              </a:r>
              <a:r>
                <a:rPr lang="el-GR" sz="1200" b="1" dirty="0"/>
                <a:t> </a:t>
              </a:r>
              <a:r>
                <a:rPr lang="en-US" sz="1200" b="1" dirty="0"/>
                <a:t>from </a:t>
              </a:r>
              <a:r>
                <a:rPr lang="el-GR" sz="1200" b="1" dirty="0"/>
                <a:t>2000</a:t>
              </a:r>
              <a:r>
                <a:rPr lang="en-US" sz="1200" b="1" dirty="0"/>
                <a:t>-</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Reading rooms and group rooms</a:t>
              </a:r>
              <a:endParaRPr lang="el-GR" sz="1200" b="1" dirty="0"/>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n-US" sz="1200" b="1" dirty="0"/>
                <a:t>Collection of Honorary Volumes and Collective Works</a:t>
              </a:r>
              <a:endParaRPr lang="el-GR" sz="1200" b="1" dirty="0"/>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n-US" sz="1200" b="1" dirty="0"/>
                <a:t>Archive of Doctoral &amp; Postgraduate Theses of Law School</a:t>
              </a:r>
              <a:endParaRPr lang="el-GR" sz="1200" b="1" dirty="0"/>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endParaRPr lang="el-GR" sz="1200" b="1" dirty="0"/>
            </a:p>
            <a:p>
              <a:pPr marL="171450" indent="-171450" algn="ctr">
                <a:buFont typeface="Arial" panose="020B0604020202020204" pitchFamily="34" charset="0"/>
                <a:buChar char="•"/>
              </a:pPr>
              <a:endParaRPr lang="el-GR" sz="1200" b="1" dirty="0"/>
            </a:p>
          </p:txBody>
        </p:sp>
      </p:grpSp>
      <p:grpSp>
        <p:nvGrpSpPr>
          <p:cNvPr id="11" name="Ομάδα 10"/>
          <p:cNvGrpSpPr/>
          <p:nvPr/>
        </p:nvGrpSpPr>
        <p:grpSpPr>
          <a:xfrm>
            <a:off x="9694812" y="116631"/>
            <a:ext cx="2232248" cy="2304257"/>
            <a:chOff x="9694812" y="116632"/>
            <a:chExt cx="2232248" cy="2592288"/>
          </a:xfrm>
        </p:grpSpPr>
        <p:sp>
          <p:nvSpPr>
            <p:cNvPr id="15" name="TextBox 14"/>
            <p:cNvSpPr txBox="1"/>
            <p:nvPr/>
          </p:nvSpPr>
          <p:spPr>
            <a:xfrm>
              <a:off x="10486900" y="116632"/>
              <a:ext cx="1440160" cy="461665"/>
            </a:xfrm>
            <a:prstGeom prst="rect">
              <a:avLst/>
            </a:prstGeom>
            <a:solidFill>
              <a:schemeClr val="accent2">
                <a:lumMod val="40000"/>
                <a:lumOff val="60000"/>
              </a:schemeClr>
            </a:solidFill>
          </p:spPr>
          <p:txBody>
            <a:bodyPr wrap="square" rtlCol="0">
              <a:spAutoFit/>
            </a:bodyPr>
            <a:lstStyle/>
            <a:p>
              <a:r>
                <a:rPr lang="el-GR" b="1" dirty="0"/>
                <a:t>2</a:t>
              </a:r>
              <a:r>
                <a:rPr lang="en-US" b="1" baseline="30000" dirty="0" err="1"/>
                <a:t>nd</a:t>
              </a:r>
              <a:r>
                <a:rPr lang="el-GR" b="1" dirty="0"/>
                <a:t> </a:t>
              </a:r>
              <a:r>
                <a:rPr lang="en-US" b="1" dirty="0"/>
                <a:t>Floor</a:t>
              </a:r>
              <a:endParaRPr lang="el-GR" b="1" dirty="0"/>
            </a:p>
          </p:txBody>
        </p:sp>
        <p:sp>
          <p:nvSpPr>
            <p:cNvPr id="16" name="Ορθογώνιο 15"/>
            <p:cNvSpPr/>
            <p:nvPr/>
          </p:nvSpPr>
          <p:spPr>
            <a:xfrm>
              <a:off x="9694812" y="908720"/>
              <a:ext cx="2160240" cy="1800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l-GR" sz="1200" b="1" dirty="0"/>
            </a:p>
            <a:p>
              <a:pPr marL="171450" indent="-171450">
                <a:buFont typeface="Arial" panose="020B0604020202020204" pitchFamily="34" charset="0"/>
                <a:buChar char="•"/>
              </a:pPr>
              <a:r>
                <a:rPr lang="en-US" sz="1200" b="1" dirty="0"/>
                <a:t>Main reading room</a:t>
              </a:r>
              <a:endParaRPr lang="el-GR" sz="1200" b="1" dirty="0"/>
            </a:p>
            <a:p>
              <a:endParaRPr lang="el-GR" sz="1200" b="1" dirty="0"/>
            </a:p>
            <a:p>
              <a:pPr marL="171450" indent="-171450">
                <a:buFont typeface="Arial" panose="020B0604020202020204" pitchFamily="34" charset="0"/>
                <a:buChar char="•"/>
              </a:pPr>
              <a:r>
                <a:rPr lang="en-US" sz="1200" b="1" dirty="0"/>
                <a:t>Multimedia room</a:t>
              </a:r>
              <a:r>
                <a:rPr lang="el-GR" sz="1200" b="1" dirty="0"/>
                <a:t> </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n-US" sz="1200" b="1" dirty="0"/>
                <a:t>Rare Books collection</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l-GR" sz="1200" b="1" dirty="0"/>
            </a:p>
            <a:p>
              <a:pPr marL="171450" indent="-171450" algn="ctr">
                <a:buFont typeface="Arial" panose="020B0604020202020204" pitchFamily="34" charset="0"/>
                <a:buChar char="•"/>
              </a:pPr>
              <a:endParaRPr lang="el-GR" sz="1200" b="1" dirty="0"/>
            </a:p>
          </p:txBody>
        </p:sp>
      </p:grpSp>
      <p:sp>
        <p:nvSpPr>
          <p:cNvPr id="12" name="AutoShape 2" descr="Φωτογραφίες Βιβλιοθήκης Νομικής Σχολής - Παλαιό Χημείο - Βιβλιοθήκη της Νομικής  Σχολής ΕΚΠΑ"/>
          <p:cNvSpPr>
            <a:spLocks noChangeAspect="1" noChangeArrowheads="1"/>
          </p:cNvSpPr>
          <p:nvPr/>
        </p:nvSpPr>
        <p:spPr bwMode="auto">
          <a:xfrm>
            <a:off x="155575" y="-9144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7" name="AutoShape 4" descr="Φωτογραφίες Βιβλιοθήκης Νομικής Σχολής - Παλαιό Χημείο - Βιβλιοθήκη της Νομικής  Σχολής ΕΚΠΑ"/>
          <p:cNvSpPr>
            <a:spLocks noChangeAspect="1" noChangeArrowheads="1"/>
          </p:cNvSpPr>
          <p:nvPr/>
        </p:nvSpPr>
        <p:spPr bwMode="auto">
          <a:xfrm>
            <a:off x="307975" y="-7620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8" name="AutoShape 6" descr="Φωτογραφίες Βιβλιοθήκης Νομικής Σχολής - Παλαιό Χημείο - Βιβλιοθήκη της Νομικής  Σχολής ΕΚΠΑ"/>
          <p:cNvSpPr>
            <a:spLocks noChangeAspect="1" noChangeArrowheads="1"/>
          </p:cNvSpPr>
          <p:nvPr/>
        </p:nvSpPr>
        <p:spPr bwMode="auto">
          <a:xfrm>
            <a:off x="460375" y="-6096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9" name="AutoShape 8" descr="Φωτογραφίες Βιβλιοθήκης Νομικής Σχολής - Παλαιό Χημείο - Βιβλιοθήκη της Νομικής  Σχολής ΕΚΠΑ"/>
          <p:cNvSpPr>
            <a:spLocks noChangeAspect="1" noChangeArrowheads="1"/>
          </p:cNvSpPr>
          <p:nvPr/>
        </p:nvSpPr>
        <p:spPr bwMode="auto">
          <a:xfrm>
            <a:off x="612775" y="-4572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1035" name="Picture 11" descr="Μέσα στη Νέα Βιβλιοθήκη της Νομικής Σχολής της Αθήνας"/>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7384"/>
            <a:ext cx="2998066"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96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8900" y="0"/>
            <a:ext cx="12188825" cy="6857336"/>
          </a:xfrm>
          <a:prstGeom prst="rect">
            <a:avLst/>
          </a:prstGeom>
        </p:spPr>
      </p:pic>
    </p:spTree>
    <p:extLst>
      <p:ext uri="{BB962C8B-B14F-4D97-AF65-F5344CB8AC3E}">
        <p14:creationId xmlns:p14="http://schemas.microsoft.com/office/powerpoint/2010/main" val="2176058635"/>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1413892" y="3068960"/>
            <a:ext cx="10081120" cy="2354491"/>
          </a:xfrm>
          <a:prstGeom prst="rect">
            <a:avLst/>
          </a:prstGeom>
        </p:spPr>
        <p:txBody>
          <a:bodyPr wrap="square">
            <a:spAutoFit/>
          </a:bodyPr>
          <a:lstStyle/>
          <a:p>
            <a:pPr>
              <a:lnSpc>
                <a:spcPct val="150000"/>
              </a:lnSpc>
            </a:pPr>
            <a:r>
              <a:rPr lang="en-US" sz="1400" dirty="0"/>
              <a:t>Includes</a:t>
            </a:r>
            <a:r>
              <a:rPr lang="el-GR" sz="1400" dirty="0"/>
              <a:t> :</a:t>
            </a:r>
          </a:p>
          <a:p>
            <a:pPr marL="285750" indent="-285750">
              <a:lnSpc>
                <a:spcPct val="150000"/>
              </a:lnSpc>
              <a:buFont typeface="Wingdings" panose="05000000000000000000" pitchFamily="2" charset="2"/>
              <a:buChar char="ü"/>
            </a:pPr>
            <a:r>
              <a:rPr lang="en-US" sz="1400" dirty="0">
                <a:hlinkClick r:id="rId3" tooltip="Opens internal link in current window"/>
              </a:rPr>
              <a:t>NKUA Library &amp; Information Center OPAC</a:t>
            </a:r>
            <a:endParaRPr lang="el-GR" sz="1400" dirty="0"/>
          </a:p>
          <a:p>
            <a:pPr marL="285750" indent="-285750">
              <a:lnSpc>
                <a:spcPct val="150000"/>
              </a:lnSpc>
              <a:buFont typeface="Wingdings" panose="05000000000000000000" pitchFamily="2" charset="2"/>
              <a:buChar char="ü"/>
            </a:pPr>
            <a:r>
              <a:rPr lang="en-US" sz="1400" dirty="0">
                <a:hlinkClick r:id="rId4" tooltip="Opens internal link in current window"/>
              </a:rPr>
              <a:t>NKUA  </a:t>
            </a:r>
            <a:r>
              <a:rPr lang="en-US" sz="1400" dirty="0" err="1">
                <a:hlinkClick r:id="rId4" tooltip="Opens internal link in current window"/>
              </a:rPr>
              <a:t>Pergamos</a:t>
            </a:r>
            <a:r>
              <a:rPr lang="en-US" sz="1400" dirty="0">
                <a:hlinkClick r:id="rId4" tooltip="Opens internal link in current window"/>
              </a:rPr>
              <a:t> Institutional Repository</a:t>
            </a:r>
            <a:endParaRPr lang="el-GR" sz="1400" dirty="0"/>
          </a:p>
          <a:p>
            <a:pPr marL="285750" indent="-285750">
              <a:lnSpc>
                <a:spcPct val="150000"/>
              </a:lnSpc>
              <a:buFont typeface="Wingdings" panose="05000000000000000000" pitchFamily="2" charset="2"/>
              <a:buChar char="ü"/>
            </a:pPr>
            <a:r>
              <a:rPr lang="en-US" sz="1400" dirty="0">
                <a:hlinkClick r:id="rId5" tooltip="Opens internal link in current window"/>
              </a:rPr>
              <a:t>NKUA e-publishing</a:t>
            </a:r>
            <a:endParaRPr lang="el-GR" sz="1400" dirty="0"/>
          </a:p>
          <a:p>
            <a:pPr marL="285750" indent="-285750">
              <a:lnSpc>
                <a:spcPct val="150000"/>
              </a:lnSpc>
              <a:buFont typeface="Wingdings" panose="05000000000000000000" pitchFamily="2" charset="2"/>
              <a:buChar char="ü"/>
            </a:pPr>
            <a:r>
              <a:rPr lang="en-US" sz="1400" dirty="0">
                <a:hlinkClick r:id="rId6" tooltip="Opens internal link in current window"/>
              </a:rPr>
              <a:t>Bibliographic databases, eBooks &amp; </a:t>
            </a:r>
            <a:r>
              <a:rPr lang="en-US" sz="1400" dirty="0" err="1">
                <a:hlinkClick r:id="rId6" tooltip="Opens internal link in current window"/>
              </a:rPr>
              <a:t>eJournals</a:t>
            </a:r>
            <a:r>
              <a:rPr lang="en-US" sz="1400" dirty="0">
                <a:hlinkClick r:id="rId6" tooltip="Opens internal link in current window"/>
              </a:rPr>
              <a:t> that NKUA subscribes to</a:t>
            </a:r>
            <a:endParaRPr lang="el-GR" sz="1400" dirty="0"/>
          </a:p>
          <a:p>
            <a:pPr marL="285750" indent="-285750">
              <a:lnSpc>
                <a:spcPct val="150000"/>
              </a:lnSpc>
              <a:buFont typeface="Wingdings" panose="05000000000000000000" pitchFamily="2" charset="2"/>
              <a:buChar char="ü"/>
            </a:pPr>
            <a:r>
              <a:rPr lang="en-US" sz="1400" dirty="0">
                <a:hlinkClick r:id="rId7" tooltip="Opens external link in new window"/>
              </a:rPr>
              <a:t>HEAL-Link e-resources</a:t>
            </a:r>
            <a:r>
              <a:rPr lang="en-US" sz="1400" dirty="0"/>
              <a:t> (nearly all journals and a big percentage of eBooks and bibliographic databases)</a:t>
            </a:r>
            <a:endParaRPr lang="el-GR" sz="1400" dirty="0"/>
          </a:p>
          <a:p>
            <a:pPr marL="285750" indent="-285750">
              <a:lnSpc>
                <a:spcPct val="150000"/>
              </a:lnSpc>
              <a:buFont typeface="Wingdings" panose="05000000000000000000" pitchFamily="2" charset="2"/>
              <a:buChar char="ü"/>
            </a:pPr>
            <a:r>
              <a:rPr lang="en-US" sz="1400" dirty="0"/>
              <a:t>Open Access e-resources</a:t>
            </a:r>
            <a:endParaRPr lang="el-GR" sz="1400" dirty="0"/>
          </a:p>
        </p:txBody>
      </p:sp>
      <p:pic>
        <p:nvPicPr>
          <p:cNvPr id="92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3891" y="2564904"/>
            <a:ext cx="9860771"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Τίτλος 9"/>
          <p:cNvSpPr txBox="1">
            <a:spLocks/>
          </p:cNvSpPr>
          <p:nvPr/>
        </p:nvSpPr>
        <p:spPr>
          <a:xfrm>
            <a:off x="405780" y="44624"/>
            <a:ext cx="10868883" cy="1440160"/>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300" b="0" dirty="0"/>
              <a:t>Unified Search Engine</a:t>
            </a:r>
          </a:p>
          <a:p>
            <a:pPr algn="ctr"/>
            <a:r>
              <a:rPr lang="en-US" sz="3300" b="0" dirty="0"/>
              <a:t>Summon Discovery Service</a:t>
            </a:r>
            <a:endParaRPr lang="el-GR" sz="3300" b="0" dirty="0"/>
          </a:p>
          <a:p>
            <a:pPr algn="ctr"/>
            <a:r>
              <a:rPr lang="en-US" sz="3300" b="0" u="sng" dirty="0">
                <a:solidFill>
                  <a:srgbClr val="0070C0"/>
                </a:solidFill>
              </a:rPr>
              <a:t>www.lib.uoa.gr/summon</a:t>
            </a:r>
            <a:r>
              <a:rPr lang="en-US" sz="2100" b="0" u="sng" dirty="0">
                <a:solidFill>
                  <a:srgbClr val="374C81"/>
                </a:solidFill>
              </a:rPr>
              <a:t> </a:t>
            </a:r>
            <a:endParaRPr lang="el-GR" sz="2100" b="0" u="sng" dirty="0"/>
          </a:p>
        </p:txBody>
      </p:sp>
      <p:pic>
        <p:nvPicPr>
          <p:cNvPr id="922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3892" y="1628800"/>
            <a:ext cx="9860770"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48"/>
            <a:ext cx="121888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38741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wipe(up)">
                                      <p:cBhvr>
                                        <p:cTn id="7" dur="500"/>
                                        <p:tgtEl>
                                          <p:spTgt spid="92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fade">
                                      <p:cBhvr>
                                        <p:cTn id="12"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336576"/>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300" b="0" dirty="0">
                <a:solidFill>
                  <a:srgbClr val="374C81"/>
                </a:solidFill>
              </a:rPr>
              <a:t>Access the NKUA Network via VPN Connection</a:t>
            </a:r>
          </a:p>
          <a:p>
            <a:pPr algn="ctr"/>
            <a:r>
              <a:rPr lang="en-US" sz="3300" b="0" dirty="0">
                <a:solidFill>
                  <a:srgbClr val="374C81"/>
                </a:solidFill>
              </a:rPr>
              <a:t>or via Proxy Server</a:t>
            </a:r>
            <a:endParaRPr lang="el-GR" sz="2500" b="0" dirty="0"/>
          </a:p>
        </p:txBody>
      </p:sp>
      <p:sp>
        <p:nvSpPr>
          <p:cNvPr id="6" name="Text Placeholder 3"/>
          <p:cNvSpPr txBox="1">
            <a:spLocks/>
          </p:cNvSpPr>
          <p:nvPr/>
        </p:nvSpPr>
        <p:spPr>
          <a:xfrm>
            <a:off x="0" y="2204864"/>
            <a:ext cx="3286100" cy="367240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Courier New" panose="02070309020205020404" pitchFamily="49" charset="0"/>
              <a:buChar char="o"/>
            </a:pPr>
            <a:r>
              <a:rPr lang="en-US" dirty="0"/>
              <a:t>Network Operation Center </a:t>
            </a:r>
            <a:r>
              <a:rPr lang="el-GR" dirty="0"/>
              <a:t>(</a:t>
            </a:r>
            <a:r>
              <a:rPr lang="en-US" dirty="0"/>
              <a:t>NOC</a:t>
            </a:r>
            <a:r>
              <a:rPr lang="el-GR" dirty="0"/>
              <a:t>)</a:t>
            </a:r>
          </a:p>
          <a:p>
            <a:endParaRPr lang="el-GR" dirty="0"/>
          </a:p>
          <a:p>
            <a:pPr marL="285750" indent="-285750">
              <a:buFont typeface="Courier New" panose="02070309020205020404" pitchFamily="49" charset="0"/>
              <a:buChar char="o"/>
            </a:pPr>
            <a:r>
              <a:rPr lang="en-US" dirty="0"/>
              <a:t>Detailed Setup instructions</a:t>
            </a:r>
          </a:p>
          <a:p>
            <a:pPr marL="895243" lvl="1" indent="-285750">
              <a:buFont typeface="Courier New" panose="02070309020205020404" pitchFamily="49" charset="0"/>
              <a:buChar char="o"/>
            </a:pPr>
            <a:r>
              <a:rPr lang="en-US" dirty="0"/>
              <a:t>Proxy Server</a:t>
            </a:r>
            <a:endParaRPr lang="el-GR" dirty="0"/>
          </a:p>
          <a:p>
            <a:pPr marL="895243" lvl="1" indent="-285750">
              <a:buFont typeface="Courier New" panose="02070309020205020404" pitchFamily="49" charset="0"/>
              <a:buChar char="o"/>
            </a:pPr>
            <a:r>
              <a:rPr lang="en-US" dirty="0"/>
              <a:t>VPN</a:t>
            </a:r>
            <a:endParaRPr lang="el-GR" dirty="0"/>
          </a:p>
          <a:p>
            <a:endParaRPr lang="en-US" dirty="0"/>
          </a:p>
        </p:txBody>
      </p:sp>
      <p:sp>
        <p:nvSpPr>
          <p:cNvPr id="3" name="Ορθογώνιο 2"/>
          <p:cNvSpPr/>
          <p:nvPr/>
        </p:nvSpPr>
        <p:spPr>
          <a:xfrm>
            <a:off x="981844" y="1052736"/>
            <a:ext cx="10009112" cy="738664"/>
          </a:xfrm>
          <a:prstGeom prst="rect">
            <a:avLst/>
          </a:prstGeom>
        </p:spPr>
        <p:txBody>
          <a:bodyPr wrap="square">
            <a:spAutoFit/>
          </a:bodyPr>
          <a:lstStyle/>
          <a:p>
            <a:pPr algn="ctr"/>
            <a:r>
              <a:rPr lang="en-US" dirty="0">
                <a:solidFill>
                  <a:srgbClr val="374C81"/>
                </a:solidFill>
              </a:rPr>
              <a:t>	</a:t>
            </a:r>
            <a:endParaRPr lang="el-GR" dirty="0">
              <a:solidFill>
                <a:srgbClr val="374C81"/>
              </a:solidFill>
            </a:endParaRPr>
          </a:p>
          <a:p>
            <a:pPr algn="ctr"/>
            <a:r>
              <a:rPr lang="el-GR" sz="1800" dirty="0">
                <a:solidFill>
                  <a:srgbClr val="374C81"/>
                </a:solidFill>
                <a:hlinkClick r:id="rId3"/>
              </a:rPr>
              <a:t>http://www.noc.uoa.gr</a:t>
            </a:r>
            <a:r>
              <a:rPr lang="en-US" sz="1800" dirty="0">
                <a:solidFill>
                  <a:srgbClr val="374C81"/>
                </a:solidFill>
              </a:rPr>
              <a:t> </a:t>
            </a:r>
            <a:endParaRPr lang="el-GR" dirty="0"/>
          </a:p>
        </p:txBody>
      </p:sp>
      <p:pic>
        <p:nvPicPr>
          <p:cNvPr id="2" name="Εικόνα 1"/>
          <p:cNvPicPr>
            <a:picLocks noChangeAspect="1"/>
          </p:cNvPicPr>
          <p:nvPr/>
        </p:nvPicPr>
        <p:blipFill>
          <a:blip r:embed="rId4"/>
          <a:stretch>
            <a:fillRect/>
          </a:stretch>
        </p:blipFill>
        <p:spPr>
          <a:xfrm>
            <a:off x="5158308" y="1791400"/>
            <a:ext cx="6804964" cy="4949967"/>
          </a:xfrm>
          <a:prstGeom prst="rect">
            <a:avLst/>
          </a:prstGeom>
        </p:spPr>
      </p:pic>
      <p:pic>
        <p:nvPicPr>
          <p:cNvPr id="4" name="Εικόνα 3"/>
          <p:cNvPicPr>
            <a:picLocks noChangeAspect="1"/>
          </p:cNvPicPr>
          <p:nvPr/>
        </p:nvPicPr>
        <p:blipFill>
          <a:blip r:embed="rId5"/>
          <a:stretch>
            <a:fillRect/>
          </a:stretch>
        </p:blipFill>
        <p:spPr>
          <a:xfrm>
            <a:off x="3269801" y="1791400"/>
            <a:ext cx="1771650" cy="4949967"/>
          </a:xfrm>
          <a:prstGeom prst="rect">
            <a:avLst/>
          </a:prstGeom>
        </p:spPr>
      </p:pic>
    </p:spTree>
    <p:extLst>
      <p:ext uri="{BB962C8B-B14F-4D97-AF65-F5344CB8AC3E}">
        <p14:creationId xmlns:p14="http://schemas.microsoft.com/office/powerpoint/2010/main" val="3469535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99392"/>
            <a:ext cx="10157354" cy="964952"/>
          </a:xfrm>
        </p:spPr>
        <p:txBody>
          <a:bodyPr>
            <a:normAutofit/>
          </a:bodyPr>
          <a:lstStyle/>
          <a:p>
            <a:pPr algn="ctr"/>
            <a:r>
              <a:rPr lang="en-US" sz="3200" dirty="0"/>
              <a:t>Reference Manager Software</a:t>
            </a:r>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2492897"/>
            <a:ext cx="3969469" cy="3816423"/>
          </a:xfrm>
        </p:spPr>
        <p:txBody>
          <a:bodyPr>
            <a:normAutofit/>
          </a:bodyPr>
          <a:lstStyle/>
          <a:p>
            <a:pPr marL="0" indent="0">
              <a:buNone/>
            </a:pPr>
            <a:endParaRPr lang="el-GR" dirty="0"/>
          </a:p>
          <a:p>
            <a:pPr marL="285750" indent="-285750">
              <a:lnSpc>
                <a:spcPct val="100000"/>
              </a:lnSpc>
            </a:pPr>
            <a:r>
              <a:rPr lang="en-US" sz="1200" dirty="0"/>
              <a:t>Bibliographic software management tool </a:t>
            </a:r>
          </a:p>
          <a:p>
            <a:pPr marL="285750" indent="-285750">
              <a:lnSpc>
                <a:spcPct val="100000"/>
              </a:lnSpc>
            </a:pPr>
            <a:r>
              <a:rPr lang="en-US" sz="1200" dirty="0"/>
              <a:t>Insert references and bibliographies into  documents</a:t>
            </a:r>
          </a:p>
          <a:p>
            <a:pPr marL="285750" indent="-285750">
              <a:lnSpc>
                <a:spcPct val="100000"/>
              </a:lnSpc>
            </a:pPr>
            <a:r>
              <a:rPr lang="en-US" sz="1200" dirty="0"/>
              <a:t>Supports many citation styles</a:t>
            </a:r>
            <a:r>
              <a:rPr lang="el-GR" sz="1200" dirty="0"/>
              <a:t> (</a:t>
            </a:r>
            <a:r>
              <a:rPr lang="en-US" sz="1200" dirty="0"/>
              <a:t>e</a:t>
            </a:r>
            <a:r>
              <a:rPr lang="el-GR" sz="1200" dirty="0"/>
              <a:t>.</a:t>
            </a:r>
            <a:r>
              <a:rPr lang="en-US" sz="1200" dirty="0"/>
              <a:t>g</a:t>
            </a:r>
            <a:r>
              <a:rPr lang="el-GR" sz="1200" dirty="0"/>
              <a:t>. APA</a:t>
            </a:r>
            <a:r>
              <a:rPr lang="en-US" sz="1200" dirty="0"/>
              <a:t> and</a:t>
            </a:r>
            <a:r>
              <a:rPr lang="el-GR" sz="1200" dirty="0"/>
              <a:t> </a:t>
            </a:r>
            <a:r>
              <a:rPr lang="el-GR" sz="1200" dirty="0" err="1"/>
              <a:t>Harvard</a:t>
            </a:r>
            <a:r>
              <a:rPr lang="en-US" sz="1200" dirty="0"/>
              <a:t> formats</a:t>
            </a:r>
            <a:r>
              <a:rPr lang="el-GR" sz="1200" dirty="0"/>
              <a:t>)</a:t>
            </a:r>
          </a:p>
          <a:p>
            <a:pPr marL="285750" indent="-285750">
              <a:lnSpc>
                <a:spcPct val="100000"/>
              </a:lnSpc>
            </a:pPr>
            <a:r>
              <a:rPr lang="en-US" sz="1200" dirty="0"/>
              <a:t>Read, highlight and annotate PDFs</a:t>
            </a:r>
          </a:p>
          <a:p>
            <a:pPr marL="285750" indent="-285750">
              <a:lnSpc>
                <a:spcPct val="100000"/>
              </a:lnSpc>
            </a:pPr>
            <a:r>
              <a:rPr kumimoji="0" lang="en-US" sz="1200" b="0" i="0" u="none" strike="noStrike" kern="1200" cap="none" spc="0" normalizeH="0" baseline="0" noProof="0" dirty="0">
                <a:ln>
                  <a:noFill/>
                </a:ln>
                <a:solidFill>
                  <a:srgbClr val="374C81"/>
                </a:solidFill>
                <a:effectLst/>
                <a:uLnTx/>
                <a:uFillTx/>
                <a:latin typeface="Century Gothic"/>
                <a:ea typeface="+mn-ea"/>
                <a:cs typeface="+mn-cs"/>
              </a:rPr>
              <a:t>Web Library</a:t>
            </a:r>
            <a:endParaRPr lang="el-GR" sz="1600" dirty="0"/>
          </a:p>
          <a:p>
            <a:pPr marL="0" indent="0">
              <a:lnSpc>
                <a:spcPct val="100000"/>
              </a:lnSpc>
              <a:buNone/>
            </a:pPr>
            <a:endParaRPr lang="el-GR" sz="800" dirty="0"/>
          </a:p>
          <a:p>
            <a:pPr marL="285750" indent="-285750">
              <a:lnSpc>
                <a:spcPct val="100000"/>
              </a:lnSpc>
            </a:pPr>
            <a:endParaRPr lang="el-GR" sz="800" dirty="0"/>
          </a:p>
          <a:p>
            <a:pPr marL="0" indent="0">
              <a:buNone/>
            </a:pPr>
            <a:endParaRPr lang="el-GR" dirty="0"/>
          </a:p>
          <a:p>
            <a:endParaRPr lang="en-US" dirty="0"/>
          </a:p>
        </p:txBody>
      </p:sp>
      <p:pic>
        <p:nvPicPr>
          <p:cNvPr id="5" name="Εικόνα 4">
            <a:extLst>
              <a:ext uri="{FF2B5EF4-FFF2-40B4-BE49-F238E27FC236}">
                <a16:creationId xmlns:a16="http://schemas.microsoft.com/office/drawing/2014/main" id="{46A8AD0D-43A3-D208-875D-65501DD4426E}"/>
              </a:ext>
            </a:extLst>
          </p:cNvPr>
          <p:cNvPicPr>
            <a:picLocks noChangeAspect="1"/>
          </p:cNvPicPr>
          <p:nvPr/>
        </p:nvPicPr>
        <p:blipFill>
          <a:blip r:embed="rId3"/>
          <a:stretch>
            <a:fillRect/>
          </a:stretch>
        </p:blipFill>
        <p:spPr>
          <a:xfrm>
            <a:off x="981844" y="1412775"/>
            <a:ext cx="3240359" cy="1080121"/>
          </a:xfrm>
          <a:prstGeom prst="rect">
            <a:avLst/>
          </a:prstGeom>
        </p:spPr>
      </p:pic>
      <p:pic>
        <p:nvPicPr>
          <p:cNvPr id="8" name="Εικόνα 7">
            <a:extLst>
              <a:ext uri="{FF2B5EF4-FFF2-40B4-BE49-F238E27FC236}">
                <a16:creationId xmlns:a16="http://schemas.microsoft.com/office/drawing/2014/main" id="{7A71A1C0-4AF2-C2A4-34ED-ED8412DE6F93}"/>
              </a:ext>
            </a:extLst>
          </p:cNvPr>
          <p:cNvPicPr>
            <a:picLocks noChangeAspect="1"/>
          </p:cNvPicPr>
          <p:nvPr/>
        </p:nvPicPr>
        <p:blipFill>
          <a:blip r:embed="rId4"/>
          <a:stretch>
            <a:fillRect/>
          </a:stretch>
        </p:blipFill>
        <p:spPr>
          <a:xfrm>
            <a:off x="4734645" y="1412775"/>
            <a:ext cx="7192416" cy="4680521"/>
          </a:xfrm>
          <a:prstGeom prst="rect">
            <a:avLst/>
          </a:prstGeom>
        </p:spPr>
      </p:pic>
    </p:spTree>
    <p:extLst>
      <p:ext uri="{BB962C8B-B14F-4D97-AF65-F5344CB8AC3E}">
        <p14:creationId xmlns:p14="http://schemas.microsoft.com/office/powerpoint/2010/main" val="1850698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375816"/>
            <a:ext cx="10157354" cy="1397000"/>
          </a:xfrm>
        </p:spPr>
        <p:txBody>
          <a:bodyPr>
            <a:normAutofit fontScale="90000"/>
          </a:bodyPr>
          <a:lstStyle/>
          <a:p>
            <a:pPr algn="ctr"/>
            <a:br>
              <a:rPr lang="el-GR" sz="3200" dirty="0"/>
            </a:br>
            <a:br>
              <a:rPr lang="el-GR" sz="3200" dirty="0"/>
            </a:br>
            <a:r>
              <a:rPr lang="en-US" sz="3200" dirty="0"/>
              <a:t>Plagiarism detection system</a:t>
            </a:r>
            <a:br>
              <a:rPr lang="el-GR" sz="3200" dirty="0"/>
            </a:br>
            <a:r>
              <a:rPr lang="en-US" sz="2700" dirty="0">
                <a:hlinkClick r:id="rId3"/>
              </a:rPr>
              <a:t>http://www.lib.uoa.gr/ypiresies/apotropi-logoklopis-turnitin.html</a:t>
            </a:r>
            <a:r>
              <a:rPr lang="en-US" sz="2700" dirty="0"/>
              <a:t> </a:t>
            </a:r>
            <a:endParaRPr lang="el-GR" sz="27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307975" y="1988840"/>
            <a:ext cx="3770213" cy="4717962"/>
          </a:xfrm>
        </p:spPr>
        <p:txBody>
          <a:bodyPr>
            <a:normAutofit/>
          </a:bodyPr>
          <a:lstStyle/>
          <a:p>
            <a:pPr marL="0" indent="0">
              <a:lnSpc>
                <a:spcPct val="100000"/>
              </a:lnSpc>
              <a:buNone/>
            </a:pPr>
            <a:r>
              <a:rPr lang="en-US" sz="1400" b="1" dirty="0"/>
              <a:t>Turnitin Draft Coach</a:t>
            </a:r>
            <a:r>
              <a:rPr lang="el-GR" sz="1400" b="1" dirty="0"/>
              <a:t>:</a:t>
            </a:r>
          </a:p>
          <a:p>
            <a:pPr marL="285750" indent="-285750">
              <a:lnSpc>
                <a:spcPct val="100000"/>
              </a:lnSpc>
            </a:pPr>
            <a:r>
              <a:rPr lang="en-US" sz="1400" dirty="0"/>
              <a:t>Connect to a Google account,                by using a </a:t>
            </a:r>
            <a:r>
              <a:rPr lang="en-US" sz="1400" b="1" dirty="0"/>
              <a:t>username@uoa.gr</a:t>
            </a:r>
            <a:r>
              <a:rPr lang="en-US" sz="1400" dirty="0"/>
              <a:t> type </a:t>
            </a:r>
            <a:br>
              <a:rPr lang="en-US" sz="1400" dirty="0"/>
            </a:br>
            <a:r>
              <a:rPr lang="en-US" sz="1400" dirty="0"/>
              <a:t>of account login</a:t>
            </a:r>
          </a:p>
          <a:p>
            <a:pPr marL="285750" indent="-285750">
              <a:lnSpc>
                <a:spcPct val="100000"/>
              </a:lnSpc>
            </a:pPr>
            <a:r>
              <a:rPr lang="en-US" sz="1400" dirty="0"/>
              <a:t>Similarity checks are only allowed  </a:t>
            </a:r>
            <a:br>
              <a:rPr lang="en-US" sz="1400" dirty="0"/>
            </a:br>
            <a:r>
              <a:rPr lang="en-US" sz="1400" b="1" dirty="0"/>
              <a:t>up to 3 times per document</a:t>
            </a:r>
            <a:endParaRPr lang="en-US" sz="1400" b="0" dirty="0">
              <a:effectLst/>
            </a:endParaRPr>
          </a:p>
          <a:p>
            <a:pPr marL="0" indent="0">
              <a:lnSpc>
                <a:spcPct val="100000"/>
              </a:lnSpc>
              <a:buNone/>
            </a:pPr>
            <a:r>
              <a:rPr lang="en-US" sz="1400" b="1" dirty="0"/>
              <a:t>Feedback Studio</a:t>
            </a:r>
            <a:r>
              <a:rPr lang="el-GR" sz="1400" b="1" dirty="0"/>
              <a:t>: </a:t>
            </a:r>
            <a:br>
              <a:rPr lang="el-GR" sz="1400" b="1" dirty="0"/>
            </a:br>
            <a:r>
              <a:rPr lang="el-GR" sz="1100" i="1" dirty="0"/>
              <a:t>(</a:t>
            </a:r>
            <a:r>
              <a:rPr lang="en-US" sz="1100" i="1" dirty="0"/>
              <a:t>student access relies on the instructors</a:t>
            </a:r>
            <a:r>
              <a:rPr lang="el-GR" sz="1100" i="1" dirty="0"/>
              <a:t>)</a:t>
            </a:r>
          </a:p>
          <a:p>
            <a:pPr marL="285750" marR="0" lvl="0" indent="-285750" algn="l" defTabSz="1218987" rtl="0" eaLnBrk="1" fontAlgn="auto" latinLnBrk="0" hangingPunct="1">
              <a:lnSpc>
                <a:spcPct val="100000"/>
              </a:lnSpc>
              <a:spcBef>
                <a:spcPts val="1866"/>
              </a:spcBef>
              <a:spcAft>
                <a:spcPts val="0"/>
              </a:spcAft>
              <a:buClrTx/>
              <a:buSzPct val="100000"/>
              <a:buFont typeface="Arial" pitchFamily="34" charset="0"/>
              <a:buChar char="•"/>
              <a:tabLst/>
              <a:defRPr/>
            </a:pPr>
            <a:r>
              <a:rPr lang="en-US" sz="1400" dirty="0"/>
              <a:t>Upload assignments</a:t>
            </a:r>
            <a:endParaRPr kumimoji="0" lang="el-GR" sz="1400" b="0" i="0" u="none" strike="noStrike" kern="1200" cap="none" spc="0" normalizeH="0" baseline="0" noProof="0" dirty="0">
              <a:ln>
                <a:noFill/>
              </a:ln>
              <a:solidFill>
                <a:srgbClr val="374C81"/>
              </a:solidFill>
              <a:effectLst/>
              <a:uLnTx/>
              <a:uFillTx/>
              <a:latin typeface="Century Gothic"/>
              <a:ea typeface="+mn-ea"/>
              <a:cs typeface="+mn-cs"/>
            </a:endParaRPr>
          </a:p>
          <a:p>
            <a:pPr marL="285750" marR="0" lvl="0" indent="-285750" algn="l" defTabSz="1218987" rtl="0" eaLnBrk="1" fontAlgn="auto" latinLnBrk="0" hangingPunct="1">
              <a:lnSpc>
                <a:spcPct val="100000"/>
              </a:lnSpc>
              <a:spcBef>
                <a:spcPts val="1866"/>
              </a:spcBef>
              <a:spcAft>
                <a:spcPts val="0"/>
              </a:spcAft>
              <a:buClrTx/>
              <a:buSzPct val="100000"/>
              <a:buFont typeface="Arial" pitchFamily="34" charset="0"/>
              <a:buChar char="•"/>
              <a:tabLst/>
              <a:defRPr/>
            </a:pPr>
            <a:r>
              <a:rPr kumimoji="0" lang="en-US" sz="1400" b="0" i="0" u="none" strike="noStrike" kern="1200" cap="none" spc="0" normalizeH="0" baseline="0" noProof="0" dirty="0">
                <a:ln>
                  <a:noFill/>
                </a:ln>
                <a:solidFill>
                  <a:srgbClr val="374C81"/>
                </a:solidFill>
                <a:effectLst/>
                <a:uLnTx/>
                <a:uFillTx/>
                <a:latin typeface="Century Gothic"/>
                <a:ea typeface="+mn-ea"/>
                <a:cs typeface="+mn-cs"/>
              </a:rPr>
              <a:t>Similarity check</a:t>
            </a:r>
          </a:p>
          <a:p>
            <a:pPr marL="0" indent="0">
              <a:lnSpc>
                <a:spcPct val="100000"/>
              </a:lnSpc>
              <a:buNone/>
            </a:pPr>
            <a:endParaRPr lang="el-GR" sz="1400" dirty="0"/>
          </a:p>
          <a:p>
            <a:endParaRPr lang="en-US" sz="1400" dirty="0"/>
          </a:p>
        </p:txBody>
      </p:sp>
      <p:pic>
        <p:nvPicPr>
          <p:cNvPr id="2050" name="Picture 2" descr="Turnitin: λογισμικό ελέγχου λογοκλοπή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4252" y="276902"/>
            <a:ext cx="3312368" cy="631818"/>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a:extLst>
              <a:ext uri="{FF2B5EF4-FFF2-40B4-BE49-F238E27FC236}">
                <a16:creationId xmlns:a16="http://schemas.microsoft.com/office/drawing/2014/main" id="{376B93AA-CC01-FC1D-70D0-CE2D82EA82BB}"/>
              </a:ext>
            </a:extLst>
          </p:cNvPr>
          <p:cNvPicPr>
            <a:picLocks noChangeAspect="1"/>
          </p:cNvPicPr>
          <p:nvPr/>
        </p:nvPicPr>
        <p:blipFill>
          <a:blip r:embed="rId5"/>
          <a:stretch>
            <a:fillRect/>
          </a:stretch>
        </p:blipFill>
        <p:spPr>
          <a:xfrm>
            <a:off x="10270876" y="1793356"/>
            <a:ext cx="1584176" cy="4876004"/>
          </a:xfrm>
          <a:prstGeom prst="rect">
            <a:avLst/>
          </a:prstGeom>
        </p:spPr>
      </p:pic>
      <p:grpSp>
        <p:nvGrpSpPr>
          <p:cNvPr id="16" name="Ομάδα 15">
            <a:extLst>
              <a:ext uri="{FF2B5EF4-FFF2-40B4-BE49-F238E27FC236}">
                <a16:creationId xmlns:a16="http://schemas.microsoft.com/office/drawing/2014/main" id="{51E2A57C-C68D-ABC6-4990-6AA6BA8D3A69}"/>
              </a:ext>
            </a:extLst>
          </p:cNvPr>
          <p:cNvGrpSpPr/>
          <p:nvPr/>
        </p:nvGrpSpPr>
        <p:grpSpPr>
          <a:xfrm>
            <a:off x="4294212" y="2276872"/>
            <a:ext cx="5976664" cy="3688662"/>
            <a:chOff x="4057493" y="2574667"/>
            <a:chExt cx="5190829" cy="3504204"/>
          </a:xfrm>
        </p:grpSpPr>
        <p:pic>
          <p:nvPicPr>
            <p:cNvPr id="8" name="Εικόνα 7">
              <a:extLst>
                <a:ext uri="{FF2B5EF4-FFF2-40B4-BE49-F238E27FC236}">
                  <a16:creationId xmlns:a16="http://schemas.microsoft.com/office/drawing/2014/main" id="{08A98A65-4221-CDDD-B9F9-A4A68C7CCC92}"/>
                </a:ext>
              </a:extLst>
            </p:cNvPr>
            <p:cNvPicPr>
              <a:picLocks noChangeAspect="1"/>
            </p:cNvPicPr>
            <p:nvPr/>
          </p:nvPicPr>
          <p:blipFill>
            <a:blip r:embed="rId6"/>
            <a:stretch>
              <a:fillRect/>
            </a:stretch>
          </p:blipFill>
          <p:spPr>
            <a:xfrm>
              <a:off x="4057493" y="2574667"/>
              <a:ext cx="5190829" cy="3504204"/>
            </a:xfrm>
            <a:prstGeom prst="rect">
              <a:avLst/>
            </a:prstGeom>
          </p:spPr>
        </p:pic>
        <p:pic>
          <p:nvPicPr>
            <p:cNvPr id="15" name="Εικόνα 14">
              <a:extLst>
                <a:ext uri="{FF2B5EF4-FFF2-40B4-BE49-F238E27FC236}">
                  <a16:creationId xmlns:a16="http://schemas.microsoft.com/office/drawing/2014/main" id="{51F56C3D-3F13-4E84-024E-BEDC4521990F}"/>
                </a:ext>
              </a:extLst>
            </p:cNvPr>
            <p:cNvPicPr>
              <a:picLocks noChangeAspect="1"/>
            </p:cNvPicPr>
            <p:nvPr/>
          </p:nvPicPr>
          <p:blipFill>
            <a:blip r:embed="rId7"/>
            <a:stretch>
              <a:fillRect/>
            </a:stretch>
          </p:blipFill>
          <p:spPr>
            <a:xfrm>
              <a:off x="6094412" y="4725144"/>
              <a:ext cx="1008111" cy="792088"/>
            </a:xfrm>
            <a:prstGeom prst="rect">
              <a:avLst/>
            </a:prstGeom>
          </p:spPr>
        </p:pic>
      </p:grpSp>
    </p:spTree>
    <p:extLst>
      <p:ext uri="{BB962C8B-B14F-4D97-AF65-F5344CB8AC3E}">
        <p14:creationId xmlns:p14="http://schemas.microsoft.com/office/powerpoint/2010/main" val="2039772141"/>
      </p:ext>
    </p:extLst>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49609" y="553699"/>
            <a:ext cx="10157354" cy="1108968"/>
          </a:xfrm>
        </p:spPr>
        <p:txBody>
          <a:bodyPr>
            <a:normAutofit/>
          </a:bodyPr>
          <a:lstStyle/>
          <a:p>
            <a:pPr algn="ctr"/>
            <a:r>
              <a:rPr lang="el-GR" sz="3200" dirty="0"/>
              <a:t>   </a:t>
            </a:r>
            <a:r>
              <a:rPr lang="en-US" sz="3200" dirty="0"/>
              <a:t>Services for Disabled students</a:t>
            </a:r>
            <a:br>
              <a:rPr lang="el-GR" sz="2000" dirty="0"/>
            </a:br>
            <a:endParaRPr lang="el-GR" sz="20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1772816"/>
            <a:ext cx="4761557" cy="4032448"/>
          </a:xfrm>
        </p:spPr>
        <p:txBody>
          <a:bodyPr>
            <a:normAutofit/>
          </a:bodyPr>
          <a:lstStyle/>
          <a:p>
            <a:pPr>
              <a:buFont typeface="Wingdings" panose="05000000000000000000" pitchFamily="2" charset="2"/>
              <a:buChar char="v"/>
            </a:pPr>
            <a:r>
              <a:rPr lang="en-US" sz="1600" b="1" dirty="0"/>
              <a:t>ERMOFILOS </a:t>
            </a:r>
            <a:r>
              <a:rPr lang="en-US" sz="1600" dirty="0">
                <a:hlinkClick r:id="rId3"/>
              </a:rPr>
              <a:t>http://access.uoa.gr/ERMOFILOS/</a:t>
            </a:r>
            <a:r>
              <a:rPr lang="el-GR" sz="1600" dirty="0"/>
              <a:t> </a:t>
            </a:r>
            <a:endParaRPr lang="en-US" sz="1600" dirty="0"/>
          </a:p>
          <a:p>
            <a:pPr marL="0" indent="0">
              <a:buNone/>
            </a:pPr>
            <a:endParaRPr lang="en-US" sz="800" dirty="0"/>
          </a:p>
          <a:p>
            <a:pPr lvl="1">
              <a:buFont typeface="Wingdings" panose="05000000000000000000" pitchFamily="2" charset="2"/>
              <a:buChar char="ü"/>
            </a:pPr>
            <a:r>
              <a:rPr lang="en-US" sz="1400" dirty="0"/>
              <a:t>Ensures equal access to knowledge</a:t>
            </a:r>
            <a:endParaRPr lang="el-GR" sz="1300" dirty="0"/>
          </a:p>
          <a:p>
            <a:pPr lvl="1">
              <a:buFont typeface="Wingdings" panose="05000000000000000000" pitchFamily="2" charset="2"/>
              <a:buChar char="ü"/>
            </a:pPr>
            <a:r>
              <a:rPr lang="en-US" sz="1400" dirty="0"/>
              <a:t>Provides Digital Accessible Academic Textbook Services for students with disabilities</a:t>
            </a:r>
            <a:endParaRPr lang="el-GR" sz="1400" dirty="0"/>
          </a:p>
          <a:p>
            <a:pPr lvl="1">
              <a:lnSpc>
                <a:spcPct val="100000"/>
              </a:lnSpc>
              <a:buFont typeface="Wingdings" panose="05000000000000000000" pitchFamily="2" charset="2"/>
              <a:buChar char="ü"/>
            </a:pPr>
            <a:r>
              <a:rPr lang="en-US" sz="1400" dirty="0"/>
              <a:t>Supports various formats (according to the type of disability)</a:t>
            </a:r>
            <a:endParaRPr lang="el-GR" sz="1400" dirty="0"/>
          </a:p>
          <a:p>
            <a:pPr lvl="1">
              <a:lnSpc>
                <a:spcPct val="100000"/>
              </a:lnSpc>
              <a:buFont typeface="Wingdings" panose="05000000000000000000" pitchFamily="2" charset="2"/>
              <a:buChar char="ü"/>
            </a:pPr>
            <a:r>
              <a:rPr lang="en-US" sz="1400" dirty="0"/>
              <a:t>ERMOFILOS and </a:t>
            </a:r>
            <a:r>
              <a:rPr lang="en-US" sz="1400" dirty="0" err="1"/>
              <a:t>Pergamos</a:t>
            </a:r>
            <a:r>
              <a:rPr lang="en-US" sz="1400" dirty="0"/>
              <a:t> platforms are interoperable</a:t>
            </a:r>
          </a:p>
          <a:p>
            <a:pPr lvl="1">
              <a:lnSpc>
                <a:spcPct val="100000"/>
              </a:lnSpc>
              <a:buFont typeface="Wingdings" panose="05000000000000000000" pitchFamily="2" charset="2"/>
              <a:buChar char="ü"/>
            </a:pPr>
            <a:r>
              <a:rPr lang="en-US" sz="1400" dirty="0"/>
              <a:t>Students may address the </a:t>
            </a:r>
            <a:r>
              <a:rPr lang="en-US" sz="1400" dirty="0">
                <a:hlinkClick r:id="rId4" tooltip="Opens external link in new window"/>
              </a:rPr>
              <a:t>Accessibility Unit</a:t>
            </a:r>
            <a:r>
              <a:rPr lang="en-US" sz="1400" dirty="0"/>
              <a:t> of </a:t>
            </a:r>
            <a:r>
              <a:rPr lang="en-US" sz="1400" dirty="0">
                <a:hlinkClick r:id="rId5" tooltip="Opens external link in new window"/>
              </a:rPr>
              <a:t>NKUA</a:t>
            </a:r>
            <a:r>
              <a:rPr lang="en-US" sz="1400" dirty="0"/>
              <a:t> in order to search for or create texts they are interested in </a:t>
            </a:r>
            <a:endParaRPr lang="el-GR" sz="1400" dirty="0"/>
          </a:p>
          <a:p>
            <a:pPr marL="285750" indent="-285750">
              <a:lnSpc>
                <a:spcPct val="100000"/>
              </a:lnSpc>
            </a:pPr>
            <a:endParaRPr lang="el-GR" sz="1600" dirty="0"/>
          </a:p>
          <a:p>
            <a:pPr marL="285750" indent="-285750">
              <a:lnSpc>
                <a:spcPct val="100000"/>
              </a:lnSpc>
            </a:pPr>
            <a:endParaRPr lang="el-GR" sz="800" dirty="0"/>
          </a:p>
          <a:p>
            <a:pPr marL="0" indent="0">
              <a:buNone/>
            </a:pPr>
            <a:endParaRPr lang="el-GR" dirty="0"/>
          </a:p>
          <a:p>
            <a:endParaRPr lang="en-US" dirty="0"/>
          </a:p>
        </p:txBody>
      </p:sp>
      <p:pic>
        <p:nvPicPr>
          <p:cNvPr id="6146" name="Picture 2" descr="Φωτογραφία έντυπου βιβλίου όπου τα γράμματα βγαίνουν από τις σελίδες και γίνονται ψηφιακές για να σταλούν με μια 'σαϊτα'."/>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764" y="-4806"/>
            <a:ext cx="151216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λογότυπο Ερμόφιλου"/>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788" y="5661248"/>
            <a:ext cx="1665411" cy="12020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Αρχική"/>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2804" y="6165305"/>
            <a:ext cx="2195314" cy="6926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a:spLocks noGrp="1"/>
          </p:cNvSpPr>
          <p:nvPr>
            <p:ph type="body" sz="half" idx="2"/>
          </p:nvPr>
        </p:nvSpPr>
        <p:spPr>
          <a:xfrm>
            <a:off x="7093495" y="1700808"/>
            <a:ext cx="4761557" cy="4176464"/>
          </a:xfrm>
        </p:spPr>
        <p:txBody>
          <a:bodyPr>
            <a:normAutofit/>
          </a:bodyPr>
          <a:lstStyle/>
          <a:p>
            <a:pPr>
              <a:buFont typeface="Wingdings" panose="05000000000000000000" pitchFamily="2" charset="2"/>
              <a:buChar char="v"/>
            </a:pPr>
            <a:r>
              <a:rPr lang="en-US" sz="1600" b="1" dirty="0"/>
              <a:t>Accessible Multi-modal Electronic Library </a:t>
            </a:r>
            <a:r>
              <a:rPr lang="en-US" sz="1600" b="1" dirty="0" err="1"/>
              <a:t>AMELiB</a:t>
            </a:r>
            <a:r>
              <a:rPr lang="en-US" sz="1600" b="1" dirty="0"/>
              <a:t> </a:t>
            </a:r>
            <a:r>
              <a:rPr lang="en-US" sz="1600" dirty="0"/>
              <a:t>                  </a:t>
            </a:r>
            <a:r>
              <a:rPr lang="el-GR" sz="1600" dirty="0"/>
              <a:t>     </a:t>
            </a:r>
            <a:r>
              <a:rPr lang="en-US" sz="1600" dirty="0">
                <a:hlinkClick r:id="rId9"/>
              </a:rPr>
              <a:t>https://amelib.seab.gr/</a:t>
            </a:r>
            <a:r>
              <a:rPr lang="el-GR" sz="1600" dirty="0"/>
              <a:t> </a:t>
            </a:r>
            <a:endParaRPr lang="en-US" sz="1600" dirty="0"/>
          </a:p>
          <a:p>
            <a:pPr>
              <a:buFont typeface="Wingdings" panose="05000000000000000000" pitchFamily="2" charset="2"/>
              <a:buChar char="ü"/>
            </a:pPr>
            <a:r>
              <a:rPr lang="en-US" sz="1400" dirty="0"/>
              <a:t>Cooperating agencies</a:t>
            </a:r>
            <a:r>
              <a:rPr lang="el-GR" sz="1400" dirty="0"/>
              <a:t>:</a:t>
            </a:r>
            <a:endParaRPr lang="en-US" sz="1400" dirty="0"/>
          </a:p>
          <a:p>
            <a:pPr marL="426645" lvl="1" indent="0">
              <a:buNone/>
            </a:pPr>
            <a:r>
              <a:rPr lang="el-GR" sz="1400" dirty="0"/>
              <a:t>	</a:t>
            </a:r>
            <a:r>
              <a:rPr lang="en-US" sz="1400" dirty="0"/>
              <a:t>National Library of Greece</a:t>
            </a:r>
            <a:endParaRPr lang="el-GR" sz="1400" dirty="0"/>
          </a:p>
          <a:p>
            <a:pPr marL="426645" lvl="1" indent="0">
              <a:buNone/>
            </a:pPr>
            <a:r>
              <a:rPr lang="el-GR" sz="1400" dirty="0"/>
              <a:t>	</a:t>
            </a:r>
            <a:r>
              <a:rPr lang="en-US" sz="1400" dirty="0"/>
              <a:t>Center for Education and 	Rehabilitation for the Blind </a:t>
            </a:r>
          </a:p>
          <a:p>
            <a:pPr marL="426645" lvl="1" indent="0">
              <a:buNone/>
            </a:pPr>
            <a:r>
              <a:rPr lang="en-US" sz="1400" dirty="0"/>
              <a:t>	Lighthouse for the Blind</a:t>
            </a:r>
          </a:p>
          <a:p>
            <a:pPr marL="426645" lvl="1" indent="0">
              <a:lnSpc>
                <a:spcPct val="150000"/>
              </a:lnSpc>
              <a:buNone/>
            </a:pPr>
            <a:r>
              <a:rPr lang="el-GR" sz="1400" dirty="0"/>
              <a:t>	</a:t>
            </a:r>
            <a:r>
              <a:rPr lang="en-US" sz="1400" dirty="0"/>
              <a:t>Panhellenic Association of the Blind 	HEAL-Link </a:t>
            </a:r>
            <a:r>
              <a:rPr lang="el-GR" sz="1400" dirty="0"/>
              <a:t>	</a:t>
            </a:r>
            <a:endParaRPr lang="en-US" sz="1400" dirty="0"/>
          </a:p>
          <a:p>
            <a:pPr marL="426645" lvl="1" indent="0">
              <a:buNone/>
            </a:pPr>
            <a:r>
              <a:rPr lang="el-GR" sz="1400" dirty="0"/>
              <a:t>	</a:t>
            </a:r>
            <a:r>
              <a:rPr lang="en-US" sz="1400" dirty="0"/>
              <a:t>Volunteer Nonprofit Organization 	“</a:t>
            </a:r>
            <a:r>
              <a:rPr lang="el-GR" sz="1400" dirty="0"/>
              <a:t>Διαβάζω για </a:t>
            </a:r>
            <a:r>
              <a:rPr lang="en-US" sz="1400" dirty="0"/>
              <a:t>	</a:t>
            </a:r>
            <a:r>
              <a:rPr lang="el-GR" sz="1400" dirty="0"/>
              <a:t>τους άλλους</a:t>
            </a:r>
            <a:r>
              <a:rPr lang="en-US" sz="1400" dirty="0"/>
              <a:t>”</a:t>
            </a:r>
            <a:endParaRPr lang="el-GR" sz="1300" dirty="0"/>
          </a:p>
          <a:p>
            <a:pPr marL="426645" lvl="1" indent="0">
              <a:buNone/>
            </a:pPr>
            <a:endParaRPr lang="el-GR" sz="1600" dirty="0"/>
          </a:p>
          <a:p>
            <a:pPr marL="285750" indent="-285750">
              <a:lnSpc>
                <a:spcPct val="100000"/>
              </a:lnSpc>
            </a:pPr>
            <a:endParaRPr lang="el-GR" sz="800" dirty="0"/>
          </a:p>
          <a:p>
            <a:pPr marL="0" indent="0">
              <a:buNone/>
            </a:pPr>
            <a:endParaRPr lang="el-GR" dirty="0"/>
          </a:p>
          <a:p>
            <a:endParaRPr lang="en-US" dirty="0"/>
          </a:p>
        </p:txBody>
      </p:sp>
    </p:spTree>
    <p:extLst>
      <p:ext uri="{BB962C8B-B14F-4D97-AF65-F5344CB8AC3E}">
        <p14:creationId xmlns:p14="http://schemas.microsoft.com/office/powerpoint/2010/main" val="813099623"/>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17309" y="44624"/>
            <a:ext cx="10157354" cy="1152128"/>
          </a:xfrm>
        </p:spPr>
        <p:txBody>
          <a:bodyPr>
            <a:normAutofit fontScale="90000"/>
          </a:bodyPr>
          <a:lstStyle/>
          <a:p>
            <a:pPr algn="ctr"/>
            <a:r>
              <a:rPr lang="en-US" sz="3200" dirty="0"/>
              <a:t>Knowledge base of Libraries and Information Center</a:t>
            </a:r>
            <a:br>
              <a:rPr lang="el-GR" sz="3200" dirty="0"/>
            </a:br>
            <a:r>
              <a:rPr lang="en-US" sz="2200" dirty="0">
                <a:hlinkClick r:id="rId3"/>
              </a:rPr>
              <a:t>http://www.lib.uoa.gr/nc/mathaino-pos.html</a:t>
            </a:r>
            <a:r>
              <a:rPr lang="el-GR" sz="2200" dirty="0"/>
              <a:t> </a:t>
            </a:r>
          </a:p>
        </p:txBody>
      </p:sp>
      <p:pic>
        <p:nvPicPr>
          <p:cNvPr id="5" name="Εικόνα 4"/>
          <p:cNvPicPr>
            <a:picLocks noChangeAspect="1"/>
          </p:cNvPicPr>
          <p:nvPr/>
        </p:nvPicPr>
        <p:blipFill>
          <a:blip r:embed="rId4"/>
          <a:stretch>
            <a:fillRect/>
          </a:stretch>
        </p:blipFill>
        <p:spPr>
          <a:xfrm>
            <a:off x="324346" y="1196751"/>
            <a:ext cx="11593288" cy="5665961"/>
          </a:xfrm>
          <a:prstGeom prst="rect">
            <a:avLst/>
          </a:prstGeom>
        </p:spPr>
      </p:pic>
    </p:spTree>
    <p:extLst>
      <p:ext uri="{BB962C8B-B14F-4D97-AF65-F5344CB8AC3E}">
        <p14:creationId xmlns:p14="http://schemas.microsoft.com/office/powerpoint/2010/main" val="924411632"/>
      </p:ext>
    </p:extLst>
  </p:cSld>
  <p:clrMapOvr>
    <a:masterClrMapping/>
  </p:clrMapOvr>
  <p:transition spd="slow">
    <p:push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algn="ctr"/>
            <a:br>
              <a:rPr lang="en-US" b="1" dirty="0"/>
            </a:br>
            <a:br>
              <a:rPr lang="en-US" b="1" dirty="0"/>
            </a:br>
            <a:r>
              <a:rPr lang="en-US" sz="2700" b="1" dirty="0"/>
              <a:t>The PowerPoint presentation will be uploaded</a:t>
            </a:r>
            <a:br>
              <a:rPr lang="el-GR" sz="2700" b="1" dirty="0"/>
            </a:br>
            <a:r>
              <a:rPr lang="en-US" sz="2700" b="1" dirty="0"/>
              <a:t> to</a:t>
            </a:r>
            <a:r>
              <a:rPr lang="el-GR" sz="2700" b="1" dirty="0"/>
              <a:t> e</a:t>
            </a:r>
            <a:r>
              <a:rPr lang="en-US" sz="2700" b="1" dirty="0"/>
              <a:t>C</a:t>
            </a:r>
            <a:r>
              <a:rPr lang="el-GR" sz="2700" b="1" dirty="0" err="1"/>
              <a:t>lass</a:t>
            </a:r>
            <a:br>
              <a:rPr lang="el-GR" sz="2700" b="1" dirty="0"/>
            </a:br>
            <a:endParaRPr lang="el-GR" sz="2700" dirty="0"/>
          </a:p>
        </p:txBody>
      </p:sp>
      <p:pic>
        <p:nvPicPr>
          <p:cNvPr id="6" name="Εικόνα 5">
            <a:extLst>
              <a:ext uri="{FF2B5EF4-FFF2-40B4-BE49-F238E27FC236}">
                <a16:creationId xmlns:a16="http://schemas.microsoft.com/office/drawing/2014/main" id="{2CCEEF92-B8B0-276B-1E2D-32050B1E2D7B}"/>
              </a:ext>
            </a:extLst>
          </p:cNvPr>
          <p:cNvPicPr>
            <a:picLocks noChangeAspect="1"/>
          </p:cNvPicPr>
          <p:nvPr/>
        </p:nvPicPr>
        <p:blipFill>
          <a:blip r:embed="rId3"/>
          <a:stretch>
            <a:fillRect/>
          </a:stretch>
        </p:blipFill>
        <p:spPr>
          <a:xfrm>
            <a:off x="333772" y="1196752"/>
            <a:ext cx="11521280" cy="5585048"/>
          </a:xfrm>
          <a:prstGeom prst="rect">
            <a:avLst/>
          </a:prstGeom>
        </p:spPr>
      </p:pic>
    </p:spTree>
    <p:extLst>
      <p:ext uri="{BB962C8B-B14F-4D97-AF65-F5344CB8AC3E}">
        <p14:creationId xmlns:p14="http://schemas.microsoft.com/office/powerpoint/2010/main" val="68575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054" y="17465"/>
            <a:ext cx="9757766" cy="792088"/>
          </a:xfrm>
        </p:spPr>
        <p:txBody>
          <a:bodyPr>
            <a:normAutofit fontScale="90000"/>
          </a:bodyPr>
          <a:lstStyle/>
          <a:p>
            <a:br>
              <a:rPr lang="en-US" sz="3200" dirty="0"/>
            </a:br>
            <a:r>
              <a:rPr lang="en-US" sz="3200" dirty="0"/>
              <a:t>  </a:t>
            </a:r>
            <a:r>
              <a:rPr lang="el-GR" sz="3200" dirty="0"/>
              <a:t>NKUA Law </a:t>
            </a:r>
            <a:r>
              <a:rPr lang="el-GR" sz="3200" dirty="0" err="1"/>
              <a:t>Library</a:t>
            </a:r>
            <a:r>
              <a:rPr lang="el-GR" sz="3200" dirty="0"/>
              <a:t> /</a:t>
            </a:r>
            <a:r>
              <a:rPr lang="en-US" sz="3200" dirty="0"/>
              <a:t> </a:t>
            </a:r>
            <a:r>
              <a:rPr lang="el-GR" sz="3200" dirty="0"/>
              <a:t>Βιβλιοθήκη Νομικής Σχολής ΕΚΠΑ </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4812" y="188640"/>
            <a:ext cx="2304256"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Θέση περιεχομένου 3"/>
          <p:cNvSpPr>
            <a:spLocks noGrp="1"/>
          </p:cNvSpPr>
          <p:nvPr>
            <p:ph idx="1"/>
          </p:nvPr>
        </p:nvSpPr>
        <p:spPr/>
        <p:txBody>
          <a:bodyPr/>
          <a:lstStyle/>
          <a:p>
            <a:endParaRPr lang="el-GR"/>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3" y="1250654"/>
            <a:ext cx="12179772" cy="560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Εικόνα 4">
            <a:extLst>
              <a:ext uri="{FF2B5EF4-FFF2-40B4-BE49-F238E27FC236}">
                <a16:creationId xmlns:a16="http://schemas.microsoft.com/office/drawing/2014/main" id="{9C100DFC-6DF8-0005-094C-2DDBD60EA170}"/>
              </a:ext>
            </a:extLst>
          </p:cNvPr>
          <p:cNvPicPr>
            <a:picLocks noChangeAspect="1"/>
          </p:cNvPicPr>
          <p:nvPr/>
        </p:nvPicPr>
        <p:blipFill>
          <a:blip r:embed="rId5"/>
          <a:stretch>
            <a:fillRect/>
          </a:stretch>
        </p:blipFill>
        <p:spPr>
          <a:xfrm>
            <a:off x="2349997" y="3942582"/>
            <a:ext cx="6039146" cy="2907478"/>
          </a:xfrm>
          <a:prstGeom prst="rect">
            <a:avLst/>
          </a:prstGeom>
        </p:spPr>
      </p:pic>
      <p:pic>
        <p:nvPicPr>
          <p:cNvPr id="7" name="Εικόνα 6">
            <a:extLst>
              <a:ext uri="{FF2B5EF4-FFF2-40B4-BE49-F238E27FC236}">
                <a16:creationId xmlns:a16="http://schemas.microsoft.com/office/drawing/2014/main" id="{CCA07A93-AB1E-235D-647A-A85C60E34E25}"/>
              </a:ext>
            </a:extLst>
          </p:cNvPr>
          <p:cNvPicPr>
            <a:picLocks noChangeAspect="1"/>
          </p:cNvPicPr>
          <p:nvPr/>
        </p:nvPicPr>
        <p:blipFill>
          <a:blip r:embed="rId6"/>
          <a:stretch>
            <a:fillRect/>
          </a:stretch>
        </p:blipFill>
        <p:spPr>
          <a:xfrm>
            <a:off x="8470676" y="5013176"/>
            <a:ext cx="3709096" cy="1827358"/>
          </a:xfrm>
          <a:prstGeom prst="rect">
            <a:avLst/>
          </a:prstGeom>
        </p:spPr>
      </p:pic>
      <p:pic>
        <p:nvPicPr>
          <p:cNvPr id="11" name="Εικόνα 10">
            <a:extLst>
              <a:ext uri="{FF2B5EF4-FFF2-40B4-BE49-F238E27FC236}">
                <a16:creationId xmlns:a16="http://schemas.microsoft.com/office/drawing/2014/main" id="{7D2094E7-0FFF-9CDD-27B1-D35321ACDE1B}"/>
              </a:ext>
            </a:extLst>
          </p:cNvPr>
          <p:cNvPicPr>
            <a:picLocks noChangeAspect="1"/>
          </p:cNvPicPr>
          <p:nvPr/>
        </p:nvPicPr>
        <p:blipFill>
          <a:blip r:embed="rId7"/>
          <a:stretch>
            <a:fillRect/>
          </a:stretch>
        </p:blipFill>
        <p:spPr>
          <a:xfrm>
            <a:off x="8614692" y="4058519"/>
            <a:ext cx="3456384" cy="828747"/>
          </a:xfrm>
          <a:prstGeom prst="rect">
            <a:avLst/>
          </a:prstGeom>
        </p:spPr>
      </p:pic>
    </p:spTree>
    <p:extLst>
      <p:ext uri="{BB962C8B-B14F-4D97-AF65-F5344CB8AC3E}">
        <p14:creationId xmlns:p14="http://schemas.microsoft.com/office/powerpoint/2010/main" val="148472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racture"/>
        <p:sndAc>
          <p:endSnd/>
        </p:sndAc>
      </p:transition>
    </mc:Choice>
    <mc:Fallback xmlns="">
      <p:transition spd="slow" advTm="3000">
        <p:fade/>
        <p:sndAc>
          <p:end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txBox="1">
            <a:spLocks/>
          </p:cNvSpPr>
          <p:nvPr/>
        </p:nvSpPr>
        <p:spPr>
          <a:xfrm>
            <a:off x="549795" y="30206"/>
            <a:ext cx="11639029" cy="792088"/>
          </a:xfrm>
          <a:prstGeom prst="rect">
            <a:avLst/>
          </a:prstGeom>
        </p:spPr>
        <p:txBody>
          <a:bodyPr vert="horz" lIns="121899" tIns="60949" rIns="121899" bIns="60949" rtlCol="0" anchor="b">
            <a:normAutofit fontScale="90000" lnSpcReduction="10000"/>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br>
              <a:rPr lang="en-US" sz="3200" dirty="0"/>
            </a:br>
            <a:r>
              <a:rPr lang="en-US" sz="3200" dirty="0"/>
              <a:t> @vivliothiki_nomikis_sxolis_uoa</a:t>
            </a:r>
            <a:endParaRPr lang="el-GR" sz="3200" dirty="0"/>
          </a:p>
        </p:txBody>
      </p:sp>
      <p:sp>
        <p:nvSpPr>
          <p:cNvPr id="6" name="Θέση περιεχομένου 5"/>
          <p:cNvSpPr>
            <a:spLocks noGrp="1"/>
          </p:cNvSpPr>
          <p:nvPr>
            <p:ph idx="1"/>
          </p:nvPr>
        </p:nvSpPr>
        <p:spPr/>
        <p:txBody>
          <a:bodyPr/>
          <a:lstStyle/>
          <a:p>
            <a:endParaRPr lang="el-GR"/>
          </a:p>
        </p:txBody>
      </p:sp>
      <p:pic>
        <p:nvPicPr>
          <p:cNvPr id="7" name="Εικόνα 6"/>
          <p:cNvPicPr>
            <a:picLocks noChangeAspect="1"/>
          </p:cNvPicPr>
          <p:nvPr/>
        </p:nvPicPr>
        <p:blipFill>
          <a:blip r:embed="rId3"/>
          <a:stretch>
            <a:fillRect/>
          </a:stretch>
        </p:blipFill>
        <p:spPr>
          <a:xfrm>
            <a:off x="0" y="822294"/>
            <a:ext cx="12188825" cy="6045070"/>
          </a:xfrm>
          <a:prstGeom prst="rect">
            <a:avLst/>
          </a:prstGeom>
        </p:spPr>
      </p:pic>
      <p:pic>
        <p:nvPicPr>
          <p:cNvPr id="8" name="Εικόνα 7"/>
          <p:cNvPicPr>
            <a:picLocks noChangeAspect="1"/>
          </p:cNvPicPr>
          <p:nvPr/>
        </p:nvPicPr>
        <p:blipFill>
          <a:blip r:embed="rId4"/>
          <a:stretch>
            <a:fillRect/>
          </a:stretch>
        </p:blipFill>
        <p:spPr>
          <a:xfrm>
            <a:off x="2558694" y="332655"/>
            <a:ext cx="1237481" cy="391395"/>
          </a:xfrm>
          <a:prstGeom prst="rect">
            <a:avLst/>
          </a:prstGeom>
        </p:spPr>
      </p:pic>
      <p:pic>
        <p:nvPicPr>
          <p:cNvPr id="1030" name="Picture 6" descr="Instagram Logo Vector (.SVG) Free Down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5940" y="332656"/>
            <a:ext cx="452760" cy="39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9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1117309" y="15776"/>
            <a:ext cx="10157354" cy="10369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200" b="0" dirty="0">
                <a:hlinkClick r:id="rId3"/>
              </a:rPr>
              <a:t>www.lib.uoa.gr</a:t>
            </a:r>
            <a:r>
              <a:rPr lang="el-GR" sz="3200" b="0" dirty="0"/>
              <a:t> </a:t>
            </a:r>
            <a:br>
              <a:rPr lang="el-GR" sz="3200" b="0" dirty="0"/>
            </a:br>
            <a:endParaRPr lang="el-GR" sz="3200" b="0" dirty="0"/>
          </a:p>
        </p:txBody>
      </p:sp>
      <p:pic>
        <p:nvPicPr>
          <p:cNvPr id="3" name="Εικόνα 2"/>
          <p:cNvPicPr>
            <a:picLocks noChangeAspect="1"/>
          </p:cNvPicPr>
          <p:nvPr/>
        </p:nvPicPr>
        <p:blipFill>
          <a:blip r:embed="rId4"/>
          <a:stretch>
            <a:fillRect/>
          </a:stretch>
        </p:blipFill>
        <p:spPr>
          <a:xfrm>
            <a:off x="261764" y="692696"/>
            <a:ext cx="11593288" cy="6165304"/>
          </a:xfrm>
          <a:prstGeom prst="rect">
            <a:avLst/>
          </a:prstGeom>
        </p:spPr>
      </p:pic>
    </p:spTree>
    <p:extLst>
      <p:ext uri="{BB962C8B-B14F-4D97-AF65-F5344CB8AC3E}">
        <p14:creationId xmlns:p14="http://schemas.microsoft.com/office/powerpoint/2010/main" val="107198457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17309" y="188640"/>
            <a:ext cx="10157354" cy="1140544"/>
          </a:xfrm>
        </p:spPr>
        <p:txBody>
          <a:bodyPr>
            <a:noAutofit/>
          </a:bodyPr>
          <a:lstStyle/>
          <a:p>
            <a:pPr algn="ctr">
              <a:lnSpc>
                <a:spcPct val="100000"/>
              </a:lnSpc>
            </a:pPr>
            <a:br>
              <a:rPr lang="en-US" sz="3200" dirty="0"/>
            </a:br>
            <a:r>
              <a:rPr lang="en-US" sz="3200" dirty="0"/>
              <a:t>The Library supports the educational, social and cultural work of the University</a:t>
            </a:r>
            <a:endParaRPr lang="el-GR" sz="3200" dirty="0"/>
          </a:p>
        </p:txBody>
      </p:sp>
      <p:sp>
        <p:nvSpPr>
          <p:cNvPr id="3" name="Θέση περιεχομένου 2"/>
          <p:cNvSpPr>
            <a:spLocks noGrp="1"/>
          </p:cNvSpPr>
          <p:nvPr>
            <p:ph sz="half" idx="1"/>
          </p:nvPr>
        </p:nvSpPr>
        <p:spPr/>
        <p:txBody>
          <a:bodyPr>
            <a:normAutofit/>
          </a:bodyPr>
          <a:lstStyle/>
          <a:p>
            <a:endParaRPr lang="el-GR" dirty="0">
              <a:solidFill>
                <a:schemeClr val="tx1"/>
              </a:solidFill>
            </a:endParaRPr>
          </a:p>
          <a:p>
            <a:endParaRPr lang="el-GR" b="1" dirty="0">
              <a:solidFill>
                <a:schemeClr val="tx1"/>
              </a:solidFill>
            </a:endParaRPr>
          </a:p>
          <a:p>
            <a:pPr marL="0" indent="0">
              <a:buNone/>
            </a:pPr>
            <a:r>
              <a:rPr lang="el-GR" b="1" dirty="0">
                <a:solidFill>
                  <a:schemeClr val="tx1"/>
                </a:solidFill>
              </a:rPr>
              <a:t> </a:t>
            </a:r>
          </a:p>
          <a:p>
            <a:endParaRPr lang="el-GR" sz="2800" dirty="0">
              <a:solidFill>
                <a:srgbClr val="D785BC"/>
              </a:solidFill>
            </a:endParaRPr>
          </a:p>
        </p:txBody>
      </p:sp>
      <p:sp>
        <p:nvSpPr>
          <p:cNvPr id="6" name="Θέση περιεχομένου 5"/>
          <p:cNvSpPr>
            <a:spLocks noGrp="1"/>
          </p:cNvSpPr>
          <p:nvPr>
            <p:ph sz="half" idx="2"/>
          </p:nvPr>
        </p:nvSpPr>
        <p:spPr>
          <a:xfrm>
            <a:off x="7246539" y="1052736"/>
            <a:ext cx="4028123" cy="5112568"/>
          </a:xfrm>
        </p:spPr>
        <p:txBody>
          <a:bodyPr>
            <a:normAutofit/>
          </a:bodyPr>
          <a:lstStyle/>
          <a:p>
            <a:endParaRPr lang="el-GR" sz="1300" b="1" dirty="0"/>
          </a:p>
          <a:p>
            <a:r>
              <a:rPr lang="en-US" sz="1300" b="1" dirty="0"/>
              <a:t>Seminars</a:t>
            </a:r>
            <a:r>
              <a:rPr lang="el-GR" sz="1300" b="1" dirty="0"/>
              <a:t>- </a:t>
            </a:r>
            <a:r>
              <a:rPr lang="en-US" sz="1300" b="1" dirty="0"/>
              <a:t>workshops</a:t>
            </a:r>
            <a:endParaRPr lang="el-GR" sz="1300" b="1" dirty="0"/>
          </a:p>
          <a:p>
            <a:r>
              <a:rPr lang="en-US" sz="1300" b="1" dirty="0"/>
              <a:t>Cultural activities</a:t>
            </a:r>
            <a:endParaRPr lang="el-GR" sz="1300" b="1" dirty="0"/>
          </a:p>
          <a:p>
            <a:r>
              <a:rPr lang="en-US" sz="1300" b="1" dirty="0"/>
              <a:t>Social connection</a:t>
            </a:r>
          </a:p>
          <a:p>
            <a:pPr marL="0" indent="0">
              <a:buNone/>
            </a:pPr>
            <a:endParaRPr lang="el-GR" sz="1300" b="1" dirty="0"/>
          </a:p>
          <a:p>
            <a:pPr marL="0" indent="0">
              <a:buNone/>
            </a:pPr>
            <a:endParaRPr lang="el-GR" sz="1300" b="1" dirty="0"/>
          </a:p>
          <a:p>
            <a:pPr marL="0" indent="0">
              <a:buNone/>
            </a:pPr>
            <a:endParaRPr lang="el-GR" dirty="0"/>
          </a:p>
          <a:p>
            <a:pPr marL="0" indent="0">
              <a:buNone/>
            </a:pPr>
            <a:endParaRPr lang="el-GR" dirty="0"/>
          </a:p>
        </p:txBody>
      </p:sp>
      <p:pic>
        <p:nvPicPr>
          <p:cNvPr id="1027" name="Picture 3" descr="C:\Users\vstrakan\Desktop\71784294_3003994832950487_424766690706849792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564" y="2708920"/>
            <a:ext cx="2520280" cy="105383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5" y="1484784"/>
            <a:ext cx="5522391"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Εικόνα 3">
            <a:extLst>
              <a:ext uri="{FF2B5EF4-FFF2-40B4-BE49-F238E27FC236}">
                <a16:creationId xmlns:a16="http://schemas.microsoft.com/office/drawing/2014/main" id="{4CFF97C3-61CB-D1D2-8600-26186ACDAD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564" y="3895338"/>
            <a:ext cx="2520280" cy="2448272"/>
          </a:xfrm>
          <a:prstGeom prst="rect">
            <a:avLst/>
          </a:prstGeom>
        </p:spPr>
      </p:pic>
    </p:spTree>
    <p:extLst>
      <p:ext uri="{BB962C8B-B14F-4D97-AF65-F5344CB8AC3E}">
        <p14:creationId xmlns:p14="http://schemas.microsoft.com/office/powerpoint/2010/main" val="3847238785"/>
      </p:ext>
    </p:extLst>
  </p:cSld>
  <p:clrMapOvr>
    <a:masterClrMapping/>
  </p:clrMapOvr>
  <mc:AlternateContent xmlns:mc="http://schemas.openxmlformats.org/markup-compatibility/2006" xmlns:p14="http://schemas.microsoft.com/office/powerpoint/2010/main">
    <mc:Choice Requires="p14">
      <p:transition spd="med" p14:dur="700" advTm="3000">
        <p:fade/>
        <p:sndAc>
          <p:endSnd/>
        </p:sndAc>
      </p:transition>
    </mc:Choice>
    <mc:Fallback xmlns="">
      <p:transition spd="med" advTm="3000">
        <p:fade/>
        <p:sndAc>
          <p:end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48"/>
            <a:ext cx="3537806" cy="6785374"/>
          </a:xfrm>
          <a:prstGeom prst="rect">
            <a:avLst/>
          </a:prstGeom>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7806" y="-8249"/>
            <a:ext cx="4771925" cy="6188876"/>
          </a:xfrm>
          <a:prstGeom prst="rect">
            <a:avLst/>
          </a:prstGeom>
        </p:spPr>
      </p:pic>
      <p:pic>
        <p:nvPicPr>
          <p:cNvPr id="3" name="Εικόνα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9731" y="893"/>
            <a:ext cx="3879094" cy="6856214"/>
          </a:xfrm>
          <a:prstGeom prst="rect">
            <a:avLst/>
          </a:prstGeom>
        </p:spPr>
      </p:pic>
      <p:sp>
        <p:nvSpPr>
          <p:cNvPr id="5" name="AutoShape 4" descr="https://webmail02.uoa.gr/src/download.php?passed_id=208&amp;mailbox=INBOX&amp;ent_id=4&amp;absolute_dl=true"/>
          <p:cNvSpPr>
            <a:spLocks noGrp="1" noChangeAspect="1" noChangeArrowheads="1"/>
          </p:cNvSpPr>
          <p:nvPr>
            <p:ph type="ctrTitle"/>
          </p:nvPr>
        </p:nvSpPr>
        <p:spPr bwMode="auto">
          <a:xfrm>
            <a:off x="3465143" y="4976336"/>
            <a:ext cx="4915941" cy="19442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rtlCol="0" anchor="t" anchorCtr="0" compatLnSpc="1">
            <a:prstTxWarp prst="textNoShape">
              <a:avLst/>
            </a:prstTxWarp>
            <a:normAutofit fontScale="90000"/>
          </a:bodyPr>
          <a:lstStyle/>
          <a:p>
            <a:pPr algn="ctr"/>
            <a:br>
              <a:rPr lang="el-GR" sz="1999" b="1" dirty="0">
                <a:latin typeface="Calibri Light" panose="020F0302020204030204" pitchFamily="34" charset="0"/>
                <a:cs typeface="Calibri Light" panose="020F0302020204030204" pitchFamily="34" charset="0"/>
              </a:rPr>
            </a:br>
            <a:br>
              <a:rPr lang="el-GR" sz="1999" b="1" dirty="0">
                <a:latin typeface="Calibri Light" panose="020F0302020204030204" pitchFamily="34" charset="0"/>
                <a:cs typeface="Calibri Light" panose="020F0302020204030204" pitchFamily="34" charset="0"/>
              </a:rPr>
            </a:br>
            <a:br>
              <a:rPr lang="el-GR" sz="1999" b="1" dirty="0">
                <a:latin typeface="Calibri Light" panose="020F0302020204030204" pitchFamily="34" charset="0"/>
                <a:cs typeface="Calibri Light" panose="020F0302020204030204" pitchFamily="34" charset="0"/>
              </a:rPr>
            </a:br>
            <a:r>
              <a:rPr lang="en-US" sz="2000" b="1" dirty="0">
                <a:solidFill>
                  <a:schemeClr val="bg2">
                    <a:lumMod val="90000"/>
                  </a:schemeClr>
                </a:solidFill>
                <a:cs typeface="Calibri" panose="020F0502020204030204" pitchFamily="34" charset="0"/>
              </a:rPr>
              <a:t>Search OPAC to locate books in the library</a:t>
            </a:r>
            <a:br>
              <a:rPr lang="el-GR" sz="2000" b="1" dirty="0">
                <a:solidFill>
                  <a:schemeClr val="bg1"/>
                </a:solidFill>
                <a:cs typeface="Calibri" panose="020F0502020204030204" pitchFamily="34" charset="0"/>
              </a:rPr>
            </a:br>
            <a:br>
              <a:rPr lang="en-US" sz="2000" b="1" dirty="0">
                <a:solidFill>
                  <a:schemeClr val="bg1"/>
                </a:solidFill>
                <a:cs typeface="Calibri Light" panose="020F0302020204030204" pitchFamily="34" charset="0"/>
              </a:rPr>
            </a:br>
            <a:r>
              <a:rPr lang="en-US" sz="2100" dirty="0">
                <a:cs typeface="Calibri Light" panose="020F0302020204030204" pitchFamily="34" charset="0"/>
                <a:hlinkClick r:id="rId6"/>
              </a:rPr>
              <a:t>https://opac.seab.gr/search~S6*gre</a:t>
            </a:r>
            <a:br>
              <a:rPr lang="el-GR" sz="1999" b="1" dirty="0">
                <a:latin typeface="Calibri Light" panose="020F0302020204030204" pitchFamily="34" charset="0"/>
                <a:cs typeface="Calibri Light" panose="020F0302020204030204" pitchFamily="34" charset="0"/>
              </a:rPr>
            </a:br>
            <a:endParaRPr lang="el-GR" sz="1999"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7726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Υπότιτλος 2"/>
          <p:cNvSpPr>
            <a:spLocks noGrp="1"/>
          </p:cNvSpPr>
          <p:nvPr>
            <p:ph idx="1"/>
          </p:nvPr>
        </p:nvSpPr>
        <p:spPr>
          <a:xfrm>
            <a:off x="261764" y="980728"/>
            <a:ext cx="5475905" cy="5731238"/>
          </a:xfrm>
          <a:noFill/>
        </p:spPr>
        <p:txBody>
          <a:bodyPr>
            <a:normAutofit/>
          </a:bodyPr>
          <a:lstStyle/>
          <a:p>
            <a:pPr marL="0" indent="0">
              <a:buNone/>
            </a:pPr>
            <a:r>
              <a:rPr lang="en-US" sz="1600" b="1" dirty="0"/>
              <a:t>Use the Online Public Access Catalogue (OPAC)     to locate library items:</a:t>
            </a:r>
          </a:p>
          <a:p>
            <a:pPr marL="0" indent="0">
              <a:buNone/>
            </a:pPr>
            <a:r>
              <a:rPr lang="en-US" sz="1500" b="1" dirty="0">
                <a:solidFill>
                  <a:srgbClr val="C00000"/>
                </a:solidFill>
              </a:rPr>
              <a:t>Choose Basic Search</a:t>
            </a:r>
            <a:r>
              <a:rPr lang="el-GR" sz="1500" b="1" dirty="0">
                <a:solidFill>
                  <a:srgbClr val="C00000"/>
                </a:solidFill>
              </a:rPr>
              <a:t>: </a:t>
            </a:r>
            <a:r>
              <a:rPr lang="en-US" sz="1500" b="1" dirty="0">
                <a:solidFill>
                  <a:srgbClr val="C00000"/>
                </a:solidFill>
              </a:rPr>
              <a:t>Keyword</a:t>
            </a:r>
            <a:endParaRPr lang="el-GR" sz="1500" b="1" dirty="0">
              <a:solidFill>
                <a:srgbClr val="C00000"/>
              </a:solidFill>
            </a:endParaRPr>
          </a:p>
          <a:p>
            <a:pPr marL="0" indent="0">
              <a:buNone/>
            </a:pPr>
            <a:r>
              <a:rPr lang="en-US" sz="1500" b="1" dirty="0">
                <a:solidFill>
                  <a:srgbClr val="C00000"/>
                </a:solidFill>
              </a:rPr>
              <a:t>Enter the search term (title, author, subject)</a:t>
            </a:r>
            <a:endParaRPr lang="el-GR" sz="1500" b="1" dirty="0">
              <a:solidFill>
                <a:srgbClr val="C00000"/>
              </a:solidFill>
            </a:endParaRPr>
          </a:p>
          <a:p>
            <a:pPr marL="285664" indent="-285664">
              <a:buFont typeface="Wingdings" panose="05000000000000000000" pitchFamily="2" charset="2"/>
              <a:buChar char="Ø"/>
            </a:pPr>
            <a:endParaRPr lang="el-GR" sz="1200" dirty="0">
              <a:solidFill>
                <a:schemeClr val="accent1">
                  <a:lumMod val="50000"/>
                </a:schemeClr>
              </a:solidFill>
            </a:endParaRPr>
          </a:p>
          <a:p>
            <a:pPr marL="285664" indent="-285664">
              <a:buFont typeface="Wingdings" panose="05000000000000000000" pitchFamily="2" charset="2"/>
              <a:buChar char="Ø"/>
            </a:pPr>
            <a:r>
              <a:rPr lang="en-US" sz="1200" dirty="0">
                <a:solidFill>
                  <a:schemeClr val="accent1">
                    <a:lumMod val="50000"/>
                  </a:schemeClr>
                </a:solidFill>
              </a:rPr>
              <a:t>Constitutional law in Greece / Spyropoulos F.</a:t>
            </a:r>
            <a:endParaRPr lang="el-GR" sz="1200" dirty="0">
              <a:solidFill>
                <a:schemeClr val="accent1">
                  <a:lumMod val="50000"/>
                </a:schemeClr>
              </a:solidFill>
            </a:endParaRPr>
          </a:p>
          <a:p>
            <a:pPr marL="285664" indent="-285664">
              <a:buFont typeface="Wingdings" panose="05000000000000000000" pitchFamily="2" charset="2"/>
              <a:buChar char="Ø"/>
            </a:pPr>
            <a:r>
              <a:rPr lang="en-US" sz="1200" dirty="0">
                <a:solidFill>
                  <a:schemeClr val="accent1">
                    <a:lumMod val="50000"/>
                  </a:schemeClr>
                </a:solidFill>
              </a:rPr>
              <a:t>The aims of punishment : theoretical, international and law comparative approaches / </a:t>
            </a:r>
            <a:r>
              <a:rPr lang="en-US" sz="1200" dirty="0" err="1">
                <a:solidFill>
                  <a:schemeClr val="accent1">
                    <a:lumMod val="50000"/>
                  </a:schemeClr>
                </a:solidFill>
              </a:rPr>
              <a:t>Papacharalambous</a:t>
            </a:r>
            <a:r>
              <a:rPr lang="en-US" sz="1200" dirty="0">
                <a:solidFill>
                  <a:schemeClr val="accent1">
                    <a:lumMod val="50000"/>
                  </a:schemeClr>
                </a:solidFill>
              </a:rPr>
              <a:t> C.</a:t>
            </a:r>
          </a:p>
          <a:p>
            <a:pPr marL="285664" indent="-285664">
              <a:buFont typeface="Wingdings" panose="05000000000000000000" pitchFamily="2" charset="2"/>
              <a:buChar char="Ø"/>
            </a:pPr>
            <a:r>
              <a:rPr lang="en-US" sz="1200" dirty="0">
                <a:solidFill>
                  <a:schemeClr val="accent1">
                    <a:lumMod val="50000"/>
                  </a:schemeClr>
                </a:solidFill>
              </a:rPr>
              <a:t>General principles of EU civil law / Reich Norbert</a:t>
            </a:r>
            <a:r>
              <a:rPr lang="en-US" sz="1050" dirty="0"/>
              <a:t>.</a:t>
            </a:r>
            <a:endParaRPr lang="en-US" sz="1200" dirty="0">
              <a:solidFill>
                <a:schemeClr val="accent1">
                  <a:lumMod val="50000"/>
                </a:schemeClr>
              </a:solidFill>
            </a:endParaRPr>
          </a:p>
          <a:p>
            <a:pPr marL="285664" indent="-285664">
              <a:buFont typeface="Wingdings" panose="05000000000000000000" pitchFamily="2" charset="2"/>
              <a:buChar char="Ø"/>
            </a:pPr>
            <a:r>
              <a:rPr lang="en-US" sz="1200" dirty="0">
                <a:solidFill>
                  <a:schemeClr val="accent1">
                    <a:lumMod val="50000"/>
                  </a:schemeClr>
                </a:solidFill>
              </a:rPr>
              <a:t>Company law / Hannigan Brenda</a:t>
            </a:r>
            <a:endParaRPr lang="el-GR" sz="1200" dirty="0">
              <a:solidFill>
                <a:schemeClr val="accent1">
                  <a:lumMod val="50000"/>
                </a:schemeClr>
              </a:solidFill>
            </a:endParaRPr>
          </a:p>
          <a:p>
            <a:pPr marL="285664" indent="-285664">
              <a:buFont typeface="Wingdings" panose="05000000000000000000" pitchFamily="2" charset="2"/>
              <a:buChar char="Ø"/>
            </a:pPr>
            <a:endParaRPr lang="el-GR" sz="1600" i="1" dirty="0">
              <a:solidFill>
                <a:schemeClr val="accent1">
                  <a:lumMod val="50000"/>
                </a:schemeClr>
              </a:solidFill>
            </a:endParaRPr>
          </a:p>
          <a:p>
            <a:pPr marL="285664" indent="-285664">
              <a:buFont typeface="Wingdings" panose="05000000000000000000" pitchFamily="2" charset="2"/>
              <a:buChar char="Ø"/>
            </a:pPr>
            <a:endParaRPr lang="el-GR" sz="1600" i="1" dirty="0"/>
          </a:p>
          <a:p>
            <a:pPr marL="285664" indent="-285664">
              <a:buFont typeface="Wingdings" panose="05000000000000000000" pitchFamily="2" charset="2"/>
              <a:buChar char="Ø"/>
            </a:pPr>
            <a:endParaRPr lang="el-GR" sz="1600" i="1" dirty="0"/>
          </a:p>
          <a:p>
            <a:pPr algn="l"/>
            <a:endParaRPr lang="el-GR" b="1" dirty="0"/>
          </a:p>
          <a:p>
            <a:pPr algn="l"/>
            <a:endParaRPr lang="el-GR" b="1" dirty="0"/>
          </a:p>
          <a:p>
            <a:pPr algn="l"/>
            <a:endParaRPr lang="el-GR" b="1" dirty="0"/>
          </a:p>
        </p:txBody>
      </p:sp>
      <p:pic>
        <p:nvPicPr>
          <p:cNvPr id="7" name="Εικόνα 6">
            <a:extLst>
              <a:ext uri="{FF2B5EF4-FFF2-40B4-BE49-F238E27FC236}">
                <a16:creationId xmlns:a16="http://schemas.microsoft.com/office/drawing/2014/main" id="{3CDE0702-FDD1-0F67-6895-FFCA1DE9AFFD}"/>
              </a:ext>
            </a:extLst>
          </p:cNvPr>
          <p:cNvPicPr>
            <a:picLocks noChangeAspect="1"/>
          </p:cNvPicPr>
          <p:nvPr/>
        </p:nvPicPr>
        <p:blipFill>
          <a:blip r:embed="rId2"/>
          <a:stretch>
            <a:fillRect/>
          </a:stretch>
        </p:blipFill>
        <p:spPr>
          <a:xfrm>
            <a:off x="6094411" y="145290"/>
            <a:ext cx="5832650" cy="6566676"/>
          </a:xfrm>
          <a:prstGeom prst="rect">
            <a:avLst/>
          </a:prstGeom>
        </p:spPr>
      </p:pic>
    </p:spTree>
    <p:extLst>
      <p:ext uri="{BB962C8B-B14F-4D97-AF65-F5344CB8AC3E}">
        <p14:creationId xmlns:p14="http://schemas.microsoft.com/office/powerpoint/2010/main" val="124215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endParaRPr lang="el-GR"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9756" y="0"/>
            <a:ext cx="11737304"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288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1"/>
          </p:nvPr>
        </p:nvSpPr>
        <p:spPr/>
        <p:txBody>
          <a:bodyPr/>
          <a:lstStyle/>
          <a:p>
            <a:endParaRPr lang="el-GR"/>
          </a:p>
        </p:txBody>
      </p:sp>
      <p:sp>
        <p:nvSpPr>
          <p:cNvPr id="2" name="AutoShape 10" descr="Αποτέλεσμα εικόνας για keep calm and ask the &quot;law libraria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12" descr="Αποτέλεσμα εικόνας για keep calm and ask the &quot;law libraria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14" descr="Αποτέλεσμα εικόνας για keep calm and ask the &quot;law librarian&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AutoShape 16" descr="Αποτέλεσμα εικόνας για keep calm and ask the &quot;law librarian&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120" name="Picture 24"/>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957170" y="116633"/>
            <a:ext cx="5113906" cy="662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Εικόνα 6">
            <a:extLst>
              <a:ext uri="{FF2B5EF4-FFF2-40B4-BE49-F238E27FC236}">
                <a16:creationId xmlns:a16="http://schemas.microsoft.com/office/drawing/2014/main" id="{4B573B9F-79C1-15F7-5340-3800A8BD3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7" y="3941018"/>
            <a:ext cx="6874491" cy="2800350"/>
          </a:xfrm>
          <a:prstGeom prst="rect">
            <a:avLst/>
          </a:prstGeom>
        </p:spPr>
      </p:pic>
      <p:pic>
        <p:nvPicPr>
          <p:cNvPr id="11" name="Εικόνα 10">
            <a:extLst>
              <a:ext uri="{FF2B5EF4-FFF2-40B4-BE49-F238E27FC236}">
                <a16:creationId xmlns:a16="http://schemas.microsoft.com/office/drawing/2014/main" id="{71C985AB-E6B4-5032-EB02-B2F43AA13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18" y="2108968"/>
            <a:ext cx="6880230" cy="1904794"/>
          </a:xfrm>
          <a:prstGeom prst="rect">
            <a:avLst/>
          </a:prstGeom>
        </p:spPr>
      </p:pic>
      <p:pic>
        <p:nvPicPr>
          <p:cNvPr id="16" name="Εικόνα 15">
            <a:extLst>
              <a:ext uri="{FF2B5EF4-FFF2-40B4-BE49-F238E27FC236}">
                <a16:creationId xmlns:a16="http://schemas.microsoft.com/office/drawing/2014/main" id="{984482B7-95F8-BB44-0212-670F0EE2652A}"/>
              </a:ext>
            </a:extLst>
          </p:cNvPr>
          <p:cNvPicPr>
            <a:picLocks noChangeAspect="1"/>
          </p:cNvPicPr>
          <p:nvPr/>
        </p:nvPicPr>
        <p:blipFill>
          <a:blip r:embed="rId6"/>
          <a:stretch>
            <a:fillRect/>
          </a:stretch>
        </p:blipFill>
        <p:spPr>
          <a:xfrm>
            <a:off x="76940" y="116632"/>
            <a:ext cx="6880230" cy="2016224"/>
          </a:xfrm>
          <a:prstGeom prst="rect">
            <a:avLst/>
          </a:prstGeom>
        </p:spPr>
      </p:pic>
    </p:spTree>
    <p:extLst>
      <p:ext uri="{BB962C8B-B14F-4D97-AF65-F5344CB8AC3E}">
        <p14:creationId xmlns:p14="http://schemas.microsoft.com/office/powerpoint/2010/main" val="39238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1117309" y="15776"/>
            <a:ext cx="10157354" cy="10369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200" b="0" dirty="0">
                <a:solidFill>
                  <a:srgbClr val="0070C0"/>
                </a:solidFill>
              </a:rPr>
              <a:t>http://www-en.lib.uoa.gr/libraries/law.html</a:t>
            </a:r>
            <a:br>
              <a:rPr lang="el-GR" sz="3200" b="0" dirty="0"/>
            </a:br>
            <a:endParaRPr lang="el-GR" sz="3200" b="0" dirty="0"/>
          </a:p>
        </p:txBody>
      </p:sp>
      <p:pic>
        <p:nvPicPr>
          <p:cNvPr id="6" name="Εικόνα 5">
            <a:extLst>
              <a:ext uri="{FF2B5EF4-FFF2-40B4-BE49-F238E27FC236}">
                <a16:creationId xmlns:a16="http://schemas.microsoft.com/office/drawing/2014/main" id="{56D134C9-2C82-CBD4-AFEA-61419D1C1CD9}"/>
              </a:ext>
            </a:extLst>
          </p:cNvPr>
          <p:cNvPicPr>
            <a:picLocks noChangeAspect="1"/>
          </p:cNvPicPr>
          <p:nvPr/>
        </p:nvPicPr>
        <p:blipFill>
          <a:blip r:embed="rId3"/>
          <a:stretch>
            <a:fillRect/>
          </a:stretch>
        </p:blipFill>
        <p:spPr>
          <a:xfrm>
            <a:off x="333772" y="764704"/>
            <a:ext cx="11521280" cy="6093296"/>
          </a:xfrm>
          <a:prstGeom prst="rect">
            <a:avLst/>
          </a:prstGeom>
        </p:spPr>
      </p:pic>
    </p:spTree>
    <p:extLst>
      <p:ext uri="{BB962C8B-B14F-4D97-AF65-F5344CB8AC3E}">
        <p14:creationId xmlns:p14="http://schemas.microsoft.com/office/powerpoint/2010/main" val="275898097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80" y="675266"/>
            <a:ext cx="11584496" cy="620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Τίτλος 2"/>
          <p:cNvSpPr>
            <a:spLocks noGrp="1"/>
          </p:cNvSpPr>
          <p:nvPr>
            <p:ph type="title"/>
          </p:nvPr>
        </p:nvSpPr>
        <p:spPr>
          <a:xfrm>
            <a:off x="1117309" y="76200"/>
            <a:ext cx="10157354" cy="688504"/>
          </a:xfrm>
        </p:spPr>
        <p:txBody>
          <a:bodyPr>
            <a:normAutofit/>
          </a:bodyPr>
          <a:lstStyle/>
          <a:p>
            <a:pPr algn="ctr"/>
            <a:r>
              <a:rPr lang="en-US" sz="3600" b="1" u="sng" dirty="0">
                <a:hlinkClick r:id="rId4"/>
              </a:rPr>
              <a:t>http://law.lib.uoa.gr</a:t>
            </a:r>
            <a:r>
              <a:rPr lang="en-US" sz="3600" u="sng" dirty="0">
                <a:hlinkClick r:id="rId4"/>
              </a:rPr>
              <a:t>/</a:t>
            </a:r>
            <a:endParaRPr lang="el-GR" sz="3600" u="sng" dirty="0"/>
          </a:p>
        </p:txBody>
      </p:sp>
      <p:sp>
        <p:nvSpPr>
          <p:cNvPr id="14" name="Καμπύλο δεξιό βέλος 13"/>
          <p:cNvSpPr/>
          <p:nvPr/>
        </p:nvSpPr>
        <p:spPr>
          <a:xfrm>
            <a:off x="8534938" y="5229200"/>
            <a:ext cx="3599971" cy="1448604"/>
          </a:xfrm>
          <a:custGeom>
            <a:avLst/>
            <a:gdLst>
              <a:gd name="connsiteX0" fmla="*/ 0 w 1656184"/>
              <a:gd name="connsiteY0" fmla="*/ 450050 h 1440160"/>
              <a:gd name="connsiteX1" fmla="*/ 1296144 w 1656184"/>
              <a:gd name="connsiteY1" fmla="*/ 889337 h 1440160"/>
              <a:gd name="connsiteX2" fmla="*/ 1296144 w 1656184"/>
              <a:gd name="connsiteY2" fmla="*/ 709317 h 1440160"/>
              <a:gd name="connsiteX3" fmla="*/ 1656184 w 1656184"/>
              <a:gd name="connsiteY3" fmla="*/ 1080120 h 1440160"/>
              <a:gd name="connsiteX4" fmla="*/ 1296144 w 1656184"/>
              <a:gd name="connsiteY4" fmla="*/ 1429397 h 1440160"/>
              <a:gd name="connsiteX5" fmla="*/ 1296144 w 1656184"/>
              <a:gd name="connsiteY5" fmla="*/ 1249377 h 1440160"/>
              <a:gd name="connsiteX6" fmla="*/ 0 w 1656184"/>
              <a:gd name="connsiteY6" fmla="*/ 810090 h 1440160"/>
              <a:gd name="connsiteX7" fmla="*/ 0 w 1656184"/>
              <a:gd name="connsiteY7" fmla="*/ 450050 h 1440160"/>
              <a:gd name="connsiteX0" fmla="*/ 1656184 w 1656184"/>
              <a:gd name="connsiteY0" fmla="*/ 360040 h 1440160"/>
              <a:gd name="connsiteX1" fmla="*/ 138266 w 1656184"/>
              <a:gd name="connsiteY1" fmla="*/ 630070 h 1440160"/>
              <a:gd name="connsiteX2" fmla="*/ 1171759 w 1656184"/>
              <a:gd name="connsiteY2" fmla="*/ 19682 h 1440160"/>
              <a:gd name="connsiteX3" fmla="*/ 1656183 w 1656184"/>
              <a:gd name="connsiteY3" fmla="*/ 0 h 1440160"/>
              <a:gd name="connsiteX4" fmla="*/ 1656184 w 1656184"/>
              <a:gd name="connsiteY4" fmla="*/ 360040 h 1440160"/>
              <a:gd name="connsiteX0" fmla="*/ 0 w 1656184"/>
              <a:gd name="connsiteY0" fmla="*/ 450050 h 1440160"/>
              <a:gd name="connsiteX1" fmla="*/ 1296144 w 1656184"/>
              <a:gd name="connsiteY1" fmla="*/ 889337 h 1440160"/>
              <a:gd name="connsiteX2" fmla="*/ 1296144 w 1656184"/>
              <a:gd name="connsiteY2" fmla="*/ 709317 h 1440160"/>
              <a:gd name="connsiteX3" fmla="*/ 1656184 w 1656184"/>
              <a:gd name="connsiteY3" fmla="*/ 1080120 h 1440160"/>
              <a:gd name="connsiteX4" fmla="*/ 1296144 w 1656184"/>
              <a:gd name="connsiteY4" fmla="*/ 1429397 h 1440160"/>
              <a:gd name="connsiteX5" fmla="*/ 1296144 w 1656184"/>
              <a:gd name="connsiteY5" fmla="*/ 1249377 h 1440160"/>
              <a:gd name="connsiteX6" fmla="*/ 0 w 1656184"/>
              <a:gd name="connsiteY6" fmla="*/ 810090 h 1440160"/>
              <a:gd name="connsiteX7" fmla="*/ 0 w 1656184"/>
              <a:gd name="connsiteY7" fmla="*/ 450050 h 1440160"/>
              <a:gd name="connsiteX8" fmla="*/ 1656184 w 1656184"/>
              <a:gd name="connsiteY8" fmla="*/ 0 h 1440160"/>
              <a:gd name="connsiteX9" fmla="*/ 1656184 w 1656184"/>
              <a:gd name="connsiteY9" fmla="*/ 360040 h 1440160"/>
              <a:gd name="connsiteX10" fmla="*/ 138266 w 1656184"/>
              <a:gd name="connsiteY10" fmla="*/ 630070 h 1440160"/>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0" fmla="*/ 1656855 w 2786916"/>
              <a:gd name="connsiteY0" fmla="*/ 515316 h 1584673"/>
              <a:gd name="connsiteX1" fmla="*/ 138937 w 2786916"/>
              <a:gd name="connsiteY1" fmla="*/ 785346 h 1584673"/>
              <a:gd name="connsiteX2" fmla="*/ 1172430 w 2786916"/>
              <a:gd name="connsiteY2" fmla="*/ 174958 h 1584673"/>
              <a:gd name="connsiteX3" fmla="*/ 1656854 w 2786916"/>
              <a:gd name="connsiteY3" fmla="*/ 155276 h 1584673"/>
              <a:gd name="connsiteX4" fmla="*/ 1656855 w 2786916"/>
              <a:gd name="connsiteY4" fmla="*/ 51531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8" fmla="*/ 2786916 w 2786916"/>
              <a:gd name="connsiteY8" fmla="*/ 0 h 1584673"/>
              <a:gd name="connsiteX9" fmla="*/ 1656855 w 2786916"/>
              <a:gd name="connsiteY9" fmla="*/ 515316 h 1584673"/>
              <a:gd name="connsiteX10" fmla="*/ 138937 w 2786916"/>
              <a:gd name="connsiteY10" fmla="*/ 78534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0" fmla="*/ 1656855 w 2786916"/>
              <a:gd name="connsiteY0" fmla="*/ 515316 h 1584673"/>
              <a:gd name="connsiteX1" fmla="*/ 138937 w 2786916"/>
              <a:gd name="connsiteY1" fmla="*/ 785346 h 1584673"/>
              <a:gd name="connsiteX2" fmla="*/ 1172430 w 2786916"/>
              <a:gd name="connsiteY2" fmla="*/ 174958 h 1584673"/>
              <a:gd name="connsiteX3" fmla="*/ 1656854 w 2786916"/>
              <a:gd name="connsiteY3" fmla="*/ 155276 h 1584673"/>
              <a:gd name="connsiteX4" fmla="*/ 1656855 w 2786916"/>
              <a:gd name="connsiteY4" fmla="*/ 51531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8" fmla="*/ 2786916 w 2786916"/>
              <a:gd name="connsiteY8" fmla="*/ 0 h 1584673"/>
              <a:gd name="connsiteX9" fmla="*/ 2752410 w 2786916"/>
              <a:gd name="connsiteY9" fmla="*/ 437678 h 1584673"/>
              <a:gd name="connsiteX10" fmla="*/ 138937 w 2786916"/>
              <a:gd name="connsiteY10" fmla="*/ 785346 h 1584673"/>
              <a:gd name="connsiteX0" fmla="*/ 671 w 3062961"/>
              <a:gd name="connsiteY0" fmla="*/ 605326 h 1584673"/>
              <a:gd name="connsiteX1" fmla="*/ 1296815 w 3062961"/>
              <a:gd name="connsiteY1" fmla="*/ 1044613 h 1584673"/>
              <a:gd name="connsiteX2" fmla="*/ 1296815 w 3062961"/>
              <a:gd name="connsiteY2" fmla="*/ 864593 h 1584673"/>
              <a:gd name="connsiteX3" fmla="*/ 1656855 w 3062961"/>
              <a:gd name="connsiteY3" fmla="*/ 1235396 h 1584673"/>
              <a:gd name="connsiteX4" fmla="*/ 1296815 w 3062961"/>
              <a:gd name="connsiteY4" fmla="*/ 1584673 h 1584673"/>
              <a:gd name="connsiteX5" fmla="*/ 1296815 w 3062961"/>
              <a:gd name="connsiteY5" fmla="*/ 1404653 h 1584673"/>
              <a:gd name="connsiteX6" fmla="*/ 671 w 3062961"/>
              <a:gd name="connsiteY6" fmla="*/ 965366 h 1584673"/>
              <a:gd name="connsiteX7" fmla="*/ 671 w 3062961"/>
              <a:gd name="connsiteY7" fmla="*/ 605326 h 1584673"/>
              <a:gd name="connsiteX0" fmla="*/ 1656855 w 3062961"/>
              <a:gd name="connsiteY0" fmla="*/ 515316 h 1584673"/>
              <a:gd name="connsiteX1" fmla="*/ 138937 w 3062961"/>
              <a:gd name="connsiteY1" fmla="*/ 785346 h 1584673"/>
              <a:gd name="connsiteX2" fmla="*/ 1172430 w 3062961"/>
              <a:gd name="connsiteY2" fmla="*/ 174958 h 1584673"/>
              <a:gd name="connsiteX3" fmla="*/ 1656854 w 3062961"/>
              <a:gd name="connsiteY3" fmla="*/ 155276 h 1584673"/>
              <a:gd name="connsiteX4" fmla="*/ 1656855 w 3062961"/>
              <a:gd name="connsiteY4" fmla="*/ 515316 h 1584673"/>
              <a:gd name="connsiteX0" fmla="*/ 671 w 3062961"/>
              <a:gd name="connsiteY0" fmla="*/ 605326 h 1584673"/>
              <a:gd name="connsiteX1" fmla="*/ 1296815 w 3062961"/>
              <a:gd name="connsiteY1" fmla="*/ 1044613 h 1584673"/>
              <a:gd name="connsiteX2" fmla="*/ 1296815 w 3062961"/>
              <a:gd name="connsiteY2" fmla="*/ 864593 h 1584673"/>
              <a:gd name="connsiteX3" fmla="*/ 1656855 w 3062961"/>
              <a:gd name="connsiteY3" fmla="*/ 1235396 h 1584673"/>
              <a:gd name="connsiteX4" fmla="*/ 1296815 w 3062961"/>
              <a:gd name="connsiteY4" fmla="*/ 1584673 h 1584673"/>
              <a:gd name="connsiteX5" fmla="*/ 1296815 w 3062961"/>
              <a:gd name="connsiteY5" fmla="*/ 1404653 h 1584673"/>
              <a:gd name="connsiteX6" fmla="*/ 671 w 3062961"/>
              <a:gd name="connsiteY6" fmla="*/ 965366 h 1584673"/>
              <a:gd name="connsiteX7" fmla="*/ 671 w 3062961"/>
              <a:gd name="connsiteY7" fmla="*/ 605326 h 1584673"/>
              <a:gd name="connsiteX8" fmla="*/ 2786916 w 3062961"/>
              <a:gd name="connsiteY8" fmla="*/ 0 h 1584673"/>
              <a:gd name="connsiteX9" fmla="*/ 3062961 w 3062961"/>
              <a:gd name="connsiteY9" fmla="*/ 446304 h 1584673"/>
              <a:gd name="connsiteX10" fmla="*/ 138937 w 3062961"/>
              <a:gd name="connsiteY10" fmla="*/ 785346 h 1584673"/>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0" fmla="*/ 1656855 w 3106094"/>
              <a:gd name="connsiteY0" fmla="*/ 567075 h 1636432"/>
              <a:gd name="connsiteX1" fmla="*/ 138937 w 3106094"/>
              <a:gd name="connsiteY1" fmla="*/ 837105 h 1636432"/>
              <a:gd name="connsiteX2" fmla="*/ 1172430 w 3106094"/>
              <a:gd name="connsiteY2" fmla="*/ 226717 h 1636432"/>
              <a:gd name="connsiteX3" fmla="*/ 1656854 w 3106094"/>
              <a:gd name="connsiteY3" fmla="*/ 207035 h 1636432"/>
              <a:gd name="connsiteX4" fmla="*/ 1656855 w 3106094"/>
              <a:gd name="connsiteY4" fmla="*/ 56707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8" fmla="*/ 3106094 w 3106094"/>
              <a:gd name="connsiteY8" fmla="*/ 0 h 1636432"/>
              <a:gd name="connsiteX9" fmla="*/ 3062961 w 3106094"/>
              <a:gd name="connsiteY9" fmla="*/ 498063 h 1636432"/>
              <a:gd name="connsiteX10" fmla="*/ 138937 w 3106094"/>
              <a:gd name="connsiteY10" fmla="*/ 83710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0" fmla="*/ 1656855 w 3106094"/>
              <a:gd name="connsiteY0" fmla="*/ 567075 h 1636432"/>
              <a:gd name="connsiteX1" fmla="*/ 138937 w 3106094"/>
              <a:gd name="connsiteY1" fmla="*/ 837105 h 1636432"/>
              <a:gd name="connsiteX2" fmla="*/ 1172430 w 3106094"/>
              <a:gd name="connsiteY2" fmla="*/ 226717 h 1636432"/>
              <a:gd name="connsiteX3" fmla="*/ 1656854 w 3106094"/>
              <a:gd name="connsiteY3" fmla="*/ 207035 h 1636432"/>
              <a:gd name="connsiteX4" fmla="*/ 1656855 w 3106094"/>
              <a:gd name="connsiteY4" fmla="*/ 56707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8" fmla="*/ 3106094 w 3106094"/>
              <a:gd name="connsiteY8" fmla="*/ 0 h 1636432"/>
              <a:gd name="connsiteX9" fmla="*/ 3106093 w 3106094"/>
              <a:gd name="connsiteY9" fmla="*/ 489437 h 1636432"/>
              <a:gd name="connsiteX10" fmla="*/ 138937 w 3106094"/>
              <a:gd name="connsiteY10" fmla="*/ 837105 h 1636432"/>
              <a:gd name="connsiteX0" fmla="*/ 671 w 3106093"/>
              <a:gd name="connsiteY0" fmla="*/ 657085 h 1636432"/>
              <a:gd name="connsiteX1" fmla="*/ 1296815 w 3106093"/>
              <a:gd name="connsiteY1" fmla="*/ 1096372 h 1636432"/>
              <a:gd name="connsiteX2" fmla="*/ 1296815 w 3106093"/>
              <a:gd name="connsiteY2" fmla="*/ 916352 h 1636432"/>
              <a:gd name="connsiteX3" fmla="*/ 1656855 w 3106093"/>
              <a:gd name="connsiteY3" fmla="*/ 1287155 h 1636432"/>
              <a:gd name="connsiteX4" fmla="*/ 1296815 w 3106093"/>
              <a:gd name="connsiteY4" fmla="*/ 1636432 h 1636432"/>
              <a:gd name="connsiteX5" fmla="*/ 1296815 w 3106093"/>
              <a:gd name="connsiteY5" fmla="*/ 1456412 h 1636432"/>
              <a:gd name="connsiteX6" fmla="*/ 671 w 3106093"/>
              <a:gd name="connsiteY6" fmla="*/ 1017125 h 1636432"/>
              <a:gd name="connsiteX7" fmla="*/ 671 w 3106093"/>
              <a:gd name="connsiteY7" fmla="*/ 657085 h 1636432"/>
              <a:gd name="connsiteX0" fmla="*/ 1656855 w 3106093"/>
              <a:gd name="connsiteY0" fmla="*/ 567075 h 1636432"/>
              <a:gd name="connsiteX1" fmla="*/ 138937 w 3106093"/>
              <a:gd name="connsiteY1" fmla="*/ 837105 h 1636432"/>
              <a:gd name="connsiteX2" fmla="*/ 1172430 w 3106093"/>
              <a:gd name="connsiteY2" fmla="*/ 226717 h 1636432"/>
              <a:gd name="connsiteX3" fmla="*/ 1656854 w 3106093"/>
              <a:gd name="connsiteY3" fmla="*/ 207035 h 1636432"/>
              <a:gd name="connsiteX4" fmla="*/ 1656855 w 3106093"/>
              <a:gd name="connsiteY4" fmla="*/ 567075 h 1636432"/>
              <a:gd name="connsiteX0" fmla="*/ 671 w 3106093"/>
              <a:gd name="connsiteY0" fmla="*/ 657085 h 1636432"/>
              <a:gd name="connsiteX1" fmla="*/ 1296815 w 3106093"/>
              <a:gd name="connsiteY1" fmla="*/ 1096372 h 1636432"/>
              <a:gd name="connsiteX2" fmla="*/ 1296815 w 3106093"/>
              <a:gd name="connsiteY2" fmla="*/ 916352 h 1636432"/>
              <a:gd name="connsiteX3" fmla="*/ 1656855 w 3106093"/>
              <a:gd name="connsiteY3" fmla="*/ 1287155 h 1636432"/>
              <a:gd name="connsiteX4" fmla="*/ 1296815 w 3106093"/>
              <a:gd name="connsiteY4" fmla="*/ 1636432 h 1636432"/>
              <a:gd name="connsiteX5" fmla="*/ 1296815 w 3106093"/>
              <a:gd name="connsiteY5" fmla="*/ 1456412 h 1636432"/>
              <a:gd name="connsiteX6" fmla="*/ 671 w 3106093"/>
              <a:gd name="connsiteY6" fmla="*/ 1017125 h 1636432"/>
              <a:gd name="connsiteX7" fmla="*/ 671 w 3106093"/>
              <a:gd name="connsiteY7" fmla="*/ 657085 h 1636432"/>
              <a:gd name="connsiteX8" fmla="*/ 3071589 w 3106093"/>
              <a:gd name="connsiteY8" fmla="*/ 0 h 1636432"/>
              <a:gd name="connsiteX9" fmla="*/ 3106093 w 3106093"/>
              <a:gd name="connsiteY9" fmla="*/ 489437 h 1636432"/>
              <a:gd name="connsiteX10" fmla="*/ 138937 w 3106093"/>
              <a:gd name="connsiteY10" fmla="*/ 837105 h 1636432"/>
              <a:gd name="connsiteX0" fmla="*/ 671 w 3088841"/>
              <a:gd name="connsiteY0" fmla="*/ 657085 h 1636432"/>
              <a:gd name="connsiteX1" fmla="*/ 1296815 w 3088841"/>
              <a:gd name="connsiteY1" fmla="*/ 1096372 h 1636432"/>
              <a:gd name="connsiteX2" fmla="*/ 1296815 w 3088841"/>
              <a:gd name="connsiteY2" fmla="*/ 916352 h 1636432"/>
              <a:gd name="connsiteX3" fmla="*/ 1656855 w 3088841"/>
              <a:gd name="connsiteY3" fmla="*/ 1287155 h 1636432"/>
              <a:gd name="connsiteX4" fmla="*/ 1296815 w 3088841"/>
              <a:gd name="connsiteY4" fmla="*/ 1636432 h 1636432"/>
              <a:gd name="connsiteX5" fmla="*/ 1296815 w 3088841"/>
              <a:gd name="connsiteY5" fmla="*/ 1456412 h 1636432"/>
              <a:gd name="connsiteX6" fmla="*/ 671 w 3088841"/>
              <a:gd name="connsiteY6" fmla="*/ 1017125 h 1636432"/>
              <a:gd name="connsiteX7" fmla="*/ 671 w 3088841"/>
              <a:gd name="connsiteY7" fmla="*/ 657085 h 1636432"/>
              <a:gd name="connsiteX0" fmla="*/ 1656855 w 3088841"/>
              <a:gd name="connsiteY0" fmla="*/ 567075 h 1636432"/>
              <a:gd name="connsiteX1" fmla="*/ 138937 w 3088841"/>
              <a:gd name="connsiteY1" fmla="*/ 837105 h 1636432"/>
              <a:gd name="connsiteX2" fmla="*/ 1172430 w 3088841"/>
              <a:gd name="connsiteY2" fmla="*/ 226717 h 1636432"/>
              <a:gd name="connsiteX3" fmla="*/ 1656854 w 3088841"/>
              <a:gd name="connsiteY3" fmla="*/ 207035 h 1636432"/>
              <a:gd name="connsiteX4" fmla="*/ 1656855 w 3088841"/>
              <a:gd name="connsiteY4" fmla="*/ 567075 h 1636432"/>
              <a:gd name="connsiteX0" fmla="*/ 671 w 3088841"/>
              <a:gd name="connsiteY0" fmla="*/ 657085 h 1636432"/>
              <a:gd name="connsiteX1" fmla="*/ 1296815 w 3088841"/>
              <a:gd name="connsiteY1" fmla="*/ 1096372 h 1636432"/>
              <a:gd name="connsiteX2" fmla="*/ 1296815 w 3088841"/>
              <a:gd name="connsiteY2" fmla="*/ 916352 h 1636432"/>
              <a:gd name="connsiteX3" fmla="*/ 1656855 w 3088841"/>
              <a:gd name="connsiteY3" fmla="*/ 1287155 h 1636432"/>
              <a:gd name="connsiteX4" fmla="*/ 1296815 w 3088841"/>
              <a:gd name="connsiteY4" fmla="*/ 1636432 h 1636432"/>
              <a:gd name="connsiteX5" fmla="*/ 1296815 w 3088841"/>
              <a:gd name="connsiteY5" fmla="*/ 1456412 h 1636432"/>
              <a:gd name="connsiteX6" fmla="*/ 671 w 3088841"/>
              <a:gd name="connsiteY6" fmla="*/ 1017125 h 1636432"/>
              <a:gd name="connsiteX7" fmla="*/ 671 w 3088841"/>
              <a:gd name="connsiteY7" fmla="*/ 657085 h 1636432"/>
              <a:gd name="connsiteX8" fmla="*/ 3071589 w 3088841"/>
              <a:gd name="connsiteY8" fmla="*/ 0 h 1636432"/>
              <a:gd name="connsiteX9" fmla="*/ 3088841 w 3088841"/>
              <a:gd name="connsiteY9" fmla="*/ 498064 h 1636432"/>
              <a:gd name="connsiteX10" fmla="*/ 138937 w 3088841"/>
              <a:gd name="connsiteY10" fmla="*/ 837105 h 1636432"/>
              <a:gd name="connsiteX0" fmla="*/ 3934 w 3092104"/>
              <a:gd name="connsiteY0" fmla="*/ 657085 h 1636432"/>
              <a:gd name="connsiteX1" fmla="*/ 1300078 w 3092104"/>
              <a:gd name="connsiteY1" fmla="*/ 1096372 h 1636432"/>
              <a:gd name="connsiteX2" fmla="*/ 1300078 w 3092104"/>
              <a:gd name="connsiteY2" fmla="*/ 916352 h 1636432"/>
              <a:gd name="connsiteX3" fmla="*/ 1660118 w 3092104"/>
              <a:gd name="connsiteY3" fmla="*/ 1287155 h 1636432"/>
              <a:gd name="connsiteX4" fmla="*/ 1300078 w 3092104"/>
              <a:gd name="connsiteY4" fmla="*/ 1636432 h 1636432"/>
              <a:gd name="connsiteX5" fmla="*/ 1300078 w 3092104"/>
              <a:gd name="connsiteY5" fmla="*/ 1456412 h 1636432"/>
              <a:gd name="connsiteX6" fmla="*/ 3934 w 3092104"/>
              <a:gd name="connsiteY6" fmla="*/ 1017125 h 1636432"/>
              <a:gd name="connsiteX7" fmla="*/ 3934 w 3092104"/>
              <a:gd name="connsiteY7" fmla="*/ 657085 h 1636432"/>
              <a:gd name="connsiteX0" fmla="*/ 1660118 w 3092104"/>
              <a:gd name="connsiteY0" fmla="*/ 567075 h 1636432"/>
              <a:gd name="connsiteX1" fmla="*/ 142200 w 3092104"/>
              <a:gd name="connsiteY1" fmla="*/ 837105 h 1636432"/>
              <a:gd name="connsiteX2" fmla="*/ 1153441 w 3092104"/>
              <a:gd name="connsiteY2" fmla="*/ 157705 h 1636432"/>
              <a:gd name="connsiteX3" fmla="*/ 1660117 w 3092104"/>
              <a:gd name="connsiteY3" fmla="*/ 207035 h 1636432"/>
              <a:gd name="connsiteX4" fmla="*/ 1660118 w 3092104"/>
              <a:gd name="connsiteY4" fmla="*/ 567075 h 1636432"/>
              <a:gd name="connsiteX0" fmla="*/ 3934 w 3092104"/>
              <a:gd name="connsiteY0" fmla="*/ 657085 h 1636432"/>
              <a:gd name="connsiteX1" fmla="*/ 1300078 w 3092104"/>
              <a:gd name="connsiteY1" fmla="*/ 1096372 h 1636432"/>
              <a:gd name="connsiteX2" fmla="*/ 1300078 w 3092104"/>
              <a:gd name="connsiteY2" fmla="*/ 916352 h 1636432"/>
              <a:gd name="connsiteX3" fmla="*/ 1660118 w 3092104"/>
              <a:gd name="connsiteY3" fmla="*/ 1287155 h 1636432"/>
              <a:gd name="connsiteX4" fmla="*/ 1300078 w 3092104"/>
              <a:gd name="connsiteY4" fmla="*/ 1636432 h 1636432"/>
              <a:gd name="connsiteX5" fmla="*/ 1300078 w 3092104"/>
              <a:gd name="connsiteY5" fmla="*/ 1456412 h 1636432"/>
              <a:gd name="connsiteX6" fmla="*/ 3934 w 3092104"/>
              <a:gd name="connsiteY6" fmla="*/ 1017125 h 1636432"/>
              <a:gd name="connsiteX7" fmla="*/ 3934 w 3092104"/>
              <a:gd name="connsiteY7" fmla="*/ 657085 h 1636432"/>
              <a:gd name="connsiteX8" fmla="*/ 3074852 w 3092104"/>
              <a:gd name="connsiteY8" fmla="*/ 0 h 1636432"/>
              <a:gd name="connsiteX9" fmla="*/ 3092104 w 3092104"/>
              <a:gd name="connsiteY9" fmla="*/ 498064 h 1636432"/>
              <a:gd name="connsiteX10" fmla="*/ 142200 w 3092104"/>
              <a:gd name="connsiteY10" fmla="*/ 83710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0" fmla="*/ 1669481 w 3101467"/>
              <a:gd name="connsiteY0" fmla="*/ 567075 h 1636432"/>
              <a:gd name="connsiteX1" fmla="*/ 151563 w 3101467"/>
              <a:gd name="connsiteY1" fmla="*/ 837105 h 1636432"/>
              <a:gd name="connsiteX2" fmla="*/ 1103463 w 3101467"/>
              <a:gd name="connsiteY2" fmla="*/ 19682 h 1636432"/>
              <a:gd name="connsiteX3" fmla="*/ 1669480 w 3101467"/>
              <a:gd name="connsiteY3" fmla="*/ 207035 h 1636432"/>
              <a:gd name="connsiteX4" fmla="*/ 1669481 w 3101467"/>
              <a:gd name="connsiteY4" fmla="*/ 56707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8" fmla="*/ 3084215 w 3101467"/>
              <a:gd name="connsiteY8" fmla="*/ 0 h 1636432"/>
              <a:gd name="connsiteX9" fmla="*/ 3101467 w 3101467"/>
              <a:gd name="connsiteY9" fmla="*/ 498064 h 1636432"/>
              <a:gd name="connsiteX10" fmla="*/ 151563 w 3101467"/>
              <a:gd name="connsiteY10" fmla="*/ 83710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0" fmla="*/ 1669481 w 3101467"/>
              <a:gd name="connsiteY0" fmla="*/ 567075 h 1636432"/>
              <a:gd name="connsiteX1" fmla="*/ 151563 w 3101467"/>
              <a:gd name="connsiteY1" fmla="*/ 837105 h 1636432"/>
              <a:gd name="connsiteX2" fmla="*/ 1103463 w 3101467"/>
              <a:gd name="connsiteY2" fmla="*/ 19682 h 1636432"/>
              <a:gd name="connsiteX3" fmla="*/ 2136788 w 3101467"/>
              <a:gd name="connsiteY3" fmla="*/ 146650 h 1636432"/>
              <a:gd name="connsiteX4" fmla="*/ 1669481 w 3101467"/>
              <a:gd name="connsiteY4" fmla="*/ 56707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8" fmla="*/ 3084215 w 3101467"/>
              <a:gd name="connsiteY8" fmla="*/ 0 h 1636432"/>
              <a:gd name="connsiteX9" fmla="*/ 3101467 w 3101467"/>
              <a:gd name="connsiteY9" fmla="*/ 498064 h 1636432"/>
              <a:gd name="connsiteX10" fmla="*/ 151563 w 3101467"/>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1663514 w 3095500"/>
              <a:gd name="connsiteY0" fmla="*/ 567075 h 1636432"/>
              <a:gd name="connsiteX1" fmla="*/ 145596 w 3095500"/>
              <a:gd name="connsiteY1" fmla="*/ 837105 h 1636432"/>
              <a:gd name="connsiteX2" fmla="*/ 1134584 w 3095500"/>
              <a:gd name="connsiteY2" fmla="*/ 200837 h 1636432"/>
              <a:gd name="connsiteX3" fmla="*/ 2130821 w 3095500"/>
              <a:gd name="connsiteY3" fmla="*/ 146650 h 1636432"/>
              <a:gd name="connsiteX4" fmla="*/ 1663514 w 3095500"/>
              <a:gd name="connsiteY4" fmla="*/ 56707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1663514 w 3095500"/>
              <a:gd name="connsiteY0" fmla="*/ 567075 h 1636432"/>
              <a:gd name="connsiteX1" fmla="*/ 145596 w 3095500"/>
              <a:gd name="connsiteY1" fmla="*/ 837105 h 1636432"/>
              <a:gd name="connsiteX2" fmla="*/ 1134584 w 3095500"/>
              <a:gd name="connsiteY2" fmla="*/ 200837 h 1636432"/>
              <a:gd name="connsiteX3" fmla="*/ 2887414 w 3095500"/>
              <a:gd name="connsiteY3" fmla="*/ 86266 h 1636432"/>
              <a:gd name="connsiteX4" fmla="*/ 1663514 w 3095500"/>
              <a:gd name="connsiteY4" fmla="*/ 56707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31920 w 3095500"/>
              <a:gd name="connsiteY0" fmla="*/ 463558 h 1636432"/>
              <a:gd name="connsiteX1" fmla="*/ 145596 w 3095500"/>
              <a:gd name="connsiteY1" fmla="*/ 837105 h 1636432"/>
              <a:gd name="connsiteX2" fmla="*/ 1134584 w 3095500"/>
              <a:gd name="connsiteY2" fmla="*/ 200837 h 1636432"/>
              <a:gd name="connsiteX3" fmla="*/ 2887414 w 3095500"/>
              <a:gd name="connsiteY3" fmla="*/ 86266 h 1636432"/>
              <a:gd name="connsiteX4" fmla="*/ 2931920 w 3095500"/>
              <a:gd name="connsiteY4" fmla="*/ 463558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31920 w 3095500"/>
              <a:gd name="connsiteY0" fmla="*/ 463558 h 1636432"/>
              <a:gd name="connsiteX1" fmla="*/ 145596 w 3095500"/>
              <a:gd name="connsiteY1" fmla="*/ 837105 h 1636432"/>
              <a:gd name="connsiteX2" fmla="*/ 1134584 w 3095500"/>
              <a:gd name="connsiteY2" fmla="*/ 200837 h 1636432"/>
              <a:gd name="connsiteX3" fmla="*/ 2909666 w 3095500"/>
              <a:gd name="connsiteY3" fmla="*/ 77640 h 1636432"/>
              <a:gd name="connsiteX4" fmla="*/ 2931920 w 3095500"/>
              <a:gd name="connsiteY4" fmla="*/ 463558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909666 w 3095500"/>
              <a:gd name="connsiteY3" fmla="*/ 77640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894831 w 3095500"/>
              <a:gd name="connsiteY3" fmla="*/ 34508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887414 w 3095500"/>
              <a:gd name="connsiteY3" fmla="*/ 2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09668 w 3095500"/>
              <a:gd name="connsiteY0" fmla="*/ 446306 h 1636432"/>
              <a:gd name="connsiteX1" fmla="*/ 145596 w 3095500"/>
              <a:gd name="connsiteY1" fmla="*/ 837105 h 1636432"/>
              <a:gd name="connsiteX2" fmla="*/ 1134584 w 3095500"/>
              <a:gd name="connsiteY2" fmla="*/ 200837 h 1636432"/>
              <a:gd name="connsiteX3" fmla="*/ 2887414 w 3095500"/>
              <a:gd name="connsiteY3" fmla="*/ 2 h 1636432"/>
              <a:gd name="connsiteX4" fmla="*/ 2909668 w 3095500"/>
              <a:gd name="connsiteY4" fmla="*/ 446306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65710 h 1645057"/>
              <a:gd name="connsiteX1" fmla="*/ 1303474 w 3095500"/>
              <a:gd name="connsiteY1" fmla="*/ 1104997 h 1645057"/>
              <a:gd name="connsiteX2" fmla="*/ 1303474 w 3095500"/>
              <a:gd name="connsiteY2" fmla="*/ 924977 h 1645057"/>
              <a:gd name="connsiteX3" fmla="*/ 1663514 w 3095500"/>
              <a:gd name="connsiteY3" fmla="*/ 1295780 h 1645057"/>
              <a:gd name="connsiteX4" fmla="*/ 1303474 w 3095500"/>
              <a:gd name="connsiteY4" fmla="*/ 1645057 h 1645057"/>
              <a:gd name="connsiteX5" fmla="*/ 1303474 w 3095500"/>
              <a:gd name="connsiteY5" fmla="*/ 1465037 h 1645057"/>
              <a:gd name="connsiteX6" fmla="*/ 7330 w 3095500"/>
              <a:gd name="connsiteY6" fmla="*/ 1025750 h 1645057"/>
              <a:gd name="connsiteX7" fmla="*/ 7330 w 3095500"/>
              <a:gd name="connsiteY7" fmla="*/ 665710 h 1645057"/>
              <a:gd name="connsiteX0" fmla="*/ 2909668 w 3095500"/>
              <a:gd name="connsiteY0" fmla="*/ 454931 h 1645057"/>
              <a:gd name="connsiteX1" fmla="*/ 145596 w 3095500"/>
              <a:gd name="connsiteY1" fmla="*/ 845730 h 1645057"/>
              <a:gd name="connsiteX2" fmla="*/ 1134584 w 3095500"/>
              <a:gd name="connsiteY2" fmla="*/ 209462 h 1645057"/>
              <a:gd name="connsiteX3" fmla="*/ 2909667 w 3095500"/>
              <a:gd name="connsiteY3" fmla="*/ 0 h 1645057"/>
              <a:gd name="connsiteX4" fmla="*/ 2909668 w 3095500"/>
              <a:gd name="connsiteY4" fmla="*/ 454931 h 1645057"/>
              <a:gd name="connsiteX0" fmla="*/ 7330 w 3095500"/>
              <a:gd name="connsiteY0" fmla="*/ 665710 h 1645057"/>
              <a:gd name="connsiteX1" fmla="*/ 1303474 w 3095500"/>
              <a:gd name="connsiteY1" fmla="*/ 1104997 h 1645057"/>
              <a:gd name="connsiteX2" fmla="*/ 1303474 w 3095500"/>
              <a:gd name="connsiteY2" fmla="*/ 924977 h 1645057"/>
              <a:gd name="connsiteX3" fmla="*/ 1663514 w 3095500"/>
              <a:gd name="connsiteY3" fmla="*/ 1295780 h 1645057"/>
              <a:gd name="connsiteX4" fmla="*/ 1303474 w 3095500"/>
              <a:gd name="connsiteY4" fmla="*/ 1645057 h 1645057"/>
              <a:gd name="connsiteX5" fmla="*/ 1303474 w 3095500"/>
              <a:gd name="connsiteY5" fmla="*/ 1465037 h 1645057"/>
              <a:gd name="connsiteX6" fmla="*/ 7330 w 3095500"/>
              <a:gd name="connsiteY6" fmla="*/ 1025750 h 1645057"/>
              <a:gd name="connsiteX7" fmla="*/ 7330 w 3095500"/>
              <a:gd name="connsiteY7" fmla="*/ 665710 h 1645057"/>
              <a:gd name="connsiteX8" fmla="*/ 3078248 w 3095500"/>
              <a:gd name="connsiteY8" fmla="*/ 8625 h 1645057"/>
              <a:gd name="connsiteX9" fmla="*/ 3095500 w 3095500"/>
              <a:gd name="connsiteY9" fmla="*/ 506689 h 1645057"/>
              <a:gd name="connsiteX10" fmla="*/ 145596 w 3095500"/>
              <a:gd name="connsiteY10" fmla="*/ 845730 h 164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5500" h="1645057" stroke="0" extrusionOk="0">
                <a:moveTo>
                  <a:pt x="7330" y="665710"/>
                </a:moveTo>
                <a:cubicBezTo>
                  <a:pt x="7330" y="876568"/>
                  <a:pt x="546073" y="1059158"/>
                  <a:pt x="1303474" y="1104997"/>
                </a:cubicBezTo>
                <a:lnTo>
                  <a:pt x="1303474" y="924977"/>
                </a:lnTo>
                <a:lnTo>
                  <a:pt x="1663514" y="1295780"/>
                </a:lnTo>
                <a:lnTo>
                  <a:pt x="1303474" y="1645057"/>
                </a:lnTo>
                <a:lnTo>
                  <a:pt x="1303474" y="1465037"/>
                </a:lnTo>
                <a:cubicBezTo>
                  <a:pt x="546073" y="1419198"/>
                  <a:pt x="7330" y="1236608"/>
                  <a:pt x="7330" y="1025750"/>
                </a:cubicBezTo>
                <a:lnTo>
                  <a:pt x="7330" y="665710"/>
                </a:lnTo>
                <a:close/>
              </a:path>
              <a:path w="3095500" h="1645057" fill="darkenLess" stroke="0" extrusionOk="0">
                <a:moveTo>
                  <a:pt x="2909668" y="454931"/>
                </a:moveTo>
                <a:cubicBezTo>
                  <a:pt x="2251133" y="454931"/>
                  <a:pt x="409011" y="681720"/>
                  <a:pt x="145596" y="845730"/>
                </a:cubicBezTo>
                <a:cubicBezTo>
                  <a:pt x="-250313" y="599224"/>
                  <a:pt x="188098" y="288131"/>
                  <a:pt x="1134584" y="209462"/>
                </a:cubicBezTo>
                <a:cubicBezTo>
                  <a:pt x="1291576" y="196413"/>
                  <a:pt x="2745495" y="0"/>
                  <a:pt x="2909667" y="0"/>
                </a:cubicBezTo>
                <a:cubicBezTo>
                  <a:pt x="2909667" y="120013"/>
                  <a:pt x="2909668" y="334918"/>
                  <a:pt x="2909668" y="454931"/>
                </a:cubicBezTo>
                <a:close/>
              </a:path>
              <a:path w="3095500" h="1645057" fill="none" extrusionOk="0">
                <a:moveTo>
                  <a:pt x="7330" y="665710"/>
                </a:moveTo>
                <a:cubicBezTo>
                  <a:pt x="7330" y="876568"/>
                  <a:pt x="546073" y="1059158"/>
                  <a:pt x="1303474" y="1104997"/>
                </a:cubicBezTo>
                <a:lnTo>
                  <a:pt x="1303474" y="924977"/>
                </a:lnTo>
                <a:lnTo>
                  <a:pt x="1663514" y="1295780"/>
                </a:lnTo>
                <a:lnTo>
                  <a:pt x="1303474" y="1645057"/>
                </a:lnTo>
                <a:lnTo>
                  <a:pt x="1303474" y="1465037"/>
                </a:lnTo>
                <a:cubicBezTo>
                  <a:pt x="546073" y="1419198"/>
                  <a:pt x="7330" y="1236608"/>
                  <a:pt x="7330" y="1025750"/>
                </a:cubicBezTo>
                <a:lnTo>
                  <a:pt x="7330" y="665710"/>
                </a:lnTo>
                <a:cubicBezTo>
                  <a:pt x="7330" y="417154"/>
                  <a:pt x="2163563" y="8625"/>
                  <a:pt x="3078248" y="8625"/>
                </a:cubicBezTo>
                <a:cubicBezTo>
                  <a:pt x="3078248" y="128638"/>
                  <a:pt x="3095500" y="386676"/>
                  <a:pt x="3095500" y="506689"/>
                </a:cubicBezTo>
                <a:cubicBezTo>
                  <a:pt x="2436965" y="506689"/>
                  <a:pt x="409011" y="681720"/>
                  <a:pt x="145596" y="845730"/>
                </a:cubicBezTo>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Ask the Librarian</a:t>
            </a:r>
            <a:endParaRPr lang="el-GR" dirty="0">
              <a:solidFill>
                <a:schemeClr val="tx1"/>
              </a:solidFill>
            </a:endParaRPr>
          </a:p>
        </p:txBody>
      </p:sp>
      <p:pic>
        <p:nvPicPr>
          <p:cNvPr id="13" name="Εικόνα 12"/>
          <p:cNvPicPr>
            <a:picLocks noChangeAspect="1"/>
          </p:cNvPicPr>
          <p:nvPr/>
        </p:nvPicPr>
        <p:blipFill>
          <a:blip r:embed="rId5"/>
          <a:stretch>
            <a:fillRect/>
          </a:stretch>
        </p:blipFill>
        <p:spPr>
          <a:xfrm>
            <a:off x="4417467" y="2348880"/>
            <a:ext cx="2052067" cy="4527711"/>
          </a:xfrm>
          <a:prstGeom prst="rect">
            <a:avLst/>
          </a:prstGeom>
        </p:spPr>
      </p:pic>
    </p:spTree>
    <p:extLst>
      <p:ext uri="{BB962C8B-B14F-4D97-AF65-F5344CB8AC3E}">
        <p14:creationId xmlns:p14="http://schemas.microsoft.com/office/powerpoint/2010/main" val="3735936708"/>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048544"/>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300" b="0" dirty="0">
                <a:solidFill>
                  <a:srgbClr val="374C81"/>
                </a:solidFill>
              </a:rPr>
              <a:t>OPAC Catalog</a:t>
            </a:r>
            <a:br>
              <a:rPr lang="el-GR" sz="3300" b="0" dirty="0">
                <a:solidFill>
                  <a:srgbClr val="374C81"/>
                </a:solidFill>
              </a:rPr>
            </a:br>
            <a:r>
              <a:rPr lang="en-US" sz="3300" b="0" u="sng" dirty="0">
                <a:solidFill>
                  <a:srgbClr val="0070C0"/>
                </a:solidFill>
              </a:rPr>
              <a:t>https://opac.seab.gr/search~S6*gre</a:t>
            </a:r>
            <a:endParaRPr lang="el-GR" sz="3300" b="0" u="sng" dirty="0">
              <a:solidFill>
                <a:srgbClr val="0070C0"/>
              </a:solidFill>
            </a:endParaRPr>
          </a:p>
        </p:txBody>
      </p:sp>
      <p:sp>
        <p:nvSpPr>
          <p:cNvPr id="6" name="Text Placeholder 3"/>
          <p:cNvSpPr txBox="1">
            <a:spLocks/>
          </p:cNvSpPr>
          <p:nvPr/>
        </p:nvSpPr>
        <p:spPr>
          <a:xfrm>
            <a:off x="261764" y="1988840"/>
            <a:ext cx="2880320" cy="439248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Wingdings" panose="05000000000000000000" pitchFamily="2" charset="2"/>
              <a:buChar char="q"/>
            </a:pPr>
            <a:r>
              <a:rPr lang="en-GB" dirty="0"/>
              <a:t>Open Access</a:t>
            </a:r>
            <a:endParaRPr lang="el-GR" dirty="0"/>
          </a:p>
          <a:p>
            <a:pPr marL="285750" indent="-285750">
              <a:buFont typeface="Arial" pitchFamily="34" charset="0"/>
              <a:buChar char="•"/>
            </a:pPr>
            <a:endParaRPr lang="el-GR" dirty="0"/>
          </a:p>
          <a:p>
            <a:pPr marL="285750" indent="-285750">
              <a:buFont typeface="Wingdings" panose="05000000000000000000" pitchFamily="2" charset="2"/>
              <a:buChar char="q"/>
            </a:pPr>
            <a:r>
              <a:rPr lang="en-GB" dirty="0"/>
              <a:t>Search the</a:t>
            </a:r>
            <a:r>
              <a:rPr lang="el-GR" dirty="0"/>
              <a:t> </a:t>
            </a:r>
            <a:r>
              <a:rPr lang="en-GB" dirty="0"/>
              <a:t>Cooperative Catalog</a:t>
            </a:r>
            <a:endParaRPr lang="el-GR" dirty="0"/>
          </a:p>
          <a:p>
            <a:endParaRPr lang="el-GR" dirty="0"/>
          </a:p>
          <a:p>
            <a:pPr marL="285750" indent="-285750">
              <a:buFont typeface="Wingdings" panose="05000000000000000000" pitchFamily="2" charset="2"/>
              <a:buChar char="q"/>
            </a:pPr>
            <a:r>
              <a:rPr lang="en-GB" dirty="0"/>
              <a:t>Search options</a:t>
            </a:r>
            <a:endParaRPr lang="el-GR" dirty="0"/>
          </a:p>
          <a:p>
            <a:pPr marL="895243" lvl="1" indent="-285750">
              <a:buFont typeface="Wingdings" panose="05000000000000000000" pitchFamily="2" charset="2"/>
              <a:buChar char="§"/>
            </a:pPr>
            <a:r>
              <a:rPr lang="en-GB" dirty="0"/>
              <a:t>Basic</a:t>
            </a:r>
            <a:r>
              <a:rPr lang="el-GR" dirty="0"/>
              <a:t> </a:t>
            </a:r>
          </a:p>
          <a:p>
            <a:pPr marL="895243" lvl="1" indent="-285750">
              <a:buFont typeface="Wingdings" panose="05000000000000000000" pitchFamily="2" charset="2"/>
              <a:buChar char="§"/>
            </a:pPr>
            <a:r>
              <a:rPr lang="en-US" dirty="0"/>
              <a:t>Advanced</a:t>
            </a:r>
            <a:endParaRPr lang="el-GR" dirty="0"/>
          </a:p>
          <a:p>
            <a:pPr marL="895243" lvl="1" indent="-285750">
              <a:buFont typeface="Wingdings" panose="05000000000000000000" pitchFamily="2" charset="2"/>
              <a:buChar char="§"/>
            </a:pPr>
            <a:r>
              <a:rPr lang="en-US" dirty="0"/>
              <a:t>Journal </a:t>
            </a:r>
            <a:r>
              <a:rPr lang="el-GR" dirty="0"/>
              <a:t> </a:t>
            </a:r>
            <a:r>
              <a:rPr lang="en-US" dirty="0"/>
              <a:t>Search</a:t>
            </a:r>
            <a:endParaRPr lang="el-GR" dirty="0"/>
          </a:p>
          <a:p>
            <a:pPr marL="895243" lvl="1" indent="-285750">
              <a:buFont typeface="Wingdings" panose="05000000000000000000" pitchFamily="2" charset="2"/>
              <a:buChar char="§"/>
            </a:pPr>
            <a:r>
              <a:rPr lang="en-US" dirty="0"/>
              <a:t>Number Search</a:t>
            </a:r>
            <a:endParaRPr lang="el-GR" dirty="0"/>
          </a:p>
          <a:p>
            <a:endParaRPr lang="en-US" dirty="0"/>
          </a:p>
        </p:txBody>
      </p:sp>
      <p:pic>
        <p:nvPicPr>
          <p:cNvPr id="2" name="Εικόνα 1"/>
          <p:cNvPicPr>
            <a:picLocks noChangeAspect="1"/>
          </p:cNvPicPr>
          <p:nvPr/>
        </p:nvPicPr>
        <p:blipFill>
          <a:blip r:embed="rId3"/>
          <a:stretch>
            <a:fillRect/>
          </a:stretch>
        </p:blipFill>
        <p:spPr>
          <a:xfrm>
            <a:off x="2926059" y="1356485"/>
            <a:ext cx="9217025" cy="5456891"/>
          </a:xfrm>
          <a:prstGeom prst="rect">
            <a:avLst/>
          </a:prstGeom>
        </p:spPr>
      </p:pic>
    </p:spTree>
    <p:extLst>
      <p:ext uri="{BB962C8B-B14F-4D97-AF65-F5344CB8AC3E}">
        <p14:creationId xmlns:p14="http://schemas.microsoft.com/office/powerpoint/2010/main" val="12483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3"/>
          <a:stretch>
            <a:fillRect/>
          </a:stretch>
        </p:blipFill>
        <p:spPr>
          <a:xfrm>
            <a:off x="-1" y="1"/>
            <a:ext cx="12188825" cy="6858000"/>
          </a:xfrm>
          <a:prstGeom prst="rect">
            <a:avLst/>
          </a:prstGeom>
        </p:spPr>
      </p:pic>
      <p:sp>
        <p:nvSpPr>
          <p:cNvPr id="10" name="Ελλειψοειδής επεξήγηση 9"/>
          <p:cNvSpPr/>
          <p:nvPr/>
        </p:nvSpPr>
        <p:spPr>
          <a:xfrm flipH="1">
            <a:off x="45740" y="2132856"/>
            <a:ext cx="2016224" cy="1296144"/>
          </a:xfrm>
          <a:prstGeom prst="wedgeEllipseCallout">
            <a:avLst>
              <a:gd name="adj1" fmla="val -71684"/>
              <a:gd name="adj2" fmla="val 19207"/>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Keyword Search</a:t>
            </a:r>
            <a:r>
              <a:rPr lang="el-GR" sz="1200" b="1" dirty="0">
                <a:solidFill>
                  <a:schemeClr val="bg1"/>
                </a:solidFill>
              </a:rPr>
              <a:t> </a:t>
            </a:r>
            <a:r>
              <a:rPr lang="en-US" sz="1200" b="1" dirty="0">
                <a:solidFill>
                  <a:schemeClr val="bg1"/>
                </a:solidFill>
              </a:rPr>
              <a:t>may return numerous results</a:t>
            </a:r>
            <a:endParaRPr lang="el-GR" sz="1200" b="1" dirty="0">
              <a:solidFill>
                <a:schemeClr val="bg1"/>
              </a:solidFill>
            </a:endParaRPr>
          </a:p>
        </p:txBody>
      </p:sp>
    </p:spTree>
    <p:extLst>
      <p:ext uri="{BB962C8B-B14F-4D97-AF65-F5344CB8AC3E}">
        <p14:creationId xmlns:p14="http://schemas.microsoft.com/office/powerpoint/2010/main" val="4576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stretch>
            <a:fillRect/>
          </a:stretch>
        </p:blipFill>
        <p:spPr>
          <a:xfrm>
            <a:off x="0" y="3000"/>
            <a:ext cx="12306572" cy="6855000"/>
          </a:xfrm>
          <a:prstGeom prst="rect">
            <a:avLst/>
          </a:prstGeom>
        </p:spPr>
      </p:pic>
      <p:sp>
        <p:nvSpPr>
          <p:cNvPr id="2" name="Ελλειψοειδής επεξήγηση 1"/>
          <p:cNvSpPr/>
          <p:nvPr/>
        </p:nvSpPr>
        <p:spPr>
          <a:xfrm rot="16200000">
            <a:off x="8362663" y="1232757"/>
            <a:ext cx="1224138" cy="2880320"/>
          </a:xfrm>
          <a:prstGeom prst="wedgeEllipseCallout">
            <a:avLst>
              <a:gd name="adj1" fmla="val -103818"/>
              <a:gd name="adj2" fmla="val -58006"/>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b="1" dirty="0"/>
              <a:t>Use Boolean Operators</a:t>
            </a:r>
          </a:p>
          <a:p>
            <a:pPr algn="ctr"/>
            <a:r>
              <a:rPr lang="en-US" sz="1200" b="1" dirty="0"/>
              <a:t>“AND“, “AND NOT”, “OR" to specify or exclude multiple words in any field</a:t>
            </a:r>
            <a:endParaRPr lang="el-GR" sz="1200" b="1" dirty="0"/>
          </a:p>
        </p:txBody>
      </p:sp>
    </p:spTree>
    <p:extLst>
      <p:ext uri="{BB962C8B-B14F-4D97-AF65-F5344CB8AC3E}">
        <p14:creationId xmlns:p14="http://schemas.microsoft.com/office/powerpoint/2010/main" val="126534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3"/>
          <a:stretch>
            <a:fillRect/>
          </a:stretch>
        </p:blipFill>
        <p:spPr>
          <a:xfrm>
            <a:off x="1" y="8626"/>
            <a:ext cx="12188824" cy="6858000"/>
          </a:xfrm>
          <a:prstGeom prst="rect">
            <a:avLst/>
          </a:prstGeom>
        </p:spPr>
      </p:pic>
      <p:sp>
        <p:nvSpPr>
          <p:cNvPr id="2" name="Δεξιό βέλος 1"/>
          <p:cNvSpPr/>
          <p:nvPr/>
        </p:nvSpPr>
        <p:spPr>
          <a:xfrm>
            <a:off x="36687" y="4869160"/>
            <a:ext cx="3564188" cy="1080120"/>
          </a:xfrm>
          <a:prstGeom prst="rightArrow">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Check location</a:t>
            </a:r>
            <a:r>
              <a:rPr lang="el-GR" sz="1200" b="1" dirty="0"/>
              <a:t> &amp; </a:t>
            </a:r>
            <a:r>
              <a:rPr lang="en-US" sz="1200" b="1" dirty="0"/>
              <a:t>item availability</a:t>
            </a:r>
            <a:r>
              <a:rPr lang="el-GR" sz="1200" b="1" dirty="0"/>
              <a:t>  </a:t>
            </a:r>
            <a:r>
              <a:rPr lang="en-US" sz="1200" b="1" dirty="0"/>
              <a:t>    Write down the Call No.</a:t>
            </a:r>
            <a:endParaRPr lang="el-GR" sz="1200" b="1" dirty="0"/>
          </a:p>
        </p:txBody>
      </p:sp>
      <p:sp>
        <p:nvSpPr>
          <p:cNvPr id="4" name="Επεξήγηση με επάνω βέλος 3"/>
          <p:cNvSpPr/>
          <p:nvPr/>
        </p:nvSpPr>
        <p:spPr>
          <a:xfrm>
            <a:off x="8974732" y="1539103"/>
            <a:ext cx="2016224" cy="1169817"/>
          </a:xfrm>
          <a:prstGeom prst="upArrowCallout">
            <a:avLst>
              <a:gd name="adj1" fmla="val 7189"/>
              <a:gd name="adj2" fmla="val 13475"/>
              <a:gd name="adj3" fmla="val 13998"/>
              <a:gd name="adj4" fmla="val 77630"/>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you can  search outside the NKUA, in the catalogs of other academic libraries of the network</a:t>
            </a:r>
          </a:p>
        </p:txBody>
      </p:sp>
    </p:spTree>
    <p:extLst>
      <p:ext uri="{BB962C8B-B14F-4D97-AF65-F5344CB8AC3E}">
        <p14:creationId xmlns:p14="http://schemas.microsoft.com/office/powerpoint/2010/main" val="244600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f02787940">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01D382-32B0-43EE-932C-28906AF37617}">
  <ds:schemaRefs>
    <ds:schemaRef ds:uri="http://purl.org/dc/dcmitype/"/>
    <ds:schemaRef ds:uri="http://schemas.microsoft.com/office/2006/documentManagement/types"/>
    <ds:schemaRef ds:uri="4873beb7-5857-4685-be1f-d57550cc96cc"/>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 ds:uri="http://www.w3.org/XML/1998/namespace"/>
  </ds:schemaRefs>
</ds:datastoreItem>
</file>

<file path=customXml/itemProps3.xml><?xml version="1.0" encoding="utf-8"?>
<ds:datastoreItem xmlns:ds="http://schemas.openxmlformats.org/officeDocument/2006/customXml" ds:itemID="{E1B558C7-619B-49BE-9097-7FCBDADD4E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tf02787940</Template>
  <TotalTime>7125</TotalTime>
  <Words>2505</Words>
  <Application>Microsoft Office PowerPoint</Application>
  <PresentationFormat>Προσαρμογή</PresentationFormat>
  <Paragraphs>253</Paragraphs>
  <Slides>34</Slides>
  <Notes>33</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34</vt:i4>
      </vt:variant>
    </vt:vector>
  </HeadingPairs>
  <TitlesOfParts>
    <vt:vector size="42" baseType="lpstr">
      <vt:lpstr>Arial</vt:lpstr>
      <vt:lpstr>Calibri Light</vt:lpstr>
      <vt:lpstr>Century</vt:lpstr>
      <vt:lpstr>Century Gothic</vt:lpstr>
      <vt:lpstr>Courier New</vt:lpstr>
      <vt:lpstr>Times New Roman</vt:lpstr>
      <vt:lpstr>Wingdings</vt:lpstr>
      <vt:lpstr>tf02787940</vt:lpstr>
      <vt:lpstr>NATIONAL AND KAPODISTRIAN UNIVERSITY OF ATHEΝS LIBRARY OF THE SCHOOL OF LAW</vt:lpstr>
      <vt:lpstr>Παρουσίαση του PowerPoint</vt:lpstr>
      <vt:lpstr>Παρουσίαση του PowerPoint</vt:lpstr>
      <vt:lpstr>Παρουσίαση του PowerPoint</vt:lpstr>
      <vt:lpstr>http://law.lib.uoa.gr/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Borrowing &amp; Returning Books     http://law.lib.uoa.gr/ypiresies/daneismos.html</vt:lpstr>
      <vt:lpstr> https://pergamos.lib.uoa.gr/uoa/dl/frontend/index.html  </vt:lpstr>
      <vt:lpstr>Παρουσίαση του PowerPoint</vt:lpstr>
      <vt:lpstr>Παρουσίαση του PowerPoint</vt:lpstr>
      <vt:lpstr>Legal Databases  (library’s subscriptions)</vt:lpstr>
      <vt:lpstr>Electronic journals and e-books (HEAL-LINK) http://www.heal-link.gr/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Reference Manager Software</vt:lpstr>
      <vt:lpstr>  Plagiarism detection system http://www.lib.uoa.gr/ypiresies/apotropi-logoklopis-turnitin.html </vt:lpstr>
      <vt:lpstr>   Services for Disabled students </vt:lpstr>
      <vt:lpstr>Knowledge base of Libraries and Information Center http://www.lib.uoa.gr/nc/mathaino-pos.html </vt:lpstr>
      <vt:lpstr>  The PowerPoint presentation will be uploaded  to eClass </vt:lpstr>
      <vt:lpstr>   NKUA Law Library / Βιβλιοθήκη Νομικής Σχολής ΕΚΠΑ </vt:lpstr>
      <vt:lpstr>Παρουσίαση του PowerPoint</vt:lpstr>
      <vt:lpstr> The Library supports the educational, social and cultural work of the University</vt:lpstr>
      <vt:lpstr>   Search OPAC to locate books in the library  https://opac.seab.gr/search~S6*gre </vt:lpstr>
      <vt:lpstr>Παρουσίαση του PowerPoint</vt:lpstr>
      <vt:lpstr>Παρουσίαση του PowerPoint</vt:lpstr>
      <vt:lpstr>Παρουσίαση του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ΕΘΝΙΚΟΝ ΚΑΙ ΚΑΠΟΔΙΣΤΡΙΑΚΟΝ ΠΑΝΕΠΙΣΤΗΜΙΟΝ ΑΘΗΝΩΝ ΒΙΒΛΙΟΘΗΚΗ ΝΟΜΙΚΗΣ ΣΧΟΛΗΣ http://law.lib.uoa.gr/</dc:title>
  <dc:creator>user</dc:creator>
  <cp:lastModifiedBy>Charikleia Ramma</cp:lastModifiedBy>
  <cp:revision>748</cp:revision>
  <cp:lastPrinted>2020-11-09T11:52:16Z</cp:lastPrinted>
  <dcterms:created xsi:type="dcterms:W3CDTF">2017-10-12T07:46:31Z</dcterms:created>
  <dcterms:modified xsi:type="dcterms:W3CDTF">2023-10-19T10:47:53Z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