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3" r:id="rId4"/>
    <p:sldId id="275" r:id="rId5"/>
    <p:sldId id="274" r:id="rId6"/>
    <p:sldId id="276" r:id="rId7"/>
    <p:sldId id="277" r:id="rId8"/>
    <p:sldId id="260" r:id="rId9"/>
    <p:sldId id="269" r:id="rId10"/>
    <p:sldId id="279" r:id="rId11"/>
    <p:sldId id="271" r:id="rId12"/>
    <p:sldId id="270" r:id="rId13"/>
    <p:sldId id="272" r:id="rId14"/>
    <p:sldId id="262" r:id="rId15"/>
    <p:sldId id="263" r:id="rId16"/>
    <p:sldId id="264" r:id="rId17"/>
    <p:sldId id="265" r:id="rId18"/>
    <p:sldId id="282" r:id="rId19"/>
    <p:sldId id="266" r:id="rId20"/>
    <p:sldId id="283" r:id="rId21"/>
    <p:sldId id="281" r:id="rId22"/>
    <p:sldId id="267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Ward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32839-E3F5-4A4A-B2C4-6ED76D9E064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C5093-D112-4643-85B7-85286DB98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Muhammad married for 3 main reasons: (1) Marrying the widow of a martyr to honor the family.  </a:t>
            </a:r>
            <a:br>
              <a:rPr lang="en-US" b="1" dirty="0"/>
            </a:br>
            <a:r>
              <a:rPr lang="en-US" b="1" dirty="0"/>
              <a:t>(2) Marrying the daughter or other relative of a community leader to establish family ties with that community to avoid armed conflicts. (3) Marriage with a woman of a special status.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5093-D112-4643-85B7-85286DB98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The </a:t>
            </a:r>
            <a:r>
              <a:rPr lang="en-US" b="1" i="1" dirty="0">
                <a:effectLst/>
              </a:rPr>
              <a:t>Kaaba</a:t>
            </a:r>
            <a:r>
              <a:rPr lang="en-US" b="1" dirty="0">
                <a:effectLst/>
              </a:rPr>
              <a:t>, pre-Islamic monument, rededicated by Muhammad in 631-32 AD, multiple renovations, granite masonry, covered with silk curtain and calligraphy in gold &amp; silver-wrapped thread (Mecca, Saudi Arabia)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5093-D112-4643-85B7-85286DB98C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9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BATTLE OF YARMOUK: Major Battle between the army of the Byzantine Empire and the Muslim Arab forces of the Rashidun Caliphate. The battle consisted of a series of engagements that lasted for six (6) days in August 636,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 the Yarmouk River, along what today are the borders of Syria–Jordan and Syria–Israel. The result was a complete Muslim victory which ended Byzantine rule in Syria. One of the most decisive battles in military history.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marked the first great wave of Islamic conquests after the death of prophet Muhammad, heralding the rapid advance of Islam into the then Christian Levant.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5093-D112-4643-85B7-85286DB98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916D-2EDE-2F4A-8383-AAC58AA2A4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736-1624-4341-8D9C-757D8A535701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8DF-C5C1-4AA8-BE6C-BBFFDAD7CEE4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ED2-5986-45A5-9E53-3AF159C0AF8D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C1F-5361-4060-BFDA-3546EAA552EB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6648-0093-418C-8087-475770013C9C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E430-D0A8-4CCD-982A-EB069B7BEC11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6234-8C4A-4775-927B-6204C298F638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6DF8-DAA2-4213-9A49-FF8871298587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488-F859-414F-B542-184CDD8C58B8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79C9-EDEE-477E-87D1-B83007557B2A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F78-2B98-4987-A9C8-C90E2759279A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8487-D2C8-4D34-B731-A71835F4CDC3}" type="datetime1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2844-05EB-5642-8D71-33D44D60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389"/>
            <a:ext cx="7772400" cy="3941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opperplate Gothic Bold" panose="020E0705020206020404" pitchFamily="34" charset="0"/>
              </a:rPr>
              <a:t>GEOPOLITICS </a:t>
            </a:r>
            <a:br>
              <a:rPr lang="en-US" b="1" dirty="0">
                <a:latin typeface="Copperplate Gothic Bold" panose="020E0705020206020404" pitchFamily="34" charset="0"/>
              </a:rPr>
            </a:br>
            <a:r>
              <a:rPr lang="en-US" b="1" dirty="0">
                <a:latin typeface="Copperplate Gothic Bold" panose="020E0705020206020404" pitchFamily="34" charset="0"/>
              </a:rPr>
              <a:t>OF THE MIDDLE EAST </a:t>
            </a:r>
            <a:br>
              <a:rPr lang="en-US" b="1" dirty="0">
                <a:latin typeface="Copperplate Gothic Bold" panose="020E0705020206020404" pitchFamily="34" charset="0"/>
              </a:rPr>
            </a:br>
            <a:r>
              <a:rPr lang="en-US" b="1" dirty="0">
                <a:latin typeface="Copperplate Gothic Bold" panose="020E0705020206020404" pitchFamily="34" charset="0"/>
              </a:rPr>
              <a:t>AND TURKEY</a:t>
            </a:r>
            <a:r>
              <a:rPr lang="en-US" sz="3600" dirty="0">
                <a:latin typeface="Copperplate Gothic Bold" panose="020E0705020206020404" pitchFamily="34" charset="0"/>
              </a:rPr>
              <a:t/>
            </a:r>
            <a:br>
              <a:rPr lang="en-US" sz="3600" dirty="0">
                <a:latin typeface="Copperplate Gothic Bold" panose="020E0705020206020404" pitchFamily="34" charset="0"/>
              </a:rPr>
            </a:b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9" y="1850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81418FC-2428-EBA5-6C4F-63E44551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35021"/>
            <a:ext cx="9144000" cy="2818027"/>
          </a:xfrm>
        </p:spPr>
        <p:txBody>
          <a:bodyPr>
            <a:normAutofit fontScale="92500" lnSpcReduction="20000"/>
          </a:bodyPr>
          <a:lstStyle/>
          <a:p>
            <a:endParaRPr lang="en-US" sz="2400" b="1" dirty="0">
              <a:solidFill>
                <a:schemeClr val="tx1"/>
              </a:solidFill>
              <a:latin typeface="Bookman Old Style" panose="02050604050505020204" pitchFamily="18" charset="0"/>
              <a:cs typeface="Franklin Gothic Book"/>
            </a:endParaRPr>
          </a:p>
          <a:p>
            <a:endParaRPr lang="en-US" sz="2400" b="1" dirty="0">
              <a:solidFill>
                <a:schemeClr val="tx1"/>
              </a:solidFill>
              <a:latin typeface="Bookman Old Style" panose="02050604050505020204" pitchFamily="18" charset="0"/>
              <a:cs typeface="Franklin Gothic Book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Franklin Gothic Book"/>
              </a:rPr>
              <a:t>Dr. ILIAS ILIOPOULOS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</a:rPr>
              <a:t>Dr. </a:t>
            </a:r>
            <a:r>
              <a:rPr lang="en-US" sz="2200" dirty="0" err="1" smtClean="0">
                <a:solidFill>
                  <a:schemeClr val="tx1"/>
                </a:solidFill>
                <a:latin typeface="Segoe UI Semibold" panose="020B0702040204020203" pitchFamily="34" charset="0"/>
              </a:rPr>
              <a:t>phil</a:t>
            </a:r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</a:rPr>
              <a:t>, Ludwig-Maximilian University of </a:t>
            </a:r>
            <a:r>
              <a:rPr lang="en-US" sz="22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Munich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Ass. Prof., National University of Athens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Former Professor, Hellenic Naval War College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and American College of Greece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</a:t>
            </a:r>
            <a:endParaRPr lang="el-GR" sz="2000" dirty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045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8570"/>
          </a:xfrm>
        </p:spPr>
        <p:txBody>
          <a:bodyPr>
            <a:normAutofit/>
          </a:bodyPr>
          <a:lstStyle/>
          <a:p>
            <a:r>
              <a:rPr lang="en-US" sz="2800" b="1" dirty="0"/>
              <a:t>Issues with succession: The Rightly Guided Successors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88570"/>
            <a:ext cx="9144000" cy="5769429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buNone/>
            </a:pPr>
            <a:r>
              <a:rPr lang="en-US" sz="2800" b="1" dirty="0"/>
              <a:t>II. 	Umar Ibn Al-</a:t>
            </a:r>
            <a:r>
              <a:rPr lang="en-US" sz="2800" b="1" dirty="0" err="1"/>
              <a:t>Khattab</a:t>
            </a:r>
            <a:r>
              <a:rPr lang="en-US" sz="2800" b="1" dirty="0"/>
              <a:t> (</a:t>
            </a:r>
            <a:r>
              <a:rPr lang="en-US" sz="2800" b="1" dirty="0" smtClean="0"/>
              <a:t>634-644 AD): </a:t>
            </a:r>
            <a:endParaRPr lang="en-US" sz="2800" b="1" dirty="0"/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i="1" dirty="0"/>
              <a:t>Muhammad</a:t>
            </a:r>
            <a:r>
              <a:rPr lang="en-US" sz="2800" dirty="0"/>
              <a:t>’s father-in-law / </a:t>
            </a:r>
            <a:r>
              <a:rPr lang="en-US" sz="2800" b="1" dirty="0"/>
              <a:t>conquests:</a:t>
            </a:r>
            <a:r>
              <a:rPr lang="en-US" sz="2800" dirty="0"/>
              <a:t>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b="1" dirty="0"/>
              <a:t>Damascus</a:t>
            </a:r>
            <a:r>
              <a:rPr lang="en-US" sz="2800" dirty="0"/>
              <a:t> (635),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b="1" dirty="0"/>
              <a:t>Jerusalem</a:t>
            </a:r>
            <a:r>
              <a:rPr lang="en-US" sz="2800" dirty="0"/>
              <a:t> (637),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b="1" dirty="0"/>
              <a:t>Babylon</a:t>
            </a:r>
            <a:r>
              <a:rPr lang="en-US" sz="2800" dirty="0"/>
              <a:t> (641),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b="1" dirty="0"/>
              <a:t>Alexandria</a:t>
            </a:r>
            <a:r>
              <a:rPr lang="en-US" sz="2800" dirty="0"/>
              <a:t> (642) 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He introduced the </a:t>
            </a:r>
            <a:r>
              <a:rPr lang="en-US" sz="2800" b="1" dirty="0"/>
              <a:t>Islamic calendar</a:t>
            </a:r>
            <a:r>
              <a:rPr lang="en-US" sz="2800" dirty="0"/>
              <a:t>; </a:t>
            </a:r>
            <a:r>
              <a:rPr lang="en-US" sz="2800" b="1" dirty="0"/>
              <a:t>state-building </a:t>
            </a:r>
          </a:p>
        </p:txBody>
      </p:sp>
    </p:spTree>
    <p:extLst>
      <p:ext uri="{BB962C8B-B14F-4D97-AF65-F5344CB8AC3E}">
        <p14:creationId xmlns:p14="http://schemas.microsoft.com/office/powerpoint/2010/main" val="258803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2149"/>
          </a:xfrm>
        </p:spPr>
        <p:txBody>
          <a:bodyPr>
            <a:normAutofit/>
          </a:bodyPr>
          <a:lstStyle/>
          <a:p>
            <a:r>
              <a:rPr lang="en-US" sz="2800" b="1" dirty="0"/>
              <a:t>Issues with succession: The Rightly Guided Successors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08504"/>
            <a:ext cx="9144000" cy="594949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600" b="1" dirty="0"/>
              <a:t>III. 	</a:t>
            </a:r>
            <a:r>
              <a:rPr lang="en-US" sz="2600" b="1" dirty="0" err="1"/>
              <a:t>Uthman</a:t>
            </a:r>
            <a:r>
              <a:rPr lang="en-US" sz="2600" b="1" dirty="0"/>
              <a:t> Ibn </a:t>
            </a:r>
            <a:r>
              <a:rPr lang="en-US" sz="2600" b="1" dirty="0" err="1"/>
              <a:t>Affan</a:t>
            </a:r>
            <a:r>
              <a:rPr lang="en-US" sz="2600" b="1" dirty="0"/>
              <a:t> (</a:t>
            </a:r>
            <a:r>
              <a:rPr lang="en-US" sz="2600" b="1" dirty="0" smtClean="0"/>
              <a:t>644-656 AD): </a:t>
            </a:r>
            <a:endParaRPr lang="en-US" sz="2600" b="1" dirty="0"/>
          </a:p>
          <a:p>
            <a:pPr marL="400050" lvl="1" indent="0">
              <a:buNone/>
            </a:pPr>
            <a:r>
              <a:rPr lang="en-US" sz="2600" b="1" dirty="0"/>
              <a:t>		</a:t>
            </a:r>
            <a:r>
              <a:rPr lang="en-US" sz="2600" i="1" dirty="0"/>
              <a:t>Mohammad</a:t>
            </a:r>
            <a:r>
              <a:rPr lang="en-US" sz="2600" dirty="0"/>
              <a:t>’s son-in-law / From the </a:t>
            </a:r>
            <a:r>
              <a:rPr lang="en-US" sz="2600" b="1" i="1" dirty="0"/>
              <a:t>Umayyad</a:t>
            </a:r>
            <a:r>
              <a:rPr lang="en-US" sz="2600" dirty="0"/>
              <a:t> family. 				      </a:t>
            </a:r>
            <a:r>
              <a:rPr lang="en-US" sz="2600" b="1" u="sng" dirty="0"/>
              <a:t>Conquests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</a:p>
          <a:p>
            <a:pPr marL="857250" lvl="1" indent="-457200">
              <a:buFontTx/>
              <a:buChar char="-"/>
            </a:pPr>
            <a:r>
              <a:rPr lang="en-US" sz="2600" b="1" dirty="0"/>
              <a:t>Libya, </a:t>
            </a:r>
          </a:p>
          <a:p>
            <a:pPr marL="857250" lvl="1" indent="-457200">
              <a:buFontTx/>
              <a:buChar char="-"/>
            </a:pPr>
            <a:r>
              <a:rPr lang="en-US" sz="2600" b="1" dirty="0"/>
              <a:t>Cyprus, </a:t>
            </a:r>
          </a:p>
          <a:p>
            <a:pPr marL="857250" lvl="1" indent="-457200">
              <a:buFontTx/>
              <a:buChar char="-"/>
            </a:pPr>
            <a:r>
              <a:rPr lang="en-US" sz="2600" b="1" dirty="0"/>
              <a:t>Caucasus, </a:t>
            </a:r>
          </a:p>
          <a:p>
            <a:pPr marL="857250" lvl="1" indent="-457200">
              <a:buFontTx/>
              <a:buChar char="-"/>
            </a:pPr>
            <a:r>
              <a:rPr lang="en-US" sz="2600" b="1" dirty="0"/>
              <a:t>Iran, </a:t>
            </a:r>
          </a:p>
          <a:p>
            <a:pPr marL="857250" lvl="1" indent="-457200">
              <a:buFontTx/>
              <a:buChar char="-"/>
            </a:pPr>
            <a:r>
              <a:rPr lang="en-US" sz="2600" b="1" dirty="0"/>
              <a:t>Afghanistan</a:t>
            </a:r>
            <a:r>
              <a:rPr lang="en-US" sz="2600" dirty="0"/>
              <a:t>  </a:t>
            </a:r>
          </a:p>
          <a:p>
            <a:pPr marL="400050" lvl="1" indent="0">
              <a:buNone/>
            </a:pPr>
            <a:endParaRPr lang="en-US" sz="2600" dirty="0"/>
          </a:p>
          <a:p>
            <a:pPr marL="857250" lvl="1" indent="-457200">
              <a:buFontTx/>
              <a:buChar char="-"/>
            </a:pPr>
            <a:endParaRPr lang="en-US" sz="2600" dirty="0"/>
          </a:p>
          <a:p>
            <a:pPr marL="857250" lvl="1" indent="-457200">
              <a:buFontTx/>
              <a:buChar char="-"/>
            </a:pPr>
            <a:r>
              <a:rPr lang="en-US" sz="2600" dirty="0"/>
              <a:t>He established the </a:t>
            </a:r>
            <a:r>
              <a:rPr lang="en-US" sz="2600" b="1" dirty="0"/>
              <a:t>Quranic text</a:t>
            </a:r>
            <a:r>
              <a:rPr lang="en-US" sz="2600" dirty="0"/>
              <a:t>.</a:t>
            </a:r>
            <a:r>
              <a:rPr lang="en-US" sz="2800" b="1" dirty="0"/>
              <a:t> </a:t>
            </a:r>
          </a:p>
          <a:p>
            <a:pPr marL="857250" lvl="1" indent="-457200">
              <a:buFontTx/>
              <a:buChar char="-"/>
            </a:pPr>
            <a:r>
              <a:rPr lang="en-US" sz="2600" dirty="0"/>
              <a:t>He was </a:t>
            </a:r>
            <a:r>
              <a:rPr lang="en-US" sz="2600" b="1" dirty="0"/>
              <a:t>assassinated</a:t>
            </a:r>
            <a:r>
              <a:rPr lang="en-US" sz="2600" dirty="0"/>
              <a:t> in a rebellion. 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7" y="2151283"/>
            <a:ext cx="5815340" cy="3287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4772" y="4978541"/>
            <a:ext cx="323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   Surat al-</a:t>
            </a:r>
            <a:r>
              <a:rPr lang="en-US" sz="2400" b="1" dirty="0" err="1">
                <a:solidFill>
                  <a:schemeClr val="bg1"/>
                </a:solidFill>
              </a:rPr>
              <a:t>Fatihah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9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08504"/>
            <a:ext cx="9144000" cy="5949496"/>
          </a:xfrm>
        </p:spPr>
        <p:txBody>
          <a:bodyPr>
            <a:normAutofit fontScale="85000" lnSpcReduction="10000"/>
          </a:bodyPr>
          <a:lstStyle/>
          <a:p>
            <a:pPr marL="971550" lvl="1" indent="-571500">
              <a:lnSpc>
                <a:spcPct val="150000"/>
              </a:lnSpc>
              <a:buAutoNum type="romanUcPeriod" startAt="4"/>
            </a:pPr>
            <a:r>
              <a:rPr lang="en-US" sz="3000" b="1" dirty="0"/>
              <a:t>Ali Ibn Abi </a:t>
            </a:r>
            <a:r>
              <a:rPr lang="en-US" sz="3000" b="1" dirty="0" err="1"/>
              <a:t>Talib</a:t>
            </a:r>
            <a:r>
              <a:rPr lang="en-US" sz="3000" b="1" dirty="0"/>
              <a:t> (</a:t>
            </a:r>
            <a:r>
              <a:rPr lang="en-US" sz="3000" b="1" dirty="0" smtClean="0"/>
              <a:t>656-661 AD): </a:t>
            </a:r>
            <a:r>
              <a:rPr lang="en-US" sz="3000" i="1" dirty="0"/>
              <a:t>Muhammad</a:t>
            </a:r>
            <a:r>
              <a:rPr lang="en-US" sz="3000" dirty="0"/>
              <a:t>’s son-in-law                    (husband of </a:t>
            </a:r>
            <a:r>
              <a:rPr lang="en-US" sz="3000" i="1" dirty="0"/>
              <a:t>Muhammad</a:t>
            </a:r>
            <a:r>
              <a:rPr lang="en-US" sz="3000" dirty="0"/>
              <a:t>’s daughter </a:t>
            </a:r>
            <a:r>
              <a:rPr lang="en-US" sz="3000" b="1" i="1" dirty="0"/>
              <a:t>Fatima</a:t>
            </a:r>
            <a:r>
              <a:rPr lang="en-US" sz="3000" dirty="0"/>
              <a:t>) &amp; cousin, early convert 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3000" b="1" dirty="0"/>
              <a:t>Selected</a:t>
            </a:r>
            <a:r>
              <a:rPr lang="en-US" sz="3000" dirty="0"/>
              <a:t> by the </a:t>
            </a:r>
            <a:r>
              <a:rPr lang="en-US" sz="3000" b="1" dirty="0"/>
              <a:t>opponents</a:t>
            </a:r>
            <a:r>
              <a:rPr lang="en-US" sz="3000" dirty="0"/>
              <a:t> of </a:t>
            </a:r>
            <a:r>
              <a:rPr lang="en-US" sz="3000" b="1" i="1" dirty="0" err="1"/>
              <a:t>Uthman</a:t>
            </a:r>
            <a:r>
              <a:rPr lang="en-US" sz="3000" b="1" dirty="0"/>
              <a:t> 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3000" b="1" dirty="0"/>
              <a:t>Not</a:t>
            </a:r>
            <a:r>
              <a:rPr lang="en-US" sz="3000" dirty="0"/>
              <a:t> recognized by the </a:t>
            </a:r>
            <a:r>
              <a:rPr lang="en-US" sz="3000" b="1" i="1" dirty="0" err="1"/>
              <a:t>Umayyades</a:t>
            </a:r>
            <a:endParaRPr lang="en-US" sz="3000" dirty="0"/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3000" b="1" i="1" dirty="0" err="1"/>
              <a:t>Mu’awiyah</a:t>
            </a:r>
            <a:r>
              <a:rPr lang="en-US" sz="3000" dirty="0"/>
              <a:t> (</a:t>
            </a:r>
            <a:r>
              <a:rPr lang="en-US" sz="3000" b="1" dirty="0"/>
              <a:t>Syria</a:t>
            </a:r>
            <a:r>
              <a:rPr lang="en-US" sz="3000" dirty="0"/>
              <a:t>’s governor) </a:t>
            </a:r>
            <a:r>
              <a:rPr lang="en-US" sz="3000" b="1" dirty="0"/>
              <a:t>claimed</a:t>
            </a:r>
            <a:r>
              <a:rPr lang="en-US" sz="3000" dirty="0"/>
              <a:t> the </a:t>
            </a:r>
            <a:r>
              <a:rPr lang="en-US" sz="3000" b="1" dirty="0"/>
              <a:t>Caliphate</a:t>
            </a:r>
            <a:r>
              <a:rPr lang="en-US" sz="3000" dirty="0"/>
              <a:t> (657) 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3000" b="1" i="1" dirty="0"/>
              <a:t>Ali</a:t>
            </a:r>
            <a:r>
              <a:rPr lang="en-US" sz="3000" dirty="0"/>
              <a:t>’s capital:  </a:t>
            </a:r>
            <a:r>
              <a:rPr lang="en-US" sz="3000" b="1" i="1" dirty="0" err="1"/>
              <a:t>Kufa</a:t>
            </a:r>
            <a:r>
              <a:rPr lang="en-US" sz="3000" dirty="0"/>
              <a:t>, </a:t>
            </a:r>
            <a:r>
              <a:rPr lang="en-US" sz="3000" b="1" dirty="0"/>
              <a:t>Iraq</a:t>
            </a:r>
            <a:r>
              <a:rPr lang="en-US" sz="3000" dirty="0"/>
              <a:t>;  </a:t>
            </a:r>
            <a:r>
              <a:rPr lang="en-US" sz="3000" b="1" dirty="0"/>
              <a:t>Assassinated</a:t>
            </a:r>
            <a:r>
              <a:rPr lang="en-US" sz="3000" dirty="0"/>
              <a:t> by </a:t>
            </a:r>
            <a:r>
              <a:rPr lang="en-US" sz="3000" b="1" i="1" dirty="0" err="1"/>
              <a:t>Kharijites</a:t>
            </a:r>
            <a:r>
              <a:rPr lang="en-US" sz="3000" dirty="0"/>
              <a:t>; Hence: Dominance of the </a:t>
            </a:r>
            <a:r>
              <a:rPr lang="en-US" sz="3000" b="1" dirty="0"/>
              <a:t>Umayyad Dynasty</a:t>
            </a:r>
            <a:r>
              <a:rPr lang="en-US" sz="2600" dirty="0"/>
              <a:t>	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b="1" dirty="0"/>
              <a:t>Thus, a definite </a:t>
            </a:r>
            <a:r>
              <a:rPr lang="en-US" b="1" i="1" dirty="0"/>
              <a:t>split</a:t>
            </a:r>
            <a:r>
              <a:rPr lang="en-US" b="1" dirty="0"/>
              <a:t> in Islam between </a:t>
            </a:r>
            <a:r>
              <a:rPr lang="en-US" b="1" i="1" dirty="0"/>
              <a:t>Sunni</a:t>
            </a:r>
            <a:r>
              <a:rPr lang="en-US" b="1" dirty="0"/>
              <a:t> &amp; </a:t>
            </a:r>
            <a:r>
              <a:rPr lang="en-US" b="1" i="1" dirty="0"/>
              <a:t>Shia</a:t>
            </a:r>
            <a:r>
              <a:rPr lang="en-US" b="1" dirty="0"/>
              <a:t> was created…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2149"/>
          </a:xfrm>
        </p:spPr>
        <p:txBody>
          <a:bodyPr>
            <a:normAutofit/>
          </a:bodyPr>
          <a:lstStyle/>
          <a:p>
            <a:r>
              <a:rPr lang="en-US" sz="2800" b="1" dirty="0"/>
              <a:t>Issues with succession: The Rightly Guided Successors</a:t>
            </a:r>
          </a:p>
        </p:txBody>
      </p:sp>
    </p:spTree>
    <p:extLst>
      <p:ext uri="{BB962C8B-B14F-4D97-AF65-F5344CB8AC3E}">
        <p14:creationId xmlns:p14="http://schemas.microsoft.com/office/powerpoint/2010/main" val="118778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13033"/>
            <a:ext cx="8891451" cy="65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0" y="1032641"/>
            <a:ext cx="9144000" cy="58253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636 </a:t>
            </a:r>
            <a:r>
              <a:rPr lang="en-US" b="1" dirty="0" err="1" smtClean="0"/>
              <a:t>a.D.</a:t>
            </a:r>
            <a:r>
              <a:rPr lang="en-US" b="1" dirty="0" smtClean="0"/>
              <a:t>: </a:t>
            </a:r>
            <a:r>
              <a:rPr lang="en-US" b="1" dirty="0"/>
              <a:t>Battle of </a:t>
            </a:r>
            <a:r>
              <a:rPr lang="en-US" b="1" i="1" dirty="0" err="1"/>
              <a:t>Yarmuk</a:t>
            </a:r>
            <a:r>
              <a:rPr lang="en-US" b="1" i="1" dirty="0"/>
              <a:t> </a:t>
            </a:r>
            <a:r>
              <a:rPr lang="en-US" dirty="0"/>
              <a:t>ended </a:t>
            </a:r>
            <a:r>
              <a:rPr lang="en-US" b="1" dirty="0" smtClean="0"/>
              <a:t>Greek-Christian </a:t>
            </a:r>
            <a:r>
              <a:rPr lang="en-US" dirty="0" smtClean="0"/>
              <a:t>[</a:t>
            </a:r>
            <a:r>
              <a:rPr lang="en-US" b="1" i="1" dirty="0" smtClean="0"/>
              <a:t>Byzantine</a:t>
            </a:r>
            <a:r>
              <a:rPr lang="en-US" b="1" dirty="0" smtClean="0"/>
              <a:t>] rule </a:t>
            </a:r>
            <a:r>
              <a:rPr lang="en-US" dirty="0" smtClean="0"/>
              <a:t>in </a:t>
            </a:r>
            <a:r>
              <a:rPr lang="en-US" b="1" dirty="0"/>
              <a:t>Syria</a:t>
            </a:r>
            <a:r>
              <a:rPr lang="en-US" dirty="0"/>
              <a:t>; 641 parts of </a:t>
            </a:r>
            <a:r>
              <a:rPr lang="en-US" b="1" dirty="0"/>
              <a:t>Egypt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637: Battle of </a:t>
            </a:r>
            <a:r>
              <a:rPr lang="en-US" b="1" dirty="0" err="1"/>
              <a:t>Qadisiyya</a:t>
            </a:r>
            <a:r>
              <a:rPr lang="en-US" b="1" dirty="0"/>
              <a:t>                                                                </a:t>
            </a:r>
            <a:r>
              <a:rPr lang="en-US" dirty="0"/>
              <a:t>led to collapse of the </a:t>
            </a:r>
            <a:r>
              <a:rPr lang="en-US" b="1" dirty="0"/>
              <a:t>Sasanian                                           [Persian] Empire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3455"/>
          </a:xfrm>
        </p:spPr>
        <p:txBody>
          <a:bodyPr>
            <a:normAutofit/>
          </a:bodyPr>
          <a:lstStyle/>
          <a:p>
            <a:r>
              <a:rPr lang="en-US" sz="2400" b="1" dirty="0"/>
              <a:t>Issues with succession: The Rightly Guided Successors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84" y="2906973"/>
            <a:ext cx="3147553" cy="39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0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1413"/>
          </a:xfrm>
        </p:spPr>
        <p:txBody>
          <a:bodyPr>
            <a:noAutofit/>
          </a:bodyPr>
          <a:lstStyle/>
          <a:p>
            <a:r>
              <a:rPr lang="en-US" sz="3200" b="1" dirty="0"/>
              <a:t>Umayyad dynasty 661-750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en-US" b="1" dirty="0"/>
          </a:p>
          <a:p>
            <a:pPr>
              <a:lnSpc>
                <a:spcPct val="160000"/>
              </a:lnSpc>
            </a:pPr>
            <a:r>
              <a:rPr lang="en-US" b="1" dirty="0" err="1" smtClean="0"/>
              <a:t>Mu‛awiyah</a:t>
            </a:r>
            <a:r>
              <a:rPr lang="en-US" b="1" dirty="0" smtClean="0"/>
              <a:t> </a:t>
            </a:r>
            <a:r>
              <a:rPr lang="en-US" b="1" dirty="0"/>
              <a:t>I</a:t>
            </a:r>
            <a:r>
              <a:rPr lang="en-US" dirty="0"/>
              <a:t> (r. 661-680) founder</a:t>
            </a:r>
          </a:p>
          <a:p>
            <a:pPr>
              <a:lnSpc>
                <a:spcPct val="160000"/>
              </a:lnSpc>
            </a:pPr>
            <a:r>
              <a:rPr lang="en-US" dirty="0"/>
              <a:t>Transfers </a:t>
            </a:r>
            <a:r>
              <a:rPr lang="en-US" b="1" dirty="0"/>
              <a:t>capital</a:t>
            </a:r>
            <a:r>
              <a:rPr lang="en-US" dirty="0"/>
              <a:t> from </a:t>
            </a:r>
            <a:r>
              <a:rPr lang="en-US" b="1" i="1" dirty="0"/>
              <a:t>Mecca</a:t>
            </a:r>
            <a:r>
              <a:rPr lang="en-US" dirty="0"/>
              <a:t> to </a:t>
            </a:r>
            <a:r>
              <a:rPr lang="en-US" b="1" i="1" dirty="0"/>
              <a:t>Damascus</a:t>
            </a:r>
          </a:p>
          <a:p>
            <a:pPr>
              <a:lnSpc>
                <a:spcPct val="160000"/>
              </a:lnSpc>
            </a:pPr>
            <a:r>
              <a:rPr lang="en-US" dirty="0"/>
              <a:t>Many </a:t>
            </a:r>
            <a:r>
              <a:rPr lang="en-US" b="1" dirty="0"/>
              <a:t>Byzantine administrative </a:t>
            </a:r>
            <a:r>
              <a:rPr lang="en-US" dirty="0"/>
              <a:t>practices adopted</a:t>
            </a:r>
          </a:p>
          <a:p>
            <a:pPr>
              <a:lnSpc>
                <a:spcPct val="160000"/>
              </a:lnSpc>
            </a:pPr>
            <a:r>
              <a:rPr lang="en-US" dirty="0"/>
              <a:t>Heroic age of </a:t>
            </a:r>
            <a:r>
              <a:rPr lang="en-US" b="1" dirty="0"/>
              <a:t>conquests</a:t>
            </a:r>
          </a:p>
          <a:p>
            <a:pPr>
              <a:lnSpc>
                <a:spcPct val="160000"/>
              </a:lnSpc>
            </a:pPr>
            <a:r>
              <a:rPr lang="en-US" b="1" dirty="0"/>
              <a:t>Discontent </a:t>
            </a:r>
            <a:r>
              <a:rPr lang="en-US" dirty="0"/>
              <a:t>between exclusively </a:t>
            </a:r>
            <a:r>
              <a:rPr lang="en-US" b="1" dirty="0"/>
              <a:t>Arab elite                    </a:t>
            </a:r>
            <a:r>
              <a:rPr lang="en-US" dirty="0"/>
              <a:t>and </a:t>
            </a:r>
            <a:r>
              <a:rPr lang="en-US" b="1" dirty="0"/>
              <a:t>non-Arab converts </a:t>
            </a:r>
            <a:r>
              <a:rPr lang="en-US" dirty="0"/>
              <a:t>culminates in </a:t>
            </a:r>
            <a:r>
              <a:rPr lang="en-US" b="1" dirty="0"/>
              <a:t>revolution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6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" y="1184365"/>
            <a:ext cx="8534401" cy="55371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95071" cy="1036319"/>
          </a:xfrm>
        </p:spPr>
        <p:txBody>
          <a:bodyPr>
            <a:normAutofit/>
          </a:bodyPr>
          <a:lstStyle/>
          <a:p>
            <a:r>
              <a:rPr lang="en-US" sz="3200" b="1" dirty="0"/>
              <a:t>Umayyad dynasty 661-750</a:t>
            </a:r>
          </a:p>
        </p:txBody>
      </p:sp>
    </p:spTree>
    <p:extLst>
      <p:ext uri="{BB962C8B-B14F-4D97-AF65-F5344CB8AC3E}">
        <p14:creationId xmlns:p14="http://schemas.microsoft.com/office/powerpoint/2010/main" val="262238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475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Durability of conquests: </a:t>
            </a:r>
            <a:r>
              <a:rPr lang="en-US" sz="2600" i="1" dirty="0"/>
              <a:t>Heartlands</a:t>
            </a:r>
            <a:r>
              <a:rPr lang="en-US" sz="2600" dirty="0"/>
              <a:t> of </a:t>
            </a:r>
            <a:r>
              <a:rPr lang="en-US" sz="2600" b="1" dirty="0"/>
              <a:t>Christianity</a:t>
            </a:r>
            <a:r>
              <a:rPr lang="en-US" sz="2600" dirty="0"/>
              <a:t> / </a:t>
            </a:r>
            <a:r>
              <a:rPr lang="en-US" sz="2600" b="1" dirty="0"/>
              <a:t>Persia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Factors that facilitated it: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600" b="1" dirty="0"/>
              <a:t>Monotheistic</a:t>
            </a:r>
            <a:r>
              <a:rPr lang="en-US" sz="2600" dirty="0"/>
              <a:t> religions 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600" b="1" dirty="0"/>
              <a:t>A degree of tolerance to non-Muslims </a:t>
            </a:r>
            <a:r>
              <a:rPr lang="en-US" sz="2600" dirty="0"/>
              <a:t>[“</a:t>
            </a:r>
            <a:r>
              <a:rPr lang="en-US" sz="2600" i="1" dirty="0"/>
              <a:t>People of the Book</a:t>
            </a:r>
            <a:r>
              <a:rPr lang="en-US" sz="2600" dirty="0"/>
              <a:t>” - </a:t>
            </a:r>
            <a:r>
              <a:rPr lang="en-US" sz="2600" i="1" dirty="0"/>
              <a:t>(</a:t>
            </a:r>
            <a:r>
              <a:rPr lang="en-US" sz="2600" b="1" i="1" dirty="0"/>
              <a:t>dhimmis</a:t>
            </a:r>
            <a:r>
              <a:rPr lang="en-US" sz="2600" i="1" dirty="0"/>
              <a:t>)</a:t>
            </a:r>
            <a:r>
              <a:rPr lang="en-US" sz="2600" dirty="0"/>
              <a:t>]</a:t>
            </a:r>
          </a:p>
          <a:p>
            <a:pPr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b="1" dirty="0"/>
              <a:t>Jews/Christians</a:t>
            </a:r>
            <a:r>
              <a:rPr lang="en-US" sz="2600" dirty="0"/>
              <a:t> should be </a:t>
            </a:r>
            <a:r>
              <a:rPr lang="en-US" sz="2600" b="1" dirty="0"/>
              <a:t>allowed to practice their religion</a:t>
            </a:r>
          </a:p>
          <a:p>
            <a:pPr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Manage their internal affairs</a:t>
            </a:r>
          </a:p>
          <a:p>
            <a:pPr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b="1" u="sng" dirty="0"/>
              <a:t>Not equal to the Muslims though</a:t>
            </a:r>
            <a:r>
              <a:rPr lang="en-US" sz="2600" b="1" dirty="0"/>
              <a:t>:                                                             </a:t>
            </a:r>
            <a:r>
              <a:rPr lang="en-US" sz="2600" dirty="0"/>
              <a:t> </a:t>
            </a:r>
            <a:r>
              <a:rPr lang="en-US" sz="2600" b="1" dirty="0"/>
              <a:t>must pay special poll tax </a:t>
            </a:r>
            <a:r>
              <a:rPr lang="en-US" sz="2600" dirty="0"/>
              <a:t>(</a:t>
            </a:r>
            <a:r>
              <a:rPr lang="en-US" sz="2600" b="1" i="1" dirty="0" err="1"/>
              <a:t>jizyah</a:t>
            </a:r>
            <a:r>
              <a:rPr lang="en-US" sz="2600" dirty="0"/>
              <a:t>) –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600" dirty="0"/>
              <a:t>     </a:t>
            </a:r>
            <a:r>
              <a:rPr lang="en-US" sz="2600" b="1" dirty="0"/>
              <a:t>not</a:t>
            </a:r>
            <a:r>
              <a:rPr lang="en-US" sz="2600" dirty="0"/>
              <a:t> serving to the </a:t>
            </a:r>
            <a:r>
              <a:rPr lang="en-US" sz="2600" b="1" dirty="0"/>
              <a:t>army </a:t>
            </a:r>
            <a:r>
              <a:rPr lang="en-US" sz="2600" dirty="0"/>
              <a:t>–  wearing certain </a:t>
            </a:r>
            <a:r>
              <a:rPr lang="en-US" sz="2600" b="1" dirty="0"/>
              <a:t>colors</a:t>
            </a:r>
            <a:r>
              <a:rPr lang="en-US" sz="2600" dirty="0"/>
              <a:t> –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600" dirty="0"/>
              <a:t>     </a:t>
            </a:r>
            <a:r>
              <a:rPr lang="en-US" sz="2600" b="1" dirty="0"/>
              <a:t>not</a:t>
            </a:r>
            <a:r>
              <a:rPr lang="en-US" sz="2600" dirty="0"/>
              <a:t> so large places of worship]</a:t>
            </a:r>
          </a:p>
          <a:p>
            <a:pPr marL="400050" lvl="1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2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4755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AutoNum type="romanUcPeriod" startAt="3"/>
            </a:pPr>
            <a:r>
              <a:rPr lang="en-US" b="1" dirty="0"/>
              <a:t>But often: Less tax burden </a:t>
            </a:r>
            <a:r>
              <a:rPr lang="en-US" dirty="0"/>
              <a:t>than those levied by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the </a:t>
            </a:r>
            <a:r>
              <a:rPr lang="en-US" i="1" dirty="0"/>
              <a:t>Byzantines</a:t>
            </a:r>
            <a:r>
              <a:rPr lang="en-US" dirty="0"/>
              <a:t> &amp; the </a:t>
            </a:r>
            <a:r>
              <a:rPr lang="en-US" i="1" dirty="0"/>
              <a:t>Sasanians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i="1" dirty="0"/>
              <a:t>Mass</a:t>
            </a:r>
            <a:r>
              <a:rPr lang="en-US" i="1" dirty="0"/>
              <a:t> conversions </a:t>
            </a:r>
            <a:r>
              <a:rPr lang="en-US" b="1" i="1" dirty="0"/>
              <a:t>not</a:t>
            </a:r>
            <a:r>
              <a:rPr lang="en-US" b="1" dirty="0"/>
              <a:t> </a:t>
            </a:r>
            <a:r>
              <a:rPr lang="en-US" dirty="0"/>
              <a:t>encouraged,                                                 initially, since this would have led to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</a:t>
            </a:r>
            <a:r>
              <a:rPr lang="en-US" b="1" dirty="0"/>
              <a:t>Loss of tax base 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(</a:t>
            </a:r>
            <a:r>
              <a:rPr lang="en-US" b="1" dirty="0"/>
              <a:t>exclusive Arab religion</a:t>
            </a:r>
            <a:r>
              <a:rPr lang="en-US" dirty="0"/>
              <a:t>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3" y="853440"/>
            <a:ext cx="3246953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8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71703" y="0"/>
            <a:ext cx="4772296" cy="775063"/>
          </a:xfrm>
        </p:spPr>
        <p:txBody>
          <a:bodyPr>
            <a:noAutofit/>
          </a:bodyPr>
          <a:lstStyle/>
          <a:p>
            <a:r>
              <a:rPr lang="en-US" sz="2800" b="1" dirty="0"/>
              <a:t>Umayyad dynasty </a:t>
            </a:r>
            <a:r>
              <a:rPr lang="en-US" sz="2800" b="1" dirty="0" smtClean="0"/>
              <a:t>661-750 AD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29"/>
            <a:ext cx="4371703" cy="1842866"/>
          </a:xfrm>
          <a:prstGeom prst="rect">
            <a:avLst/>
          </a:prstGeom>
        </p:spPr>
      </p:pic>
      <p:pic>
        <p:nvPicPr>
          <p:cNvPr id="10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7540"/>
            <a:ext cx="4474484" cy="4360460"/>
          </a:xfr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572001" y="940527"/>
            <a:ext cx="4572000" cy="59174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u="sng" dirty="0"/>
              <a:t>674-678</a:t>
            </a:r>
            <a:r>
              <a:rPr lang="en-US" sz="2400" b="1" dirty="0"/>
              <a:t>:  1</a:t>
            </a:r>
            <a:r>
              <a:rPr lang="en-US" sz="2400" b="1" baseline="30000" dirty="0"/>
              <a:t>st</a:t>
            </a:r>
            <a:r>
              <a:rPr lang="en-US" sz="2400" b="1" dirty="0"/>
              <a:t> Arab Siege of </a:t>
            </a:r>
            <a:r>
              <a:rPr lang="en-US" sz="2400" b="1" i="1" dirty="0"/>
              <a:t>Constantinople</a:t>
            </a:r>
            <a:r>
              <a:rPr lang="en-US" sz="2400" dirty="0"/>
              <a:t> </a:t>
            </a:r>
            <a:r>
              <a:rPr lang="en-US" sz="2400" dirty="0" smtClean="0"/>
              <a:t>(Byzantine Emperor </a:t>
            </a:r>
            <a:r>
              <a:rPr lang="en-US" sz="2400" b="1" i="1" dirty="0"/>
              <a:t>Constantine VI  </a:t>
            </a:r>
            <a:r>
              <a:rPr lang="en-US" sz="2400" dirty="0"/>
              <a:t>stops </a:t>
            </a:r>
            <a:r>
              <a:rPr lang="en-US" sz="2400" b="1" dirty="0"/>
              <a:t>Arabs</a:t>
            </a:r>
            <a:r>
              <a:rPr lang="en-US" sz="2400" dirty="0"/>
              <a:t>, consolidates a </a:t>
            </a:r>
            <a:r>
              <a:rPr lang="en-US" sz="2400" b="1" dirty="0"/>
              <a:t>barrier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717-718</a:t>
            </a:r>
            <a:r>
              <a:rPr lang="en-US" sz="2400" b="1" dirty="0"/>
              <a:t>:  2</a:t>
            </a:r>
            <a:r>
              <a:rPr lang="en-US" sz="2400" b="1" baseline="30000" dirty="0"/>
              <a:t>nd</a:t>
            </a:r>
            <a:r>
              <a:rPr lang="en-US" sz="2400" b="1" dirty="0"/>
              <a:t> Arab Siege of </a:t>
            </a:r>
            <a:r>
              <a:rPr lang="en-US" sz="2400" b="1" i="1" dirty="0"/>
              <a:t>Constantinople</a:t>
            </a:r>
            <a:r>
              <a:rPr lang="en-US" sz="2400" b="1" dirty="0"/>
              <a:t> </a:t>
            </a:r>
            <a:r>
              <a:rPr lang="en-US" sz="2400" dirty="0"/>
              <a:t>(decisive victory of Emperor </a:t>
            </a:r>
            <a:r>
              <a:rPr lang="en-US" sz="2400" b="1" i="1" dirty="0"/>
              <a:t>Leo III</a:t>
            </a:r>
            <a:r>
              <a:rPr lang="en-US" sz="2400" dirty="0"/>
              <a:t>) 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u="sng" dirty="0"/>
              <a:t>732</a:t>
            </a:r>
            <a:r>
              <a:rPr lang="en-US" sz="2400" b="1" dirty="0"/>
              <a:t>:  Battle of  </a:t>
            </a:r>
            <a:r>
              <a:rPr lang="en-US" sz="2400" b="1" i="1" dirty="0"/>
              <a:t>Poitiers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Charles Martel  </a:t>
            </a:r>
            <a:r>
              <a:rPr lang="en-US" sz="2400" dirty="0"/>
              <a:t>stops Arabs in France)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839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337" y="0"/>
            <a:ext cx="8874034" cy="365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Copperplate Gothic Bold" panose="020E0705020206020404" pitchFamily="34" charset="0"/>
              </a:rPr>
              <a:t/>
            </a:r>
            <a:br>
              <a:rPr lang="en-US" sz="4000" b="1" dirty="0">
                <a:latin typeface="Copperplate Gothic Bold" panose="020E0705020206020404" pitchFamily="34" charset="0"/>
              </a:rPr>
            </a:br>
            <a:r>
              <a:rPr lang="en-US" b="1" dirty="0">
                <a:latin typeface="Copperplate Gothic Bold" panose="020E0705020206020404" pitchFamily="34" charset="0"/>
              </a:rPr>
              <a:t>The Development of </a:t>
            </a:r>
            <a:br>
              <a:rPr lang="en-US" b="1" dirty="0">
                <a:latin typeface="Copperplate Gothic Bold" panose="020E0705020206020404" pitchFamily="34" charset="0"/>
              </a:rPr>
            </a:br>
            <a:r>
              <a:rPr lang="en-US" b="1" dirty="0">
                <a:latin typeface="Copperplate Gothic Bold" panose="020E0705020206020404" pitchFamily="34" charset="0"/>
              </a:rPr>
              <a:t>Islamic Civilization </a:t>
            </a:r>
            <a:br>
              <a:rPr lang="en-US" b="1" dirty="0">
                <a:latin typeface="Copperplate Gothic Bold" panose="020E0705020206020404" pitchFamily="34" charset="0"/>
              </a:rPr>
            </a:br>
            <a:r>
              <a:rPr lang="en-US" b="1" dirty="0">
                <a:latin typeface="Copperplate Gothic Bold" panose="020E0705020206020404" pitchFamily="34" charset="0"/>
              </a:rPr>
              <a:t>to the Eighteenth Century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338" y="3962401"/>
            <a:ext cx="8874034" cy="276932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Chapter 1-b: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The Rise and Expansion </a:t>
            </a:r>
            <a:r>
              <a:rPr lang="en-US" b="1">
                <a:solidFill>
                  <a:schemeClr val="tx1"/>
                </a:solidFill>
                <a:latin typeface="Copperplate Gothic Bold" panose="020E0705020206020404" pitchFamily="34" charset="0"/>
              </a:rPr>
              <a:t>of Islam</a:t>
            </a:r>
            <a:endParaRPr lang="en-US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7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36321"/>
            <a:ext cx="9144000" cy="58216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5000" dirty="0"/>
              <a:t>A marked contrast from </a:t>
            </a:r>
            <a:r>
              <a:rPr lang="en-US" sz="5000" i="1" dirty="0" err="1"/>
              <a:t>Umayyads</a:t>
            </a:r>
            <a:r>
              <a:rPr lang="en-US" sz="5000" dirty="0"/>
              <a:t> in its cosmopolitanism,                                               openness / </a:t>
            </a:r>
            <a:r>
              <a:rPr lang="en-US" sz="5000" b="1" dirty="0"/>
              <a:t>equality to </a:t>
            </a:r>
            <a:r>
              <a:rPr lang="en-US" sz="5000" b="1" i="1" dirty="0"/>
              <a:t>non</a:t>
            </a:r>
            <a:r>
              <a:rPr lang="en-US" sz="5000" b="1" dirty="0"/>
              <a:t>-Arabs</a:t>
            </a:r>
          </a:p>
          <a:p>
            <a:pPr>
              <a:lnSpc>
                <a:spcPct val="160000"/>
              </a:lnSpc>
            </a:pPr>
            <a:r>
              <a:rPr lang="en-US" sz="5000" dirty="0"/>
              <a:t>Moves </a:t>
            </a:r>
            <a:r>
              <a:rPr lang="en-US" sz="5000" b="1" dirty="0"/>
              <a:t>capital</a:t>
            </a:r>
            <a:r>
              <a:rPr lang="en-US" sz="5000" dirty="0"/>
              <a:t> to </a:t>
            </a:r>
            <a:r>
              <a:rPr lang="en-US" sz="5000" b="1" dirty="0"/>
              <a:t>Baghdad</a:t>
            </a:r>
            <a:r>
              <a:rPr lang="en-US" sz="5000" dirty="0"/>
              <a:t> (762, </a:t>
            </a:r>
            <a:r>
              <a:rPr lang="en-US" sz="5000" i="1" dirty="0"/>
              <a:t>Caliph </a:t>
            </a:r>
            <a:r>
              <a:rPr lang="en-US" sz="5000" b="1" i="1" dirty="0"/>
              <a:t>Al-Mansur</a:t>
            </a:r>
            <a:r>
              <a:rPr lang="en-US" sz="5000" dirty="0"/>
              <a:t>) </a:t>
            </a:r>
          </a:p>
          <a:p>
            <a:pPr>
              <a:lnSpc>
                <a:spcPct val="160000"/>
              </a:lnSpc>
            </a:pPr>
            <a:r>
              <a:rPr lang="en-US" sz="5000" dirty="0"/>
              <a:t>Incorporates </a:t>
            </a:r>
            <a:r>
              <a:rPr lang="en-US" sz="5000" b="1" i="1" dirty="0" err="1"/>
              <a:t>Sasanid</a:t>
            </a:r>
            <a:r>
              <a:rPr lang="en-US" sz="5000" b="1" dirty="0"/>
              <a:t> practices</a:t>
            </a:r>
          </a:p>
          <a:p>
            <a:pPr lvl="1">
              <a:lnSpc>
                <a:spcPct val="160000"/>
              </a:lnSpc>
            </a:pPr>
            <a:r>
              <a:rPr lang="en-US" sz="5100" b="1" dirty="0"/>
              <a:t>Employment of converted Iranians</a:t>
            </a:r>
          </a:p>
          <a:p>
            <a:pPr lvl="1">
              <a:lnSpc>
                <a:spcPct val="160000"/>
              </a:lnSpc>
            </a:pPr>
            <a:r>
              <a:rPr lang="en-US" sz="5100" b="1" dirty="0"/>
              <a:t>Bureaucratic system</a:t>
            </a:r>
          </a:p>
          <a:p>
            <a:pPr lvl="1">
              <a:lnSpc>
                <a:spcPct val="160000"/>
              </a:lnSpc>
            </a:pPr>
            <a:r>
              <a:rPr lang="en-US" sz="5100" b="1" dirty="0"/>
              <a:t>Absolutism</a:t>
            </a:r>
            <a:r>
              <a:rPr lang="en-US" sz="5100" dirty="0"/>
              <a:t>;  </a:t>
            </a:r>
            <a:r>
              <a:rPr lang="en-US" sz="5100" b="1" dirty="0"/>
              <a:t>Caliph</a:t>
            </a:r>
            <a:r>
              <a:rPr lang="en-US" sz="5100" dirty="0"/>
              <a:t>: “</a:t>
            </a:r>
            <a:r>
              <a:rPr lang="en-US" sz="5100" i="1" dirty="0"/>
              <a:t>Shadow of God on Earth</a:t>
            </a:r>
            <a:r>
              <a:rPr lang="en-US" sz="5100" dirty="0"/>
              <a:t>”                                               (king </a:t>
            </a:r>
            <a:r>
              <a:rPr lang="en-US" sz="5100" b="1" dirty="0"/>
              <a:t>and</a:t>
            </a:r>
            <a:r>
              <a:rPr lang="en-US" sz="5100" dirty="0"/>
              <a:t> spiritual leader)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109"/>
          </a:xfrm>
        </p:spPr>
        <p:txBody>
          <a:bodyPr>
            <a:normAutofit/>
          </a:bodyPr>
          <a:lstStyle/>
          <a:p>
            <a:r>
              <a:rPr lang="en-US" sz="3200" b="1" dirty="0"/>
              <a:t>Abbasid Empire, </a:t>
            </a:r>
            <a:r>
              <a:rPr lang="en-US" sz="3200" b="1" dirty="0" smtClean="0"/>
              <a:t>750–1258 AD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336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862149"/>
            <a:ext cx="9144000" cy="59958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000" dirty="0"/>
              <a:t>A time of </a:t>
            </a:r>
            <a:r>
              <a:rPr lang="en-US" sz="3000" b="1" dirty="0"/>
              <a:t>political stability </a:t>
            </a:r>
            <a:r>
              <a:rPr lang="en-US" sz="3000" dirty="0"/>
              <a:t>and flourishing </a:t>
            </a:r>
            <a:r>
              <a:rPr lang="en-US" sz="3000" b="1" dirty="0"/>
              <a:t>culture</a:t>
            </a:r>
            <a:r>
              <a:rPr lang="en-US" sz="3000" dirty="0"/>
              <a:t>,                      urban life, </a:t>
            </a:r>
            <a:r>
              <a:rPr lang="en-US" sz="3000" b="1" dirty="0"/>
              <a:t>consolidation</a:t>
            </a:r>
            <a:r>
              <a:rPr lang="en-US" sz="3000" dirty="0"/>
              <a:t> of heartland territories                         (</a:t>
            </a:r>
            <a:r>
              <a:rPr lang="en-US" sz="3000" b="1" dirty="0"/>
              <a:t>period of the </a:t>
            </a:r>
            <a:r>
              <a:rPr lang="en-US" sz="3000" b="1" i="1" dirty="0"/>
              <a:t>High Caliphate</a:t>
            </a:r>
            <a:r>
              <a:rPr lang="en-US" sz="3000" dirty="0"/>
              <a:t>: 750-945)</a:t>
            </a:r>
          </a:p>
          <a:p>
            <a:pPr>
              <a:lnSpc>
                <a:spcPct val="160000"/>
              </a:lnSpc>
            </a:pPr>
            <a:r>
              <a:rPr lang="en-US" sz="3000" dirty="0"/>
              <a:t>Illustrious </a:t>
            </a:r>
            <a:r>
              <a:rPr lang="en-US" sz="3000" b="1" i="1" dirty="0"/>
              <a:t>caliphs</a:t>
            </a:r>
            <a:r>
              <a:rPr lang="en-US" sz="3000" dirty="0"/>
              <a:t>: </a:t>
            </a:r>
          </a:p>
          <a:p>
            <a:pPr lvl="1">
              <a:lnSpc>
                <a:spcPct val="160000"/>
              </a:lnSpc>
            </a:pPr>
            <a:r>
              <a:rPr lang="en-US" b="1" dirty="0"/>
              <a:t>Al-Mansur</a:t>
            </a:r>
            <a:r>
              <a:rPr lang="en-US" dirty="0"/>
              <a:t> (754-775) </a:t>
            </a:r>
          </a:p>
          <a:p>
            <a:pPr lvl="1">
              <a:lnSpc>
                <a:spcPct val="160000"/>
              </a:lnSpc>
            </a:pPr>
            <a:r>
              <a:rPr lang="en-US" b="1" dirty="0"/>
              <a:t>Harun Al-Rashid [the Upright]</a:t>
            </a:r>
            <a:r>
              <a:rPr lang="en-US" dirty="0"/>
              <a:t>(786-809) </a:t>
            </a:r>
          </a:p>
          <a:p>
            <a:pPr lvl="1">
              <a:lnSpc>
                <a:spcPct val="160000"/>
              </a:lnSpc>
            </a:pPr>
            <a:r>
              <a:rPr lang="en-US" b="1" dirty="0"/>
              <a:t>Al-Ma ‘</a:t>
            </a:r>
            <a:r>
              <a:rPr lang="en-US" b="1" dirty="0" err="1"/>
              <a:t>mun</a:t>
            </a:r>
            <a:r>
              <a:rPr lang="en-US" b="1" dirty="0"/>
              <a:t> </a:t>
            </a:r>
            <a:r>
              <a:rPr lang="en-US" dirty="0"/>
              <a:t>(813-833)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8937"/>
          </a:xfrm>
        </p:spPr>
        <p:txBody>
          <a:bodyPr>
            <a:normAutofit/>
          </a:bodyPr>
          <a:lstStyle/>
          <a:p>
            <a:r>
              <a:rPr lang="en-US" sz="3200" b="1" dirty="0"/>
              <a:t>Abbasid Empire, </a:t>
            </a:r>
            <a:r>
              <a:rPr lang="en-US" sz="3200" b="1" dirty="0" smtClean="0"/>
              <a:t>750–1258 AD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0" y="3271783"/>
            <a:ext cx="232015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9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109"/>
          </a:xfrm>
        </p:spPr>
        <p:txBody>
          <a:bodyPr>
            <a:noAutofit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Loss of North Africa</a:t>
            </a:r>
            <a:r>
              <a:rPr lang="en-US" sz="3200" dirty="0"/>
              <a:t> in late 8</a:t>
            </a:r>
            <a:r>
              <a:rPr lang="en-US" sz="3200" baseline="30000" dirty="0"/>
              <a:t>th</a:t>
            </a:r>
            <a:r>
              <a:rPr lang="en-US" sz="3200" dirty="0"/>
              <a:t> century.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55381"/>
            <a:ext cx="914399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b="1" dirty="0"/>
              <a:t>Autonomous Islamic states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l-GR" sz="2800" b="1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3999" cy="5029201"/>
          </a:xfrm>
        </p:spPr>
      </p:pic>
    </p:spTree>
    <p:extLst>
      <p:ext uri="{BB962C8B-B14F-4D97-AF65-F5344CB8AC3E}">
        <p14:creationId xmlns:p14="http://schemas.microsoft.com/office/powerpoint/2010/main" val="106297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49531"/>
            <a:ext cx="9144000" cy="57084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Umayyads</a:t>
            </a:r>
            <a:r>
              <a:rPr lang="en-US" b="1" dirty="0"/>
              <a:t> (</a:t>
            </a:r>
            <a:r>
              <a:rPr lang="en-US" b="1" i="1" dirty="0"/>
              <a:t>Damascus</a:t>
            </a:r>
            <a:r>
              <a:rPr lang="en-US" b="1" dirty="0"/>
              <a:t>): </a:t>
            </a:r>
            <a:r>
              <a:rPr lang="en-US" dirty="0"/>
              <a:t>Heirs of Byzantium /                              </a:t>
            </a:r>
            <a:r>
              <a:rPr lang="en-US" i="1" dirty="0"/>
              <a:t>exclusive</a:t>
            </a:r>
            <a:r>
              <a:rPr lang="en-US" dirty="0"/>
              <a:t> identity / Arab superiority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Abbasids (</a:t>
            </a:r>
            <a:r>
              <a:rPr lang="en-US" b="1" i="1" dirty="0"/>
              <a:t>Baghdad</a:t>
            </a:r>
            <a:r>
              <a:rPr lang="en-US" b="1" dirty="0"/>
              <a:t>): </a:t>
            </a:r>
            <a:r>
              <a:rPr lang="en-US" dirty="0"/>
              <a:t>Heirs of Persia /                            </a:t>
            </a:r>
            <a:r>
              <a:rPr lang="en-US" i="1" dirty="0"/>
              <a:t>inclusive</a:t>
            </a:r>
            <a:r>
              <a:rPr lang="en-US" dirty="0"/>
              <a:t> identity /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Equality of the members of the </a:t>
            </a:r>
            <a:r>
              <a:rPr lang="en-US" b="1" i="1" dirty="0" err="1"/>
              <a:t>Ummah</a:t>
            </a:r>
            <a:r>
              <a:rPr lang="en-US" b="1" i="1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5131" y="30798"/>
            <a:ext cx="8743406" cy="927145"/>
          </a:xfrm>
        </p:spPr>
        <p:txBody>
          <a:bodyPr>
            <a:normAutofit/>
          </a:bodyPr>
          <a:lstStyle/>
          <a:p>
            <a:r>
              <a:rPr lang="en-US" sz="3200" b="1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112905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8229600" cy="840059"/>
          </a:xfrm>
        </p:spPr>
        <p:txBody>
          <a:bodyPr>
            <a:normAutofit/>
          </a:bodyPr>
          <a:lstStyle/>
          <a:p>
            <a:r>
              <a:rPr lang="en-US" sz="3200" b="1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697"/>
            <a:ext cx="9144000" cy="5743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Arabic language / Islam replaced </a:t>
            </a:r>
            <a:r>
              <a:rPr lang="en-US" dirty="0"/>
              <a:t>–                                            </a:t>
            </a:r>
            <a:r>
              <a:rPr lang="en-US" b="1" dirty="0"/>
              <a:t>did </a:t>
            </a:r>
            <a:r>
              <a:rPr lang="en-US" b="1" i="1" dirty="0"/>
              <a:t>not </a:t>
            </a:r>
            <a:r>
              <a:rPr lang="en-US" b="1" dirty="0"/>
              <a:t>completely eliminate Greek/Christianity</a:t>
            </a:r>
            <a:r>
              <a:rPr lang="en-US" dirty="0"/>
              <a:t>, </a:t>
            </a:r>
            <a:r>
              <a:rPr lang="en-US" b="1" dirty="0"/>
              <a:t>Persian/Zoroastrianism,                                       Aramaic/Judaism</a:t>
            </a:r>
            <a:r>
              <a:rPr lang="en-US" dirty="0"/>
              <a:t>, in vast territories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 new civilization </a:t>
            </a:r>
            <a:r>
              <a:rPr lang="en-US" dirty="0"/>
              <a:t>based on </a:t>
            </a:r>
            <a:r>
              <a:rPr lang="en-US" b="1" i="1" dirty="0"/>
              <a:t>Muhammad</a:t>
            </a:r>
            <a:r>
              <a:rPr lang="en-US" dirty="0"/>
              <a:t>’s mission                        as described in </a:t>
            </a:r>
            <a:r>
              <a:rPr lang="en-US" b="1" i="1" dirty="0"/>
              <a:t>Quran </a:t>
            </a:r>
            <a:r>
              <a:rPr lang="en-US" dirty="0"/>
              <a:t>emerged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6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7498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pperplate Gothic Bold" panose="020E0705020206020404" pitchFamily="34" charset="0"/>
              </a:rPr>
              <a:t>    Muhammad</a:t>
            </a:r>
            <a:r>
              <a:rPr lang="en-US" sz="3600" b="1" dirty="0">
                <a:latin typeface="Copperplate Gothic Bold" panose="020E0705020206020404" pitchFamily="34" charset="0"/>
              </a:rPr>
              <a:t>  </a:t>
            </a:r>
            <a:r>
              <a:rPr lang="en-US" sz="3200" b="1" dirty="0">
                <a:latin typeface="Copperplate Gothic Bold" panose="020E0705020206020404" pitchFamily="34" charset="0"/>
              </a:rPr>
              <a:t>(</a:t>
            </a:r>
            <a:r>
              <a:rPr lang="en-US" sz="3200" b="1" dirty="0" smtClean="0">
                <a:latin typeface="Copperplate Gothic Bold" panose="020E0705020206020404" pitchFamily="34" charset="0"/>
              </a:rPr>
              <a:t>570 AD –– 632 AD)</a:t>
            </a:r>
            <a:endParaRPr lang="en-US" sz="3200" b="1" dirty="0">
              <a:latin typeface="Copperplate Gothic Bold" panose="020E07050202060204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24760"/>
            <a:ext cx="9144000" cy="5833240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FontTx/>
              <a:buChar char="-"/>
            </a:pPr>
            <a:r>
              <a:rPr lang="en-US" sz="2800" b="1" i="1" dirty="0"/>
              <a:t>Muhammad ibn Abdullah</a:t>
            </a:r>
            <a:r>
              <a:rPr lang="en-US" sz="2800" dirty="0"/>
              <a:t>                                                                         </a:t>
            </a:r>
            <a:r>
              <a:rPr lang="en-US" sz="2000" dirty="0"/>
              <a:t>(</a:t>
            </a:r>
            <a:r>
              <a:rPr lang="en-US" sz="2000" dirty="0" err="1"/>
              <a:t>Abū</a:t>
            </a:r>
            <a:r>
              <a:rPr lang="en-US" sz="2000" dirty="0"/>
              <a:t> al-</a:t>
            </a:r>
            <a:r>
              <a:rPr lang="en-US" sz="2000" dirty="0" err="1"/>
              <a:t>Qāsim</a:t>
            </a:r>
            <a:r>
              <a:rPr lang="en-US" sz="2000" dirty="0"/>
              <a:t> </a:t>
            </a:r>
            <a:r>
              <a:rPr lang="en-US" sz="2000" dirty="0" err="1"/>
              <a:t>Muḥammad</a:t>
            </a:r>
            <a:r>
              <a:rPr lang="en-US" sz="2000" dirty="0"/>
              <a:t> ibn </a:t>
            </a:r>
            <a:r>
              <a:rPr lang="en-US" sz="2000" dirty="0" err="1"/>
              <a:t>ʿAbd</a:t>
            </a:r>
            <a:r>
              <a:rPr lang="en-US" sz="2000" dirty="0"/>
              <a:t> </a:t>
            </a:r>
            <a:r>
              <a:rPr lang="en-US" sz="2000" dirty="0" err="1"/>
              <a:t>Allāh</a:t>
            </a:r>
            <a:r>
              <a:rPr lang="en-US" sz="2000" dirty="0"/>
              <a:t> ibn </a:t>
            </a:r>
            <a:r>
              <a:rPr lang="en-US" sz="2000" dirty="0" err="1"/>
              <a:t>ʿAbd</a:t>
            </a:r>
            <a:r>
              <a:rPr lang="en-US" sz="2000" dirty="0"/>
              <a:t> al-</a:t>
            </a:r>
            <a:r>
              <a:rPr lang="en-US" sz="2000" dirty="0" err="1"/>
              <a:t>Muṭṭalib</a:t>
            </a:r>
            <a:r>
              <a:rPr lang="en-US" sz="2000" dirty="0"/>
              <a:t> ibn </a:t>
            </a:r>
            <a:r>
              <a:rPr lang="en-US" sz="2000" dirty="0" err="1"/>
              <a:t>Hāshim</a:t>
            </a:r>
            <a:r>
              <a:rPr lang="en-US" sz="2000" dirty="0"/>
              <a:t>)</a:t>
            </a:r>
          </a:p>
          <a:p>
            <a:pPr marL="457200" indent="-457200">
              <a:lnSpc>
                <a:spcPct val="170000"/>
              </a:lnSpc>
              <a:buFontTx/>
              <a:buChar char="-"/>
            </a:pPr>
            <a:r>
              <a:rPr lang="en-US" sz="2800" dirty="0"/>
              <a:t>The founder of Islam and the proclaimer of the </a:t>
            </a:r>
            <a:r>
              <a:rPr lang="en-US" sz="2800" i="1" dirty="0"/>
              <a:t>Qur’ān</a:t>
            </a:r>
          </a:p>
          <a:p>
            <a:pPr marL="457200" indent="-457200">
              <a:lnSpc>
                <a:spcPct val="170000"/>
              </a:lnSpc>
              <a:buFontTx/>
              <a:buChar char="-"/>
            </a:pPr>
            <a:r>
              <a:rPr lang="en-US" sz="2800" dirty="0"/>
              <a:t>Of the </a:t>
            </a:r>
            <a:r>
              <a:rPr lang="en-US" sz="2800" i="1" dirty="0"/>
              <a:t>Quraysh</a:t>
            </a:r>
            <a:r>
              <a:rPr lang="en-US" sz="2800" dirty="0"/>
              <a:t> tribe (</a:t>
            </a:r>
            <a:r>
              <a:rPr lang="en-US" sz="2800" i="1" dirty="0" err="1"/>
              <a:t>Hashim</a:t>
            </a:r>
            <a:r>
              <a:rPr lang="en-US" sz="2800" dirty="0"/>
              <a:t> clan), </a:t>
            </a:r>
            <a:r>
              <a:rPr lang="en-US" sz="2800" b="1" dirty="0"/>
              <a:t>Mecca.</a:t>
            </a:r>
          </a:p>
          <a:p>
            <a:pPr marL="457200" indent="-457200">
              <a:lnSpc>
                <a:spcPct val="170000"/>
              </a:lnSpc>
              <a:buFontTx/>
              <a:buChar char="-"/>
            </a:pPr>
            <a:r>
              <a:rPr lang="en-US" sz="2800" dirty="0"/>
              <a:t>In his 20s, married wealthy businesswoman and widow, </a:t>
            </a:r>
            <a:r>
              <a:rPr lang="en-US" sz="2800" i="1" dirty="0"/>
              <a:t>Khadijah</a:t>
            </a:r>
            <a:r>
              <a:rPr lang="en-US" sz="2800" dirty="0"/>
              <a:t>  (Islam’s first </a:t>
            </a:r>
            <a:r>
              <a:rPr lang="en-US" sz="2800" i="1" dirty="0"/>
              <a:t>convert</a:t>
            </a:r>
            <a:r>
              <a:rPr lang="en-US" sz="2800" dirty="0"/>
              <a:t>).</a:t>
            </a:r>
          </a:p>
          <a:p>
            <a:pPr marL="457200" indent="-457200">
              <a:lnSpc>
                <a:spcPct val="170000"/>
              </a:lnSpc>
              <a:buFontTx/>
              <a:buChar char="-"/>
            </a:pPr>
            <a:r>
              <a:rPr lang="en-US" sz="2800" dirty="0"/>
              <a:t>On a sojourn to </a:t>
            </a:r>
            <a:r>
              <a:rPr lang="en-US" sz="2800" b="1" dirty="0"/>
              <a:t>Mount Hira</a:t>
            </a:r>
            <a:r>
              <a:rPr lang="en-US" sz="2800" dirty="0"/>
              <a:t>, he was summoned to                                  his </a:t>
            </a:r>
            <a:r>
              <a:rPr lang="en-US" sz="2800" b="1" dirty="0"/>
              <a:t>prophetic mission  </a:t>
            </a:r>
            <a:r>
              <a:rPr lang="en-US" sz="2800" dirty="0"/>
              <a:t>(“</a:t>
            </a:r>
            <a:r>
              <a:rPr lang="en-US" sz="2800" b="1" i="1" dirty="0"/>
              <a:t>the Night of Power</a:t>
            </a:r>
            <a:r>
              <a:rPr lang="en-US" sz="2800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218490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How</a:t>
            </a:r>
            <a:r>
              <a:rPr lang="en-US" dirty="0"/>
              <a:t> do we know about him?</a:t>
            </a:r>
          </a:p>
          <a:p>
            <a:pPr lvl="1">
              <a:lnSpc>
                <a:spcPct val="170000"/>
              </a:lnSpc>
            </a:pPr>
            <a:r>
              <a:rPr lang="en-US" sz="2800" b="1" dirty="0"/>
              <a:t>Quran (Recitation): </a:t>
            </a:r>
          </a:p>
          <a:p>
            <a:pPr lvl="2">
              <a:lnSpc>
                <a:spcPct val="170000"/>
              </a:lnSpc>
            </a:pPr>
            <a:r>
              <a:rPr lang="en-US" sz="2800" b="1" dirty="0"/>
              <a:t>Core of Islamic faith </a:t>
            </a:r>
            <a:r>
              <a:rPr lang="en-US" sz="2800" dirty="0"/>
              <a:t> </a:t>
            </a:r>
          </a:p>
          <a:p>
            <a:pPr lvl="2">
              <a:lnSpc>
                <a:spcPct val="170000"/>
              </a:lnSpc>
            </a:pPr>
            <a:r>
              <a:rPr lang="en-US" sz="2800" dirty="0"/>
              <a:t>God’s commands &amp; direct word </a:t>
            </a:r>
          </a:p>
          <a:p>
            <a:pPr lvl="2">
              <a:lnSpc>
                <a:spcPct val="170000"/>
              </a:lnSpc>
            </a:pPr>
            <a:r>
              <a:rPr lang="en-US" sz="2800" dirty="0"/>
              <a:t>Language divine &amp; unchangeable</a:t>
            </a:r>
          </a:p>
          <a:p>
            <a:pPr lvl="1">
              <a:lnSpc>
                <a:spcPct val="170000"/>
              </a:lnSpc>
            </a:pPr>
            <a:r>
              <a:rPr lang="en-US" sz="2800" b="1" dirty="0"/>
              <a:t>Hadith compilations: </a:t>
            </a:r>
            <a:r>
              <a:rPr lang="en-US" sz="2800" dirty="0"/>
              <a:t>records of </a:t>
            </a:r>
            <a:r>
              <a:rPr lang="en-US" sz="2800" b="1" dirty="0"/>
              <a:t>traditions</a:t>
            </a:r>
            <a:r>
              <a:rPr lang="en-US" sz="2800" dirty="0"/>
              <a:t> (</a:t>
            </a:r>
            <a:r>
              <a:rPr lang="en-US" sz="2800" i="1" dirty="0" err="1"/>
              <a:t>sunnah</a:t>
            </a:r>
            <a:r>
              <a:rPr lang="en-US" sz="2800" dirty="0"/>
              <a:t>)                             or </a:t>
            </a:r>
            <a:r>
              <a:rPr lang="en-US" sz="2800" b="1" dirty="0"/>
              <a:t>sayings</a:t>
            </a:r>
            <a:r>
              <a:rPr lang="en-US" sz="2800" dirty="0"/>
              <a:t> of </a:t>
            </a:r>
            <a:r>
              <a:rPr lang="en-US" sz="2800" b="1" dirty="0"/>
              <a:t>Muhammad</a:t>
            </a:r>
          </a:p>
          <a:p>
            <a:pPr lvl="1">
              <a:lnSpc>
                <a:spcPct val="170000"/>
              </a:lnSpc>
            </a:pPr>
            <a:r>
              <a:rPr lang="en-US" sz="2800" b="1" dirty="0"/>
              <a:t>Biographies</a:t>
            </a:r>
            <a:r>
              <a:rPr lang="en-US" sz="2800" dirty="0"/>
              <a:t>:  </a:t>
            </a:r>
            <a:r>
              <a:rPr lang="en-US" sz="2800" b="1" i="1" dirty="0"/>
              <a:t>Ibn </a:t>
            </a:r>
            <a:r>
              <a:rPr lang="en-US" sz="2800" b="1" i="1" dirty="0" err="1"/>
              <a:t>Ishaq</a:t>
            </a:r>
            <a:r>
              <a:rPr lang="en-US" sz="2800" b="1" i="1" dirty="0"/>
              <a:t> </a:t>
            </a:r>
            <a:r>
              <a:rPr lang="en-US" sz="2800" dirty="0"/>
              <a:t>− written 100 years after death of Muhammad</a:t>
            </a:r>
          </a:p>
        </p:txBody>
      </p:sp>
    </p:spTree>
    <p:extLst>
      <p:ext uri="{BB962C8B-B14F-4D97-AF65-F5344CB8AC3E}">
        <p14:creationId xmlns:p14="http://schemas.microsoft.com/office/powerpoint/2010/main" val="267041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78280"/>
            <a:ext cx="9144000" cy="537972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Muhammad began receiving revelations at the age of 40.</a:t>
            </a:r>
          </a:p>
          <a:p>
            <a:pPr lvl="1">
              <a:lnSpc>
                <a:spcPct val="160000"/>
              </a:lnSpc>
            </a:pPr>
            <a:r>
              <a:rPr lang="en-US" b="1" dirty="0"/>
              <a:t>Uncompromised Monotheism;  Basic notions:</a:t>
            </a:r>
          </a:p>
          <a:p>
            <a:pPr lvl="2">
              <a:lnSpc>
                <a:spcPct val="160000"/>
              </a:lnSpc>
            </a:pPr>
            <a:r>
              <a:rPr lang="en-US" sz="2800" b="1" i="1" u="sng" dirty="0"/>
              <a:t>Islam</a:t>
            </a:r>
            <a:r>
              <a:rPr lang="en-US" sz="2800" b="1" i="1" dirty="0"/>
              <a:t>:</a:t>
            </a:r>
            <a:r>
              <a:rPr lang="en-US" sz="2800" b="1" dirty="0"/>
              <a:t>  “Submission to the will of God (Allah)”</a:t>
            </a:r>
          </a:p>
          <a:p>
            <a:pPr lvl="2">
              <a:lnSpc>
                <a:spcPct val="160000"/>
              </a:lnSpc>
            </a:pPr>
            <a:r>
              <a:rPr lang="en-US" sz="2800" b="1" i="1" u="sng" dirty="0"/>
              <a:t>Muslim</a:t>
            </a:r>
            <a:r>
              <a:rPr lang="en-US" sz="2800" b="1" i="1" dirty="0"/>
              <a:t>:</a:t>
            </a:r>
            <a:r>
              <a:rPr lang="en-US" sz="2800" b="1" dirty="0"/>
              <a:t>  “Those who have submitted to                                                   the will of God (Allah)”</a:t>
            </a:r>
          </a:p>
          <a:p>
            <a:pPr lvl="2">
              <a:lnSpc>
                <a:spcPct val="160000"/>
              </a:lnSpc>
            </a:pPr>
            <a:r>
              <a:rPr lang="en-US" sz="2800" b="1" i="1" u="sng" dirty="0" err="1"/>
              <a:t>Ummah</a:t>
            </a:r>
            <a:r>
              <a:rPr lang="en-US" sz="2800" b="1" i="1" dirty="0"/>
              <a:t>:</a:t>
            </a:r>
            <a:r>
              <a:rPr lang="en-US" sz="2800" b="1" dirty="0"/>
              <a:t> Community of the faithful to the laws prescribed by God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7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Muhammad’s </a:t>
            </a:r>
            <a:r>
              <a:rPr lang="en-US" sz="3200" b="1" dirty="0" err="1"/>
              <a:t>Prophethood</a:t>
            </a:r>
            <a:r>
              <a:rPr lang="en-US" sz="3200" b="1" dirty="0"/>
              <a:t>, </a:t>
            </a:r>
            <a:br>
              <a:rPr lang="en-US" sz="3200" b="1" dirty="0"/>
            </a:b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Phase: Mecca Period (</a:t>
            </a:r>
            <a:r>
              <a:rPr lang="en-US" sz="3200" b="1" dirty="0" smtClean="0"/>
              <a:t>610–622 AD)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566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783080"/>
            <a:ext cx="9144000" cy="507492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000" i="1" dirty="0"/>
              <a:t>Muhammad</a:t>
            </a:r>
            <a:r>
              <a:rPr lang="en-US" sz="3000" dirty="0"/>
              <a:t>’s preaching </a:t>
            </a:r>
            <a:r>
              <a:rPr lang="en-US" sz="3000" b="1" dirty="0"/>
              <a:t>threatened</a:t>
            </a:r>
            <a:r>
              <a:rPr lang="en-US" sz="3000" dirty="0"/>
              <a:t> local </a:t>
            </a:r>
            <a:r>
              <a:rPr lang="en-US" sz="3000" b="1" dirty="0"/>
              <a:t>tribal powers</a:t>
            </a:r>
          </a:p>
          <a:p>
            <a:pPr>
              <a:lnSpc>
                <a:spcPct val="160000"/>
              </a:lnSpc>
            </a:pPr>
            <a:r>
              <a:rPr lang="en-US" sz="3000" dirty="0"/>
              <a:t> Challenged </a:t>
            </a:r>
            <a:r>
              <a:rPr lang="en-US" sz="3000" b="1" i="1" dirty="0"/>
              <a:t>Mecca </a:t>
            </a:r>
            <a:r>
              <a:rPr lang="en-US" sz="3000" dirty="0"/>
              <a:t>culture of commercial wealth                                                              and tribal </a:t>
            </a:r>
            <a:r>
              <a:rPr lang="en-US" sz="3000" i="1" dirty="0"/>
              <a:t>animist </a:t>
            </a:r>
            <a:r>
              <a:rPr lang="en-US" sz="3000" dirty="0"/>
              <a:t>religious traditions </a:t>
            </a:r>
          </a:p>
          <a:p>
            <a:pPr>
              <a:lnSpc>
                <a:spcPct val="160000"/>
              </a:lnSpc>
            </a:pPr>
            <a:r>
              <a:rPr lang="en-US" sz="3000" b="1" i="1" dirty="0"/>
              <a:t>Ka‘ba</a:t>
            </a:r>
            <a:r>
              <a:rPr lang="en-US" sz="3000" dirty="0"/>
              <a:t> was a focal point of Meccan                                           religious &amp; commercial life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65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Muhammad’s </a:t>
            </a:r>
            <a:r>
              <a:rPr lang="en-US" sz="3200" b="1" dirty="0" err="1"/>
              <a:t>Prophethood</a:t>
            </a:r>
            <a:r>
              <a:rPr lang="en-US" sz="3200" b="1" dirty="0"/>
              <a:t>. </a:t>
            </a:r>
            <a:br>
              <a:rPr lang="en-US" sz="3200" b="1" dirty="0"/>
            </a:b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Phase: Mecca Period (</a:t>
            </a:r>
            <a:r>
              <a:rPr lang="en-US" sz="3200" b="1" dirty="0" smtClean="0"/>
              <a:t>610–622 AD)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16" y="4098758"/>
            <a:ext cx="3232484" cy="27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813"/>
            <a:ext cx="9144000" cy="990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Phase: Medina (</a:t>
            </a:r>
            <a:r>
              <a:rPr lang="en-US" sz="3200" b="1" i="1" dirty="0" err="1"/>
              <a:t>Yathrib</a:t>
            </a:r>
            <a:r>
              <a:rPr lang="en-US" sz="3200" b="1" dirty="0"/>
              <a:t>) Period (</a:t>
            </a:r>
            <a:r>
              <a:rPr lang="en-US" sz="3200" b="1" dirty="0" smtClean="0"/>
              <a:t>622-632 AD)</a:t>
            </a:r>
            <a:endParaRPr lang="en-US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5715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b="1" dirty="0"/>
              <a:t>Tensions</a:t>
            </a:r>
            <a:r>
              <a:rPr lang="en-US" sz="2800" dirty="0"/>
              <a:t> in </a:t>
            </a:r>
            <a:r>
              <a:rPr lang="en-US" sz="2800" b="1" dirty="0"/>
              <a:t>Mecca</a:t>
            </a:r>
            <a:r>
              <a:rPr lang="en-US" sz="2800" dirty="0"/>
              <a:t> push </a:t>
            </a:r>
            <a:r>
              <a:rPr lang="en-US" sz="2800" b="1" dirty="0"/>
              <a:t>Muhammad</a:t>
            </a:r>
            <a:r>
              <a:rPr lang="en-US" sz="2800" dirty="0"/>
              <a:t> &amp; his followers to </a:t>
            </a:r>
            <a:r>
              <a:rPr lang="en-US" sz="2800" b="1" i="1" dirty="0"/>
              <a:t>Medina </a:t>
            </a:r>
            <a:r>
              <a:rPr lang="en-US" sz="2800" dirty="0"/>
              <a:t>— </a:t>
            </a:r>
            <a:r>
              <a:rPr lang="en-US" sz="2800" b="1" i="1" dirty="0" err="1"/>
              <a:t>Hijrah</a:t>
            </a:r>
            <a:r>
              <a:rPr lang="en-US" sz="2800" b="1" i="1" dirty="0"/>
              <a:t> (emigration) 1</a:t>
            </a:r>
            <a:r>
              <a:rPr lang="en-US" sz="2800" b="1" i="1" baseline="30000" dirty="0"/>
              <a:t>st</a:t>
            </a:r>
            <a:r>
              <a:rPr lang="en-US" sz="2800" b="1" i="1" dirty="0"/>
              <a:t> year of Muslim calendar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Welcomed as a </a:t>
            </a:r>
            <a:r>
              <a:rPr lang="en-US" sz="2800" b="1" dirty="0"/>
              <a:t>mediator</a:t>
            </a:r>
            <a:r>
              <a:rPr lang="en-US" sz="2800" dirty="0"/>
              <a:t> among </a:t>
            </a:r>
            <a:r>
              <a:rPr lang="en-US" sz="2800" b="1" dirty="0"/>
              <a:t>feuding tribes</a:t>
            </a:r>
            <a:r>
              <a:rPr lang="en-US" sz="2800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   </a:t>
            </a:r>
            <a:r>
              <a:rPr lang="en-US" sz="2800" dirty="0"/>
              <a:t>From a </a:t>
            </a:r>
            <a:r>
              <a:rPr lang="en-US" sz="2800" b="1" dirty="0"/>
              <a:t>religious leader </a:t>
            </a:r>
            <a:r>
              <a:rPr lang="en-US" sz="2800" dirty="0"/>
              <a:t>with few followers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/>
              <a:t>    to a </a:t>
            </a:r>
            <a:r>
              <a:rPr lang="en-US" sz="2800" b="1" dirty="0"/>
              <a:t>statesman</a:t>
            </a:r>
            <a:r>
              <a:rPr lang="en-US" sz="2800" dirty="0"/>
              <a:t> as well.  </a:t>
            </a:r>
          </a:p>
          <a:p>
            <a:pPr>
              <a:lnSpc>
                <a:spcPct val="160000"/>
              </a:lnSpc>
            </a:pPr>
            <a:r>
              <a:rPr lang="en-US" sz="2800" b="1" dirty="0"/>
              <a:t>War against Mecca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/>
              <a:t>   </a:t>
            </a:r>
            <a:r>
              <a:rPr lang="en-US" sz="2800" dirty="0"/>
              <a:t>(emerged </a:t>
            </a:r>
            <a:r>
              <a:rPr lang="en-US" sz="2800" b="1" dirty="0"/>
              <a:t>victorious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57004"/>
            <a:ext cx="2590800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9463"/>
            <a:ext cx="9144000" cy="5168537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60000"/>
              </a:lnSpc>
              <a:buFont typeface="Arial"/>
              <a:buChar char="•"/>
            </a:pPr>
            <a:r>
              <a:rPr lang="en-US" b="1" dirty="0"/>
              <a:t>630:  </a:t>
            </a:r>
            <a:r>
              <a:rPr lang="en-US" b="1" i="1" dirty="0"/>
              <a:t>Muhammad</a:t>
            </a:r>
            <a:r>
              <a:rPr lang="en-US" dirty="0"/>
              <a:t>  led a force of </a:t>
            </a:r>
            <a:r>
              <a:rPr lang="en-US" b="1" dirty="0"/>
              <a:t>10,000</a:t>
            </a:r>
            <a:r>
              <a:rPr lang="en-US" dirty="0"/>
              <a:t> men </a:t>
            </a:r>
            <a:r>
              <a:rPr lang="en-US" b="1" dirty="0"/>
              <a:t>to Mecca</a:t>
            </a:r>
            <a:r>
              <a:rPr lang="en-US" dirty="0"/>
              <a:t>                                                          </a:t>
            </a:r>
          </a:p>
          <a:p>
            <a:pPr marL="0" lvl="1" indent="0">
              <a:lnSpc>
                <a:spcPct val="160000"/>
              </a:lnSpc>
              <a:buNone/>
            </a:pPr>
            <a:r>
              <a:rPr lang="en-US" dirty="0"/>
              <a:t>              and </a:t>
            </a:r>
            <a:r>
              <a:rPr lang="en-US" b="1" dirty="0"/>
              <a:t>came to terms </a:t>
            </a:r>
            <a:r>
              <a:rPr lang="en-US" dirty="0"/>
              <a:t>with </a:t>
            </a:r>
            <a:r>
              <a:rPr lang="en-US" b="1" i="1" dirty="0"/>
              <a:t>Quraysh</a:t>
            </a:r>
            <a:r>
              <a:rPr lang="en-US" dirty="0"/>
              <a:t> leadership.</a:t>
            </a:r>
          </a:p>
          <a:p>
            <a:pPr lvl="1">
              <a:lnSpc>
                <a:spcPct val="160000"/>
              </a:lnSpc>
            </a:pPr>
            <a:r>
              <a:rPr lang="en-US" b="1" dirty="0"/>
              <a:t>Residents</a:t>
            </a:r>
            <a:r>
              <a:rPr lang="en-US" dirty="0"/>
              <a:t> would </a:t>
            </a:r>
            <a:r>
              <a:rPr lang="en-US" b="1" dirty="0"/>
              <a:t>retain</a:t>
            </a:r>
            <a:r>
              <a:rPr lang="en-US" dirty="0"/>
              <a:t> their </a:t>
            </a:r>
            <a:r>
              <a:rPr lang="en-US" b="1" dirty="0"/>
              <a:t>lives </a:t>
            </a:r>
            <a:r>
              <a:rPr lang="en-US" dirty="0"/>
              <a:t>and </a:t>
            </a:r>
            <a:r>
              <a:rPr lang="en-US" b="1" dirty="0"/>
              <a:t>property       </a:t>
            </a:r>
            <a:r>
              <a:rPr lang="en-US" dirty="0"/>
              <a:t>                             </a:t>
            </a:r>
            <a:r>
              <a:rPr lang="en-US" b="1" i="1" dirty="0"/>
              <a:t>if  </a:t>
            </a:r>
            <a:r>
              <a:rPr lang="en-US" b="1" dirty="0"/>
              <a:t>they surrendered the city </a:t>
            </a:r>
            <a:r>
              <a:rPr lang="en-US" dirty="0"/>
              <a:t>and </a:t>
            </a:r>
            <a:r>
              <a:rPr lang="en-US" b="1" dirty="0"/>
              <a:t>accepted Islam</a:t>
            </a:r>
            <a:r>
              <a:rPr lang="en-US" dirty="0"/>
              <a:t>.</a:t>
            </a:r>
          </a:p>
          <a:p>
            <a:pPr lvl="1">
              <a:lnSpc>
                <a:spcPct val="160000"/>
              </a:lnSpc>
            </a:pPr>
            <a:r>
              <a:rPr lang="en-US" b="1" dirty="0"/>
              <a:t>Mecca </a:t>
            </a:r>
            <a:r>
              <a:rPr lang="en-US" dirty="0"/>
              <a:t>remained a </a:t>
            </a:r>
            <a:r>
              <a:rPr lang="en-US" b="1" dirty="0"/>
              <a:t>pilgrimage center </a:t>
            </a:r>
            <a:r>
              <a:rPr lang="en-US" dirty="0"/>
              <a:t>–                                                          </a:t>
            </a:r>
            <a:r>
              <a:rPr lang="en-US" b="1" i="1" dirty="0" err="1"/>
              <a:t>Ka</a:t>
            </a:r>
            <a:r>
              <a:rPr lang="en-US" b="1" i="1" dirty="0"/>
              <a:t> ‘</a:t>
            </a:r>
            <a:r>
              <a:rPr lang="en-US" b="1" i="1" dirty="0" err="1"/>
              <a:t>ba</a:t>
            </a:r>
            <a:r>
              <a:rPr lang="en-US" b="1" i="1" dirty="0"/>
              <a:t>  </a:t>
            </a:r>
            <a:r>
              <a:rPr lang="en-US" dirty="0"/>
              <a:t>focal point of the </a:t>
            </a:r>
            <a:r>
              <a:rPr lang="en-US" b="1" dirty="0"/>
              <a:t>new faith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sz="2800" b="1" dirty="0"/>
              <a:t>632:  </a:t>
            </a:r>
            <a:r>
              <a:rPr lang="en-US" sz="2800" dirty="0"/>
              <a:t>Death of </a:t>
            </a:r>
            <a:r>
              <a:rPr lang="en-US" sz="2800" i="1" dirty="0"/>
              <a:t>Muhammad</a:t>
            </a:r>
            <a:r>
              <a:rPr lang="en-US" sz="28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12"/>
            <a:ext cx="9144000" cy="1538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Muhammad’s </a:t>
            </a:r>
            <a:r>
              <a:rPr lang="en-US" sz="2800" b="1" dirty="0" err="1"/>
              <a:t>Prophethood</a:t>
            </a:r>
            <a:r>
              <a:rPr lang="en-US" sz="2800" b="1" dirty="0"/>
              <a:t>, </a:t>
            </a:r>
            <a:br>
              <a:rPr lang="en-US" sz="2800" b="1" dirty="0"/>
            </a:br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Phase: Medina (</a:t>
            </a:r>
            <a:r>
              <a:rPr lang="en-US" sz="2800" b="1" i="1" dirty="0" err="1"/>
              <a:t>Yathrib</a:t>
            </a:r>
            <a:r>
              <a:rPr lang="en-US" sz="2800" b="1" dirty="0"/>
              <a:t>) Period (</a:t>
            </a:r>
            <a:r>
              <a:rPr lang="en-US" sz="2800" b="1" dirty="0" smtClean="0"/>
              <a:t>622-632 AD)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458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2844-05EB-5642-8D71-33D44D6095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5589"/>
          </a:xfrm>
        </p:spPr>
        <p:txBody>
          <a:bodyPr>
            <a:normAutofit/>
          </a:bodyPr>
          <a:lstStyle/>
          <a:p>
            <a:r>
              <a:rPr lang="en-US" sz="2800" b="1" dirty="0"/>
              <a:t>Issues with succession: The Rightly Guided Successors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95589"/>
            <a:ext cx="9144000" cy="58624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Without clear doctrine on </a:t>
            </a:r>
            <a:r>
              <a:rPr lang="en-US" sz="3000" b="1" dirty="0"/>
              <a:t>who will lead next</a:t>
            </a:r>
            <a:r>
              <a:rPr lang="en-US" sz="3000" dirty="0"/>
              <a:t>, </a:t>
            </a:r>
            <a:r>
              <a:rPr lang="en-US" sz="3000" i="1" dirty="0"/>
              <a:t>Muhammad</a:t>
            </a:r>
            <a:r>
              <a:rPr lang="en-US" sz="3000" dirty="0"/>
              <a:t>’s death brings in-fighting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Four (4) Rightly Guided Successor (</a:t>
            </a:r>
            <a:r>
              <a:rPr lang="en-US" sz="3000" b="1" i="1" dirty="0"/>
              <a:t>Rashidun </a:t>
            </a:r>
            <a:r>
              <a:rPr lang="en-US" sz="3000" b="1" i="1" dirty="0" err="1"/>
              <a:t>Khalif</a:t>
            </a:r>
            <a:r>
              <a:rPr lang="en-US" sz="3000" b="1" dirty="0"/>
              <a:t>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b="1" dirty="0"/>
              <a:t>Rashidun: </a:t>
            </a:r>
            <a:r>
              <a:rPr lang="en-US" sz="2600" dirty="0"/>
              <a:t>Personal closeness to </a:t>
            </a:r>
            <a:r>
              <a:rPr lang="en-US" sz="2600" b="1" dirty="0"/>
              <a:t>Muhammad</a:t>
            </a:r>
            <a:r>
              <a:rPr lang="en-US" sz="2600" dirty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600" dirty="0"/>
              <a:t>                        and adherence to the </a:t>
            </a:r>
            <a:r>
              <a:rPr lang="en-US" sz="2600" b="1" dirty="0"/>
              <a:t>Quran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b="1" dirty="0" err="1"/>
              <a:t>Khalif</a:t>
            </a:r>
            <a:r>
              <a:rPr lang="en-US" sz="2600" b="1" dirty="0"/>
              <a:t>:  </a:t>
            </a:r>
            <a:r>
              <a:rPr lang="en-US" sz="2600" dirty="0"/>
              <a:t>Religious &amp; Political Leadership</a:t>
            </a:r>
            <a:endParaRPr lang="en-US" sz="2600" b="1" dirty="0"/>
          </a:p>
          <a:p>
            <a:pPr marL="971550" lvl="1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600" b="1" dirty="0"/>
              <a:t>Abu Bakr Al-</a:t>
            </a:r>
            <a:r>
              <a:rPr lang="en-US" sz="2600" b="1" dirty="0" err="1"/>
              <a:t>Siddiq</a:t>
            </a:r>
            <a:r>
              <a:rPr lang="en-US" sz="2600" b="1" dirty="0"/>
              <a:t> (</a:t>
            </a:r>
            <a:r>
              <a:rPr lang="en-US" sz="2600" b="1" dirty="0" smtClean="0"/>
              <a:t>632-634 AD): </a:t>
            </a:r>
            <a:r>
              <a:rPr lang="en-US" sz="2600" i="1" dirty="0"/>
              <a:t>Muhammad</a:t>
            </a:r>
            <a:r>
              <a:rPr lang="en-US" sz="2600" dirty="0"/>
              <a:t>’s father-in-law / </a:t>
            </a:r>
            <a:r>
              <a:rPr lang="en-US" sz="2600" b="1" dirty="0"/>
              <a:t>conquests: </a:t>
            </a:r>
            <a:r>
              <a:rPr lang="en-US" sz="2600" dirty="0"/>
              <a:t>he</a:t>
            </a:r>
            <a:r>
              <a:rPr lang="en-US" sz="2600" b="1" dirty="0"/>
              <a:t> unified</a:t>
            </a:r>
            <a:r>
              <a:rPr lang="en-US" sz="2600" dirty="0"/>
              <a:t> the Arab tribes of the </a:t>
            </a:r>
            <a:r>
              <a:rPr lang="en-US" sz="2600" b="1" dirty="0"/>
              <a:t>peninsula </a:t>
            </a:r>
          </a:p>
        </p:txBody>
      </p:sp>
    </p:spTree>
    <p:extLst>
      <p:ext uri="{BB962C8B-B14F-4D97-AF65-F5344CB8AC3E}">
        <p14:creationId xmlns:p14="http://schemas.microsoft.com/office/powerpoint/2010/main" val="99382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1139</Words>
  <Application>Microsoft Office PowerPoint</Application>
  <PresentationFormat>Προβολή στην οθόνη (4:3)</PresentationFormat>
  <Paragraphs>165</Paragraphs>
  <Slides>24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Century Gothic</vt:lpstr>
      <vt:lpstr>Copperplate Gothic Bold</vt:lpstr>
      <vt:lpstr>Courier New</vt:lpstr>
      <vt:lpstr>Franklin Gothic Book</vt:lpstr>
      <vt:lpstr>Segoe UI Semibold</vt:lpstr>
      <vt:lpstr>Office Theme</vt:lpstr>
      <vt:lpstr>GEOPOLITICS  OF THE MIDDLE EAST  AND TURKEY </vt:lpstr>
      <vt:lpstr> The Development of  Islamic Civilization  to the Eighteenth Century  </vt:lpstr>
      <vt:lpstr>    Muhammad  (570 AD –– 632 AD)</vt:lpstr>
      <vt:lpstr>Παρουσίαση του PowerPoint</vt:lpstr>
      <vt:lpstr>Muhammad’s Prophethood,  1st Phase: Mecca Period (610–622 AD)</vt:lpstr>
      <vt:lpstr>Muhammad’s Prophethood.  1st Phase: Mecca Period (610–622 AD)</vt:lpstr>
      <vt:lpstr>2nd Phase: Medina (Yathrib) Period (622-632 AD)</vt:lpstr>
      <vt:lpstr>Muhammad’s Prophethood,  2nd Phase: Medina (Yathrib) Period (622-632 AD)</vt:lpstr>
      <vt:lpstr>Issues with succession: The Rightly Guided Successors</vt:lpstr>
      <vt:lpstr>Issues with succession: The Rightly Guided Successors</vt:lpstr>
      <vt:lpstr>Issues with succession: The Rightly Guided Successors</vt:lpstr>
      <vt:lpstr>Issues with succession: The Rightly Guided Successors</vt:lpstr>
      <vt:lpstr>Παρουσίαση του PowerPoint</vt:lpstr>
      <vt:lpstr>Issues with succession: The Rightly Guided Successors</vt:lpstr>
      <vt:lpstr>Umayyad dynasty 661-750</vt:lpstr>
      <vt:lpstr>Umayyad dynasty 661-750</vt:lpstr>
      <vt:lpstr>Παρουσίαση του PowerPoint</vt:lpstr>
      <vt:lpstr>Παρουσίαση του PowerPoint</vt:lpstr>
      <vt:lpstr>Umayyad dynasty 661-750 AD</vt:lpstr>
      <vt:lpstr>Abbasid Empire, 750–1258 AD</vt:lpstr>
      <vt:lpstr>Abbasid Empire, 750–1258 AD</vt:lpstr>
      <vt:lpstr> Loss of North Africa in late 8th century. </vt:lpstr>
      <vt:lpstr>Concluding Remarks</vt:lpstr>
      <vt:lpstr>Concluding Remarks</vt:lpstr>
    </vt:vector>
  </TitlesOfParts>
  <Company>TEMPLE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History of the Modern Middle East 5th edition</dc:title>
  <dc:creator>Caroline Tynan</dc:creator>
  <cp:lastModifiedBy>ILIAS</cp:lastModifiedBy>
  <cp:revision>96</cp:revision>
  <dcterms:created xsi:type="dcterms:W3CDTF">2016-05-01T22:57:43Z</dcterms:created>
  <dcterms:modified xsi:type="dcterms:W3CDTF">2023-05-02T12:48:25Z</dcterms:modified>
</cp:coreProperties>
</file>