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1" r:id="rId6"/>
    <p:sldId id="260" r:id="rId7"/>
    <p:sldId id="262" r:id="rId8"/>
    <p:sldId id="266" r:id="rId9"/>
    <p:sldId id="265" r:id="rId10"/>
    <p:sldId id="263" r:id="rId11"/>
    <p:sldId id="268" r:id="rId12"/>
    <p:sldId id="269" r:id="rId13"/>
    <p:sldId id="271" r:id="rId14"/>
    <p:sldId id="264" r:id="rId15"/>
    <p:sldId id="272" r:id="rId16"/>
    <p:sldId id="273" r:id="rId17"/>
    <p:sldId id="274" r:id="rId18"/>
    <p:sldId id="275" r:id="rId19"/>
    <p:sldId id="276" r:id="rId20"/>
    <p:sldId id="279" r:id="rId21"/>
    <p:sldId id="277" r:id="rId22"/>
    <p:sldId id="280" r:id="rId23"/>
    <p:sldId id="281" r:id="rId24"/>
    <p:sldId id="282" r:id="rId25"/>
    <p:sldId id="283"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9" autoAdjust="0"/>
    <p:restoredTop sz="94660"/>
  </p:normalViewPr>
  <p:slideViewPr>
    <p:cSldViewPr snapToGrid="0">
      <p:cViewPr varScale="1">
        <p:scale>
          <a:sx n="77" d="100"/>
          <a:sy n="77" d="100"/>
        </p:scale>
        <p:origin x="132"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l-GR" smtClean="0"/>
              <a:t>Στυλ κύριου τίτλου</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pPr/>
              <a:t>11/16/2020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l-GR" smtClean="0"/>
              <a:t>Στυλ κύριου τίτλου</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Στυλ υποδείγματος κειμένου</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pPr/>
              <a:t>11/16/2020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l-GR" smtClean="0"/>
              <a:t>Στυλ κύριου τίτλου</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smtClean="0"/>
              <a:t>Στυλ υποδείγματος κειμένου</a:t>
            </a:r>
          </a:p>
        </p:txBody>
      </p:sp>
      <p:sp>
        <p:nvSpPr>
          <p:cNvPr id="5" name="Date Placeholder 4"/>
          <p:cNvSpPr>
            <a:spLocks noGrp="1"/>
          </p:cNvSpPr>
          <p:nvPr>
            <p:ph type="dt" sz="half" idx="10"/>
          </p:nvPr>
        </p:nvSpPr>
        <p:spPr/>
        <p:txBody>
          <a:bodyPr/>
          <a:lstStyle/>
          <a:p>
            <a:fld id="{B61BEF0D-F0BB-DE4B-95CE-6DB70DBA9567}" type="datetimeFigureOut">
              <a:rPr lang="en-US" dirty="0"/>
              <a:pPr/>
              <a:t>11/16/2020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l-GR" smtClean="0"/>
              <a:t>Στυλ κύριου τίτλου</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Στυλ υποδείγματος κειμένου</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smtClean="0"/>
              <a:t>Στυλ υποδείγματος κειμένου</a:t>
            </a:r>
          </a:p>
        </p:txBody>
      </p:sp>
      <p:sp>
        <p:nvSpPr>
          <p:cNvPr id="5" name="Date Placeholder 4"/>
          <p:cNvSpPr>
            <a:spLocks noGrp="1"/>
          </p:cNvSpPr>
          <p:nvPr>
            <p:ph type="dt" sz="half" idx="10"/>
          </p:nvPr>
        </p:nvSpPr>
        <p:spPr/>
        <p:txBody>
          <a:bodyPr/>
          <a:lstStyle/>
          <a:p>
            <a:fld id="{B61BEF0D-F0BB-DE4B-95CE-6DB70DBA9567}" type="datetimeFigureOut">
              <a:rPr lang="en-US" dirty="0"/>
              <a:pPr/>
              <a:t>11/16/2020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l-GR" smtClean="0"/>
              <a:t>Στυλ κύριου τίτλου</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Στυλ υποδείγματος κειμένου</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smtClean="0"/>
              <a:t>Στυλ υποδείγματος κειμένου</a:t>
            </a:r>
          </a:p>
        </p:txBody>
      </p:sp>
      <p:sp>
        <p:nvSpPr>
          <p:cNvPr id="5" name="Date Placeholder 4"/>
          <p:cNvSpPr>
            <a:spLocks noGrp="1"/>
          </p:cNvSpPr>
          <p:nvPr>
            <p:ph type="dt" sz="half" idx="10"/>
          </p:nvPr>
        </p:nvSpPr>
        <p:spPr/>
        <p:txBody>
          <a:bodyPr/>
          <a:lstStyle/>
          <a:p>
            <a:fld id="{B61BEF0D-F0BB-DE4B-95CE-6DB70DBA9567}" type="datetimeFigureOut">
              <a:rPr lang="en-US" dirty="0"/>
              <a:pPr/>
              <a:t>11/16/2020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ncho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l-GR" smtClean="0"/>
              <a:t>Στυλ κύριου τίτλου</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pPr/>
              <a:t>11/16/2020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el-GR" smtClean="0"/>
              <a:t>Στυλ κύριου τίτλου</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l-GR" smtClean="0"/>
              <a:t>Στυλ κύριου τίτλου</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B61BEF0D-F0BB-DE4B-95CE-6DB70DBA9567}" type="datetimeFigureOut">
              <a:rPr lang="en-US" dirty="0"/>
              <a:pPr/>
              <a:t>11/16/2020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B61BEF0D-F0BB-DE4B-95CE-6DB70DBA9567}" type="datetimeFigureOut">
              <a:rPr lang="en-US" dirty="0"/>
              <a:pPr/>
              <a:t>11/16/2020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11/16/2020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s://www.hiig.de/en/events/andreas-reckwitz-digitalisation-and-society-of-singularitie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google.com/search?client=firefox-b-d&amp;sxsrf=ALeKk01wehYB54ZxDiSv3IO1t4wkzzlnZQ:1603644829461&amp;q=Judy+Wajcman&amp;stick=H4sIAAAAAAAAAOPgE-LRT9c3NCqLz8quTDFX4tLP1TcwyS2vMCnSUs4ot9JPzs_JSU0uyczP0y8vyiwpSc2LL88vyi62Sk3JLMkvWsTK41WaUqkQnpiVnJuYt4OVEQBUtZEYUwAAAA&amp;sa=X&amp;ved=2ahUKEwjmjp_DmtDsAhXNMewKHQrrDVEQmxMoAjARegQIEhAE" TargetMode="External"/><Relationship Id="rId2" Type="http://schemas.openxmlformats.org/officeDocument/2006/relationships/hyperlink" Target="https://www.google.com/search?client=firefox-b-d&amp;sxsrf=ALeKk01wehYB54ZxDiSv3IO1t4wkzzlnZQ:1603644829461&amp;q=Donald+Angus+MacKenzie&amp;stick=H4sIAAAAAAAAAOPgE-LRT9c3NCqLz8quTDFX4tTP1TcwLy6wNNdSzii30k_Oz8lJTS7JzM_TLy_KLClJzYsvzy_KLrZKTcksyS9axCrmkp-XmJOi4JiXXlqs4JuY7J2aV5WZuoOVEQBGfGM5XAAAAA&amp;sa=X&amp;ved=2ahUKEwjmjp_DmtDsAhXNMewKHQrrDVEQmxMoATARegQIEhAD"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doi.org/%2010.1080/01972243.2019.1617211" TargetMode="External"/><Relationship Id="rId2" Type="http://schemas.openxmlformats.org/officeDocument/2006/relationships/hyperlink" Target="https://www.tandfonline.com/doi/abs/10.1080/01972243.2019.1617211" TargetMode="Externa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2" Type="http://schemas.openxmlformats.org/officeDocument/2006/relationships/hyperlink" Target="http://www.sfu.ca/~andrewf/Technology,%20Modernity,%20and%20Democracy.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900282" y="823587"/>
            <a:ext cx="8915399" cy="2262781"/>
          </a:xfrm>
        </p:spPr>
        <p:txBody>
          <a:bodyPr>
            <a:normAutofit/>
          </a:bodyPr>
          <a:lstStyle/>
          <a:p>
            <a:pPr algn="ctr">
              <a:lnSpc>
                <a:spcPct val="150000"/>
              </a:lnSpc>
            </a:pPr>
            <a:r>
              <a:rPr lang="el-GR" sz="4400" b="1" dirty="0" smtClean="0">
                <a:solidFill>
                  <a:schemeClr val="accent5">
                    <a:lumMod val="50000"/>
                  </a:schemeClr>
                </a:solidFill>
              </a:rPr>
              <a:t>ΚΟΙΝΩΝΙΚΗ ΘΕΩΡΙΑ &amp; ΤΕΧΝΟΕΠΙΣΤΗΜΗ</a:t>
            </a:r>
            <a:endParaRPr lang="el-GR" sz="4400" b="1" dirty="0">
              <a:solidFill>
                <a:schemeClr val="accent5">
                  <a:lumMod val="50000"/>
                </a:schemeClr>
              </a:solidFill>
            </a:endParaRPr>
          </a:p>
        </p:txBody>
      </p:sp>
      <p:sp>
        <p:nvSpPr>
          <p:cNvPr id="3" name="Υπότιτλος 2"/>
          <p:cNvSpPr>
            <a:spLocks noGrp="1"/>
          </p:cNvSpPr>
          <p:nvPr>
            <p:ph type="subTitle" idx="1"/>
          </p:nvPr>
        </p:nvSpPr>
        <p:spPr>
          <a:xfrm>
            <a:off x="2430050" y="3795387"/>
            <a:ext cx="8949302" cy="2016690"/>
          </a:xfrm>
        </p:spPr>
        <p:txBody>
          <a:bodyPr>
            <a:normAutofit fontScale="92500"/>
          </a:bodyPr>
          <a:lstStyle/>
          <a:p>
            <a:pPr>
              <a:lnSpc>
                <a:spcPct val="150000"/>
              </a:lnSpc>
            </a:pPr>
            <a:r>
              <a:rPr lang="el-GR" sz="3600" b="1" i="1" dirty="0" smtClean="0">
                <a:solidFill>
                  <a:schemeClr val="accent5">
                    <a:lumMod val="50000"/>
                  </a:schemeClr>
                </a:solidFill>
              </a:rPr>
              <a:t>Ελένη </a:t>
            </a:r>
            <a:r>
              <a:rPr lang="el-GR" sz="3600" b="1" i="1" dirty="0" err="1" smtClean="0">
                <a:solidFill>
                  <a:schemeClr val="accent5">
                    <a:lumMod val="50000"/>
                  </a:schemeClr>
                </a:solidFill>
              </a:rPr>
              <a:t>Ρεθυμιωτάκη</a:t>
            </a:r>
            <a:r>
              <a:rPr lang="el-GR" sz="3600" b="1" i="1" dirty="0" smtClean="0">
                <a:solidFill>
                  <a:schemeClr val="accent5">
                    <a:lumMod val="50000"/>
                  </a:schemeClr>
                </a:solidFill>
              </a:rPr>
              <a:t>, </a:t>
            </a:r>
            <a:r>
              <a:rPr lang="el-GR" sz="3600" b="1" i="1" dirty="0" err="1" smtClean="0">
                <a:solidFill>
                  <a:schemeClr val="accent5">
                    <a:lumMod val="50000"/>
                  </a:schemeClr>
                </a:solidFill>
              </a:rPr>
              <a:t>Αν.Καθ.Νομικής</a:t>
            </a:r>
            <a:r>
              <a:rPr lang="el-GR" sz="3600" b="1" i="1" dirty="0" smtClean="0">
                <a:solidFill>
                  <a:schemeClr val="accent5">
                    <a:lumMod val="50000"/>
                  </a:schemeClr>
                </a:solidFill>
              </a:rPr>
              <a:t> ΕΚΠΑ, Πρόεδρος Εθνικής Επιτροπής</a:t>
            </a:r>
            <a:r>
              <a:rPr lang="en-US" sz="3600" b="1" i="1" dirty="0" smtClean="0">
                <a:solidFill>
                  <a:schemeClr val="accent5">
                    <a:lumMod val="50000"/>
                  </a:schemeClr>
                </a:solidFill>
              </a:rPr>
              <a:t> B</a:t>
            </a:r>
            <a:r>
              <a:rPr lang="el-GR" sz="3600" b="1" i="1" dirty="0" err="1" smtClean="0">
                <a:solidFill>
                  <a:schemeClr val="accent5">
                    <a:lumMod val="50000"/>
                  </a:schemeClr>
                </a:solidFill>
              </a:rPr>
              <a:t>ιοηθικής</a:t>
            </a:r>
            <a:endParaRPr lang="el-GR" sz="3600" b="1" i="1" dirty="0">
              <a:solidFill>
                <a:schemeClr val="accent5">
                  <a:lumMod val="50000"/>
                </a:schemeClr>
              </a:solidFill>
            </a:endParaRPr>
          </a:p>
        </p:txBody>
      </p:sp>
    </p:spTree>
    <p:extLst>
      <p:ext uri="{BB962C8B-B14F-4D97-AF65-F5344CB8AC3E}">
        <p14:creationId xmlns:p14="http://schemas.microsoft.com/office/powerpoint/2010/main" val="12090134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39869" y="363255"/>
            <a:ext cx="9988962" cy="855599"/>
          </a:xfrm>
        </p:spPr>
        <p:txBody>
          <a:bodyPr>
            <a:normAutofit/>
          </a:bodyPr>
          <a:lstStyle/>
          <a:p>
            <a:pPr algn="ctr"/>
            <a:r>
              <a:rPr lang="en-US" b="1" dirty="0" smtClean="0">
                <a:solidFill>
                  <a:schemeClr val="tx2">
                    <a:lumMod val="75000"/>
                  </a:schemeClr>
                </a:solidFill>
              </a:rPr>
              <a:t>H</a:t>
            </a:r>
            <a:r>
              <a:rPr lang="el-GR" b="1" dirty="0" smtClean="0">
                <a:solidFill>
                  <a:schemeClr val="tx2">
                    <a:lumMod val="75000"/>
                  </a:schemeClr>
                </a:solidFill>
              </a:rPr>
              <a:t> κριτική θεωρία και </a:t>
            </a:r>
            <a:r>
              <a:rPr lang="el-GR" b="1" dirty="0" err="1" smtClean="0">
                <a:solidFill>
                  <a:schemeClr val="tx2">
                    <a:lumMod val="75000"/>
                  </a:schemeClr>
                </a:solidFill>
              </a:rPr>
              <a:t>ψηφιοποίηση</a:t>
            </a:r>
            <a:endParaRPr lang="el-GR" b="1" dirty="0">
              <a:solidFill>
                <a:schemeClr val="tx2">
                  <a:lumMod val="75000"/>
                </a:schemeClr>
              </a:solidFill>
            </a:endParaRPr>
          </a:p>
        </p:txBody>
      </p:sp>
      <p:sp>
        <p:nvSpPr>
          <p:cNvPr id="3" name="Θέση περιεχομένου 2"/>
          <p:cNvSpPr>
            <a:spLocks noGrp="1"/>
          </p:cNvSpPr>
          <p:nvPr>
            <p:ph idx="1"/>
          </p:nvPr>
        </p:nvSpPr>
        <p:spPr>
          <a:xfrm>
            <a:off x="307975" y="1218854"/>
            <a:ext cx="11203987" cy="5745617"/>
          </a:xfrm>
        </p:spPr>
        <p:txBody>
          <a:bodyPr>
            <a:normAutofit/>
          </a:bodyPr>
          <a:lstStyle/>
          <a:p>
            <a:pPr algn="just"/>
            <a:endParaRPr lang="en-US" sz="2800" dirty="0" smtClean="0">
              <a:solidFill>
                <a:schemeClr val="tx2">
                  <a:lumMod val="75000"/>
                </a:schemeClr>
              </a:solidFill>
              <a:latin typeface="+mj-lt"/>
              <a:ea typeface="Times New Roman" panose="02020603050405020304" pitchFamily="18" charset="0"/>
            </a:endParaRPr>
          </a:p>
          <a:p>
            <a:pPr algn="just"/>
            <a:r>
              <a:rPr lang="en-US" sz="2800" dirty="0" smtClean="0">
                <a:solidFill>
                  <a:schemeClr val="tx2">
                    <a:lumMod val="75000"/>
                  </a:schemeClr>
                </a:solidFill>
                <a:latin typeface="+mj-lt"/>
                <a:ea typeface="Times New Roman" panose="02020603050405020304" pitchFamily="18" charset="0"/>
              </a:rPr>
              <a:t>David </a:t>
            </a:r>
            <a:r>
              <a:rPr lang="en-US" sz="2800" dirty="0">
                <a:solidFill>
                  <a:schemeClr val="tx2">
                    <a:lumMod val="75000"/>
                  </a:schemeClr>
                </a:solidFill>
                <a:latin typeface="+mj-lt"/>
                <a:ea typeface="Times New Roman" panose="02020603050405020304" pitchFamily="18" charset="0"/>
              </a:rPr>
              <a:t>Berry, </a:t>
            </a:r>
            <a:r>
              <a:rPr lang="en-US" sz="2800" i="1" dirty="0">
                <a:solidFill>
                  <a:schemeClr val="tx2">
                    <a:lumMod val="75000"/>
                  </a:schemeClr>
                </a:solidFill>
                <a:latin typeface="+mj-lt"/>
                <a:ea typeface="Times New Roman" panose="02020603050405020304" pitchFamily="18" charset="0"/>
              </a:rPr>
              <a:t>Critical Theory and </a:t>
            </a:r>
            <a:endParaRPr lang="en-US" sz="2800" i="1" dirty="0" smtClean="0">
              <a:solidFill>
                <a:schemeClr val="tx2">
                  <a:lumMod val="75000"/>
                </a:schemeClr>
              </a:solidFill>
              <a:latin typeface="+mj-lt"/>
              <a:ea typeface="Times New Roman" panose="02020603050405020304" pitchFamily="18" charset="0"/>
            </a:endParaRPr>
          </a:p>
          <a:p>
            <a:pPr marL="0" indent="0" algn="just">
              <a:buNone/>
            </a:pPr>
            <a:r>
              <a:rPr lang="en-US" sz="2800" i="1" dirty="0" smtClean="0">
                <a:solidFill>
                  <a:schemeClr val="tx2">
                    <a:lumMod val="75000"/>
                  </a:schemeClr>
                </a:solidFill>
                <a:latin typeface="+mj-lt"/>
                <a:ea typeface="Times New Roman" panose="02020603050405020304" pitchFamily="18" charset="0"/>
              </a:rPr>
              <a:t>the </a:t>
            </a:r>
            <a:r>
              <a:rPr lang="en-US" sz="2800" i="1" dirty="0">
                <a:solidFill>
                  <a:schemeClr val="tx2">
                    <a:lumMod val="75000"/>
                  </a:schemeClr>
                </a:solidFill>
                <a:latin typeface="+mj-lt"/>
                <a:ea typeface="Times New Roman" panose="02020603050405020304" pitchFamily="18" charset="0"/>
              </a:rPr>
              <a:t>Digital </a:t>
            </a:r>
            <a:r>
              <a:rPr lang="en-US" sz="2800" dirty="0">
                <a:solidFill>
                  <a:schemeClr val="tx2">
                    <a:lumMod val="75000"/>
                  </a:schemeClr>
                </a:solidFill>
                <a:latin typeface="+mj-lt"/>
                <a:ea typeface="Times New Roman" panose="02020603050405020304" pitchFamily="18" charset="0"/>
              </a:rPr>
              <a:t>. London: Bloomsbury, </a:t>
            </a:r>
            <a:r>
              <a:rPr lang="en-US" sz="2800" dirty="0" smtClean="0">
                <a:solidFill>
                  <a:schemeClr val="tx2">
                    <a:lumMod val="75000"/>
                  </a:schemeClr>
                </a:solidFill>
                <a:latin typeface="+mj-lt"/>
                <a:ea typeface="Times New Roman" panose="02020603050405020304" pitchFamily="18" charset="0"/>
              </a:rPr>
              <a:t>2014 </a:t>
            </a:r>
            <a:endParaRPr lang="en-US" sz="2800" dirty="0">
              <a:solidFill>
                <a:schemeClr val="tx2">
                  <a:lumMod val="75000"/>
                </a:schemeClr>
              </a:solidFill>
              <a:latin typeface="+mj-lt"/>
              <a:ea typeface="Times New Roman" panose="02020603050405020304" pitchFamily="18" charset="0"/>
            </a:endParaRPr>
          </a:p>
          <a:p>
            <a:pPr marL="0" indent="0">
              <a:buNone/>
            </a:pPr>
            <a:r>
              <a:rPr lang="en-US" sz="2400" i="1" dirty="0" smtClean="0"/>
              <a:t>Professor </a:t>
            </a:r>
            <a:r>
              <a:rPr lang="en-US" sz="2400" i="1" dirty="0"/>
              <a:t>of Digital Humanities </a:t>
            </a:r>
            <a:r>
              <a:rPr lang="en-US" sz="2400" i="1" dirty="0" smtClean="0"/>
              <a:t>(Media </a:t>
            </a:r>
            <a:r>
              <a:rPr lang="en-US" sz="2400" i="1" dirty="0"/>
              <a:t>and Film)</a:t>
            </a:r>
          </a:p>
          <a:p>
            <a:pPr marL="0" indent="0">
              <a:buNone/>
            </a:pPr>
            <a:r>
              <a:rPr lang="en-US" sz="2400" i="1" dirty="0"/>
              <a:t>School of Media, Arts and </a:t>
            </a:r>
            <a:r>
              <a:rPr lang="en-US" sz="2400" i="1" dirty="0" smtClean="0"/>
              <a:t>Humanities, Sussex</a:t>
            </a:r>
            <a:endParaRPr lang="en-US" sz="2400" i="1" dirty="0"/>
          </a:p>
          <a:p>
            <a:pPr marL="0" indent="0" algn="just">
              <a:buNone/>
            </a:pPr>
            <a:r>
              <a:rPr lang="en-US" sz="2800" dirty="0" smtClean="0">
                <a:solidFill>
                  <a:schemeClr val="tx2">
                    <a:lumMod val="75000"/>
                  </a:schemeClr>
                </a:solidFill>
                <a:latin typeface="+mj-lt"/>
              </a:rPr>
              <a:t> </a:t>
            </a:r>
          </a:p>
          <a:p>
            <a:pPr algn="just"/>
            <a:r>
              <a:rPr lang="en-US" sz="2800" dirty="0" smtClean="0">
                <a:solidFill>
                  <a:schemeClr val="tx2">
                    <a:lumMod val="75000"/>
                  </a:schemeClr>
                </a:solidFill>
                <a:latin typeface="Century Gothic" panose="020B0502020202020204" pitchFamily="34" charset="0"/>
                <a:ea typeface="Times New Roman" panose="02020603050405020304" pitchFamily="18" charset="0"/>
              </a:rPr>
              <a:t>Christian Fuchs, Social Media: </a:t>
            </a:r>
            <a:endParaRPr lang="el-GR" sz="2800" dirty="0" smtClean="0">
              <a:solidFill>
                <a:schemeClr val="tx2">
                  <a:lumMod val="75000"/>
                </a:schemeClr>
              </a:solidFill>
              <a:latin typeface="Century Gothic" panose="020B0502020202020204" pitchFamily="34" charset="0"/>
              <a:ea typeface="Times New Roman" panose="02020603050405020304" pitchFamily="18" charset="0"/>
            </a:endParaRPr>
          </a:p>
          <a:p>
            <a:pPr marL="0" indent="0" algn="just">
              <a:buNone/>
            </a:pPr>
            <a:r>
              <a:rPr lang="en-US" sz="2800" dirty="0" smtClean="0">
                <a:solidFill>
                  <a:schemeClr val="tx2">
                    <a:lumMod val="75000"/>
                  </a:schemeClr>
                </a:solidFill>
                <a:latin typeface="Century Gothic" panose="020B0502020202020204" pitchFamily="34" charset="0"/>
                <a:ea typeface="Times New Roman" panose="02020603050405020304" pitchFamily="18" charset="0"/>
              </a:rPr>
              <a:t>A </a:t>
            </a:r>
            <a:r>
              <a:rPr lang="en-US" sz="2800" dirty="0">
                <a:solidFill>
                  <a:schemeClr val="tx2">
                    <a:lumMod val="75000"/>
                  </a:schemeClr>
                </a:solidFill>
                <a:latin typeface="Century Gothic" panose="020B0502020202020204" pitchFamily="34" charset="0"/>
                <a:ea typeface="Times New Roman" panose="02020603050405020304" pitchFamily="18" charset="0"/>
              </a:rPr>
              <a:t>Critical Introduction. London: Sage, </a:t>
            </a:r>
            <a:r>
              <a:rPr lang="en-US" sz="2800" dirty="0" smtClean="0">
                <a:solidFill>
                  <a:schemeClr val="tx2">
                    <a:lumMod val="75000"/>
                  </a:schemeClr>
                </a:solidFill>
                <a:latin typeface="Century Gothic" panose="020B0502020202020204" pitchFamily="34" charset="0"/>
                <a:ea typeface="Times New Roman" panose="02020603050405020304" pitchFamily="18" charset="0"/>
              </a:rPr>
              <a:t>2014</a:t>
            </a:r>
          </a:p>
          <a:p>
            <a:pPr marL="0" indent="0" algn="just">
              <a:buNone/>
            </a:pPr>
            <a:r>
              <a:rPr lang="en-US" sz="2800" dirty="0">
                <a:solidFill>
                  <a:schemeClr val="tx2">
                    <a:lumMod val="75000"/>
                  </a:schemeClr>
                </a:solidFill>
                <a:latin typeface="Century Gothic" panose="020B0502020202020204" pitchFamily="34" charset="0"/>
                <a:ea typeface="Times New Roman" panose="02020603050405020304" pitchFamily="18" charset="0"/>
              </a:rPr>
              <a:t>(</a:t>
            </a:r>
            <a:r>
              <a:rPr lang="en-US" sz="2800" dirty="0" smtClean="0">
                <a:solidFill>
                  <a:schemeClr val="tx2">
                    <a:lumMod val="75000"/>
                  </a:schemeClr>
                </a:solidFill>
                <a:latin typeface="Century Gothic" panose="020B0502020202020204" pitchFamily="34" charset="0"/>
                <a:ea typeface="Times New Roman" panose="02020603050405020304" pitchFamily="18" charset="0"/>
              </a:rPr>
              <a:t>A</a:t>
            </a:r>
            <a:r>
              <a:rPr lang="el-GR" sz="2800" dirty="0" err="1" smtClean="0">
                <a:solidFill>
                  <a:schemeClr val="tx2">
                    <a:lumMod val="75000"/>
                  </a:schemeClr>
                </a:solidFill>
                <a:latin typeface="Century Gothic" panose="020B0502020202020204" pitchFamily="34" charset="0"/>
                <a:ea typeface="Times New Roman" panose="02020603050405020304" pitchFamily="18" charset="0"/>
              </a:rPr>
              <a:t>υστριακός</a:t>
            </a:r>
            <a:r>
              <a:rPr lang="el-GR" sz="2800" smtClean="0">
                <a:solidFill>
                  <a:schemeClr val="tx2">
                    <a:lumMod val="75000"/>
                  </a:schemeClr>
                </a:solidFill>
                <a:latin typeface="Century Gothic" panose="020B0502020202020204" pitchFamily="34" charset="0"/>
                <a:ea typeface="Times New Roman" panose="02020603050405020304" pitchFamily="18" charset="0"/>
              </a:rPr>
              <a:t> θεωρητικός </a:t>
            </a:r>
            <a:r>
              <a:rPr lang="el-GR" sz="2800" dirty="0" smtClean="0">
                <a:solidFill>
                  <a:schemeClr val="tx2">
                    <a:lumMod val="75000"/>
                  </a:schemeClr>
                </a:solidFill>
                <a:latin typeface="Century Gothic" panose="020B0502020202020204" pitchFamily="34" charset="0"/>
                <a:ea typeface="Times New Roman" panose="02020603050405020304" pitchFamily="18" charset="0"/>
              </a:rPr>
              <a:t>1946-)  </a:t>
            </a:r>
          </a:p>
          <a:p>
            <a:pPr algn="just"/>
            <a:endParaRPr lang="el-GR" sz="2800" dirty="0">
              <a:solidFill>
                <a:schemeClr val="tx2">
                  <a:lumMod val="75000"/>
                </a:schemeClr>
              </a:solidFill>
              <a:latin typeface="Century Gothic" panose="020B0502020202020204" pitchFamily="34" charset="0"/>
              <a:ea typeface="Times New Roman" panose="02020603050405020304" pitchFamily="18" charset="0"/>
            </a:endParaRPr>
          </a:p>
          <a:p>
            <a:endParaRPr lang="el-GR" sz="2800" dirty="0">
              <a:solidFill>
                <a:schemeClr val="tx2">
                  <a:lumMod val="75000"/>
                </a:schemeClr>
              </a:solidFill>
            </a:endParaRPr>
          </a:p>
        </p:txBody>
      </p:sp>
      <p:sp>
        <p:nvSpPr>
          <p:cNvPr id="5" name="AutoShape 2" descr="2nd edition: Social Media: A Critical Introduction | Christian Fuchs"/>
          <p:cNvSpPr>
            <a:spLocks noChangeAspect="1" noChangeArrowheads="1"/>
          </p:cNvSpPr>
          <p:nvPr/>
        </p:nvSpPr>
        <p:spPr bwMode="auto">
          <a:xfrm>
            <a:off x="155575" y="-1150938"/>
            <a:ext cx="1695450" cy="24098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6" name="AutoShape 4" descr="2nd edition: Social Media: A Critical Introduction | Christian Fuchs"/>
          <p:cNvSpPr>
            <a:spLocks noChangeAspect="1" noChangeArrowheads="1"/>
          </p:cNvSpPr>
          <p:nvPr/>
        </p:nvSpPr>
        <p:spPr bwMode="auto">
          <a:xfrm>
            <a:off x="307975" y="-998538"/>
            <a:ext cx="1695450" cy="24098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7" name="Εικόνα 6" descr="2nd edition: Social Media: A Critical Introduction | Christian Fuchs"/>
          <p:cNvPicPr/>
          <p:nvPr/>
        </p:nvPicPr>
        <p:blipFill>
          <a:blip r:embed="rId2">
            <a:extLst>
              <a:ext uri="{28A0092B-C50C-407E-A947-70E740481C1C}">
                <a14:useLocalDpi xmlns:a14="http://schemas.microsoft.com/office/drawing/2010/main" val="0"/>
              </a:ext>
            </a:extLst>
          </a:blip>
          <a:srcRect/>
          <a:stretch>
            <a:fillRect/>
          </a:stretch>
        </p:blipFill>
        <p:spPr bwMode="auto">
          <a:xfrm>
            <a:off x="7884546" y="1743451"/>
            <a:ext cx="3432175" cy="4876800"/>
          </a:xfrm>
          <a:prstGeom prst="rect">
            <a:avLst/>
          </a:prstGeom>
          <a:noFill/>
          <a:ln>
            <a:noFill/>
          </a:ln>
        </p:spPr>
      </p:pic>
    </p:spTree>
    <p:extLst>
      <p:ext uri="{BB962C8B-B14F-4D97-AF65-F5344CB8AC3E}">
        <p14:creationId xmlns:p14="http://schemas.microsoft.com/office/powerpoint/2010/main" val="17386855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81549"/>
            <a:ext cx="11954005" cy="1378907"/>
          </a:xfrm>
        </p:spPr>
        <p:txBody>
          <a:bodyPr/>
          <a:lstStyle/>
          <a:p>
            <a:pPr algn="ctr"/>
            <a:r>
              <a:rPr lang="en-US" b="1" dirty="0">
                <a:solidFill>
                  <a:schemeClr val="bg2">
                    <a:lumMod val="25000"/>
                  </a:schemeClr>
                </a:solidFill>
              </a:rPr>
              <a:t>Jacques </a:t>
            </a:r>
            <a:r>
              <a:rPr lang="en-US" b="1" dirty="0" err="1">
                <a:solidFill>
                  <a:schemeClr val="bg2">
                    <a:lumMod val="25000"/>
                  </a:schemeClr>
                </a:solidFill>
              </a:rPr>
              <a:t>Ellul</a:t>
            </a:r>
            <a:r>
              <a:rPr lang="en-US" b="1" dirty="0">
                <a:solidFill>
                  <a:schemeClr val="bg2">
                    <a:lumMod val="25000"/>
                  </a:schemeClr>
                </a:solidFill>
              </a:rPr>
              <a:t> (1912-1995) </a:t>
            </a:r>
            <a:br>
              <a:rPr lang="en-US" b="1" dirty="0">
                <a:solidFill>
                  <a:schemeClr val="bg2">
                    <a:lumMod val="25000"/>
                  </a:schemeClr>
                </a:solidFill>
              </a:rPr>
            </a:br>
            <a:r>
              <a:rPr lang="en-US" b="1" dirty="0">
                <a:solidFill>
                  <a:schemeClr val="bg2">
                    <a:lumMod val="25000"/>
                  </a:schemeClr>
                </a:solidFill>
              </a:rPr>
              <a:t>The technological society (1964)</a:t>
            </a:r>
            <a:endParaRPr lang="el-GR" dirty="0"/>
          </a:p>
        </p:txBody>
      </p:sp>
      <p:sp>
        <p:nvSpPr>
          <p:cNvPr id="3" name="Θέση περιεχομένου 2"/>
          <p:cNvSpPr>
            <a:spLocks noGrp="1"/>
          </p:cNvSpPr>
          <p:nvPr>
            <p:ph idx="1"/>
          </p:nvPr>
        </p:nvSpPr>
        <p:spPr>
          <a:xfrm>
            <a:off x="2313640" y="1297358"/>
            <a:ext cx="9878360" cy="5319964"/>
          </a:xfrm>
        </p:spPr>
        <p:txBody>
          <a:bodyPr>
            <a:normAutofit fontScale="77500" lnSpcReduction="20000"/>
          </a:bodyPr>
          <a:lstStyle/>
          <a:p>
            <a:pPr algn="just"/>
            <a:r>
              <a:rPr lang="el-GR" sz="2900" b="1" dirty="0" smtClean="0">
                <a:solidFill>
                  <a:schemeClr val="tx2">
                    <a:lumMod val="75000"/>
                  </a:schemeClr>
                </a:solidFill>
              </a:rPr>
              <a:t>Η επιστήμη έγινε θρησκεία και η τεχνολογία είναι η κυρίαρχη ορθολογικότητα </a:t>
            </a:r>
            <a:r>
              <a:rPr lang="el-GR" sz="2900" dirty="0" smtClean="0">
                <a:solidFill>
                  <a:schemeClr val="tx2">
                    <a:lumMod val="75000"/>
                  </a:schemeClr>
                </a:solidFill>
              </a:rPr>
              <a:t>στην οργάνωση του φυσικού και του κοινωνικού κόσμο με σκοπό την  </a:t>
            </a:r>
            <a:r>
              <a:rPr lang="el-GR" sz="2900" b="1" dirty="0" smtClean="0">
                <a:solidFill>
                  <a:schemeClr val="tx2">
                    <a:lumMod val="75000"/>
                  </a:schemeClr>
                </a:solidFill>
              </a:rPr>
              <a:t>ΑΠΟΤΕΛΕΣΜΑΤΙΚΟΤΗΤΑ</a:t>
            </a:r>
          </a:p>
          <a:p>
            <a:pPr algn="just"/>
            <a:r>
              <a:rPr lang="el-GR" sz="2900" b="1" dirty="0">
                <a:solidFill>
                  <a:schemeClr val="tx2">
                    <a:lumMod val="75000"/>
                  </a:schemeClr>
                </a:solidFill>
              </a:rPr>
              <a:t>Η παιδε</a:t>
            </a:r>
            <a:r>
              <a:rPr lang="el-GR" sz="2900" dirty="0">
                <a:solidFill>
                  <a:schemeClr val="tx2">
                    <a:lumMod val="75000"/>
                  </a:schemeClr>
                </a:solidFill>
              </a:rPr>
              <a:t>ί</a:t>
            </a:r>
            <a:r>
              <a:rPr lang="el-GR" sz="2900" b="1" dirty="0">
                <a:solidFill>
                  <a:schemeClr val="tx2">
                    <a:lumMod val="75000"/>
                  </a:schemeClr>
                </a:solidFill>
              </a:rPr>
              <a:t>α</a:t>
            </a:r>
            <a:r>
              <a:rPr lang="el-GR" sz="2900" dirty="0">
                <a:solidFill>
                  <a:schemeClr val="tx2">
                    <a:lumMod val="75000"/>
                  </a:schemeClr>
                </a:solidFill>
              </a:rPr>
              <a:t> καλλιεργεί την πίστη σε αυτή. Οι ανθρωπιστικές επιστήμες υποβιβάζονται και οι μαθητές εκπαιδεύονται στο να αδιαφορούν για την ΣΥΝΕΙΔΗΣΗ, την ηθική δράση και να εκτιμούν την αποτελεσματική.</a:t>
            </a:r>
          </a:p>
          <a:p>
            <a:pPr algn="just"/>
            <a:r>
              <a:rPr lang="el-GR" sz="2900" dirty="0" smtClean="0">
                <a:solidFill>
                  <a:schemeClr val="tx2">
                    <a:lumMod val="75000"/>
                  </a:schemeClr>
                </a:solidFill>
              </a:rPr>
              <a:t>Η </a:t>
            </a:r>
            <a:r>
              <a:rPr lang="el-GR" sz="2900" dirty="0" err="1" smtClean="0">
                <a:solidFill>
                  <a:schemeClr val="tx2">
                    <a:lumMod val="75000"/>
                  </a:schemeClr>
                </a:solidFill>
              </a:rPr>
              <a:t>μοντέρα</a:t>
            </a:r>
            <a:r>
              <a:rPr lang="el-GR" sz="2900" dirty="0" smtClean="0">
                <a:solidFill>
                  <a:schemeClr val="tx2">
                    <a:lumMod val="75000"/>
                  </a:schemeClr>
                </a:solidFill>
              </a:rPr>
              <a:t> τεχνολογία έγινε </a:t>
            </a:r>
            <a:r>
              <a:rPr lang="el-GR" sz="2900" b="1" dirty="0" smtClean="0">
                <a:solidFill>
                  <a:schemeClr val="tx2">
                    <a:lumMod val="75000"/>
                  </a:schemeClr>
                </a:solidFill>
              </a:rPr>
              <a:t>ΟΛΙΚΟ ΦΑΙΝΟΜΕΝΟ </a:t>
            </a:r>
            <a:r>
              <a:rPr lang="el-GR" sz="2900" dirty="0" smtClean="0">
                <a:solidFill>
                  <a:schemeClr val="tx2">
                    <a:lumMod val="75000"/>
                  </a:schemeClr>
                </a:solidFill>
              </a:rPr>
              <a:t>για τον πολιτισμό στο σύνολο του = η δύναμη που ορίζει μια νέα κοινωνική τάξη όπου η αποτελεσματικότητα (ως οργανωτική αρχή της ατομικής και κοινωνικής πράξης) </a:t>
            </a:r>
            <a:r>
              <a:rPr lang="el-GR" sz="2900" b="1" dirty="0" smtClean="0">
                <a:solidFill>
                  <a:schemeClr val="tx2">
                    <a:lumMod val="75000"/>
                  </a:schemeClr>
                </a:solidFill>
              </a:rPr>
              <a:t>δεν είναι ΕΠΙΛΟΓΗ αλλά ΑΝΑΓΚΑΙΟΤΗΤΑ που επιβάλλεται στο σύνολο της ανθρώπινης δραστηριότητας</a:t>
            </a:r>
          </a:p>
          <a:p>
            <a:pPr algn="just"/>
            <a:r>
              <a:rPr lang="el-GR" sz="2900" b="1" dirty="0" smtClean="0">
                <a:solidFill>
                  <a:schemeClr val="tx2">
                    <a:lumMod val="75000"/>
                  </a:schemeClr>
                </a:solidFill>
              </a:rPr>
              <a:t>Η διάκριση μεταξύ της τεχνικής και των εφαρμογών της δεν ευσταθεί! </a:t>
            </a:r>
            <a:r>
              <a:rPr lang="el-GR" sz="2900" dirty="0" smtClean="0">
                <a:solidFill>
                  <a:schemeClr val="tx2">
                    <a:lumMod val="75000"/>
                  </a:schemeClr>
                </a:solidFill>
              </a:rPr>
              <a:t>Η τεχνική είναι συγκεκριμένη κοινωνική τάξη με ψυχολογικές συνέπειες ανεξάρτητα από τις ανθρώπινες επιθυμίες. </a:t>
            </a:r>
            <a:r>
              <a:rPr lang="el-GR" sz="2900" b="1" dirty="0" smtClean="0">
                <a:solidFill>
                  <a:schemeClr val="tx2">
                    <a:lumMod val="75000"/>
                  </a:schemeClr>
                </a:solidFill>
              </a:rPr>
              <a:t>Δεν υπάρχει χώρος για ηθικές σκέψεις και αξιολογήσεις</a:t>
            </a:r>
            <a:r>
              <a:rPr lang="el-GR" sz="2900" dirty="0" smtClean="0">
                <a:solidFill>
                  <a:schemeClr val="tx2">
                    <a:lumMod val="75000"/>
                  </a:schemeClr>
                </a:solidFill>
              </a:rPr>
              <a:t> ακόμα και για τους ίδιους τους τεχνολόγους. Αυτό θα τους έκανε κακούς τεχνικούς! Στο τέλος </a:t>
            </a:r>
            <a:r>
              <a:rPr lang="el-GR" sz="2900" dirty="0">
                <a:solidFill>
                  <a:schemeClr val="tx2">
                    <a:lumMod val="75000"/>
                  </a:schemeClr>
                </a:solidFill>
              </a:rPr>
              <a:t>η</a:t>
            </a:r>
            <a:r>
              <a:rPr lang="el-GR" sz="2900" dirty="0" smtClean="0">
                <a:solidFill>
                  <a:schemeClr val="tx2">
                    <a:lumMod val="75000"/>
                  </a:schemeClr>
                </a:solidFill>
              </a:rPr>
              <a:t> τεχνική ακολουθεί την αποκλειστική αρχή της αποτελεσματικότητας</a:t>
            </a:r>
          </a:p>
          <a:p>
            <a:pPr algn="just"/>
            <a:endParaRPr lang="el-GR" sz="2400" b="1" dirty="0">
              <a:solidFill>
                <a:schemeClr val="bg2">
                  <a:lumMod val="25000"/>
                </a:schemeClr>
              </a:solidFill>
            </a:endParaRPr>
          </a:p>
        </p:txBody>
      </p:sp>
      <p:pic>
        <p:nvPicPr>
          <p:cNvPr id="4" name="Θέση περιεχομένου 5"/>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93914" y="1602788"/>
            <a:ext cx="2457450" cy="2813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4651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65175" y="69415"/>
            <a:ext cx="11070289" cy="819934"/>
          </a:xfrm>
        </p:spPr>
        <p:txBody>
          <a:bodyPr>
            <a:normAutofit/>
          </a:bodyPr>
          <a:lstStyle/>
          <a:p>
            <a:pPr algn="ctr"/>
            <a:r>
              <a:rPr lang="en-US" b="1" dirty="0" smtClean="0">
                <a:solidFill>
                  <a:schemeClr val="tx2">
                    <a:lumMod val="75000"/>
                  </a:schemeClr>
                </a:solidFill>
              </a:rPr>
              <a:t>K</a:t>
            </a:r>
            <a:r>
              <a:rPr lang="el-GR" b="1" dirty="0" smtClean="0">
                <a:solidFill>
                  <a:schemeClr val="tx2">
                    <a:lumMod val="75000"/>
                  </a:schemeClr>
                </a:solidFill>
              </a:rPr>
              <a:t>ΩΣΤΑΣ ΑΞΕΛΟΣ (1924-2010)</a:t>
            </a:r>
            <a:endParaRPr lang="el-GR" b="1" dirty="0">
              <a:solidFill>
                <a:schemeClr val="tx2">
                  <a:lumMod val="75000"/>
                </a:schemeClr>
              </a:solidFill>
            </a:endParaRPr>
          </a:p>
        </p:txBody>
      </p:sp>
      <p:sp>
        <p:nvSpPr>
          <p:cNvPr id="3" name="Θέση περιεχομένου 2"/>
          <p:cNvSpPr>
            <a:spLocks noGrp="1"/>
          </p:cNvSpPr>
          <p:nvPr>
            <p:ph idx="1"/>
          </p:nvPr>
        </p:nvSpPr>
        <p:spPr>
          <a:xfrm>
            <a:off x="3018773" y="1030494"/>
            <a:ext cx="8758237" cy="5827505"/>
          </a:xfrm>
        </p:spPr>
        <p:txBody>
          <a:bodyPr>
            <a:normAutofit fontScale="77500" lnSpcReduction="20000"/>
          </a:bodyPr>
          <a:lstStyle/>
          <a:p>
            <a:pPr algn="just"/>
            <a:r>
              <a:rPr lang="el-GR" sz="3100" b="1" dirty="0" smtClean="0">
                <a:solidFill>
                  <a:schemeClr val="bg2">
                    <a:lumMod val="25000"/>
                  </a:schemeClr>
                </a:solidFill>
              </a:rPr>
              <a:t>Το ανθρώπινο γίγνεσθαι είναι μια δοκιμασία, μια πράξη με αντικείμενο τον πλανήτη και υποκείμενο τον άνθρωπο. Η επιστήμη και η τεχνολογία αποτελούν  διαμεσολαβήσεις ανάμεσα τους. Μπορεί να στραφούν εναντίον του αν ο άνθρωπος αποξενώνεται από αυτές.</a:t>
            </a:r>
          </a:p>
          <a:p>
            <a:pPr algn="just"/>
            <a:r>
              <a:rPr lang="el-GR" sz="3100" b="1" dirty="0" smtClean="0">
                <a:solidFill>
                  <a:schemeClr val="bg2">
                    <a:lumMod val="25000"/>
                  </a:schemeClr>
                </a:solidFill>
              </a:rPr>
              <a:t>ΟΜΩΣ δεν καθορίζουν την ανθρώπινη δράση. Η πολιτική επίσης είναι μια διαμεσολάβηση, ένα παιχνίδι  που ΟΥΤΕ κερδίζεται αλλά ΟΥΤΕ και χάνεται ποτέ!</a:t>
            </a:r>
          </a:p>
          <a:p>
            <a:pPr algn="just"/>
            <a:r>
              <a:rPr lang="el-GR" sz="3100" b="1" dirty="0" smtClean="0">
                <a:solidFill>
                  <a:schemeClr val="bg2">
                    <a:lumMod val="25000"/>
                  </a:schemeClr>
                </a:solidFill>
              </a:rPr>
              <a:t>Η ιστορική εμπειρία του 20</a:t>
            </a:r>
            <a:r>
              <a:rPr lang="el-GR" sz="3100" b="1" baseline="30000" dirty="0" smtClean="0">
                <a:solidFill>
                  <a:schemeClr val="bg2">
                    <a:lumMod val="25000"/>
                  </a:schemeClr>
                </a:solidFill>
              </a:rPr>
              <a:t>ου</a:t>
            </a:r>
            <a:r>
              <a:rPr lang="el-GR" sz="3100" b="1" dirty="0" smtClean="0">
                <a:solidFill>
                  <a:schemeClr val="bg2">
                    <a:lumMod val="25000"/>
                  </a:schemeClr>
                </a:solidFill>
              </a:rPr>
              <a:t> αιώνα έδειξε ότι πολλές φορές ο στόχος χάθηκε, η ορθολογική δράση στο όνομα της προόδου στράφηκε αλλού προς τις πιο παράλογες καταστροφές</a:t>
            </a:r>
          </a:p>
          <a:p>
            <a:pPr algn="just"/>
            <a:r>
              <a:rPr lang="el-GR" sz="3100" b="1" dirty="0" smtClean="0">
                <a:solidFill>
                  <a:schemeClr val="bg2">
                    <a:lumMod val="25000"/>
                  </a:schemeClr>
                </a:solidFill>
              </a:rPr>
              <a:t>Το ζήτημα είναι να κτίσουμε ένα σχέδιο αποδεκτό</a:t>
            </a:r>
            <a:r>
              <a:rPr lang="fr-FR" sz="3100" b="1" dirty="0" smtClean="0">
                <a:solidFill>
                  <a:schemeClr val="bg2">
                    <a:lumMod val="25000"/>
                  </a:schemeClr>
                </a:solidFill>
              </a:rPr>
              <a:t>, </a:t>
            </a:r>
            <a:r>
              <a:rPr lang="el-GR" sz="3100" b="1" dirty="0" smtClean="0">
                <a:solidFill>
                  <a:schemeClr val="bg2">
                    <a:lumMod val="25000"/>
                  </a:schemeClr>
                </a:solidFill>
              </a:rPr>
              <a:t>δηλαδή ένα σχέδιο που έχει πιθανότητες επιτυχίας και να στοιχηματίσουμε σε αυτό το ενδεχόμενο. Να παίξουμε με κίνδυνο να χάσουμε</a:t>
            </a:r>
            <a:r>
              <a:rPr lang="fr-FR" sz="3100" b="1" dirty="0" smtClean="0">
                <a:solidFill>
                  <a:schemeClr val="bg2">
                    <a:lumMod val="25000"/>
                  </a:schemeClr>
                </a:solidFill>
              </a:rPr>
              <a:t>.</a:t>
            </a:r>
            <a:endParaRPr lang="el-GR" sz="3100" b="1" dirty="0" smtClean="0">
              <a:solidFill>
                <a:schemeClr val="bg2">
                  <a:lumMod val="25000"/>
                </a:schemeClr>
              </a:solidFill>
            </a:endParaRPr>
          </a:p>
          <a:p>
            <a:pPr algn="just"/>
            <a:endParaRPr lang="el-GR" sz="2000" b="1" dirty="0">
              <a:solidFill>
                <a:schemeClr val="bg2">
                  <a:lumMod val="25000"/>
                </a:schemeClr>
              </a:solidFill>
            </a:endParaRPr>
          </a:p>
        </p:txBody>
      </p:sp>
      <p:sp>
        <p:nvSpPr>
          <p:cNvPr id="4" name="AutoShape 2" descr="Kostas Axelos is inaugurated honorary doctor of philosophy at the  University of Ioannina"/>
          <p:cNvSpPr>
            <a:spLocks noChangeAspect="1" noChangeArrowheads="1"/>
          </p:cNvSpPr>
          <p:nvPr/>
        </p:nvSpPr>
        <p:spPr bwMode="auto">
          <a:xfrm>
            <a:off x="0" y="2360525"/>
            <a:ext cx="2590800" cy="17621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6" name="AutoShape 6" descr="data:image/jpeg;base64,/9j/4AAQSkZJRgABAQAAAQABAAD/2wCEAAkGBxMTEhUTExMWFRUXGBcYFxcVFxUXFxgYFRcXFxgVFxcYHSggGBolHRgVITEhJSkrLi4uGB8zODMtNygtLisBCgoKDg0OGBAQFy0dHx0tLS0tLS0tLS0tLS0tLS0tLS0tLS0tLS0tLS0tKy0tLS0tLS0tLS0tLS0tKysrNzctLf/AABEIALkBEAMBIgACEQEDEQH/xAAcAAABBQEBAQAAAAAAAAAAAAADAQIEBQYHAAj/xAA+EAABAwIDBQUFBgUEAwEAAAABAAIRAyEEEjEFBkFRYRMicYGRMqGx0fAHFCNCwfEzUmJy4UOCkrI0c6Mk/8QAGAEAAwEBAAAAAAAAAAAAAAAAAAECAwT/xAAgEQEBAQADAQEAAgMAAAAAAAAAARECITFBEgNRQmFx/9oADAMBAAIRAxEAPwAG+my6DK5+7OaaZYHHKQQDoQCOdj5rLV2ibFFqVyQG8NFGMzCcEISklI4rxQZWpCUqYIkTpKAXsnEgAEk8gg1QWmCrRmL+7VGmnUD4GsWvwVZjsS6o8vdEnknDgYKXtFpGVsG+kKZGV4b7XVZl7kQS6VzrJkpCU+lTLjDb/wCLqlGEp9Ci57g1jS5xsABJK2mB3MPZtc9omA5xJNswDg2B0I9StZsPYFOjJawBwzXA70OJDbnSwCi80fpidn7iVHj8Wq2k7XIBncB1uA3zKXGbg1BajWZUPEHuEe8yuiY5rWNbTZAqVCBPLMDLvcqPG7sNFSRUMgzIMGeUzYfNT+qX6rlm0MDUovyVWFjuR+PUKLN1u9rhxcaVQGqycsi5B/oJvZZ/HbBIbmok1QJzQO+P9vEDiVc5KnLVNTdZINV4PIEcCZPiP3KZmVLEqOumymSSUr5Bg2IQZ4cllDBXgUFgpelDkElOCAIHcE5DYUrSghYSvYRE8boZcvEoCzwGPqUSHMqOGUGAHEROsQns2vVczsXvcackhknKCbyAqzNYJZSwsPm/JK5jozcOaYHm/VFdZsZvLggJIcvFwmUMJCpThpJlOamPCdTNkzPJQnn4pXOQKhugRLxzqRALJBUFeJSSnDkeTqYkxMIZckzJmlUsKS4tGoE+IXQd0cDSYxpIBJkOI1kgEa+YWI2Bd50sBrB49fNdL3X2GXjOTlYdBzHnwWfKs+XuNGwhzMkQYAvpIAHwDSkYH5pA1tHI3sfd6dVZUMO1ogDzOvqiiyz0YztbZde75BdENjgJn1ssjjxiKdQ1HtcZADQBxjXwAXUCU1wHEJ6WOMYbHvBcKoygz7VsocTmM+Ej1RztVrP4DYpg6uGXP4E+z5LoW8OxKFVhL2DxFiueYfB0qefPGUG2bPNuEg28lWiqjeKk2sO2Y2HR3w2Lx+aBrabjks1mWhxENdNI90GQ0kO9JvPTiqvbOD7N/sw17Q9o6O4eRzDyWkacL8QAZXnkpoKc6xvZNoc0pUKU4OQD09gtKGE5BHFeYkynWFfbt4EObUqvNPI2GlryAe/bMPCfii1NuRSSllF2pRbTquYx+cD83NRQUGO0pQUNrk9jkEcFJxFRh9hsCBrzi5UUlIHICwCG5yQ1OSEXqcThxcla5Mc5eCZvOKYUrimymZClDOKG9yeSQEB59OEKo1EqvsEFz5Qca7c7BNAzVNXnKNZvby1XXNmgNaBEAQAOgFlx/YFRxqUzwaWH1grrWGdP7T+yy5esr6tDU8U01OiEy37pC7qoArqnRBNYkaEJBiAeMpH1hxMAX1CCR9sOmm4Sub7wgWJkj+kgO+RGl/muj1yHiJBBC5FvW806pAJi4PRXxGbVXiKI1Y+fER4AjgfceBQsfiBUoMJnO1zmGTw1018/JK2oXiwkjz+h0QcWO6Z1kH3azxWjSINF8OBgHoV6rULiSdSkJSKmhE5pTV5AECcCmOYQB1uiUKTnmGguJ0AElIm7wmL2UdnOpim772WwJa4udVNgQ4WyzFlO2B9moeHsxFU061ixrCHAN5unUzIVbu7s4P2bi5Zlr4eoKrHfnBDWmPCx9Vn8ZvLiqlQ1HVnZi3ISIHd8tON1GX4z/wCD7x7NpYZ9agO/UY8AVAbRA7sc1RNCa4kmTc8VYbJwLaucOeWuDfwxHtv/AJZVeL8iEEsLS0N1hTrMp4yq2jmaHAyD4gk2n5qTidgUcldzq4aKf8HKBlqH9Z0sj9RP6jM4mgWZZcDmbNuE8ChKbT2PXMRRqGRIhjiIOhmF7AbJq1a7aEZHudl74IDT15IPTatkEqdTbbSVBfqiFCLwKaSvNTMrkwpxTEAjHQ4HXopdauKjpdAEaBQCUrTCDx5wQ3OTnFMIQbS7Mx4bS10y6cxZdLO2qNFgz1QDAMakyOS4rQqd1w8D81utn4ag5vb4t5yw2GzA9kQIFyVHKMuUytCze2k7vAuF+J4c7K02XtE12Csw93lxsbyFzPaOLoVahZhcPUjiZMnrlGg8V0L7PqRbhYe3K4OcCDMxPEcP8KbE2Mjj9uV5dSpkgio6w4CbX4BWOzNhVntLnYsZjctkO9TKPvBu02vUqPDi2YlrQIJ/yqZm5raj5Y80yBBAy6i0i8hHQ6aPZfa0Dke4OH9PDrCg787FFSmardRd3hzUvZW79Zgj7w2o3k4EuHTMCrt1IBhpugtIIOWeIg6peUvHFsHRl2UGHcPFbPEbEoU2htWm6vYGrWDnMyzwptFra96ZR8Puu2lWzh2eJLQRcHqFbOfTrYeo2k4EuE2txEhVeSry1ynauDNGtVokyab3NnmAbHzEFRFa731g7HVy24zx5taGu94KrWyLxY6T+i0bzwwlTcJgg+m98wW6CNUzBZQ4ZhM89PFPwld1MuLTIBu3gQUJv+kbC08z2tJiTC0bMJVwtRrwRlB9tvVZ+k/8UFtr2V0/tXjJcieCVTydAwuOacEGUaGetXzCYEPdeXPdyH6LnuysBTZiuzxksYC4PynQjS44eC6DsbYOLpU206Jb2bv9Rx7zM13FreInrxVNvRun9zpPxFV/b5jlmCHBzp7xk+9RKiViMdTpCs8U3F1IOOUnUt4LX/ZvsejiK1VlVr3Na0OaGktAMxLi288vNaD7KMNh6mBqscGuc57hVBiYiGdYiT4yrTcbYvYfeAwnKa0B59osaB3fIk36o5cvYq345dtXaVq1BzS4iq7K98mo1rXEBpJvoIWt+zmnSxNCrhsQ0ZQc7XERHg48iPeVK3n3KosGJxLiWjNmZJkSQJkci4lQ9ggYd9Cu2RgjLar3XEkOAJAuBmi6LZZ0Vs8dLwO2aILaJeGvyy1pMZmi2Yc1gvtGxb6VNhlvaPeTLBeBpr0hUe0MHSOMrvLKjqZj7vkDjLjoBHXQdVX7ewWJLG1q9PKGjJBsZ6gpSTSnqoFdBebpz2QhlaLeISAQvEpAUzeTE5NKDD4pCkckIQZUhK9lTSEBL2a+Hhs2f3DOnesPC8FdEobvCtToOqmWsYO40ReIOYnXRcvldY3Q2mamHpGZcBlP9zTEqebP+SfUnBbNIdlptjmbGPE5RJ6LQbJwuQEzMmPRExeJDKZcToJ9yx53vFIFjtdeRvf9Vn6zarFPDXQfZMz80KpsmhUhxbm8zCxT966r6wFNhqcIHCbXKv8AD4h2Hy5jNN//AM3n8s8W8kYFzVApjK1sAcgqzG7QDhAU+tWzNtBsqurhR7R1lIql7NowQ4nXiq5mCp4ZlasycsOLZ0DQC50cxYDzVmx1hCz/ANouJ7PCZAYNQtZbgwd51utgnPTk3pywEudmfxJLvEmSrfD7WaBk7IFo0m8dVUtqAAg8U1juq2zXRZq4225jnZgAO6A2OnNVlF8SlNxfgmNBF+CBJkxIwdVjKzHOEsa4EjmOK3NbejDl3ZYaiAKha1z3WiTBIHqsRtHDFjgDxAPqpNFzaeR7HSdTPA8krJU8pK7/AIfEsENDm5Wt1nSLLD7/AGHficO/Eds1lOnLWU9c9wCZnU8gNFld2XuxOJ7J1Xs2PzOcJsSBoJ4qBj6c4g4c1YY2plBmWtBdBcPionHKiTsXcLCl2Jae3NFgIzEGC6DIYQbEE85XaK+Kp0KRNV5aye88yBcjiNBoua7xOoYZjsJTa2p3GuFW2YO8hrYHzVRW2njK9ICtUdUoSJaIAIBsHECT5os3sW726ftvbFGjW/HqBzHMzMpQDcH2tLk2hYjaW3HRUo0WgsqvzDDtbJAN3AQLX72mqv8AdTYdRjvvDWsDKgA7J8lzQLBwcZj+3kthSwtNrswYwO/mDRPrqp8S5luRjsS7FtD2PyNJN2nuiIg2sPkuk7W2LSxIiqCRIMSQJHGErsORV7RuhaQ4cyDLSPf7ktXHiiwOruABdlBGlzZK3TfPpcmuKVKaU6LdobmhNzSV5zClCAaUxxRHBMcgwXFKHpHBK2kgyPcm5kr2JgBQHsq1G4ONLa3ZzYguA6tiR5ifRZdxUnZGL7KvTqcGuBPhofcSizYOU2OwbTrdpFIcbnoBqVSbybPp1C06f1aeUqdiCBTdUF4A8YnVZrB0q2Jlz6nZU5dlgEkhxuGzoFlHPFlsXs6AcQ4fl1gTfr6+SnY3b1FxNN12uiR/dHzB8lHpbvUJ74qP6ufr1gAKQd3MO8fwg0RwJzeMo6HT2zaTg2aVTM0cCZlp68CLjrCl1a1r8CoeFwn3duRpMG4J18CmPqd0dT+yRLhlXuk8lzjfAvL2gucRBgOMxmcTA9AtliK0wwaNEuPXg3xVFtymGYhoqAHOxpaf5dRlPz6p8fVcblYSo22iZSbK1G1NntdJab8GhTNibjuqNzvOUzYdFp+pjafyTGVq0nMs4RN0/EkZGQ6eY5La7V3OinVcBpGQk8tQsAWwiXRxv6HqVS8y4308gm50KVIpUwUz8HoCBmLsp/L1UzZOzTWD3l7W5b946qDiq+ctb7IFrfFa2nsDCtIY57nEszcrpWo5XFTs7DVqgcQzMxurtBpwPFaXczD4doIxDu68HuuPd1P6FVGyw/JVptqFlMWAi91ebF3Ya7Dk1HglwIB4NUWotdDwVdjmg03BzdAQZFlJDlx7CtxWFzMoOLgTlt8QtFsTF4qiOzIdUkTmdwPKVNha6CHhZHe7bWGz06dQ5nMeO7wAi5PDRXLXvLJ0fHDmue7a2TUbNZzC9zyZEe9EgYtObVITU0rZqdUfKY10pCF5mqAc5McURyESgAvK82pFxqvOTELPNSyTOmSllANK9CUpEw326G0+0pdm8+zDXT/LwPpbyWvpUg4QBA4RwXHtl400ageJjRw5grd4HepmUEG4945LLlxYc+OVrBs4A3eSNYRKpGnosfX3tm+irMVvS86Jfmpyr7b202sdltaIM6z8FXVMfnc1jO8GwOhcdPIa+Syteq6oS5xgcVpN2dkl7c57rDbrHGOp4ngnZh3ji32W3M5rW3Ywy5x/M/U+9ZrenGitiHERDYaOuXU+srS7fxow9CGd1zu6wD3u8h7ysPRY3r9fqif2fH+1xu2+kKv4pImwJNgeR+a6AcUxjSXENaFybEFoadZJjX1slfjXuaGOc4tHAuJATvHT/O9tBvBvO+uezpy2n01cs5WwLqLw6pTJpm5A5KXs7FCmc3Zhx4XNlanbTHWc03tFijwbZ4y22a1FzgaILRF/FQRIVjtXAnOXU2kt1sNPIKuqO9Vca8cxsNxdk0aoe+rc6NH6q8Zs1/akZC5sQCeA5KbuOzDsw7HB7M51Fs08o1Wuw7cwmI8RBWVvbDl3WG2lsl+R2RpAcQXc+7wChZaww7abQ4F7ifLkumGj4Joww5CyWljNbPplgYclwO94qzdjBPsn0VsKPRO+69AkMVTccAdCiDHNNy2fJWYwg5BPZhOgQb56KaU5NK3akJXqeqQhKwXQDnIRRnhBQAXprRZFegkoVHiE1KvZEzeJSgLzWFHZhSeiABKmbNpnMT+VrS53UDQeZIHmkFABW+zMEThsTUj2RTb6uJPuAU2pt6eGGBbmBsRI81F7CVM2H36ZZN2k+jr/ABlWOwtkirUDKj8jJtwLyNWsn4qdxnuE3b3cNdwc61MH1I5LbvpgQxogCwjQDmpxotptDGgBotA4BUe8eO7Gg9wMOd3WeJ+QkqN1F7YjeLaPa1zAORncbPQmXeZVcavp7/8AK85knhEpHECQPU9Fo1CPff4W8eaLStJjom0hlA5+7qiUKZi56+qYp7W8Jj6v4J9Cbui2gPlZeNPSbcPL5p7GRDfM/ukkZjzqNefTki1MA2oLtn+rQj0TMPBdPATFuXEhGrYgxAJ5x4cfekTVbkYDCUwIbFbm/U9W9Oi2gcuMffDLbm3GV0jdDa5xFKHXeyATxI4OU2BoJPNK0ponknNHRSQrSiNKEGojUAYJzSUJpRGpG+dixNNNSw1OFOVtqtQSxKxl1a4bZdWo0ljC4DWAoZYQ6CIIRo0B7ENrFJqtTGNTPUapTUcCCpz2oUJqlADJUqlgnG5EeOql4PDgAOOrvZ8OJU+Pd1GqVqLyQmYYN0F+uqQN5+NualCNY80F7hyhSWo3ZLe7qbMDtnVJH8WofRsN/QrELUDeaphqNGjTY2AwPcXCZL5cQOWsIoqm2ZhRSxJY+cuaHdQLhaHamDFUyybWaRAAA4DkBzUqlRacSyu5stfTLiDzNgD1hwVkXF141sBGg4RyU2otJu/jHVaP4ntsOV39XI+izG/VbNVbTGjBJnm6/wAArXA5qeJJAhpBzWtpMnwusxtjFCpWe4XGYmelgPgET0RVuaOUodfr6KU91revFRMRYDqfcFcaQuaQBAEqU1kSo2EjMjh2qKK9k0BRWjvadPrmmUzdPp2+unNJIzZkgC3HxTagnUeaaa8EzFj/AJhLUrgjS362QRnZ9PrmtFuHiMuJDZs9rh5gZh8FmTiI42j6hWW5mI//AG0Rzcf+rkWdHjroT2lBLk5tRZkOE9qHKewoAoRKaG0owSN89SF0T7LdhUcQys6tTzwQGk6XBmOqwVDB1H2Ywk8gPiuo7nbExdLZ9UMyirUJLWuOlgNRor5eBTY7e5mHe6hh6Qysc5s8wDE2WE2hWzVXO/mJd6mV0bdPZdeg2q12ENStUN3GMo8XHhxss1vrum/B5KjnZg8kGNAdYRLBGTqPQ2OXqnFMprRZarkGmZIHMx6ouI0TdkU5qA/y3+SZ/F3VgPDR+VunoEwRczohOMu6xPvT3AWnjfyH0VDMyo7SfFDe4g851Cbiat54TcpzGyJBnlOpTMxzrW1VvXqCphWE6tqCmTyFiPd8FVZbacb+a0W5tLC1aj8PWc4Pc5paB7LgwZo6O9LJUNBsfCE0A8klv5ROgba3vV/h8KMtuXVTqeFYxgY0Q0WifoolKiBYaeqzRiBWpMoU6lQxZpJkePPmuQAy6fq9iuk7/YwtoFgHtEN/wPRc57KBpN+nj6K+KoHUtIJgiPDx96qsRWvqYFh+qn4qpALongeZ4+iqcM0lwB4lXF8Z9WmAFgTOhPyCeGwfPj8fBHblaDwsR48LeKGDa2kfXqknUd2I+KOa7nvGUfL3/wCVGpCb6Cb+X0VOY9psAenl8UHTaWFfBJicwm/AeaJiHZRqIJuLTZJReLSQNSJ4dECtTJP7z58kiRHtJ+vkrXdju4uhw74HrI/VR2uDR0IHwUjdl4fi6DBpnB/4y6fcn8P462KBP5ii08NHEpwCKwrJB7GHmntavNRWBAPYiFyZCc0JGBhNq4HtHBgaCRc5IB9yvMHUY5oNOMvCFy7Zu0GudmXR9gOmi08yfiiwpViucfbG45KDZtmcY8BYro65v9sJGWha8uv0jRLj6dckqU9ShBqlEaoRbaF0avQawsn7LpkNc7qB6ap1RndMqVs8fhNHATPmUC3ouYZhexBCJIk68vGVFaCHCfZkqe28A2JkmfqySKhbRpx3QZn61TaEBomJk26D6Kdi3S+eZv8AXJNay4JHH60Qr4JTGn19cFcbg4fNjA83hwg9bqoywCbWPP4La/ZzggGdqdXOJHqlfCvjoLgmuMJSUCo9ZpYj7QnwKbdXFzneggfqsXUJAHGJ6rQb7Y4vxEfyNj/lfr0WdqPmPCLePvVzw4jYizD159SgbLpy+bQAZ+ua9tOpcNGiJsx1nE8gr+L/AMUitp5j3JMXUgEjlx5JKr7Dqb/OFE2i4gC+tz1KUKQzDgvIaNNfCdVZ0qWUOIj64wo2BYAAT4Tz/ZBxOMJ7rAL6n90zvdSa+La0DiQPjqoNbaLjOXj9aptLDNJ7778lY4fBC5EECOFro6h9RWtovdGY209Fa7ufhYqg6Yio0Hwccp9xK8QGiOZURlQhwI/KQ7/iQf0R6W67sCitUei6QDzAPqEemsWaQwIjENpRGoAic1NangJGr9i7i0KIdnJqOJsbtDR0HPxWkwWFFNgY3Qc+qOkCnRjyxP2sUpwrDAtVHvaVtisb9qX/AItP/wBo/wCrk+PorjNamgNU3FKG1bHDxTJaZ5JKVQM7o+ipFPT0+KgYv9UCJOK0B6hGkAk6iNOIsov+mPH5qWz2HeP6ICI5wImDzPVPcb8uKHS09U52vkmCYl3cvxXQfs+w7uypk9T8VzjE6DxK61uZ/Ap/2qeXhXxoXBRsTAHryR2+07wCjYzTyKgq5NvC/NXqX48OgA4eCrahl0C4HXqpmO/j1P73f9io1DU+XxWkVFRi6kuPFSMM+GxxIUSpqfFGdw8AraJOfuief6KLiHyQOA+oRT7I8T+ih1tT5oEhatdz7CYCVuDf4KXs7+H/ALj8FOPsf7fkjReWdKkYQg6ypeDqlpME8UWv+bxKFgfb8nfBIt1LuWzwtr71FqUon61U1/8AC8kGr7XkPgkmOz7NP4NPj3GX/wBoUxipN0v/AAqH9g+JV4xZVArXIrXoDU5ASWlFagUkdiRv/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7" name="AutoShape 8" descr="data:image/jpeg;base64,/9j/4AAQSkZJRgABAQAAAQABAAD/2wCEAAkGBxMTEhUTExMWFRUXGBcYFxcVFxUXFxgYFRcXFxgVFxcYHSggGBolHRgVITEhJSkrLi4uGB8zODMtNygtLisBCgoKDg0OGBAQFy0dHx0tLS0tLS0tLS0tLS0tLS0tLS0tLS0tLS0tLS0tKy0tLS0tLS0tLS0tLS0tKysrNzctLf/AABEIALkBEAMBIgACEQEDEQH/xAAcAAABBQEBAQAAAAAAAAAAAAADAQIEBQYHAAj/xAA+EAABAwIDBQUFBgUEAwEAAAABAAIRAyEEEjEFBkFRYRMicYGRMqGx0fAHFCNCwfEzUmJy4UOCkrI0c6Mk/8QAGAEAAwEBAAAAAAAAAAAAAAAAAAECAwT/xAAgEQEBAQADAQEAAgMAAAAAAAAAARECITFBEgNRQmFx/9oADAMBAAIRAxEAPwAG+my6DK5+7OaaZYHHKQQDoQCOdj5rLV2ibFFqVyQG8NFGMzCcEISklI4rxQZWpCUqYIkTpKAXsnEgAEk8gg1QWmCrRmL+7VGmnUD4GsWvwVZjsS6o8vdEnknDgYKXtFpGVsG+kKZGV4b7XVZl7kQS6VzrJkpCU+lTLjDb/wCLqlGEp9Ci57g1jS5xsABJK2mB3MPZtc9omA5xJNswDg2B0I9StZsPYFOjJawBwzXA70OJDbnSwCi80fpidn7iVHj8Wq2k7XIBncB1uA3zKXGbg1BajWZUPEHuEe8yuiY5rWNbTZAqVCBPLMDLvcqPG7sNFSRUMgzIMGeUzYfNT+qX6rlm0MDUovyVWFjuR+PUKLN1u9rhxcaVQGqycsi5B/oJvZZ/HbBIbmok1QJzQO+P9vEDiVc5KnLVNTdZINV4PIEcCZPiP3KZmVLEqOumymSSUr5Bg2IQZ4cllDBXgUFgpelDkElOCAIHcE5DYUrSghYSvYRE8boZcvEoCzwGPqUSHMqOGUGAHEROsQns2vVczsXvcackhknKCbyAqzNYJZSwsPm/JK5jozcOaYHm/VFdZsZvLggJIcvFwmUMJCpThpJlOamPCdTNkzPJQnn4pXOQKhugRLxzqRALJBUFeJSSnDkeTqYkxMIZckzJmlUsKS4tGoE+IXQd0cDSYxpIBJkOI1kgEa+YWI2Bd50sBrB49fNdL3X2GXjOTlYdBzHnwWfKs+XuNGwhzMkQYAvpIAHwDSkYH5pA1tHI3sfd6dVZUMO1ogDzOvqiiyz0YztbZde75BdENjgJn1ssjjxiKdQ1HtcZADQBxjXwAXUCU1wHEJ6WOMYbHvBcKoygz7VsocTmM+Ej1RztVrP4DYpg6uGXP4E+z5LoW8OxKFVhL2DxFiueYfB0qefPGUG2bPNuEg28lWiqjeKk2sO2Y2HR3w2Lx+aBrabjks1mWhxENdNI90GQ0kO9JvPTiqvbOD7N/sw17Q9o6O4eRzDyWkacL8QAZXnkpoKc6xvZNoc0pUKU4OQD09gtKGE5BHFeYkynWFfbt4EObUqvNPI2GlryAe/bMPCfii1NuRSSllF2pRbTquYx+cD83NRQUGO0pQUNrk9jkEcFJxFRh9hsCBrzi5UUlIHICwCG5yQ1OSEXqcThxcla5Mc5eCZvOKYUrimymZClDOKG9yeSQEB59OEKo1EqvsEFz5Qca7c7BNAzVNXnKNZvby1XXNmgNaBEAQAOgFlx/YFRxqUzwaWH1grrWGdP7T+yy5esr6tDU8U01OiEy37pC7qoArqnRBNYkaEJBiAeMpH1hxMAX1CCR9sOmm4Sub7wgWJkj+kgO+RGl/muj1yHiJBBC5FvW806pAJi4PRXxGbVXiKI1Y+fER4AjgfceBQsfiBUoMJnO1zmGTw1018/JK2oXiwkjz+h0QcWO6Z1kH3azxWjSINF8OBgHoV6rULiSdSkJSKmhE5pTV5AECcCmOYQB1uiUKTnmGguJ0AElIm7wmL2UdnOpim772WwJa4udVNgQ4WyzFlO2B9moeHsxFU061ixrCHAN5unUzIVbu7s4P2bi5Zlr4eoKrHfnBDWmPCx9Vn8ZvLiqlQ1HVnZi3ISIHd8tON1GX4z/wCD7x7NpYZ9agO/UY8AVAbRA7sc1RNCa4kmTc8VYbJwLaucOeWuDfwxHtv/AJZVeL8iEEsLS0N1hTrMp4yq2jmaHAyD4gk2n5qTidgUcldzq4aKf8HKBlqH9Z0sj9RP6jM4mgWZZcDmbNuE8ChKbT2PXMRRqGRIhjiIOhmF7AbJq1a7aEZHudl74IDT15IPTatkEqdTbbSVBfqiFCLwKaSvNTMrkwpxTEAjHQ4HXopdauKjpdAEaBQCUrTCDx5wQ3OTnFMIQbS7Mx4bS10y6cxZdLO2qNFgz1QDAMakyOS4rQqd1w8D81utn4ag5vb4t5yw2GzA9kQIFyVHKMuUytCze2k7vAuF+J4c7K02XtE12Csw93lxsbyFzPaOLoVahZhcPUjiZMnrlGg8V0L7PqRbhYe3K4OcCDMxPEcP8KbE2Mjj9uV5dSpkgio6w4CbX4BWOzNhVntLnYsZjctkO9TKPvBu02vUqPDi2YlrQIJ/yqZm5raj5Y80yBBAy6i0i8hHQ6aPZfa0Dke4OH9PDrCg787FFSmardRd3hzUvZW79Zgj7w2o3k4EuHTMCrt1IBhpugtIIOWeIg6peUvHFsHRl2UGHcPFbPEbEoU2htWm6vYGrWDnMyzwptFra96ZR8Puu2lWzh2eJLQRcHqFbOfTrYeo2k4EuE2txEhVeSry1ynauDNGtVokyab3NnmAbHzEFRFa731g7HVy24zx5taGu94KrWyLxY6T+i0bzwwlTcJgg+m98wW6CNUzBZQ4ZhM89PFPwld1MuLTIBu3gQUJv+kbC08z2tJiTC0bMJVwtRrwRlB9tvVZ+k/8UFtr2V0/tXjJcieCVTydAwuOacEGUaGetXzCYEPdeXPdyH6LnuysBTZiuzxksYC4PynQjS44eC6DsbYOLpU206Jb2bv9Rx7zM13FreInrxVNvRun9zpPxFV/b5jlmCHBzp7xk+9RKiViMdTpCs8U3F1IOOUnUt4LX/ZvsejiK1VlVr3Na0OaGktAMxLi288vNaD7KMNh6mBqscGuc57hVBiYiGdYiT4yrTcbYvYfeAwnKa0B59osaB3fIk36o5cvYq345dtXaVq1BzS4iq7K98mo1rXEBpJvoIWt+zmnSxNCrhsQ0ZQc7XERHg48iPeVK3n3KosGJxLiWjNmZJkSQJkci4lQ9ggYd9Cu2RgjLar3XEkOAJAuBmi6LZZ0Vs8dLwO2aILaJeGvyy1pMZmi2Yc1gvtGxb6VNhlvaPeTLBeBpr0hUe0MHSOMrvLKjqZj7vkDjLjoBHXQdVX7ewWJLG1q9PKGjJBsZ6gpSTSnqoFdBebpz2QhlaLeISAQvEpAUzeTE5NKDD4pCkckIQZUhK9lTSEBL2a+Hhs2f3DOnesPC8FdEobvCtToOqmWsYO40ReIOYnXRcvldY3Q2mamHpGZcBlP9zTEqebP+SfUnBbNIdlptjmbGPE5RJ6LQbJwuQEzMmPRExeJDKZcToJ9yx53vFIFjtdeRvf9Vn6zarFPDXQfZMz80KpsmhUhxbm8zCxT966r6wFNhqcIHCbXKv8AD4h2Hy5jNN//AM3n8s8W8kYFzVApjK1sAcgqzG7QDhAU+tWzNtBsqurhR7R1lIql7NowQ4nXiq5mCp4ZlasycsOLZ0DQC50cxYDzVmx1hCz/ANouJ7PCZAYNQtZbgwd51utgnPTk3pywEudmfxJLvEmSrfD7WaBk7IFo0m8dVUtqAAg8U1juq2zXRZq4225jnZgAO6A2OnNVlF8SlNxfgmNBF+CBJkxIwdVjKzHOEsa4EjmOK3NbejDl3ZYaiAKha1z3WiTBIHqsRtHDFjgDxAPqpNFzaeR7HSdTPA8krJU8pK7/AIfEsENDm5Wt1nSLLD7/AGHficO/Eds1lOnLWU9c9wCZnU8gNFld2XuxOJ7J1Xs2PzOcJsSBoJ4qBj6c4g4c1YY2plBmWtBdBcPionHKiTsXcLCl2Jae3NFgIzEGC6DIYQbEE85XaK+Kp0KRNV5aye88yBcjiNBoua7xOoYZjsJTa2p3GuFW2YO8hrYHzVRW2njK9ICtUdUoSJaIAIBsHECT5os3sW726ftvbFGjW/HqBzHMzMpQDcH2tLk2hYjaW3HRUo0WgsqvzDDtbJAN3AQLX72mqv8AdTYdRjvvDWsDKgA7J8lzQLBwcZj+3kthSwtNrswYwO/mDRPrqp8S5luRjsS7FtD2PyNJN2nuiIg2sPkuk7W2LSxIiqCRIMSQJHGErsORV7RuhaQ4cyDLSPf7ktXHiiwOruABdlBGlzZK3TfPpcmuKVKaU6LdobmhNzSV5zClCAaUxxRHBMcgwXFKHpHBK2kgyPcm5kr2JgBQHsq1G4ONLa3ZzYguA6tiR5ifRZdxUnZGL7KvTqcGuBPhofcSizYOU2OwbTrdpFIcbnoBqVSbybPp1C06f1aeUqdiCBTdUF4A8YnVZrB0q2Jlz6nZU5dlgEkhxuGzoFlHPFlsXs6AcQ4fl1gTfr6+SnY3b1FxNN12uiR/dHzB8lHpbvUJ74qP6ufr1gAKQd3MO8fwg0RwJzeMo6HT2zaTg2aVTM0cCZlp68CLjrCl1a1r8CoeFwn3duRpMG4J18CmPqd0dT+yRLhlXuk8lzjfAvL2gucRBgOMxmcTA9AtliK0wwaNEuPXg3xVFtymGYhoqAHOxpaf5dRlPz6p8fVcblYSo22iZSbK1G1NntdJab8GhTNibjuqNzvOUzYdFp+pjafyTGVq0nMs4RN0/EkZGQ6eY5La7V3OinVcBpGQk8tQsAWwiXRxv6HqVS8y4308gm50KVIpUwUz8HoCBmLsp/L1UzZOzTWD3l7W5b946qDiq+ctb7IFrfFa2nsDCtIY57nEszcrpWo5XFTs7DVqgcQzMxurtBpwPFaXczD4doIxDu68HuuPd1P6FVGyw/JVptqFlMWAi91ebF3Ya7Dk1HglwIB4NUWotdDwVdjmg03BzdAQZFlJDlx7CtxWFzMoOLgTlt8QtFsTF4qiOzIdUkTmdwPKVNha6CHhZHe7bWGz06dQ5nMeO7wAi5PDRXLXvLJ0fHDmue7a2TUbNZzC9zyZEe9EgYtObVITU0rZqdUfKY10pCF5mqAc5McURyESgAvK82pFxqvOTELPNSyTOmSllANK9CUpEw326G0+0pdm8+zDXT/LwPpbyWvpUg4QBA4RwXHtl400ageJjRw5grd4HepmUEG4945LLlxYc+OVrBs4A3eSNYRKpGnosfX3tm+irMVvS86Jfmpyr7b202sdltaIM6z8FXVMfnc1jO8GwOhcdPIa+Syteq6oS5xgcVpN2dkl7c57rDbrHGOp4ngnZh3ji32W3M5rW3Ywy5x/M/U+9ZrenGitiHERDYaOuXU+srS7fxow9CGd1zu6wD3u8h7ysPRY3r9fqif2fH+1xu2+kKv4pImwJNgeR+a6AcUxjSXENaFybEFoadZJjX1slfjXuaGOc4tHAuJATvHT/O9tBvBvO+uezpy2n01cs5WwLqLw6pTJpm5A5KXs7FCmc3Zhx4XNlanbTHWc03tFijwbZ4y22a1FzgaILRF/FQRIVjtXAnOXU2kt1sNPIKuqO9Vca8cxsNxdk0aoe+rc6NH6q8Zs1/akZC5sQCeA5KbuOzDsw7HB7M51Fs08o1Wuw7cwmI8RBWVvbDl3WG2lsl+R2RpAcQXc+7wChZaww7abQ4F7ifLkumGj4Joww5CyWljNbPplgYclwO94qzdjBPsn0VsKPRO+69AkMVTccAdCiDHNNy2fJWYwg5BPZhOgQb56KaU5NK3akJXqeqQhKwXQDnIRRnhBQAXprRZFegkoVHiE1KvZEzeJSgLzWFHZhSeiABKmbNpnMT+VrS53UDQeZIHmkFABW+zMEThsTUj2RTb6uJPuAU2pt6eGGBbmBsRI81F7CVM2H36ZZN2k+jr/ABlWOwtkirUDKj8jJtwLyNWsn4qdxnuE3b3cNdwc61MH1I5LbvpgQxogCwjQDmpxotptDGgBotA4BUe8eO7Gg9wMOd3WeJ+QkqN1F7YjeLaPa1zAORncbPQmXeZVcavp7/8AK85knhEpHECQPU9Fo1CPff4W8eaLStJjom0hlA5+7qiUKZi56+qYp7W8Jj6v4J9Cbui2gPlZeNPSbcPL5p7GRDfM/ukkZjzqNefTki1MA2oLtn+rQj0TMPBdPATFuXEhGrYgxAJ5x4cfekTVbkYDCUwIbFbm/U9W9Oi2gcuMffDLbm3GV0jdDa5xFKHXeyATxI4OU2BoJPNK0ponknNHRSQrSiNKEGojUAYJzSUJpRGpG+dixNNNSw1OFOVtqtQSxKxl1a4bZdWo0ljC4DWAoZYQ6CIIRo0B7ENrFJqtTGNTPUapTUcCCpz2oUJqlADJUqlgnG5EeOql4PDgAOOrvZ8OJU+Pd1GqVqLyQmYYN0F+uqQN5+NualCNY80F7hyhSWo3ZLe7qbMDtnVJH8WofRsN/QrELUDeaphqNGjTY2AwPcXCZL5cQOWsIoqm2ZhRSxJY+cuaHdQLhaHamDFUyybWaRAAA4DkBzUqlRacSyu5stfTLiDzNgD1hwVkXF141sBGg4RyU2otJu/jHVaP4ntsOV39XI+izG/VbNVbTGjBJnm6/wAArXA5qeJJAhpBzWtpMnwusxtjFCpWe4XGYmelgPgET0RVuaOUodfr6KU91revFRMRYDqfcFcaQuaQBAEqU1kSo2EjMjh2qKK9k0BRWjvadPrmmUzdPp2+unNJIzZkgC3HxTagnUeaaa8EzFj/AJhLUrgjS362QRnZ9PrmtFuHiMuJDZs9rh5gZh8FmTiI42j6hWW5mI//AG0Rzcf+rkWdHjroT2lBLk5tRZkOE9qHKewoAoRKaG0owSN89SF0T7LdhUcQys6tTzwQGk6XBmOqwVDB1H2Ywk8gPiuo7nbExdLZ9UMyirUJLWuOlgNRor5eBTY7e5mHe6hh6Qysc5s8wDE2WE2hWzVXO/mJd6mV0bdPZdeg2q12ENStUN3GMo8XHhxss1vrum/B5KjnZg8kGNAdYRLBGTqPQ2OXqnFMprRZarkGmZIHMx6ouI0TdkU5qA/y3+SZ/F3VgPDR+VunoEwRczohOMu6xPvT3AWnjfyH0VDMyo7SfFDe4g851Cbiat54TcpzGyJBnlOpTMxzrW1VvXqCphWE6tqCmTyFiPd8FVZbacb+a0W5tLC1aj8PWc4Pc5paB7LgwZo6O9LJUNBsfCE0A8klv5ROgba3vV/h8KMtuXVTqeFYxgY0Q0WifoolKiBYaeqzRiBWpMoU6lQxZpJkePPmuQAy6fq9iuk7/YwtoFgHtEN/wPRc57KBpN+nj6K+KoHUtIJgiPDx96qsRWvqYFh+qn4qpALongeZ4+iqcM0lwB4lXF8Z9WmAFgTOhPyCeGwfPj8fBHblaDwsR48LeKGDa2kfXqknUd2I+KOa7nvGUfL3/wCVGpCb6Cb+X0VOY9psAenl8UHTaWFfBJicwm/AeaJiHZRqIJuLTZJReLSQNSJ4dECtTJP7z58kiRHtJ+vkrXdju4uhw74HrI/VR2uDR0IHwUjdl4fi6DBpnB/4y6fcn8P462KBP5ii08NHEpwCKwrJB7GHmntavNRWBAPYiFyZCc0JGBhNq4HtHBgaCRc5IB9yvMHUY5oNOMvCFy7Zu0GudmXR9gOmi08yfiiwpViucfbG45KDZtmcY8BYro65v9sJGWha8uv0jRLj6dckqU9ShBqlEaoRbaF0avQawsn7LpkNc7qB6ap1RndMqVs8fhNHATPmUC3ouYZhexBCJIk68vGVFaCHCfZkqe28A2JkmfqySKhbRpx3QZn61TaEBomJk26D6Kdi3S+eZv8AXJNay4JHH60Qr4JTGn19cFcbg4fNjA83hwg9bqoywCbWPP4La/ZzggGdqdXOJHqlfCvjoLgmuMJSUCo9ZpYj7QnwKbdXFzneggfqsXUJAHGJ6rQb7Y4vxEfyNj/lfr0WdqPmPCLePvVzw4jYizD159SgbLpy+bQAZ+ua9tOpcNGiJsx1nE8gr+L/AMUitp5j3JMXUgEjlx5JKr7Dqb/OFE2i4gC+tz1KUKQzDgvIaNNfCdVZ0qWUOIj64wo2BYAAT4Tz/ZBxOMJ7rAL6n90zvdSa+La0DiQPjqoNbaLjOXj9aptLDNJ7778lY4fBC5EECOFro6h9RWtovdGY209Fa7ufhYqg6Yio0Hwccp9xK8QGiOZURlQhwI/KQ7/iQf0R6W67sCitUei6QDzAPqEemsWaQwIjENpRGoAic1NangJGr9i7i0KIdnJqOJsbtDR0HPxWkwWFFNgY3Qc+qOkCnRjyxP2sUpwrDAtVHvaVtisb9qX/AItP/wBo/wCrk+PorjNamgNU3FKG1bHDxTJaZ5JKVQM7o+ipFPT0+KgYv9UCJOK0B6hGkAk6iNOIsov+mPH5qWz2HeP6ICI5wImDzPVPcb8uKHS09U52vkmCYl3cvxXQfs+w7uypk9T8VzjE6DxK61uZ/Ap/2qeXhXxoXBRsTAHryR2+07wCjYzTyKgq5NvC/NXqX48OgA4eCrahl0C4HXqpmO/j1P73f9io1DU+XxWkVFRi6kuPFSMM+GxxIUSpqfFGdw8AraJOfuief6KLiHyQOA+oRT7I8T+ih1tT5oEhatdz7CYCVuDf4KXs7+H/ALj8FOPsf7fkjReWdKkYQg6ypeDqlpME8UWv+bxKFgfb8nfBIt1LuWzwtr71FqUon61U1/8AC8kGr7XkPgkmOz7NP4NPj3GX/wBoUxipN0v/AAqH9g+JV4xZVArXIrXoDU5ASWlFagUkdiRv/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8" name="Εικόνα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575" y="1481246"/>
            <a:ext cx="2743200" cy="2782551"/>
          </a:xfrm>
          <a:prstGeom prst="rect">
            <a:avLst/>
          </a:prstGeom>
        </p:spPr>
      </p:pic>
      <p:sp>
        <p:nvSpPr>
          <p:cNvPr id="9" name="Ορθογώνιο 8"/>
          <p:cNvSpPr/>
          <p:nvPr/>
        </p:nvSpPr>
        <p:spPr>
          <a:xfrm>
            <a:off x="155575" y="4404943"/>
            <a:ext cx="2863198" cy="23215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i="1" dirty="0" smtClean="0"/>
              <a:t>Προς μια πλανητική σκέψη. Το γίγνεσθαι, σκέψη του κόσμου, κόσμος της σκέψης</a:t>
            </a:r>
            <a:r>
              <a:rPr lang="el-GR" sz="2000" b="1" dirty="0" smtClean="0"/>
              <a:t>, 1996 (</a:t>
            </a:r>
            <a:r>
              <a:rPr lang="en-US" sz="2000" b="1" dirty="0" smtClean="0"/>
              <a:t>1964) 3 </a:t>
            </a:r>
            <a:r>
              <a:rPr lang="el-GR" sz="2000" b="1" dirty="0" smtClean="0"/>
              <a:t>τόμοι</a:t>
            </a:r>
            <a:endParaRPr lang="el-GR" sz="2000" b="1" dirty="0"/>
          </a:p>
        </p:txBody>
      </p:sp>
    </p:spTree>
    <p:extLst>
      <p:ext uri="{BB962C8B-B14F-4D97-AF65-F5344CB8AC3E}">
        <p14:creationId xmlns:p14="http://schemas.microsoft.com/office/powerpoint/2010/main" val="10900922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352810" y="87682"/>
            <a:ext cx="10151801" cy="1415441"/>
          </a:xfrm>
        </p:spPr>
        <p:txBody>
          <a:bodyPr>
            <a:normAutofit fontScale="90000"/>
          </a:bodyPr>
          <a:lstStyle/>
          <a:p>
            <a:pPr algn="ctr"/>
            <a:r>
              <a:rPr lang="en-US" b="1" dirty="0"/>
              <a:t>MANUEL CASTELS (1942-) </a:t>
            </a:r>
            <a:br>
              <a:rPr lang="en-US" b="1" dirty="0"/>
            </a:br>
            <a:r>
              <a:rPr lang="en-US" b="1" i="1" dirty="0"/>
              <a:t>The rise of the network society</a:t>
            </a:r>
            <a:r>
              <a:rPr lang="en-US" b="1" dirty="0"/>
              <a:t> (1996</a:t>
            </a:r>
            <a:r>
              <a:rPr lang="en-US" b="1" dirty="0" smtClean="0"/>
              <a:t>)</a:t>
            </a:r>
            <a:r>
              <a:rPr lang="el-GR" b="1" dirty="0" smtClean="0"/>
              <a:t> 1</a:t>
            </a:r>
            <a:r>
              <a:rPr lang="el-GR" b="1" baseline="30000" dirty="0" smtClean="0"/>
              <a:t>ος</a:t>
            </a:r>
            <a:r>
              <a:rPr lang="el-GR" b="1" dirty="0" smtClean="0"/>
              <a:t> τόμος</a:t>
            </a:r>
            <a:endParaRPr lang="el-GR" dirty="0"/>
          </a:p>
        </p:txBody>
      </p:sp>
      <p:sp>
        <p:nvSpPr>
          <p:cNvPr id="3" name="Θέση περιεχομένου 2"/>
          <p:cNvSpPr>
            <a:spLocks noGrp="1"/>
          </p:cNvSpPr>
          <p:nvPr>
            <p:ph idx="1"/>
          </p:nvPr>
        </p:nvSpPr>
        <p:spPr>
          <a:xfrm>
            <a:off x="2981194" y="1315232"/>
            <a:ext cx="9210805" cy="5542767"/>
          </a:xfrm>
        </p:spPr>
        <p:txBody>
          <a:bodyPr>
            <a:normAutofit fontScale="92500"/>
          </a:bodyPr>
          <a:lstStyle/>
          <a:p>
            <a:pPr algn="just"/>
            <a:r>
              <a:rPr lang="el-GR" sz="2400" b="1" dirty="0" smtClean="0">
                <a:solidFill>
                  <a:schemeClr val="tx2">
                    <a:lumMod val="75000"/>
                  </a:schemeClr>
                </a:solidFill>
              </a:rPr>
              <a:t>Η </a:t>
            </a:r>
            <a:r>
              <a:rPr lang="el-GR" sz="2400" b="1" dirty="0" err="1" smtClean="0">
                <a:solidFill>
                  <a:schemeClr val="tx2">
                    <a:lumMod val="75000"/>
                  </a:schemeClr>
                </a:solidFill>
              </a:rPr>
              <a:t>ψηφιοποίηση</a:t>
            </a:r>
            <a:r>
              <a:rPr lang="el-GR" sz="2400" b="1" dirty="0" smtClean="0">
                <a:solidFill>
                  <a:schemeClr val="tx2">
                    <a:lumMod val="75000"/>
                  </a:schemeClr>
                </a:solidFill>
              </a:rPr>
              <a:t> ως τεχνολογία επικοινωνίας ανοίγει την  νέα εποχή της πληροφορίας. Το διαδίκτυο είναι η κινητήρια δύναμη της μεταβιομηχανικής εποχής</a:t>
            </a:r>
          </a:p>
          <a:p>
            <a:pPr algn="just"/>
            <a:r>
              <a:rPr lang="el-GR" sz="2400" b="1" dirty="0" smtClean="0">
                <a:solidFill>
                  <a:schemeClr val="tx2">
                    <a:lumMod val="75000"/>
                  </a:schemeClr>
                </a:solidFill>
              </a:rPr>
              <a:t>Εαυτός και διαδίκτυο,</a:t>
            </a:r>
          </a:p>
          <a:p>
            <a:pPr algn="just"/>
            <a:r>
              <a:rPr lang="el-GR" sz="2400" b="1" dirty="0" smtClean="0">
                <a:solidFill>
                  <a:schemeClr val="tx2">
                    <a:lumMod val="75000"/>
                  </a:schemeClr>
                </a:solidFill>
              </a:rPr>
              <a:t>Η πληροφορική ως τεχνολογική επανάσταση</a:t>
            </a:r>
          </a:p>
          <a:p>
            <a:pPr algn="just"/>
            <a:r>
              <a:rPr lang="el-GR" sz="2400" b="1" dirty="0" smtClean="0">
                <a:solidFill>
                  <a:schemeClr val="tx2">
                    <a:lumMod val="75000"/>
                  </a:schemeClr>
                </a:solidFill>
              </a:rPr>
              <a:t>Η νέα οικονομία: </a:t>
            </a:r>
            <a:r>
              <a:rPr lang="el-GR" sz="2400" b="1" dirty="0" err="1" smtClean="0">
                <a:solidFill>
                  <a:schemeClr val="tx2">
                    <a:lumMod val="75000"/>
                  </a:schemeClr>
                </a:solidFill>
              </a:rPr>
              <a:t>πληροφορισμός</a:t>
            </a:r>
            <a:r>
              <a:rPr lang="el-GR" sz="2400" b="1" dirty="0" smtClean="0">
                <a:solidFill>
                  <a:schemeClr val="tx2">
                    <a:lumMod val="75000"/>
                  </a:schemeClr>
                </a:solidFill>
              </a:rPr>
              <a:t>, παγκοσμιοποίηση, (δια)δικτύωση</a:t>
            </a:r>
          </a:p>
          <a:p>
            <a:pPr algn="just"/>
            <a:r>
              <a:rPr lang="el-GR" sz="2400" b="1" dirty="0" smtClean="0">
                <a:solidFill>
                  <a:schemeClr val="tx2">
                    <a:lumMod val="75000"/>
                  </a:schemeClr>
                </a:solidFill>
              </a:rPr>
              <a:t>Η διαδικτυακή επιχείρηση: κουλτούρα, θεσμοί και οργανώσεις της οικονομίας της πληροφορίας</a:t>
            </a:r>
          </a:p>
          <a:p>
            <a:pPr algn="just"/>
            <a:r>
              <a:rPr lang="el-GR" sz="2400" b="1" dirty="0" smtClean="0">
                <a:solidFill>
                  <a:schemeClr val="tx2">
                    <a:lumMod val="75000"/>
                  </a:schemeClr>
                </a:solidFill>
              </a:rPr>
              <a:t>Ο μετασχηματισμός της εργασίας και της απασχόλησης</a:t>
            </a:r>
          </a:p>
          <a:p>
            <a:pPr algn="just"/>
            <a:r>
              <a:rPr lang="el-GR" sz="2400" b="1" dirty="0" smtClean="0">
                <a:solidFill>
                  <a:schemeClr val="tx2">
                    <a:lumMod val="75000"/>
                  </a:schemeClr>
                </a:solidFill>
              </a:rPr>
              <a:t>άεργοι, ευέλικτοι και αναδιοργάνωση σχέσεων </a:t>
            </a:r>
            <a:r>
              <a:rPr lang="el-GR" sz="2400" b="1" dirty="0" err="1" smtClean="0">
                <a:solidFill>
                  <a:schemeClr val="tx2">
                    <a:lumMod val="75000"/>
                  </a:schemeClr>
                </a:solidFill>
              </a:rPr>
              <a:t>κεφ</a:t>
            </a:r>
            <a:r>
              <a:rPr lang="el-GR" sz="2400" b="1" dirty="0" smtClean="0">
                <a:solidFill>
                  <a:schemeClr val="tx2">
                    <a:lumMod val="75000"/>
                  </a:schemeClr>
                </a:solidFill>
              </a:rPr>
              <a:t>/</a:t>
            </a:r>
            <a:r>
              <a:rPr lang="el-GR" sz="2400" b="1" dirty="0" err="1" smtClean="0">
                <a:solidFill>
                  <a:schemeClr val="tx2">
                    <a:lumMod val="75000"/>
                  </a:schemeClr>
                </a:solidFill>
              </a:rPr>
              <a:t>εργ</a:t>
            </a:r>
            <a:endParaRPr lang="el-GR" sz="2400" b="1" dirty="0" smtClean="0">
              <a:solidFill>
                <a:schemeClr val="tx2">
                  <a:lumMod val="75000"/>
                </a:schemeClr>
              </a:solidFill>
            </a:endParaRPr>
          </a:p>
          <a:p>
            <a:pPr algn="just"/>
            <a:r>
              <a:rPr lang="el-GR" sz="2400" b="1" dirty="0" smtClean="0">
                <a:solidFill>
                  <a:schemeClr val="tx2">
                    <a:lumMod val="75000"/>
                  </a:schemeClr>
                </a:solidFill>
              </a:rPr>
              <a:t>Η κουλτούρα της εικονικής πραγματικότητας &amp; τα νέα μέσα</a:t>
            </a:r>
          </a:p>
          <a:p>
            <a:pPr algn="just"/>
            <a:r>
              <a:rPr lang="el-GR" sz="2400" b="1" dirty="0" smtClean="0">
                <a:solidFill>
                  <a:schemeClr val="tx2">
                    <a:lumMod val="75000"/>
                  </a:schemeClr>
                </a:solidFill>
              </a:rPr>
              <a:t>Ο χώρος των ροών &amp; ο άχρονος χρόνος</a:t>
            </a:r>
          </a:p>
          <a:p>
            <a:pPr algn="just"/>
            <a:endParaRPr lang="el-GR" sz="2400" b="1" dirty="0" smtClean="0">
              <a:solidFill>
                <a:schemeClr val="tx2">
                  <a:lumMod val="75000"/>
                </a:schemeClr>
              </a:solidFill>
            </a:endParaRPr>
          </a:p>
          <a:p>
            <a:pPr algn="just"/>
            <a:endParaRPr lang="el-GR" sz="2400" b="1" dirty="0">
              <a:solidFill>
                <a:schemeClr val="tx2">
                  <a:lumMod val="75000"/>
                </a:schemeClr>
              </a:solidFill>
            </a:endParaRPr>
          </a:p>
        </p:txBody>
      </p:sp>
      <p:pic>
        <p:nvPicPr>
          <p:cNvPr id="4" name="Θέση περιεχομένου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05000"/>
            <a:ext cx="2981195" cy="3731712"/>
          </a:xfrm>
          <a:prstGeom prst="rect">
            <a:avLst/>
          </a:prstGeom>
        </p:spPr>
      </p:pic>
    </p:spTree>
    <p:extLst>
      <p:ext uri="{BB962C8B-B14F-4D97-AF65-F5344CB8AC3E}">
        <p14:creationId xmlns:p14="http://schemas.microsoft.com/office/powerpoint/2010/main" val="17970330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937" y="18901"/>
            <a:ext cx="10953467" cy="2254797"/>
          </a:xfrm>
        </p:spPr>
        <p:txBody>
          <a:bodyPr>
            <a:normAutofit fontScale="90000"/>
          </a:bodyPr>
          <a:lstStyle/>
          <a:p>
            <a:pPr>
              <a:lnSpc>
                <a:spcPct val="107000"/>
              </a:lnSpc>
              <a:spcAft>
                <a:spcPts val="800"/>
              </a:spcAft>
            </a:pPr>
            <a:r>
              <a:rPr lang="en-US" sz="4000" b="1" dirty="0">
                <a:solidFill>
                  <a:srgbClr val="2F5496"/>
                </a:solidFill>
                <a:latin typeface="Times New Roman" panose="02020603050405020304" pitchFamily="18" charset="0"/>
                <a:ea typeface="Times New Roman" panose="02020603050405020304" pitchFamily="18" charset="0"/>
                <a:cs typeface="Times New Roman" panose="02020603050405020304" pitchFamily="18" charset="0"/>
              </a:rPr>
              <a:t>Andreas </a:t>
            </a:r>
            <a:r>
              <a:rPr lang="en-US" sz="4000" b="1" dirty="0" err="1">
                <a:solidFill>
                  <a:srgbClr val="2F5496"/>
                </a:solidFill>
                <a:latin typeface="Times New Roman" panose="02020603050405020304" pitchFamily="18" charset="0"/>
                <a:ea typeface="Times New Roman" panose="02020603050405020304" pitchFamily="18" charset="0"/>
                <a:cs typeface="Times New Roman" panose="02020603050405020304" pitchFamily="18" charset="0"/>
              </a:rPr>
              <a:t>Reckwitz</a:t>
            </a:r>
            <a:r>
              <a:rPr lang="el-GR" sz="4000" dirty="0">
                <a:latin typeface="Calibri" panose="020F0502020204030204" pitchFamily="34" charset="0"/>
                <a:ea typeface="Calibri" panose="020F0502020204030204" pitchFamily="34" charset="0"/>
                <a:cs typeface="Times New Roman" panose="02020603050405020304" pitchFamily="18" charset="0"/>
              </a:rPr>
              <a:t/>
            </a:r>
            <a:br>
              <a:rPr lang="el-GR" sz="4000" dirty="0">
                <a:latin typeface="Calibri" panose="020F0502020204030204" pitchFamily="34" charset="0"/>
                <a:ea typeface="Calibri" panose="020F0502020204030204" pitchFamily="34" charset="0"/>
                <a:cs typeface="Times New Roman" panose="02020603050405020304" pitchFamily="18" charset="0"/>
              </a:rPr>
            </a:br>
            <a:r>
              <a:rPr lang="en-US" dirty="0">
                <a:solidFill>
                  <a:srgbClr val="2F5496"/>
                </a:solidFill>
                <a:ea typeface="Times New Roman" panose="02020603050405020304" pitchFamily="18" charset="0"/>
              </a:rPr>
              <a:t>German sociologist </a:t>
            </a:r>
            <a:r>
              <a:rPr lang="en-US" dirty="0" smtClean="0">
                <a:solidFill>
                  <a:srgbClr val="2F5496"/>
                </a:solidFill>
                <a:ea typeface="Times New Roman" panose="02020603050405020304" pitchFamily="18" charset="0"/>
              </a:rPr>
              <a:t>&amp; </a:t>
            </a:r>
            <a:r>
              <a:rPr lang="en-US" dirty="0">
                <a:solidFill>
                  <a:srgbClr val="2F5496"/>
                </a:solidFill>
                <a:ea typeface="Times New Roman" panose="02020603050405020304" pitchFamily="18" charset="0"/>
              </a:rPr>
              <a:t>cultural </a:t>
            </a:r>
            <a:r>
              <a:rPr lang="en-US" dirty="0" smtClean="0">
                <a:solidFill>
                  <a:srgbClr val="2F5496"/>
                </a:solidFill>
                <a:ea typeface="Times New Roman" panose="02020603050405020304" pitchFamily="18" charset="0"/>
              </a:rPr>
              <a:t>theorist </a:t>
            </a:r>
            <a:r>
              <a:rPr lang="en-US" dirty="0">
                <a:solidFill>
                  <a:srgbClr val="2F5496"/>
                </a:solidFill>
                <a:ea typeface="Times New Roman" panose="02020603050405020304" pitchFamily="18" charset="0"/>
              </a:rPr>
              <a:t/>
            </a:r>
            <a:br>
              <a:rPr lang="en-US" dirty="0">
                <a:solidFill>
                  <a:srgbClr val="2F5496"/>
                </a:solidFill>
                <a:ea typeface="Times New Roman" panose="02020603050405020304" pitchFamily="18" charset="0"/>
              </a:rPr>
            </a:br>
            <a:r>
              <a:rPr lang="en-US" dirty="0" smtClean="0">
                <a:solidFill>
                  <a:srgbClr val="2F5496"/>
                </a:solidFill>
                <a:ea typeface="Times New Roman" panose="02020603050405020304" pitchFamily="18" charset="0"/>
              </a:rPr>
              <a:t>Humboldt </a:t>
            </a:r>
            <a:r>
              <a:rPr lang="en-US" dirty="0">
                <a:solidFill>
                  <a:srgbClr val="2F5496"/>
                </a:solidFill>
                <a:ea typeface="Times New Roman" panose="02020603050405020304" pitchFamily="18" charset="0"/>
              </a:rPr>
              <a:t>University Berlin</a:t>
            </a:r>
            <a:r>
              <a:rPr lang="el-GR" dirty="0"/>
              <a:t/>
            </a:r>
            <a:br>
              <a:rPr lang="el-GR" dirty="0"/>
            </a:br>
            <a:endParaRPr lang="el-GR" dirty="0"/>
          </a:p>
        </p:txBody>
      </p:sp>
      <p:sp>
        <p:nvSpPr>
          <p:cNvPr id="4" name="Ορθογώνιο 3"/>
          <p:cNvSpPr/>
          <p:nvPr/>
        </p:nvSpPr>
        <p:spPr>
          <a:xfrm>
            <a:off x="3163146" y="3244334"/>
            <a:ext cx="5865708" cy="369332"/>
          </a:xfrm>
          <a:prstGeom prst="rect">
            <a:avLst/>
          </a:prstGeom>
        </p:spPr>
        <p:txBody>
          <a:bodyPr wrap="none">
            <a:spAutoFit/>
          </a:bodyPr>
          <a:lstStyle/>
          <a:p>
            <a:r>
              <a:rPr lang="en-US" i="1" dirty="0"/>
              <a:t>The Society of Singularities</a:t>
            </a:r>
            <a:r>
              <a:rPr lang="en-US" dirty="0"/>
              <a:t>. Polity, Cambridge 2020.</a:t>
            </a:r>
            <a:endParaRPr lang="el-GR" dirty="0"/>
          </a:p>
        </p:txBody>
      </p:sp>
      <p:sp>
        <p:nvSpPr>
          <p:cNvPr id="7" name="AutoShape 6" descr="Rechtspopulismus: Andreas Reckwitz erklärt Europas politische Unruhe |  STERN.de"/>
          <p:cNvSpPr>
            <a:spLocks noGrp="1" noChangeAspect="1" noChangeArrowheads="1"/>
          </p:cNvSpPr>
          <p:nvPr>
            <p:ph idx="1"/>
          </p:nvPr>
        </p:nvSpPr>
        <p:spPr bwMode="auto">
          <a:xfrm>
            <a:off x="202406" y="1791353"/>
            <a:ext cx="11787187" cy="457187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92500" lnSpcReduction="10000"/>
          </a:bodyPr>
          <a:lstStyle/>
          <a:p>
            <a:endParaRPr lang="en-US" dirty="0" smtClean="0"/>
          </a:p>
          <a:p>
            <a:endParaRPr lang="en-US" dirty="0" smtClean="0"/>
          </a:p>
          <a:p>
            <a:pPr>
              <a:lnSpc>
                <a:spcPct val="110000"/>
              </a:lnSpc>
            </a:pPr>
            <a:r>
              <a:rPr lang="en-US" sz="2200" b="1" dirty="0">
                <a:solidFill>
                  <a:schemeClr val="tx2">
                    <a:lumMod val="75000"/>
                  </a:schemeClr>
                </a:solidFill>
              </a:rPr>
              <a:t>lecture on the society of singularities: To what extent can </a:t>
            </a:r>
            <a:r>
              <a:rPr lang="en-US" sz="2200" b="1" dirty="0" err="1">
                <a:solidFill>
                  <a:schemeClr val="tx2">
                    <a:lumMod val="75000"/>
                  </a:schemeClr>
                </a:solidFill>
              </a:rPr>
              <a:t>digitalisation</a:t>
            </a:r>
            <a:r>
              <a:rPr lang="en-US" sz="2200" b="1" dirty="0">
                <a:solidFill>
                  <a:schemeClr val="tx2">
                    <a:lumMod val="75000"/>
                  </a:schemeClr>
                </a:solidFill>
              </a:rPr>
              <a:t> be interpreted as a mechanism of social </a:t>
            </a:r>
            <a:r>
              <a:rPr lang="en-US" sz="2200" b="1" dirty="0" err="1">
                <a:solidFill>
                  <a:schemeClr val="tx2">
                    <a:lumMod val="75000"/>
                  </a:schemeClr>
                </a:solidFill>
              </a:rPr>
              <a:t>singularisation</a:t>
            </a:r>
            <a:r>
              <a:rPr lang="en-US" sz="2200" b="1" dirty="0">
                <a:solidFill>
                  <a:schemeClr val="tx2">
                    <a:lumMod val="75000"/>
                  </a:schemeClr>
                </a:solidFill>
              </a:rPr>
              <a:t> and what are the </a:t>
            </a:r>
            <a:r>
              <a:rPr lang="en-US" sz="2200" b="1" dirty="0" smtClean="0">
                <a:solidFill>
                  <a:schemeClr val="tx2">
                    <a:lumMod val="75000"/>
                  </a:schemeClr>
                </a:solidFill>
              </a:rPr>
              <a:t>consequences</a:t>
            </a:r>
          </a:p>
          <a:p>
            <a:pPr>
              <a:lnSpc>
                <a:spcPct val="110000"/>
              </a:lnSpc>
            </a:pPr>
            <a:endParaRPr lang="en-US" sz="2200" b="1" dirty="0">
              <a:solidFill>
                <a:schemeClr val="tx2">
                  <a:lumMod val="75000"/>
                </a:schemeClr>
              </a:solidFill>
            </a:endParaRPr>
          </a:p>
          <a:p>
            <a:pPr marL="0" indent="0">
              <a:lnSpc>
                <a:spcPct val="110000"/>
              </a:lnSpc>
              <a:buNone/>
            </a:pPr>
            <a:r>
              <a:rPr lang="fr-FR" sz="2200" b="1" dirty="0" smtClean="0">
                <a:solidFill>
                  <a:schemeClr val="accent4">
                    <a:lumMod val="75000"/>
                  </a:schemeClr>
                </a:solidFill>
                <a:hlinkClick r:id="rId2"/>
              </a:rPr>
              <a:t>https</a:t>
            </a:r>
            <a:r>
              <a:rPr lang="fr-FR" sz="2200" b="1" dirty="0">
                <a:solidFill>
                  <a:schemeClr val="accent4">
                    <a:lumMod val="75000"/>
                  </a:schemeClr>
                </a:solidFill>
                <a:hlinkClick r:id="rId2"/>
              </a:rPr>
              <a:t>://</a:t>
            </a:r>
            <a:r>
              <a:rPr lang="fr-FR" sz="2200" b="1" dirty="0" smtClean="0">
                <a:solidFill>
                  <a:schemeClr val="accent4">
                    <a:lumMod val="75000"/>
                  </a:schemeClr>
                </a:solidFill>
                <a:hlinkClick r:id="rId2"/>
              </a:rPr>
              <a:t>www.hiig.de/en/events/andreas-reckwitz-digitalisation-and-society-of-singularities</a:t>
            </a:r>
            <a:r>
              <a:rPr lang="fr-FR" sz="2200" b="1" dirty="0" smtClean="0">
                <a:solidFill>
                  <a:schemeClr val="tx2">
                    <a:lumMod val="75000"/>
                  </a:schemeClr>
                </a:solidFill>
                <a:hlinkClick r:id="rId2"/>
              </a:rPr>
              <a:t>/</a:t>
            </a:r>
            <a:endParaRPr lang="fr-FR" sz="2200" b="1" dirty="0" smtClean="0">
              <a:solidFill>
                <a:schemeClr val="tx2">
                  <a:lumMod val="75000"/>
                </a:schemeClr>
              </a:solidFill>
            </a:endParaRPr>
          </a:p>
          <a:p>
            <a:pPr algn="just">
              <a:lnSpc>
                <a:spcPct val="110000"/>
              </a:lnSpc>
            </a:pPr>
            <a:r>
              <a:rPr lang="en-US" sz="2200" b="1" dirty="0" smtClean="0">
                <a:solidFill>
                  <a:schemeClr val="tx2">
                    <a:lumMod val="75000"/>
                  </a:schemeClr>
                </a:solidFill>
              </a:rPr>
              <a:t>Late-modern </a:t>
            </a:r>
            <a:r>
              <a:rPr lang="en-US" sz="2200" b="1" dirty="0">
                <a:solidFill>
                  <a:schemeClr val="tx2">
                    <a:lumMod val="75000"/>
                  </a:schemeClr>
                </a:solidFill>
              </a:rPr>
              <a:t>society produces singularities. It does no longer aim at the general, standardized and average solely, but prom </a:t>
            </a:r>
            <a:r>
              <a:rPr lang="en-US" sz="2200" b="1" dirty="0" err="1">
                <a:solidFill>
                  <a:schemeClr val="tx2">
                    <a:lumMod val="75000"/>
                  </a:schemeClr>
                </a:solidFill>
              </a:rPr>
              <a:t>otes</a:t>
            </a:r>
            <a:r>
              <a:rPr lang="en-US" sz="2200" b="1" dirty="0">
                <a:solidFill>
                  <a:schemeClr val="tx2">
                    <a:lumMod val="75000"/>
                  </a:schemeClr>
                </a:solidFill>
              </a:rPr>
              <a:t> and expects uniqueness. </a:t>
            </a:r>
            <a:r>
              <a:rPr lang="en-US" sz="2200" b="1" dirty="0" smtClean="0">
                <a:solidFill>
                  <a:schemeClr val="tx2">
                    <a:lumMod val="75000"/>
                  </a:schemeClr>
                </a:solidFill>
              </a:rPr>
              <a:t>Things, individuals, events, </a:t>
            </a:r>
            <a:r>
              <a:rPr lang="en-US" sz="2200" b="1" dirty="0">
                <a:solidFill>
                  <a:schemeClr val="tx2">
                    <a:lumMod val="75000"/>
                  </a:schemeClr>
                </a:solidFill>
              </a:rPr>
              <a:t>places and communities – everything wants to be special… The result is a competition of attention and evaluation for the status of this uniqueness, the so-called singularity. The result: the are losers and winners. Digital technologies, such as social media platforms and smartphones, are a necessary condition of the process. </a:t>
            </a:r>
            <a:endParaRPr lang="el-GR" sz="2200" dirty="0"/>
          </a:p>
        </p:txBody>
      </p:sp>
      <p:pic>
        <p:nvPicPr>
          <p:cNvPr id="9" name="Εικόνα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5043" y="87305"/>
            <a:ext cx="2143125" cy="2143125"/>
          </a:xfrm>
          <a:prstGeom prst="rect">
            <a:avLst/>
          </a:prstGeom>
        </p:spPr>
      </p:pic>
    </p:spTree>
    <p:extLst>
      <p:ext uri="{BB962C8B-B14F-4D97-AF65-F5344CB8AC3E}">
        <p14:creationId xmlns:p14="http://schemas.microsoft.com/office/powerpoint/2010/main" val="12168210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553227" y="413359"/>
            <a:ext cx="9951385" cy="1224941"/>
          </a:xfrm>
        </p:spPr>
        <p:txBody>
          <a:bodyPr>
            <a:normAutofit/>
          </a:bodyPr>
          <a:lstStyle/>
          <a:p>
            <a:pPr algn="ctr"/>
            <a:r>
              <a:rPr lang="el-GR" b="1" dirty="0" smtClean="0">
                <a:solidFill>
                  <a:schemeClr val="accent2">
                    <a:lumMod val="60000"/>
                    <a:lumOff val="40000"/>
                  </a:schemeClr>
                </a:solidFill>
              </a:rPr>
              <a:t>ΙΙ. ΤΑ ΘΕΩΡΗΤΙΚΑ ΡΕΥΜΑΤΑ ΣΤΙΣ ΣΠΟΥΔΕΣ ΕΠΙΣΤΗΜΗΣ &amp; ΤΕΧΝΟΛΟΓΙΑΣ</a:t>
            </a:r>
            <a:endParaRPr lang="el-GR" b="1" dirty="0">
              <a:solidFill>
                <a:schemeClr val="accent2">
                  <a:lumMod val="60000"/>
                  <a:lumOff val="40000"/>
                </a:schemeClr>
              </a:solidFill>
            </a:endParaRPr>
          </a:p>
        </p:txBody>
      </p:sp>
      <p:sp>
        <p:nvSpPr>
          <p:cNvPr id="3" name="Θέση περιεχομένου 2"/>
          <p:cNvSpPr>
            <a:spLocks noGrp="1"/>
          </p:cNvSpPr>
          <p:nvPr>
            <p:ph idx="1"/>
          </p:nvPr>
        </p:nvSpPr>
        <p:spPr>
          <a:xfrm>
            <a:off x="212942" y="1638300"/>
            <a:ext cx="11291670" cy="5029200"/>
          </a:xfrm>
        </p:spPr>
        <p:txBody>
          <a:bodyPr>
            <a:normAutofit fontScale="92500" lnSpcReduction="10000"/>
          </a:bodyPr>
          <a:lstStyle/>
          <a:p>
            <a:pPr eaLnBrk="0" hangingPunct="0"/>
            <a:r>
              <a:rPr lang="el-GR" sz="3600" b="1" dirty="0">
                <a:solidFill>
                  <a:schemeClr val="tx2">
                    <a:lumMod val="75000"/>
                  </a:schemeClr>
                </a:solidFill>
              </a:rPr>
              <a:t>1) Οι προσεγγίσεις της κοινωνικής κατασκευής της τεχνολογίας </a:t>
            </a:r>
            <a:endParaRPr lang="el-GR" sz="3600" dirty="0">
              <a:solidFill>
                <a:schemeClr val="tx2">
                  <a:lumMod val="75000"/>
                </a:schemeClr>
              </a:solidFill>
            </a:endParaRPr>
          </a:p>
          <a:p>
            <a:pPr eaLnBrk="0" hangingPunct="0"/>
            <a:r>
              <a:rPr lang="el-GR" sz="3600" b="1" dirty="0">
                <a:solidFill>
                  <a:schemeClr val="tx2">
                    <a:lumMod val="75000"/>
                  </a:schemeClr>
                </a:solidFill>
              </a:rPr>
              <a:t>2) Οι προσεγγίσεις της συμπαραγωγής τεχνολογίας και κοινωνίας </a:t>
            </a:r>
            <a:endParaRPr lang="el-GR" sz="3600" dirty="0">
              <a:solidFill>
                <a:schemeClr val="tx2">
                  <a:lumMod val="75000"/>
                </a:schemeClr>
              </a:solidFill>
            </a:endParaRPr>
          </a:p>
          <a:p>
            <a:pPr eaLnBrk="0" hangingPunct="0"/>
            <a:r>
              <a:rPr lang="el-GR" sz="3600" b="1" dirty="0">
                <a:solidFill>
                  <a:schemeClr val="tx2">
                    <a:lumMod val="75000"/>
                  </a:schemeClr>
                </a:solidFill>
              </a:rPr>
              <a:t>3) </a:t>
            </a:r>
            <a:r>
              <a:rPr lang="el-GR" sz="3600" b="1" dirty="0" smtClean="0">
                <a:solidFill>
                  <a:schemeClr val="tx2">
                    <a:lumMod val="75000"/>
                  </a:schemeClr>
                </a:solidFill>
              </a:rPr>
              <a:t>Κριτικές </a:t>
            </a:r>
            <a:r>
              <a:rPr lang="el-GR" sz="3600" b="1" dirty="0">
                <a:solidFill>
                  <a:schemeClr val="tx2">
                    <a:lumMod val="75000"/>
                  </a:schemeClr>
                </a:solidFill>
              </a:rPr>
              <a:t>προσεγγίσεις της </a:t>
            </a:r>
            <a:r>
              <a:rPr lang="el-GR" sz="3600" b="1" dirty="0" err="1" smtClean="0">
                <a:solidFill>
                  <a:schemeClr val="tx2">
                    <a:lumMod val="75000"/>
                  </a:schemeClr>
                </a:solidFill>
              </a:rPr>
              <a:t>Ψηφιοποίησης</a:t>
            </a:r>
            <a:r>
              <a:rPr lang="el-GR" sz="3600" b="1" dirty="0" smtClean="0">
                <a:solidFill>
                  <a:schemeClr val="tx2">
                    <a:lumMod val="75000"/>
                  </a:schemeClr>
                </a:solidFill>
              </a:rPr>
              <a:t>: πολιτική οικονομία και καπιταλιστικός εκσυγχρονισμός </a:t>
            </a:r>
            <a:endParaRPr lang="el-GR" sz="3600" b="1" dirty="0">
              <a:solidFill>
                <a:schemeClr val="tx2">
                  <a:lumMod val="75000"/>
                </a:schemeClr>
              </a:solidFill>
            </a:endParaRPr>
          </a:p>
          <a:p>
            <a:pPr eaLnBrk="0" hangingPunct="0"/>
            <a:r>
              <a:rPr lang="en-US" sz="3600" b="1" dirty="0" smtClean="0">
                <a:solidFill>
                  <a:schemeClr val="tx2">
                    <a:lumMod val="75000"/>
                  </a:schemeClr>
                </a:solidFill>
              </a:rPr>
              <a:t>4</a:t>
            </a:r>
            <a:r>
              <a:rPr lang="el-GR" sz="3600" b="1" dirty="0" smtClean="0">
                <a:solidFill>
                  <a:schemeClr val="tx2">
                    <a:lumMod val="75000"/>
                  </a:schemeClr>
                </a:solidFill>
              </a:rPr>
              <a:t>) Α</a:t>
            </a:r>
            <a:r>
              <a:rPr lang="en-US" sz="3600" b="1" dirty="0" err="1" smtClean="0">
                <a:solidFill>
                  <a:schemeClr val="tx2">
                    <a:lumMod val="75000"/>
                  </a:schemeClr>
                </a:solidFill>
              </a:rPr>
              <a:t>ctor</a:t>
            </a:r>
            <a:r>
              <a:rPr lang="en-US" sz="3600" b="1" dirty="0" smtClean="0">
                <a:solidFill>
                  <a:schemeClr val="tx2">
                    <a:lumMod val="75000"/>
                  </a:schemeClr>
                </a:solidFill>
              </a:rPr>
              <a:t> </a:t>
            </a:r>
            <a:r>
              <a:rPr lang="en-US" sz="3600" b="1" dirty="0">
                <a:solidFill>
                  <a:schemeClr val="tx2">
                    <a:lumMod val="75000"/>
                  </a:schemeClr>
                </a:solidFill>
              </a:rPr>
              <a:t>N</a:t>
            </a:r>
            <a:r>
              <a:rPr lang="en-US" sz="3600" b="1" dirty="0" smtClean="0">
                <a:solidFill>
                  <a:schemeClr val="tx2">
                    <a:lumMod val="75000"/>
                  </a:schemeClr>
                </a:solidFill>
              </a:rPr>
              <a:t>etwork Theory</a:t>
            </a:r>
            <a:r>
              <a:rPr lang="el-GR" sz="3600" b="1" dirty="0" smtClean="0">
                <a:solidFill>
                  <a:schemeClr val="tx2">
                    <a:lumMod val="75000"/>
                  </a:schemeClr>
                </a:solidFill>
              </a:rPr>
              <a:t>: πολυπλοκότητα &amp; δίκτυα </a:t>
            </a:r>
            <a:endParaRPr lang="en-US" sz="3600" b="1" dirty="0" smtClean="0">
              <a:solidFill>
                <a:schemeClr val="tx2">
                  <a:lumMod val="75000"/>
                </a:schemeClr>
              </a:solidFill>
            </a:endParaRPr>
          </a:p>
          <a:p>
            <a:pPr eaLnBrk="0" hangingPunct="0"/>
            <a:r>
              <a:rPr lang="el-GR" sz="3600" b="1" dirty="0" smtClean="0">
                <a:solidFill>
                  <a:schemeClr val="tx2">
                    <a:lumMod val="75000"/>
                  </a:schemeClr>
                </a:solidFill>
              </a:rPr>
              <a:t>5) </a:t>
            </a:r>
            <a:r>
              <a:rPr lang="el-GR" sz="3600" b="1" dirty="0" err="1" smtClean="0">
                <a:solidFill>
                  <a:schemeClr val="tx2">
                    <a:lumMod val="75000"/>
                  </a:schemeClr>
                </a:solidFill>
              </a:rPr>
              <a:t>Μετα</a:t>
            </a:r>
            <a:r>
              <a:rPr lang="el-GR" sz="3600" b="1" dirty="0" smtClean="0">
                <a:solidFill>
                  <a:schemeClr val="tx2">
                    <a:lumMod val="75000"/>
                  </a:schemeClr>
                </a:solidFill>
              </a:rPr>
              <a:t>-ανθρωπισμός </a:t>
            </a:r>
            <a:r>
              <a:rPr lang="el-GR" sz="3600" b="1" dirty="0">
                <a:solidFill>
                  <a:schemeClr val="tx2">
                    <a:lumMod val="75000"/>
                  </a:schemeClr>
                </a:solidFill>
              </a:rPr>
              <a:t>ή </a:t>
            </a:r>
            <a:r>
              <a:rPr lang="el-GR" sz="3600" b="1" dirty="0" smtClean="0">
                <a:solidFill>
                  <a:schemeClr val="tx2">
                    <a:lumMod val="75000"/>
                  </a:schemeClr>
                </a:solidFill>
              </a:rPr>
              <a:t>οι </a:t>
            </a:r>
            <a:r>
              <a:rPr lang="el-GR" sz="3600" b="1" dirty="0" err="1" smtClean="0">
                <a:solidFill>
                  <a:schemeClr val="tx2">
                    <a:lumMod val="75000"/>
                  </a:schemeClr>
                </a:solidFill>
              </a:rPr>
              <a:t>υλικο</a:t>
            </a:r>
            <a:r>
              <a:rPr lang="el-GR" sz="3600" b="1" dirty="0" smtClean="0">
                <a:solidFill>
                  <a:schemeClr val="tx2">
                    <a:lumMod val="75000"/>
                  </a:schemeClr>
                </a:solidFill>
              </a:rPr>
              <a:t>-σημειωτικές προσεγγίσεις</a:t>
            </a:r>
            <a:r>
              <a:rPr lang="el-GR" sz="3600" dirty="0" smtClean="0">
                <a:solidFill>
                  <a:schemeClr val="tx2">
                    <a:lumMod val="75000"/>
                  </a:schemeClr>
                </a:solidFill>
              </a:rPr>
              <a:t> (</a:t>
            </a:r>
            <a:r>
              <a:rPr lang="el-GR" sz="3600" b="1" dirty="0" smtClean="0">
                <a:solidFill>
                  <a:schemeClr val="tx2">
                    <a:lumMod val="75000"/>
                  </a:schemeClr>
                </a:solidFill>
              </a:rPr>
              <a:t>έμφαση στο πολιτισμικό)</a:t>
            </a:r>
            <a:endParaRPr lang="el-GR" sz="3600" b="1" dirty="0">
              <a:solidFill>
                <a:schemeClr val="tx2">
                  <a:lumMod val="75000"/>
                </a:schemeClr>
              </a:solidFill>
            </a:endParaRPr>
          </a:p>
          <a:p>
            <a:endParaRPr lang="el-GR" sz="3600" dirty="0">
              <a:solidFill>
                <a:schemeClr val="tx2">
                  <a:lumMod val="75000"/>
                </a:schemeClr>
              </a:solidFill>
            </a:endParaRPr>
          </a:p>
        </p:txBody>
      </p:sp>
    </p:spTree>
    <p:extLst>
      <p:ext uri="{BB962C8B-B14F-4D97-AF65-F5344CB8AC3E}">
        <p14:creationId xmlns:p14="http://schemas.microsoft.com/office/powerpoint/2010/main" val="28600909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63916" y="273382"/>
            <a:ext cx="8911687" cy="1280890"/>
          </a:xfrm>
        </p:spPr>
        <p:txBody>
          <a:bodyPr/>
          <a:lstStyle/>
          <a:p>
            <a:pPr algn="ctr"/>
            <a:r>
              <a:rPr lang="el-GR" b="1" dirty="0" smtClean="0">
                <a:solidFill>
                  <a:schemeClr val="accent2">
                    <a:lumMod val="60000"/>
                    <a:lumOff val="40000"/>
                  </a:schemeClr>
                </a:solidFill>
              </a:rPr>
              <a:t>1.  Θεωρίες Κοινωνικής Κατασκευής</a:t>
            </a:r>
            <a:endParaRPr lang="el-GR" b="1" dirty="0">
              <a:solidFill>
                <a:schemeClr val="accent2">
                  <a:lumMod val="60000"/>
                  <a:lumOff val="40000"/>
                </a:schemeClr>
              </a:solidFill>
            </a:endParaRPr>
          </a:p>
        </p:txBody>
      </p:sp>
      <p:sp>
        <p:nvSpPr>
          <p:cNvPr id="3" name="Θέση περιεχομένου 2"/>
          <p:cNvSpPr>
            <a:spLocks noGrp="1"/>
          </p:cNvSpPr>
          <p:nvPr>
            <p:ph idx="1"/>
          </p:nvPr>
        </p:nvSpPr>
        <p:spPr>
          <a:xfrm>
            <a:off x="200416" y="1164921"/>
            <a:ext cx="11991584" cy="5561556"/>
          </a:xfrm>
        </p:spPr>
        <p:txBody>
          <a:bodyPr>
            <a:normAutofit fontScale="92500" lnSpcReduction="20000"/>
          </a:bodyPr>
          <a:lstStyle/>
          <a:p>
            <a:r>
              <a:rPr lang="en-US" sz="2600" b="1" u="sng" dirty="0" smtClean="0">
                <a:solidFill>
                  <a:schemeClr val="bg2">
                    <a:lumMod val="10000"/>
                  </a:schemeClr>
                </a:solidFill>
                <a:hlinkClick r:id="rId2"/>
              </a:rPr>
              <a:t>Donald </a:t>
            </a:r>
            <a:r>
              <a:rPr lang="en-US" sz="2600" b="1" u="sng" dirty="0">
                <a:solidFill>
                  <a:schemeClr val="bg2">
                    <a:lumMod val="10000"/>
                  </a:schemeClr>
                </a:solidFill>
                <a:hlinkClick r:id="rId2"/>
              </a:rPr>
              <a:t>Angus </a:t>
            </a:r>
            <a:r>
              <a:rPr lang="en-US" sz="2600" b="1" u="sng" dirty="0" err="1">
                <a:solidFill>
                  <a:schemeClr val="bg2">
                    <a:lumMod val="10000"/>
                  </a:schemeClr>
                </a:solidFill>
                <a:hlinkClick r:id="rId2"/>
              </a:rPr>
              <a:t>MacKenzie</a:t>
            </a:r>
            <a:r>
              <a:rPr lang="en-US" sz="2600" b="1" dirty="0">
                <a:solidFill>
                  <a:schemeClr val="bg2">
                    <a:lumMod val="10000"/>
                  </a:schemeClr>
                </a:solidFill>
              </a:rPr>
              <a:t>, </a:t>
            </a:r>
            <a:r>
              <a:rPr lang="en-US" sz="2600" b="1" u="sng" dirty="0">
                <a:solidFill>
                  <a:schemeClr val="bg2">
                    <a:lumMod val="10000"/>
                  </a:schemeClr>
                </a:solidFill>
                <a:hlinkClick r:id="rId3"/>
              </a:rPr>
              <a:t>Judy </a:t>
            </a:r>
            <a:r>
              <a:rPr lang="en-US" sz="2600" b="1" u="sng" dirty="0" err="1">
                <a:solidFill>
                  <a:schemeClr val="bg2">
                    <a:lumMod val="10000"/>
                  </a:schemeClr>
                </a:solidFill>
                <a:hlinkClick r:id="rId3"/>
              </a:rPr>
              <a:t>Wajcman</a:t>
            </a:r>
            <a:r>
              <a:rPr lang="en-US" sz="2600" b="1" dirty="0">
                <a:solidFill>
                  <a:schemeClr val="bg2">
                    <a:lumMod val="10000"/>
                  </a:schemeClr>
                </a:solidFill>
              </a:rPr>
              <a:t> </a:t>
            </a:r>
            <a:r>
              <a:rPr lang="el-GR" sz="2600" b="1" dirty="0" smtClean="0">
                <a:solidFill>
                  <a:schemeClr val="bg2">
                    <a:lumMod val="10000"/>
                  </a:schemeClr>
                </a:solidFill>
              </a:rPr>
              <a:t>, </a:t>
            </a:r>
            <a:r>
              <a:rPr lang="en-US" sz="2600" b="1" dirty="0">
                <a:solidFill>
                  <a:schemeClr val="bg2">
                    <a:lumMod val="10000"/>
                  </a:schemeClr>
                </a:solidFill>
              </a:rPr>
              <a:t>The Social Shaping of Technology</a:t>
            </a:r>
            <a:r>
              <a:rPr lang="el-GR" sz="2600" b="1" dirty="0">
                <a:solidFill>
                  <a:schemeClr val="bg2">
                    <a:lumMod val="10000"/>
                  </a:schemeClr>
                </a:solidFill>
              </a:rPr>
              <a:t>( </a:t>
            </a:r>
            <a:r>
              <a:rPr lang="en-US" sz="2600" b="1" dirty="0" smtClean="0">
                <a:solidFill>
                  <a:schemeClr val="bg2">
                    <a:lumMod val="10000"/>
                  </a:schemeClr>
                </a:solidFill>
              </a:rPr>
              <a:t>1985)1999</a:t>
            </a:r>
            <a:r>
              <a:rPr lang="en-US" sz="2600" b="1" baseline="30000" dirty="0" smtClean="0">
                <a:solidFill>
                  <a:schemeClr val="bg2">
                    <a:lumMod val="10000"/>
                  </a:schemeClr>
                </a:solidFill>
              </a:rPr>
              <a:t>2</a:t>
            </a:r>
            <a:endParaRPr lang="el-GR" sz="2600" b="1" baseline="30000" dirty="0" smtClean="0">
              <a:solidFill>
                <a:schemeClr val="bg2">
                  <a:lumMod val="10000"/>
                </a:schemeClr>
              </a:solidFill>
            </a:endParaRPr>
          </a:p>
          <a:p>
            <a:r>
              <a:rPr lang="el-GR" sz="2600" b="1" dirty="0" smtClean="0">
                <a:solidFill>
                  <a:schemeClr val="bg2">
                    <a:lumMod val="10000"/>
                  </a:schemeClr>
                </a:solidFill>
              </a:rPr>
              <a:t>Η </a:t>
            </a:r>
            <a:r>
              <a:rPr lang="el-GR" sz="2600" b="1" dirty="0">
                <a:solidFill>
                  <a:schemeClr val="bg2">
                    <a:lumMod val="10000"/>
                  </a:schemeClr>
                </a:solidFill>
              </a:rPr>
              <a:t>τεχνολογική αλλαγή θεωρείται </a:t>
            </a:r>
            <a:r>
              <a:rPr lang="el-GR" sz="2600" b="1" dirty="0" smtClean="0">
                <a:solidFill>
                  <a:schemeClr val="bg2">
                    <a:lumMod val="10000"/>
                  </a:schemeClr>
                </a:solidFill>
              </a:rPr>
              <a:t>ως </a:t>
            </a:r>
            <a:r>
              <a:rPr lang="el-GR" sz="2600" b="1" dirty="0">
                <a:solidFill>
                  <a:schemeClr val="bg2">
                    <a:lumMod val="10000"/>
                  </a:schemeClr>
                </a:solidFill>
              </a:rPr>
              <a:t>κάτι που ακολουθεί τη δική του λογική - κάτι που </a:t>
            </a:r>
            <a:r>
              <a:rPr lang="el-GR" sz="2600" b="1" dirty="0" smtClean="0">
                <a:solidFill>
                  <a:schemeClr val="bg2">
                    <a:lumMod val="10000"/>
                  </a:schemeClr>
                </a:solidFill>
              </a:rPr>
              <a:t>καλωσορίζουμε </a:t>
            </a:r>
            <a:r>
              <a:rPr lang="el-GR" sz="2600" b="1" dirty="0">
                <a:solidFill>
                  <a:schemeClr val="bg2">
                    <a:lumMod val="10000"/>
                  </a:schemeClr>
                </a:solidFill>
              </a:rPr>
              <a:t>ή </a:t>
            </a:r>
            <a:r>
              <a:rPr lang="el-GR" sz="2600" b="1" dirty="0" smtClean="0">
                <a:solidFill>
                  <a:schemeClr val="bg2">
                    <a:lumMod val="10000"/>
                  </a:schemeClr>
                </a:solidFill>
              </a:rPr>
              <a:t>για το οποίο διαμαρτυρόμαστε </a:t>
            </a:r>
            <a:r>
              <a:rPr lang="el-GR" sz="2600" b="1" dirty="0">
                <a:solidFill>
                  <a:schemeClr val="bg2">
                    <a:lumMod val="10000"/>
                  </a:schemeClr>
                </a:solidFill>
              </a:rPr>
              <a:t>αλλά το οποίο δεν μπορούμε να αλλάξουμε ουσιαστικά. </a:t>
            </a:r>
            <a:endParaRPr lang="el-GR" sz="2600" b="1" dirty="0" smtClean="0">
              <a:solidFill>
                <a:schemeClr val="bg2">
                  <a:lumMod val="10000"/>
                </a:schemeClr>
              </a:solidFill>
            </a:endParaRPr>
          </a:p>
          <a:p>
            <a:pPr marL="0" indent="0">
              <a:buNone/>
            </a:pPr>
            <a:r>
              <a:rPr lang="el-GR" sz="2600" b="1" dirty="0" smtClean="0">
                <a:solidFill>
                  <a:schemeClr val="bg2">
                    <a:lumMod val="10000"/>
                  </a:schemeClr>
                </a:solidFill>
              </a:rPr>
              <a:t>Εξετάζοντας ειδικότερες τεχνολογίες περιγράφουν πως επηρεάζονται θεμελιωδώς από το κοινωνικό </a:t>
            </a:r>
            <a:r>
              <a:rPr lang="el-GR" sz="2600" b="1" dirty="0">
                <a:solidFill>
                  <a:schemeClr val="bg2">
                    <a:lumMod val="10000"/>
                  </a:schemeClr>
                </a:solidFill>
              </a:rPr>
              <a:t>πλαίσιο στο οποίο </a:t>
            </a:r>
            <a:r>
              <a:rPr lang="el-GR" sz="2600" b="1" dirty="0" smtClean="0">
                <a:solidFill>
                  <a:schemeClr val="bg2">
                    <a:lumMod val="10000"/>
                  </a:schemeClr>
                </a:solidFill>
              </a:rPr>
              <a:t>αναπτύσσονται  </a:t>
            </a:r>
          </a:p>
          <a:p>
            <a:r>
              <a:rPr lang="el-GR" sz="2600" b="1" dirty="0" smtClean="0">
                <a:solidFill>
                  <a:schemeClr val="bg2">
                    <a:lumMod val="10000"/>
                  </a:schemeClr>
                </a:solidFill>
              </a:rPr>
              <a:t>οι τεχνολογίες παραγωγής </a:t>
            </a:r>
            <a:r>
              <a:rPr lang="el-GR" sz="2600" b="1" dirty="0">
                <a:solidFill>
                  <a:schemeClr val="bg2">
                    <a:lumMod val="10000"/>
                  </a:schemeClr>
                </a:solidFill>
              </a:rPr>
              <a:t>από τις κοινωνικές σχέσεις στο χώρο εργασίας</a:t>
            </a:r>
            <a:endParaRPr lang="el-GR" sz="2600" b="1" dirty="0" smtClean="0">
              <a:solidFill>
                <a:schemeClr val="bg2">
                  <a:lumMod val="10000"/>
                </a:schemeClr>
              </a:solidFill>
            </a:endParaRPr>
          </a:p>
          <a:p>
            <a:r>
              <a:rPr lang="el-GR" sz="2600" b="1" dirty="0" smtClean="0">
                <a:solidFill>
                  <a:schemeClr val="bg2">
                    <a:lumMod val="10000"/>
                  </a:schemeClr>
                </a:solidFill>
              </a:rPr>
              <a:t>οικιακές &amp; αναπαραγωγικές τεχνολογίες  από τις σχέσεις </a:t>
            </a:r>
            <a:r>
              <a:rPr lang="el-GR" sz="2600" b="1" dirty="0" err="1" smtClean="0">
                <a:solidFill>
                  <a:schemeClr val="bg2">
                    <a:lumMod val="10000"/>
                  </a:schemeClr>
                </a:solidFill>
              </a:rPr>
              <a:t>έμφυλης</a:t>
            </a:r>
            <a:r>
              <a:rPr lang="el-GR" sz="2600" b="1" dirty="0" smtClean="0">
                <a:solidFill>
                  <a:schemeClr val="bg2">
                    <a:lumMod val="10000"/>
                  </a:schemeClr>
                </a:solidFill>
              </a:rPr>
              <a:t> ανισότητας  </a:t>
            </a:r>
          </a:p>
          <a:p>
            <a:r>
              <a:rPr lang="el-GR" sz="2600" b="1" dirty="0" smtClean="0">
                <a:solidFill>
                  <a:schemeClr val="bg2">
                    <a:lumMod val="10000"/>
                  </a:schemeClr>
                </a:solidFill>
              </a:rPr>
              <a:t>στρατιωτική τεχνολογία, ιδίως πυρηνική από τις γεωπολιτικές άνισες σχέσεις</a:t>
            </a:r>
          </a:p>
          <a:p>
            <a:pPr marL="0" indent="0">
              <a:buNone/>
            </a:pPr>
            <a:r>
              <a:rPr lang="el-GR" sz="2600" b="1" dirty="0" smtClean="0">
                <a:solidFill>
                  <a:schemeClr val="bg2">
                    <a:lumMod val="10000"/>
                  </a:schemeClr>
                </a:solidFill>
              </a:rPr>
              <a:t>Οι κοινωνικοί επιστήμονες τείνουν να ασχολούνται δυσανάλογα περισσότερο με τις συνέπειες παρά με τα αίτια, τους παράγοντες που διαμορφώνουν την τεχνολογία </a:t>
            </a:r>
          </a:p>
          <a:p>
            <a:pPr marL="0" indent="0">
              <a:buNone/>
            </a:pPr>
            <a:r>
              <a:rPr lang="el-GR" sz="2600" b="1" dirty="0" smtClean="0">
                <a:solidFill>
                  <a:schemeClr val="bg2">
                    <a:lumMod val="10000"/>
                  </a:schemeClr>
                </a:solidFill>
              </a:rPr>
              <a:t>.</a:t>
            </a:r>
            <a:endParaRPr lang="el-GR" sz="2600" b="1" dirty="0">
              <a:solidFill>
                <a:schemeClr val="bg2">
                  <a:lumMod val="10000"/>
                </a:schemeClr>
              </a:solidFill>
            </a:endParaRPr>
          </a:p>
          <a:p>
            <a:endParaRPr lang="el-GR" dirty="0"/>
          </a:p>
        </p:txBody>
      </p:sp>
    </p:spTree>
    <p:extLst>
      <p:ext uri="{BB962C8B-B14F-4D97-AF65-F5344CB8AC3E}">
        <p14:creationId xmlns:p14="http://schemas.microsoft.com/office/powerpoint/2010/main" val="15937924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63255" y="150313"/>
            <a:ext cx="11141357" cy="901873"/>
          </a:xfrm>
        </p:spPr>
        <p:txBody>
          <a:bodyPr/>
          <a:lstStyle/>
          <a:p>
            <a:pPr algn="ctr"/>
            <a:r>
              <a:rPr lang="el-GR" b="1" dirty="0" smtClean="0">
                <a:solidFill>
                  <a:schemeClr val="accent2">
                    <a:lumMod val="60000"/>
                    <a:lumOff val="40000"/>
                  </a:schemeClr>
                </a:solidFill>
              </a:rPr>
              <a:t>1.Θεωρίες </a:t>
            </a:r>
            <a:r>
              <a:rPr lang="el-GR" b="1" dirty="0">
                <a:solidFill>
                  <a:schemeClr val="accent2">
                    <a:lumMod val="60000"/>
                    <a:lumOff val="40000"/>
                  </a:schemeClr>
                </a:solidFill>
              </a:rPr>
              <a:t>Κοινωνικής Κατασκευή</a:t>
            </a:r>
            <a:r>
              <a:rPr lang="el-GR" b="1" dirty="0">
                <a:solidFill>
                  <a:schemeClr val="tx2">
                    <a:lumMod val="75000"/>
                  </a:schemeClr>
                </a:solidFill>
              </a:rPr>
              <a:t>ς</a:t>
            </a:r>
            <a:endParaRPr lang="el-GR" dirty="0"/>
          </a:p>
        </p:txBody>
      </p:sp>
      <p:sp>
        <p:nvSpPr>
          <p:cNvPr id="3" name="Θέση περιεχομένου 2"/>
          <p:cNvSpPr>
            <a:spLocks noGrp="1"/>
          </p:cNvSpPr>
          <p:nvPr>
            <p:ph idx="1"/>
          </p:nvPr>
        </p:nvSpPr>
        <p:spPr>
          <a:xfrm>
            <a:off x="363254" y="1302706"/>
            <a:ext cx="11141357" cy="5173250"/>
          </a:xfrm>
        </p:spPr>
        <p:txBody>
          <a:bodyPr>
            <a:noAutofit/>
          </a:bodyPr>
          <a:lstStyle/>
          <a:p>
            <a:pPr marL="0" indent="0" algn="just">
              <a:buNone/>
            </a:pPr>
            <a:r>
              <a:rPr lang="el-GR" sz="2400" b="1" dirty="0">
                <a:solidFill>
                  <a:schemeClr val="tx2">
                    <a:lumMod val="75000"/>
                  </a:schemeClr>
                </a:solidFill>
              </a:rPr>
              <a:t>Συνοψίζοντας, </a:t>
            </a:r>
            <a:r>
              <a:rPr lang="el-GR" sz="2400" b="1" dirty="0" smtClean="0">
                <a:solidFill>
                  <a:schemeClr val="tx2">
                    <a:lumMod val="75000"/>
                  </a:schemeClr>
                </a:solidFill>
              </a:rPr>
              <a:t>αντιλαμβάνονται </a:t>
            </a:r>
            <a:r>
              <a:rPr lang="el-GR" sz="2400" b="1" dirty="0">
                <a:solidFill>
                  <a:schemeClr val="tx2">
                    <a:lumMod val="75000"/>
                  </a:schemeClr>
                </a:solidFill>
              </a:rPr>
              <a:t>την τεχνολογία ως προϊόν της κοινωνίας. Σε αντίθεση με τον τεχνολογικό ντετερμινισμό, εδώ η κοινωνία αλλάζει την τεχνολογία και όχι το αντίστροφο. </a:t>
            </a:r>
            <a:endParaRPr lang="el-GR" sz="2400" b="1" dirty="0" smtClean="0">
              <a:solidFill>
                <a:schemeClr val="tx2">
                  <a:lumMod val="75000"/>
                </a:schemeClr>
              </a:solidFill>
            </a:endParaRPr>
          </a:p>
          <a:p>
            <a:pPr marL="0" indent="0" algn="just">
              <a:buNone/>
            </a:pPr>
            <a:r>
              <a:rPr lang="el-GR" sz="2400" b="1" dirty="0" smtClean="0">
                <a:solidFill>
                  <a:schemeClr val="tx2">
                    <a:lumMod val="75000"/>
                  </a:schemeClr>
                </a:solidFill>
              </a:rPr>
              <a:t>Επομένως  </a:t>
            </a:r>
            <a:r>
              <a:rPr lang="el-GR" sz="2400" b="1" dirty="0">
                <a:solidFill>
                  <a:schemeClr val="tx2">
                    <a:lumMod val="75000"/>
                  </a:schemeClr>
                </a:solidFill>
              </a:rPr>
              <a:t>η </a:t>
            </a:r>
            <a:r>
              <a:rPr lang="el-GR" sz="2400" b="1" dirty="0" err="1">
                <a:solidFill>
                  <a:schemeClr val="tx2">
                    <a:lumMod val="75000"/>
                  </a:schemeClr>
                </a:solidFill>
              </a:rPr>
              <a:t>ψηφιοποίηση</a:t>
            </a:r>
            <a:r>
              <a:rPr lang="el-GR" sz="2400" b="1" dirty="0">
                <a:solidFill>
                  <a:schemeClr val="tx2">
                    <a:lumMod val="75000"/>
                  </a:schemeClr>
                </a:solidFill>
              </a:rPr>
              <a:t> θεωρείται μια διαδικασία στην οποία η κοινωνία, και συνεπώς οι σχετικές κοινωνικές ομάδες, </a:t>
            </a:r>
            <a:r>
              <a:rPr lang="el-GR" sz="2400" b="1" dirty="0" smtClean="0">
                <a:solidFill>
                  <a:schemeClr val="tx2">
                    <a:lumMod val="75000"/>
                  </a:schemeClr>
                </a:solidFill>
              </a:rPr>
              <a:t>μετατρέπουν </a:t>
            </a:r>
            <a:r>
              <a:rPr lang="el-GR" sz="2400" b="1" dirty="0">
                <a:solidFill>
                  <a:schemeClr val="tx2">
                    <a:lumMod val="75000"/>
                  </a:schemeClr>
                </a:solidFill>
              </a:rPr>
              <a:t>τις υπάρχουσες τεχνολογίες σε ψηφιακή μορφή. Ο αντίκτυπος ΑΥΤΗΣ καθαυτής της </a:t>
            </a:r>
            <a:r>
              <a:rPr lang="el-GR" sz="2400" b="1" dirty="0" err="1">
                <a:solidFill>
                  <a:schemeClr val="tx2">
                    <a:lumMod val="75000"/>
                  </a:schemeClr>
                </a:solidFill>
              </a:rPr>
              <a:t>ψηφιοποίησης</a:t>
            </a:r>
            <a:r>
              <a:rPr lang="el-GR" sz="2400" b="1" dirty="0">
                <a:solidFill>
                  <a:schemeClr val="tx2">
                    <a:lumMod val="75000"/>
                  </a:schemeClr>
                </a:solidFill>
              </a:rPr>
              <a:t> στην κοινωνία είναι μικρότερης σημασίας από ότι πιστεύουμε καθώς η </a:t>
            </a:r>
            <a:r>
              <a:rPr lang="el-GR" sz="2400" b="1" dirty="0" err="1">
                <a:solidFill>
                  <a:schemeClr val="tx2">
                    <a:lumMod val="75000"/>
                  </a:schemeClr>
                </a:solidFill>
              </a:rPr>
              <a:t>ψηφιοποίηση</a:t>
            </a:r>
            <a:r>
              <a:rPr lang="el-GR" sz="2400" b="1" dirty="0">
                <a:solidFill>
                  <a:schemeClr val="tx2">
                    <a:lumMod val="75000"/>
                  </a:schemeClr>
                </a:solidFill>
              </a:rPr>
              <a:t> εξηγείται ως μια διαδικασία που αναδύεται από τις κοινωνικές πρακτικές.</a:t>
            </a:r>
          </a:p>
          <a:p>
            <a:pPr marL="0" indent="0" algn="just">
              <a:buNone/>
            </a:pPr>
            <a:r>
              <a:rPr lang="el-GR" sz="2400" b="1" dirty="0" smtClean="0">
                <a:solidFill>
                  <a:schemeClr val="tx2">
                    <a:lumMod val="75000"/>
                  </a:schemeClr>
                </a:solidFill>
              </a:rPr>
              <a:t>Είναι θέμα ερμηνείας και σημασίας που δίνεται στην ψηφιακή τεχνολογία και ανάλογα ριζώνουν και αναπτύσσονται εκείνες που θα επικρατήσουν</a:t>
            </a:r>
            <a:endParaRPr lang="el-GR" sz="2400" b="1" dirty="0">
              <a:solidFill>
                <a:schemeClr val="tx2">
                  <a:lumMod val="75000"/>
                </a:schemeClr>
              </a:solidFill>
            </a:endParaRPr>
          </a:p>
        </p:txBody>
      </p:sp>
    </p:spTree>
    <p:extLst>
      <p:ext uri="{BB962C8B-B14F-4D97-AF65-F5344CB8AC3E}">
        <p14:creationId xmlns:p14="http://schemas.microsoft.com/office/powerpoint/2010/main" val="37725240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88723" y="363256"/>
            <a:ext cx="11223321" cy="1545920"/>
          </a:xfrm>
        </p:spPr>
        <p:txBody>
          <a:bodyPr>
            <a:normAutofit/>
          </a:bodyPr>
          <a:lstStyle/>
          <a:p>
            <a:pPr algn="ctr"/>
            <a:r>
              <a:rPr lang="el-GR" sz="3200" b="1" dirty="0" smtClean="0">
                <a:solidFill>
                  <a:schemeClr val="accent2">
                    <a:lumMod val="60000"/>
                    <a:lumOff val="40000"/>
                  </a:schemeClr>
                </a:solidFill>
              </a:rPr>
              <a:t>2. Οι </a:t>
            </a:r>
            <a:r>
              <a:rPr lang="el-GR" sz="3200" b="1" dirty="0">
                <a:solidFill>
                  <a:schemeClr val="accent2">
                    <a:lumMod val="60000"/>
                    <a:lumOff val="40000"/>
                  </a:schemeClr>
                </a:solidFill>
              </a:rPr>
              <a:t>προσεγγίσεις της συμπαραγωγής </a:t>
            </a:r>
            <a:r>
              <a:rPr lang="en-US" sz="3200" b="1" dirty="0" smtClean="0">
                <a:solidFill>
                  <a:schemeClr val="accent2">
                    <a:lumMod val="60000"/>
                    <a:lumOff val="40000"/>
                  </a:schemeClr>
                </a:solidFill>
              </a:rPr>
              <a:t/>
            </a:r>
            <a:br>
              <a:rPr lang="en-US" sz="3200" b="1" dirty="0" smtClean="0">
                <a:solidFill>
                  <a:schemeClr val="accent2">
                    <a:lumMod val="60000"/>
                    <a:lumOff val="40000"/>
                  </a:schemeClr>
                </a:solidFill>
              </a:rPr>
            </a:br>
            <a:r>
              <a:rPr lang="el-GR" sz="3200" b="1" dirty="0" smtClean="0">
                <a:solidFill>
                  <a:schemeClr val="accent2">
                    <a:lumMod val="60000"/>
                    <a:lumOff val="40000"/>
                  </a:schemeClr>
                </a:solidFill>
              </a:rPr>
              <a:t>τεχνολογίας </a:t>
            </a:r>
            <a:r>
              <a:rPr lang="el-GR" sz="3200" b="1" dirty="0">
                <a:solidFill>
                  <a:schemeClr val="accent2">
                    <a:lumMod val="60000"/>
                    <a:lumOff val="40000"/>
                  </a:schemeClr>
                </a:solidFill>
              </a:rPr>
              <a:t>και κοινωνίας</a:t>
            </a:r>
            <a:endParaRPr lang="el-GR" sz="3200" dirty="0">
              <a:solidFill>
                <a:schemeClr val="accent2">
                  <a:lumMod val="60000"/>
                  <a:lumOff val="40000"/>
                </a:schemeClr>
              </a:solidFill>
            </a:endParaRPr>
          </a:p>
        </p:txBody>
      </p:sp>
      <p:sp>
        <p:nvSpPr>
          <p:cNvPr id="3" name="Θέση περιεχομένου 2"/>
          <p:cNvSpPr>
            <a:spLocks noGrp="1"/>
          </p:cNvSpPr>
          <p:nvPr>
            <p:ph idx="1"/>
          </p:nvPr>
        </p:nvSpPr>
        <p:spPr>
          <a:xfrm>
            <a:off x="250522" y="1615858"/>
            <a:ext cx="11786990" cy="5242141"/>
          </a:xfrm>
        </p:spPr>
        <p:txBody>
          <a:bodyPr>
            <a:normAutofit lnSpcReduction="10000"/>
          </a:bodyPr>
          <a:lstStyle/>
          <a:p>
            <a:pPr algn="just"/>
            <a:r>
              <a:rPr lang="en-US" sz="2600" b="1" dirty="0" err="1">
                <a:solidFill>
                  <a:schemeClr val="tx2">
                    <a:lumMod val="75000"/>
                  </a:schemeClr>
                </a:solidFill>
              </a:rPr>
              <a:t>Jasanoff</a:t>
            </a:r>
            <a:r>
              <a:rPr lang="en-US" sz="2600" b="1" dirty="0">
                <a:solidFill>
                  <a:schemeClr val="tx2">
                    <a:lumMod val="75000"/>
                  </a:schemeClr>
                </a:solidFill>
              </a:rPr>
              <a:t>, Sheila </a:t>
            </a:r>
            <a:r>
              <a:rPr lang="en-US" sz="2600" b="1" i="1" dirty="0">
                <a:solidFill>
                  <a:schemeClr val="tx2">
                    <a:lumMod val="75000"/>
                  </a:schemeClr>
                </a:solidFill>
              </a:rPr>
              <a:t>States of Knowledge. The co-production of science and social order</a:t>
            </a:r>
            <a:r>
              <a:rPr lang="en-US" sz="2600" b="1" dirty="0">
                <a:solidFill>
                  <a:schemeClr val="tx2">
                    <a:lumMod val="75000"/>
                  </a:schemeClr>
                </a:solidFill>
              </a:rPr>
              <a:t>, </a:t>
            </a:r>
            <a:r>
              <a:rPr lang="en-US" sz="2600" b="1" dirty="0" smtClean="0">
                <a:solidFill>
                  <a:schemeClr val="tx2">
                    <a:lumMod val="75000"/>
                  </a:schemeClr>
                </a:solidFill>
              </a:rPr>
              <a:t>Rou</a:t>
            </a:r>
            <a:r>
              <a:rPr lang="en-US" sz="2600" b="1" dirty="0">
                <a:solidFill>
                  <a:schemeClr val="tx2">
                    <a:lumMod val="75000"/>
                  </a:schemeClr>
                </a:solidFill>
              </a:rPr>
              <a:t>t</a:t>
            </a:r>
            <a:r>
              <a:rPr lang="en-US" sz="2600" b="1" dirty="0" smtClean="0">
                <a:solidFill>
                  <a:schemeClr val="tx2">
                    <a:lumMod val="75000"/>
                  </a:schemeClr>
                </a:solidFill>
              </a:rPr>
              <a:t>ledge 20</a:t>
            </a:r>
            <a:r>
              <a:rPr lang="en-US" sz="2600" b="1" dirty="0" smtClean="0"/>
              <a:t>04</a:t>
            </a:r>
            <a:r>
              <a:rPr lang="el-GR" sz="2600" b="1" dirty="0" smtClean="0"/>
              <a:t> </a:t>
            </a:r>
            <a:r>
              <a:rPr lang="el-GR" sz="2600" dirty="0"/>
              <a:t>η τεχνολογία και η κοινωνία επηρεάζουν ο ένας τον άλλον </a:t>
            </a:r>
            <a:r>
              <a:rPr lang="el-GR" sz="2600" b="1" dirty="0"/>
              <a:t>όχι </a:t>
            </a:r>
            <a:r>
              <a:rPr lang="el-GR" sz="2600" dirty="0"/>
              <a:t>με έναν τρόπο ή με μία κατεύθυνση </a:t>
            </a:r>
            <a:r>
              <a:rPr lang="el-GR" sz="2600" b="1" dirty="0"/>
              <a:t>αλλά</a:t>
            </a:r>
            <a:r>
              <a:rPr lang="el-GR" sz="2600" dirty="0"/>
              <a:t> και προς τις δύο κατευθύνσεις </a:t>
            </a:r>
            <a:r>
              <a:rPr lang="el-GR" sz="2600" b="1" dirty="0"/>
              <a:t>σχεδόν ταυτόχρονα.</a:t>
            </a:r>
            <a:r>
              <a:rPr lang="el-GR" sz="2600" dirty="0"/>
              <a:t> Οι έννοιες της συμπαραγωγής ή της συν-εξέλιξης χρησιμοποιούνται σε διαφορετικά πλαίσια και σε ένα ευρύ φάσμα κατηγοριών και οντοτήτων για την περιγραφή αμοιβαίων σχηματισμών. </a:t>
            </a:r>
            <a:endParaRPr lang="en-US" sz="2600" b="1" dirty="0" smtClean="0"/>
          </a:p>
          <a:p>
            <a:pPr algn="just"/>
            <a:r>
              <a:rPr lang="el-GR" sz="2600" dirty="0"/>
              <a:t>η τεχνολογία και η κοινωνία επηρεάζουν ο ένας τον άλλον </a:t>
            </a:r>
            <a:r>
              <a:rPr lang="el-GR" sz="2600" b="1" dirty="0"/>
              <a:t>όχι </a:t>
            </a:r>
            <a:r>
              <a:rPr lang="el-GR" sz="2600" dirty="0"/>
              <a:t>με έναν τρόπο ή με μία κατεύθυνση </a:t>
            </a:r>
            <a:r>
              <a:rPr lang="el-GR" sz="2600" b="1" dirty="0"/>
              <a:t>αλλά</a:t>
            </a:r>
            <a:r>
              <a:rPr lang="el-GR" sz="2600" dirty="0"/>
              <a:t> και προς τις δύο κατευθύνσεις </a:t>
            </a:r>
            <a:r>
              <a:rPr lang="el-GR" sz="2600" b="1" dirty="0"/>
              <a:t>σχεδόν ταυτόχρονα.</a:t>
            </a:r>
            <a:r>
              <a:rPr lang="el-GR" sz="2600" dirty="0"/>
              <a:t> Οι έννοιες της συμπαραγωγής ή της συν-εξέλιξης χρησιμοποιούνται σε διαφορετικά πλαίσια και σε ένα ευρύ φάσμα κατηγοριών και οντοτήτων για την περιγραφή αμοιβαίων σχηματισμών. </a:t>
            </a:r>
          </a:p>
          <a:p>
            <a:pPr marL="0" indent="0" algn="just">
              <a:buNone/>
            </a:pPr>
            <a:endParaRPr lang="el-GR" sz="2400" b="1" dirty="0" smtClean="0"/>
          </a:p>
          <a:p>
            <a:endParaRPr lang="el-GR" dirty="0"/>
          </a:p>
        </p:txBody>
      </p:sp>
    </p:spTree>
    <p:extLst>
      <p:ext uri="{BB962C8B-B14F-4D97-AF65-F5344CB8AC3E}">
        <p14:creationId xmlns:p14="http://schemas.microsoft.com/office/powerpoint/2010/main" val="20033254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00833" y="212942"/>
            <a:ext cx="11103779" cy="1152395"/>
          </a:xfrm>
        </p:spPr>
        <p:txBody>
          <a:bodyPr>
            <a:normAutofit fontScale="90000"/>
          </a:bodyPr>
          <a:lstStyle/>
          <a:p>
            <a:pPr algn="ctr"/>
            <a:r>
              <a:rPr lang="el-GR" b="1" dirty="0">
                <a:solidFill>
                  <a:schemeClr val="accent2">
                    <a:lumMod val="60000"/>
                    <a:lumOff val="40000"/>
                  </a:schemeClr>
                </a:solidFill>
              </a:rPr>
              <a:t>2. Οι προσεγγίσεις της συμπαραγωγής </a:t>
            </a:r>
            <a:r>
              <a:rPr lang="en-US" b="1" dirty="0" smtClean="0">
                <a:solidFill>
                  <a:schemeClr val="accent2">
                    <a:lumMod val="60000"/>
                    <a:lumOff val="40000"/>
                  </a:schemeClr>
                </a:solidFill>
              </a:rPr>
              <a:t/>
            </a:r>
            <a:br>
              <a:rPr lang="en-US" b="1" dirty="0" smtClean="0">
                <a:solidFill>
                  <a:schemeClr val="accent2">
                    <a:lumMod val="60000"/>
                    <a:lumOff val="40000"/>
                  </a:schemeClr>
                </a:solidFill>
              </a:rPr>
            </a:br>
            <a:r>
              <a:rPr lang="el-GR" b="1" dirty="0" smtClean="0">
                <a:solidFill>
                  <a:schemeClr val="accent2">
                    <a:lumMod val="60000"/>
                    <a:lumOff val="40000"/>
                  </a:schemeClr>
                </a:solidFill>
              </a:rPr>
              <a:t>τεχνολογίας και </a:t>
            </a:r>
            <a:r>
              <a:rPr lang="el-GR" b="1" dirty="0">
                <a:solidFill>
                  <a:schemeClr val="accent2">
                    <a:lumMod val="60000"/>
                    <a:lumOff val="40000"/>
                  </a:schemeClr>
                </a:solidFill>
              </a:rPr>
              <a:t>κοινωνίας</a:t>
            </a:r>
            <a:endParaRPr lang="el-GR" dirty="0"/>
          </a:p>
        </p:txBody>
      </p:sp>
      <p:sp>
        <p:nvSpPr>
          <p:cNvPr id="3" name="Θέση περιεχομένου 2"/>
          <p:cNvSpPr>
            <a:spLocks noGrp="1"/>
          </p:cNvSpPr>
          <p:nvPr>
            <p:ph idx="1"/>
          </p:nvPr>
        </p:nvSpPr>
        <p:spPr>
          <a:xfrm>
            <a:off x="145070" y="1503124"/>
            <a:ext cx="11615304" cy="4885150"/>
          </a:xfrm>
        </p:spPr>
        <p:txBody>
          <a:bodyPr>
            <a:normAutofit/>
          </a:bodyPr>
          <a:lstStyle/>
          <a:p>
            <a:pPr eaLnBrk="0" hangingPunct="0"/>
            <a:r>
              <a:rPr lang="el-GR" sz="2400" b="1" dirty="0" smtClean="0">
                <a:solidFill>
                  <a:schemeClr val="tx2">
                    <a:lumMod val="75000"/>
                  </a:schemeClr>
                </a:solidFill>
              </a:rPr>
              <a:t>Η </a:t>
            </a:r>
            <a:r>
              <a:rPr lang="el-GR" sz="2400" b="1" dirty="0">
                <a:solidFill>
                  <a:schemeClr val="tx2">
                    <a:lumMod val="75000"/>
                  </a:schemeClr>
                </a:solidFill>
              </a:rPr>
              <a:t>συμπαραγωγή είναι συμμετρική (</a:t>
            </a:r>
            <a:r>
              <a:rPr lang="el-GR" sz="2400" b="1" dirty="0" err="1">
                <a:solidFill>
                  <a:schemeClr val="tx2">
                    <a:lumMod val="75000"/>
                  </a:schemeClr>
                </a:solidFill>
              </a:rPr>
              <a:t>Jasanoff</a:t>
            </a:r>
            <a:r>
              <a:rPr lang="el-GR" sz="2400" b="1" dirty="0">
                <a:solidFill>
                  <a:schemeClr val="tx2">
                    <a:lumMod val="75000"/>
                  </a:schemeClr>
                </a:solidFill>
              </a:rPr>
              <a:t> 2004, </a:t>
            </a:r>
            <a:r>
              <a:rPr lang="el-GR" sz="2400" b="1" dirty="0" smtClean="0">
                <a:solidFill>
                  <a:schemeClr val="tx2">
                    <a:lumMod val="75000"/>
                  </a:schemeClr>
                </a:solidFill>
              </a:rPr>
              <a:t>σ. </a:t>
            </a:r>
            <a:r>
              <a:rPr lang="el-GR" sz="2400" b="1" dirty="0">
                <a:solidFill>
                  <a:schemeClr val="tx2">
                    <a:lumMod val="75000"/>
                  </a:schemeClr>
                </a:solidFill>
              </a:rPr>
              <a:t>3</a:t>
            </a:r>
            <a:r>
              <a:rPr lang="el-GR" sz="2400" b="1" dirty="0" smtClean="0">
                <a:solidFill>
                  <a:schemeClr val="tx2">
                    <a:lumMod val="75000"/>
                  </a:schemeClr>
                </a:solidFill>
              </a:rPr>
              <a:t>) = ΤΑΥΤΟΧΡΟΝΑ </a:t>
            </a:r>
          </a:p>
          <a:p>
            <a:pPr eaLnBrk="0" hangingPunct="0"/>
            <a:r>
              <a:rPr lang="el-GR" sz="2400" b="1" dirty="0" smtClean="0">
                <a:solidFill>
                  <a:schemeClr val="tx2">
                    <a:lumMod val="75000"/>
                  </a:schemeClr>
                </a:solidFill>
              </a:rPr>
              <a:t>δίνει προσοχή </a:t>
            </a:r>
            <a:r>
              <a:rPr lang="el-GR" sz="2400" b="1" dirty="0">
                <a:solidFill>
                  <a:schemeClr val="tx2">
                    <a:lumMod val="75000"/>
                  </a:schemeClr>
                </a:solidFill>
              </a:rPr>
              <a:t>στις κοινωνικές και πολιτισμικές διαστάσεις (π.χ. πρακτικές, κανόνες, αξίες, ιδέες, θεσμοί) της ανάπτυξης, εφαρμογής, προσαρμογής, αναδιάρθρωσης και χρήσης της </a:t>
            </a:r>
            <a:r>
              <a:rPr lang="el-GR" sz="2400" b="1" dirty="0" smtClean="0">
                <a:solidFill>
                  <a:schemeClr val="tx2">
                    <a:lumMod val="75000"/>
                  </a:schemeClr>
                </a:solidFill>
              </a:rPr>
              <a:t>τεχνολογίας.  </a:t>
            </a:r>
          </a:p>
          <a:p>
            <a:pPr eaLnBrk="0" hangingPunct="0"/>
            <a:r>
              <a:rPr lang="el-GR" sz="2400" b="1" dirty="0">
                <a:solidFill>
                  <a:schemeClr val="tx2">
                    <a:lumMod val="75000"/>
                  </a:schemeClr>
                </a:solidFill>
              </a:rPr>
              <a:t>ε</a:t>
            </a:r>
            <a:r>
              <a:rPr lang="el-GR" sz="2400" b="1" dirty="0" smtClean="0">
                <a:solidFill>
                  <a:schemeClr val="tx2">
                    <a:lumMod val="75000"/>
                  </a:schemeClr>
                </a:solidFill>
              </a:rPr>
              <a:t>στιάζει στον </a:t>
            </a:r>
            <a:r>
              <a:rPr lang="el-GR" sz="2400" b="1" dirty="0">
                <a:solidFill>
                  <a:schemeClr val="tx2">
                    <a:lumMod val="75000"/>
                  </a:schemeClr>
                </a:solidFill>
              </a:rPr>
              <a:t>τρόπο με τον οποίο </a:t>
            </a:r>
            <a:r>
              <a:rPr lang="el-GR" sz="2400" b="1" dirty="0" err="1" smtClean="0">
                <a:solidFill>
                  <a:schemeClr val="tx2">
                    <a:lumMod val="75000"/>
                  </a:schemeClr>
                </a:solidFill>
              </a:rPr>
              <a:t>κοινωνικ</a:t>
            </a:r>
            <a:r>
              <a:rPr lang="en-US" sz="2400" b="1" dirty="0" smtClean="0">
                <a:solidFill>
                  <a:schemeClr val="tx2">
                    <a:lumMod val="75000"/>
                  </a:schemeClr>
                </a:solidFill>
              </a:rPr>
              <a:t>o</a:t>
            </a:r>
            <a:r>
              <a:rPr lang="el-GR" sz="2400" b="1" dirty="0">
                <a:solidFill>
                  <a:schemeClr val="tx2">
                    <a:lumMod val="75000"/>
                  </a:schemeClr>
                </a:solidFill>
              </a:rPr>
              <a:t>ί</a:t>
            </a:r>
            <a:r>
              <a:rPr lang="el-GR" sz="2400" b="1" dirty="0" smtClean="0">
                <a:solidFill>
                  <a:schemeClr val="tx2">
                    <a:lumMod val="75000"/>
                  </a:schemeClr>
                </a:solidFill>
              </a:rPr>
              <a:t> </a:t>
            </a:r>
            <a:r>
              <a:rPr lang="el-GR" sz="2400" b="1" dirty="0">
                <a:solidFill>
                  <a:schemeClr val="tx2">
                    <a:lumMod val="75000"/>
                  </a:schemeClr>
                </a:solidFill>
              </a:rPr>
              <a:t>και </a:t>
            </a:r>
            <a:r>
              <a:rPr lang="el-GR" sz="2400" b="1" dirty="0" smtClean="0">
                <a:solidFill>
                  <a:schemeClr val="tx2">
                    <a:lumMod val="75000"/>
                  </a:schemeClr>
                </a:solidFill>
              </a:rPr>
              <a:t> </a:t>
            </a:r>
            <a:r>
              <a:rPr lang="el-GR" sz="2400" b="1" dirty="0">
                <a:solidFill>
                  <a:schemeClr val="tx2">
                    <a:lumMod val="75000"/>
                  </a:schemeClr>
                </a:solidFill>
              </a:rPr>
              <a:t>πολιτισμικοί </a:t>
            </a:r>
            <a:r>
              <a:rPr lang="el-GR" sz="2400" b="1" dirty="0" smtClean="0">
                <a:solidFill>
                  <a:schemeClr val="tx2">
                    <a:lumMod val="75000"/>
                  </a:schemeClr>
                </a:solidFill>
              </a:rPr>
              <a:t>παράγοντες (</a:t>
            </a:r>
            <a:r>
              <a:rPr lang="el-GR" sz="2400" b="1" dirty="0" err="1" smtClean="0">
                <a:solidFill>
                  <a:schemeClr val="tx2">
                    <a:lumMod val="75000"/>
                  </a:schemeClr>
                </a:solidFill>
              </a:rPr>
              <a:t>ανα</a:t>
            </a:r>
            <a:r>
              <a:rPr lang="el-GR" sz="2400" b="1" dirty="0" smtClean="0">
                <a:solidFill>
                  <a:schemeClr val="tx2">
                    <a:lumMod val="75000"/>
                  </a:schemeClr>
                </a:solidFill>
              </a:rPr>
              <a:t>) σχηματίζονται </a:t>
            </a:r>
            <a:r>
              <a:rPr lang="el-GR" sz="2400" b="1" dirty="0">
                <a:solidFill>
                  <a:schemeClr val="tx2">
                    <a:lumMod val="75000"/>
                  </a:schemeClr>
                </a:solidFill>
              </a:rPr>
              <a:t>από </a:t>
            </a:r>
            <a:r>
              <a:rPr lang="el-GR" sz="2400" b="1" dirty="0" smtClean="0">
                <a:solidFill>
                  <a:schemeClr val="tx2">
                    <a:lumMod val="75000"/>
                  </a:schemeClr>
                </a:solidFill>
              </a:rPr>
              <a:t>υλικές/ ψηφιακές </a:t>
            </a:r>
            <a:r>
              <a:rPr lang="el-GR" sz="2400" b="1" dirty="0">
                <a:solidFill>
                  <a:schemeClr val="tx2">
                    <a:lumMod val="75000"/>
                  </a:schemeClr>
                </a:solidFill>
              </a:rPr>
              <a:t>εκδηλώσεις της </a:t>
            </a:r>
            <a:r>
              <a:rPr lang="el-GR" sz="2400" b="1" dirty="0" smtClean="0">
                <a:solidFill>
                  <a:schemeClr val="tx2">
                    <a:lumMod val="75000"/>
                  </a:schemeClr>
                </a:solidFill>
              </a:rPr>
              <a:t>τεχνολογίας.</a:t>
            </a:r>
          </a:p>
          <a:p>
            <a:pPr algn="just" eaLnBrk="0" hangingPunct="0"/>
            <a:r>
              <a:rPr lang="el-GR" sz="2400" b="1" i="1" dirty="0" smtClean="0">
                <a:solidFill>
                  <a:schemeClr val="tx2">
                    <a:lumMod val="75000"/>
                  </a:schemeClr>
                </a:solidFill>
              </a:rPr>
              <a:t>Κατά </a:t>
            </a:r>
            <a:r>
              <a:rPr lang="el-GR" sz="2400" b="1" i="1" dirty="0">
                <a:solidFill>
                  <a:schemeClr val="tx2">
                    <a:lumMod val="75000"/>
                  </a:schemeClr>
                </a:solidFill>
              </a:rPr>
              <a:t>συνέπεια, η </a:t>
            </a:r>
            <a:r>
              <a:rPr lang="el-GR" sz="2400" b="1" i="1" dirty="0" err="1">
                <a:solidFill>
                  <a:schemeClr val="tx2">
                    <a:lumMod val="75000"/>
                  </a:schemeClr>
                </a:solidFill>
              </a:rPr>
              <a:t>ψηφιοποίηση</a:t>
            </a:r>
            <a:r>
              <a:rPr lang="el-GR" sz="2400" b="1" i="1" dirty="0">
                <a:solidFill>
                  <a:schemeClr val="tx2">
                    <a:lumMod val="75000"/>
                  </a:schemeClr>
                </a:solidFill>
              </a:rPr>
              <a:t> θεωρείται </a:t>
            </a:r>
            <a:r>
              <a:rPr lang="el-GR" sz="2400" b="1" i="1" dirty="0" smtClean="0">
                <a:solidFill>
                  <a:schemeClr val="tx2">
                    <a:lumMod val="75000"/>
                  </a:schemeClr>
                </a:solidFill>
              </a:rPr>
              <a:t>ένα πεδίο όπου οι κοινωνικές </a:t>
            </a:r>
            <a:r>
              <a:rPr lang="el-GR" sz="2400" b="1" i="1" dirty="0">
                <a:solidFill>
                  <a:schemeClr val="tx2">
                    <a:lumMod val="75000"/>
                  </a:schemeClr>
                </a:solidFill>
              </a:rPr>
              <a:t>και τεχνικές </a:t>
            </a:r>
            <a:r>
              <a:rPr lang="el-GR" sz="2400" b="1" i="1" dirty="0" smtClean="0">
                <a:solidFill>
                  <a:schemeClr val="tx2">
                    <a:lumMod val="75000"/>
                  </a:schemeClr>
                </a:solidFill>
              </a:rPr>
              <a:t>πρακτικές συναντιούνται με το λόγο, τους  </a:t>
            </a:r>
            <a:r>
              <a:rPr lang="el-GR" sz="2400" b="1" i="1" dirty="0">
                <a:solidFill>
                  <a:schemeClr val="tx2">
                    <a:lumMod val="75000"/>
                  </a:schemeClr>
                </a:solidFill>
              </a:rPr>
              <a:t>κανόνες </a:t>
            </a:r>
            <a:r>
              <a:rPr lang="el-GR" sz="2400" b="1" i="1" dirty="0" smtClean="0">
                <a:solidFill>
                  <a:schemeClr val="tx2">
                    <a:lumMod val="75000"/>
                  </a:schemeClr>
                </a:solidFill>
              </a:rPr>
              <a:t>(ΚΑΙ ΤΟΥ ΔΙΚΑΙΟΥ). Η χρήση, η </a:t>
            </a:r>
            <a:r>
              <a:rPr lang="el-GR" sz="2400" b="1" i="1" dirty="0">
                <a:solidFill>
                  <a:schemeClr val="tx2">
                    <a:lumMod val="75000"/>
                  </a:schemeClr>
                </a:solidFill>
              </a:rPr>
              <a:t>σειρά, η διάταξη και οι υποδομές του ψηφιακού (είτε πρόκειται για τεχνολογίες, τεχνολογικά </a:t>
            </a:r>
            <a:r>
              <a:rPr lang="el-GR" sz="2400" b="1" i="1" dirty="0" smtClean="0">
                <a:solidFill>
                  <a:schemeClr val="tx2">
                    <a:lumMod val="75000"/>
                  </a:schemeClr>
                </a:solidFill>
              </a:rPr>
              <a:t>συστήματα είτε αντικείμενα </a:t>
            </a:r>
            <a:r>
              <a:rPr lang="el-GR" sz="2400" b="1" i="1" dirty="0">
                <a:solidFill>
                  <a:schemeClr val="tx2">
                    <a:lumMod val="75000"/>
                  </a:schemeClr>
                </a:solidFill>
              </a:rPr>
              <a:t>ή δεδομένα) συγκροτούνται συνεχώς </a:t>
            </a:r>
            <a:r>
              <a:rPr lang="el-GR" sz="2400" b="1" i="1" dirty="0" smtClean="0">
                <a:solidFill>
                  <a:schemeClr val="tx2">
                    <a:lumMod val="75000"/>
                  </a:schemeClr>
                </a:solidFill>
              </a:rPr>
              <a:t>μεταξύ τους. </a:t>
            </a:r>
            <a:endParaRPr lang="el-GR" sz="2400" b="1" dirty="0">
              <a:solidFill>
                <a:schemeClr val="tx2">
                  <a:lumMod val="75000"/>
                </a:schemeClr>
              </a:solidFill>
            </a:endParaRPr>
          </a:p>
          <a:p>
            <a:pPr eaLnBrk="0" hangingPunct="0"/>
            <a:endParaRPr lang="el-GR" dirty="0"/>
          </a:p>
          <a:p>
            <a:endParaRPr lang="el-GR" dirty="0"/>
          </a:p>
        </p:txBody>
      </p:sp>
    </p:spTree>
    <p:extLst>
      <p:ext uri="{BB962C8B-B14F-4D97-AF65-F5344CB8AC3E}">
        <p14:creationId xmlns:p14="http://schemas.microsoft.com/office/powerpoint/2010/main" val="2837792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0"/>
            <a:ext cx="11899725" cy="1302707"/>
          </a:xfrm>
        </p:spPr>
        <p:txBody>
          <a:bodyPr>
            <a:normAutofit/>
          </a:bodyPr>
          <a:lstStyle/>
          <a:p>
            <a:pPr algn="ctr"/>
            <a:r>
              <a:rPr lang="el-GR" b="1" dirty="0" smtClean="0">
                <a:solidFill>
                  <a:schemeClr val="accent5">
                    <a:lumMod val="50000"/>
                  </a:schemeClr>
                </a:solidFill>
              </a:rPr>
              <a:t>Το </a:t>
            </a:r>
            <a:r>
              <a:rPr lang="el-GR" b="1" dirty="0" err="1" smtClean="0">
                <a:solidFill>
                  <a:schemeClr val="accent5">
                    <a:lumMod val="50000"/>
                  </a:schemeClr>
                </a:solidFill>
              </a:rPr>
              <a:t>διακύβευμα</a:t>
            </a:r>
            <a:r>
              <a:rPr lang="el-GR" b="1" dirty="0" smtClean="0">
                <a:solidFill>
                  <a:schemeClr val="accent5">
                    <a:lumMod val="50000"/>
                  </a:schemeClr>
                </a:solidFill>
              </a:rPr>
              <a:t> της ρύθμισης </a:t>
            </a:r>
            <a:r>
              <a:rPr lang="en-US" b="1" dirty="0" smtClean="0">
                <a:solidFill>
                  <a:schemeClr val="accent5">
                    <a:lumMod val="50000"/>
                  </a:schemeClr>
                </a:solidFill>
              </a:rPr>
              <a:t> </a:t>
            </a:r>
            <a:r>
              <a:rPr lang="el-GR" b="1" dirty="0" smtClean="0">
                <a:solidFill>
                  <a:schemeClr val="accent5">
                    <a:lumMod val="50000"/>
                  </a:schemeClr>
                </a:solidFill>
              </a:rPr>
              <a:t>της ψηφιακής τεχνολογίας</a:t>
            </a:r>
            <a:endParaRPr lang="el-GR" b="1" dirty="0">
              <a:solidFill>
                <a:schemeClr val="accent5">
                  <a:lumMod val="50000"/>
                </a:schemeClr>
              </a:solidFill>
            </a:endParaRPr>
          </a:p>
        </p:txBody>
      </p:sp>
      <p:sp>
        <p:nvSpPr>
          <p:cNvPr id="3" name="Θέση περιεχομένου 2"/>
          <p:cNvSpPr>
            <a:spLocks noGrp="1"/>
          </p:cNvSpPr>
          <p:nvPr>
            <p:ph idx="1"/>
          </p:nvPr>
        </p:nvSpPr>
        <p:spPr>
          <a:xfrm>
            <a:off x="231186" y="1504166"/>
            <a:ext cx="11668539" cy="5353833"/>
          </a:xfrm>
        </p:spPr>
        <p:txBody>
          <a:bodyPr>
            <a:normAutofit/>
          </a:bodyPr>
          <a:lstStyle/>
          <a:p>
            <a:pPr marL="514350" indent="-514350" algn="just">
              <a:buFont typeface="+mj-lt"/>
              <a:buAutoNum type="arabicPeriod"/>
            </a:pPr>
            <a:r>
              <a:rPr lang="el-GR" sz="2800" b="1" dirty="0" smtClean="0">
                <a:solidFill>
                  <a:schemeClr val="accent1">
                    <a:lumMod val="75000"/>
                  </a:schemeClr>
                </a:solidFill>
              </a:rPr>
              <a:t>Μπορούμε να υπερβούμε το κυρίαρχο στερεότυπο ότι το δίκαιο χειραγωγείται νομοτελειακά, μοιρολατρικά από την τεχνολογία; </a:t>
            </a:r>
          </a:p>
          <a:p>
            <a:pPr marL="514350" indent="-514350" algn="just">
              <a:buFont typeface="+mj-lt"/>
              <a:buAutoNum type="arabicPeriod"/>
            </a:pPr>
            <a:r>
              <a:rPr lang="el-GR" sz="2800" b="1" dirty="0">
                <a:solidFill>
                  <a:schemeClr val="accent1">
                    <a:lumMod val="75000"/>
                  </a:schemeClr>
                </a:solidFill>
              </a:rPr>
              <a:t>Ποια είναι η θεωρητική συζήτηση που ξεκίνησε τον 20</a:t>
            </a:r>
            <a:r>
              <a:rPr lang="el-GR" sz="2800" b="1" baseline="30000" dirty="0">
                <a:solidFill>
                  <a:schemeClr val="accent1">
                    <a:lumMod val="75000"/>
                  </a:schemeClr>
                </a:solidFill>
              </a:rPr>
              <a:t>ο</a:t>
            </a:r>
            <a:r>
              <a:rPr lang="el-GR" sz="2800" b="1" dirty="0">
                <a:solidFill>
                  <a:schemeClr val="accent1">
                    <a:lumMod val="75000"/>
                  </a:schemeClr>
                </a:solidFill>
              </a:rPr>
              <a:t> αιώνα και συνεχίζεται σήμερα για την </a:t>
            </a:r>
            <a:r>
              <a:rPr lang="el-GR" sz="2800" b="1" dirty="0" smtClean="0">
                <a:solidFill>
                  <a:schemeClr val="accent1">
                    <a:lumMod val="75000"/>
                  </a:schemeClr>
                </a:solidFill>
              </a:rPr>
              <a:t>κοινωνιολογική </a:t>
            </a:r>
            <a:r>
              <a:rPr lang="el-GR" sz="2800" b="1" dirty="0">
                <a:solidFill>
                  <a:schemeClr val="accent1">
                    <a:lumMod val="75000"/>
                  </a:schemeClr>
                </a:solidFill>
              </a:rPr>
              <a:t>διάσταση της τεχνολογίας με επίκεντρο πλέον τον ψηφιακό μετασχηματισμό;</a:t>
            </a:r>
          </a:p>
          <a:p>
            <a:pPr marL="514350" indent="-514350" algn="just">
              <a:buFont typeface="+mj-lt"/>
              <a:buAutoNum type="arabicPeriod"/>
            </a:pPr>
            <a:r>
              <a:rPr lang="el-GR" sz="2800" b="1" dirty="0" smtClean="0">
                <a:solidFill>
                  <a:schemeClr val="accent1">
                    <a:lumMod val="75000"/>
                  </a:schemeClr>
                </a:solidFill>
              </a:rPr>
              <a:t>Ποια είναι η θεωρητική συμβολή των Σπουδών Επιστήμης &amp; Τεχνολογίας </a:t>
            </a:r>
            <a:r>
              <a:rPr lang="en-US" sz="2800" b="1" dirty="0" smtClean="0">
                <a:solidFill>
                  <a:schemeClr val="accent1">
                    <a:lumMod val="75000"/>
                  </a:schemeClr>
                </a:solidFill>
              </a:rPr>
              <a:t>(STS)</a:t>
            </a:r>
            <a:r>
              <a:rPr lang="el-GR" sz="2800" b="1" dirty="0" smtClean="0">
                <a:solidFill>
                  <a:schemeClr val="accent1">
                    <a:lumMod val="75000"/>
                  </a:schemeClr>
                </a:solidFill>
              </a:rPr>
              <a:t> για το ρόλο της </a:t>
            </a:r>
            <a:r>
              <a:rPr lang="el-GR" sz="2800" b="1" dirty="0" err="1" smtClean="0">
                <a:solidFill>
                  <a:schemeClr val="accent1">
                    <a:lumMod val="75000"/>
                  </a:schemeClr>
                </a:solidFill>
              </a:rPr>
              <a:t>τεχνοεπιστήμης</a:t>
            </a:r>
            <a:r>
              <a:rPr lang="el-GR" sz="2800" b="1" dirty="0" smtClean="0">
                <a:solidFill>
                  <a:schemeClr val="accent1">
                    <a:lumMod val="75000"/>
                  </a:schemeClr>
                </a:solidFill>
              </a:rPr>
              <a:t>; </a:t>
            </a:r>
          </a:p>
          <a:p>
            <a:pPr marL="514350" indent="-514350" algn="just">
              <a:buFont typeface="+mj-lt"/>
              <a:buAutoNum type="arabicPeriod"/>
            </a:pPr>
            <a:r>
              <a:rPr lang="el-GR" sz="2800" b="1" dirty="0" smtClean="0">
                <a:solidFill>
                  <a:schemeClr val="accent1">
                    <a:lumMod val="75000"/>
                  </a:schemeClr>
                </a:solidFill>
              </a:rPr>
              <a:t>Τι λέει η θεωρία δικαίου για την ρυθμιστική </a:t>
            </a:r>
            <a:r>
              <a:rPr lang="el-GR" sz="2800" b="1" smtClean="0">
                <a:solidFill>
                  <a:schemeClr val="accent1">
                    <a:lumMod val="75000"/>
                  </a:schemeClr>
                </a:solidFill>
              </a:rPr>
              <a:t>ορθολογικότητα και το πως </a:t>
            </a:r>
            <a:r>
              <a:rPr lang="el-GR" sz="2800" b="1" dirty="0" smtClean="0">
                <a:solidFill>
                  <a:schemeClr val="accent1">
                    <a:lumMod val="75000"/>
                  </a:schemeClr>
                </a:solidFill>
              </a:rPr>
              <a:t>συνδέεται το δίκαιο με τα διάφορα πεδία κοινωνικών σχέσεων τον 21</a:t>
            </a:r>
            <a:r>
              <a:rPr lang="el-GR" sz="2800" b="1" baseline="30000" dirty="0" smtClean="0">
                <a:solidFill>
                  <a:schemeClr val="accent1">
                    <a:lumMod val="75000"/>
                  </a:schemeClr>
                </a:solidFill>
              </a:rPr>
              <a:t>ο</a:t>
            </a:r>
            <a:r>
              <a:rPr lang="el-GR" sz="2800" b="1" dirty="0" smtClean="0">
                <a:solidFill>
                  <a:schemeClr val="accent1">
                    <a:lumMod val="75000"/>
                  </a:schemeClr>
                </a:solidFill>
              </a:rPr>
              <a:t> αιώνα και ειδικότερα την </a:t>
            </a:r>
            <a:r>
              <a:rPr lang="el-GR" sz="2800" b="1" dirty="0" err="1" smtClean="0">
                <a:solidFill>
                  <a:schemeClr val="accent1">
                    <a:lumMod val="75000"/>
                  </a:schemeClr>
                </a:solidFill>
              </a:rPr>
              <a:t>τεχνοεπιστήμη</a:t>
            </a:r>
            <a:r>
              <a:rPr lang="el-GR" sz="2800" b="1" dirty="0" smtClean="0">
                <a:solidFill>
                  <a:schemeClr val="accent1">
                    <a:lumMod val="75000"/>
                  </a:schemeClr>
                </a:solidFill>
              </a:rPr>
              <a:t>; </a:t>
            </a:r>
          </a:p>
          <a:p>
            <a:endParaRPr lang="en-US" sz="2800" b="1" dirty="0" smtClean="0">
              <a:solidFill>
                <a:schemeClr val="accent1">
                  <a:lumMod val="75000"/>
                </a:schemeClr>
              </a:solidFill>
            </a:endParaRPr>
          </a:p>
          <a:p>
            <a:endParaRPr lang="el-GR" sz="2800" b="1" dirty="0" smtClean="0">
              <a:solidFill>
                <a:schemeClr val="accent1">
                  <a:lumMod val="75000"/>
                </a:schemeClr>
              </a:solidFill>
            </a:endParaRPr>
          </a:p>
          <a:p>
            <a:endParaRPr lang="el-GR" sz="2800" dirty="0"/>
          </a:p>
        </p:txBody>
      </p:sp>
    </p:spTree>
    <p:extLst>
      <p:ext uri="{BB962C8B-B14F-4D97-AF65-F5344CB8AC3E}">
        <p14:creationId xmlns:p14="http://schemas.microsoft.com/office/powerpoint/2010/main" val="27965786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64957" y="313151"/>
            <a:ext cx="10339655" cy="1416485"/>
          </a:xfrm>
        </p:spPr>
        <p:txBody>
          <a:bodyPr/>
          <a:lstStyle/>
          <a:p>
            <a:pPr algn="ctr"/>
            <a:r>
              <a:rPr lang="el-GR" b="1" dirty="0">
                <a:solidFill>
                  <a:schemeClr val="accent2">
                    <a:lumMod val="60000"/>
                    <a:lumOff val="40000"/>
                  </a:schemeClr>
                </a:solidFill>
              </a:rPr>
              <a:t>2. Οι προσεγγίσεις της συμπαραγωγής </a:t>
            </a:r>
            <a:r>
              <a:rPr lang="en-US" b="1" dirty="0">
                <a:solidFill>
                  <a:schemeClr val="accent2">
                    <a:lumMod val="60000"/>
                    <a:lumOff val="40000"/>
                  </a:schemeClr>
                </a:solidFill>
              </a:rPr>
              <a:t/>
            </a:r>
            <a:br>
              <a:rPr lang="en-US" b="1" dirty="0">
                <a:solidFill>
                  <a:schemeClr val="accent2">
                    <a:lumMod val="60000"/>
                    <a:lumOff val="40000"/>
                  </a:schemeClr>
                </a:solidFill>
              </a:rPr>
            </a:br>
            <a:r>
              <a:rPr lang="el-GR" b="1" dirty="0">
                <a:solidFill>
                  <a:schemeClr val="accent2">
                    <a:lumMod val="60000"/>
                    <a:lumOff val="40000"/>
                  </a:schemeClr>
                </a:solidFill>
              </a:rPr>
              <a:t>τεχνολογίας και κοινωνίας</a:t>
            </a:r>
            <a:endParaRPr lang="el-GR" dirty="0"/>
          </a:p>
        </p:txBody>
      </p:sp>
      <p:sp>
        <p:nvSpPr>
          <p:cNvPr id="3" name="Θέση περιεχομένου 2"/>
          <p:cNvSpPr>
            <a:spLocks noGrp="1"/>
          </p:cNvSpPr>
          <p:nvPr>
            <p:ph idx="1"/>
          </p:nvPr>
        </p:nvSpPr>
        <p:spPr/>
        <p:txBody>
          <a:bodyPr>
            <a:normAutofit/>
          </a:bodyPr>
          <a:lstStyle/>
          <a:p>
            <a:r>
              <a:rPr lang="en-US" sz="2400" b="1" dirty="0" smtClean="0">
                <a:solidFill>
                  <a:schemeClr val="tx2">
                    <a:lumMod val="75000"/>
                  </a:schemeClr>
                </a:solidFill>
              </a:rPr>
              <a:t>Sheila </a:t>
            </a:r>
            <a:r>
              <a:rPr lang="en-US" sz="2400" b="1" dirty="0" err="1" smtClean="0">
                <a:solidFill>
                  <a:schemeClr val="tx2">
                    <a:lumMod val="75000"/>
                  </a:schemeClr>
                </a:solidFill>
              </a:rPr>
              <a:t>Jasanoff</a:t>
            </a:r>
            <a:r>
              <a:rPr lang="en-US" sz="2400" b="1" dirty="0" smtClean="0">
                <a:solidFill>
                  <a:schemeClr val="tx2">
                    <a:lumMod val="75000"/>
                  </a:schemeClr>
                </a:solidFill>
              </a:rPr>
              <a:t>, </a:t>
            </a:r>
            <a:r>
              <a:rPr lang="en-US" sz="2400" b="1" i="1" dirty="0" smtClean="0">
                <a:solidFill>
                  <a:schemeClr val="tx2">
                    <a:lumMod val="75000"/>
                  </a:schemeClr>
                </a:solidFill>
              </a:rPr>
              <a:t>The ethics of invention, Technology and the human Future, </a:t>
            </a:r>
            <a:r>
              <a:rPr lang="en-US" sz="2400" b="1" dirty="0" smtClean="0">
                <a:solidFill>
                  <a:schemeClr val="tx2">
                    <a:lumMod val="75000"/>
                  </a:schemeClr>
                </a:solidFill>
              </a:rPr>
              <a:t>The </a:t>
            </a:r>
            <a:r>
              <a:rPr lang="en-US" sz="2400" b="1" dirty="0">
                <a:solidFill>
                  <a:schemeClr val="tx2">
                    <a:lumMod val="75000"/>
                  </a:schemeClr>
                </a:solidFill>
              </a:rPr>
              <a:t>Norton Global Ethics Series. New York: W. W. Norton &amp; Company, </a:t>
            </a:r>
            <a:r>
              <a:rPr lang="en-US" sz="2400" b="1" dirty="0" smtClean="0">
                <a:solidFill>
                  <a:schemeClr val="tx2">
                    <a:lumMod val="75000"/>
                  </a:schemeClr>
                </a:solidFill>
              </a:rPr>
              <a:t>2016 </a:t>
            </a:r>
            <a:endParaRPr lang="el-GR" sz="2400" b="1" i="1" dirty="0">
              <a:solidFill>
                <a:schemeClr val="tx2">
                  <a:lumMod val="75000"/>
                </a:schemeClr>
              </a:solidFill>
            </a:endParaRPr>
          </a:p>
        </p:txBody>
      </p:sp>
      <p:pic>
        <p:nvPicPr>
          <p:cNvPr id="6" name="Θέση περιεχομένου 5" descr="Sheila Jasanoff - SPGH IAB Board Member | School of Population and Global  Health - McGill University"/>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288748" y="1729636"/>
            <a:ext cx="2518473" cy="4053823"/>
          </a:xfrm>
          <a:prstGeom prst="rect">
            <a:avLst/>
          </a:prstGeom>
          <a:noFill/>
          <a:ln>
            <a:noFill/>
          </a:ln>
        </p:spPr>
      </p:pic>
      <p:sp>
        <p:nvSpPr>
          <p:cNvPr id="7" name="Έλλειψη 6"/>
          <p:cNvSpPr/>
          <p:nvPr/>
        </p:nvSpPr>
        <p:spPr>
          <a:xfrm>
            <a:off x="538619" y="5911222"/>
            <a:ext cx="2268601"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1949</a:t>
            </a:r>
            <a:endParaRPr lang="el-GR" dirty="0"/>
          </a:p>
        </p:txBody>
      </p:sp>
    </p:spTree>
    <p:extLst>
      <p:ext uri="{BB962C8B-B14F-4D97-AF65-F5344CB8AC3E}">
        <p14:creationId xmlns:p14="http://schemas.microsoft.com/office/powerpoint/2010/main" val="19599972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2734" y="212943"/>
            <a:ext cx="11912252" cy="814192"/>
          </a:xfrm>
        </p:spPr>
        <p:txBody>
          <a:bodyPr>
            <a:normAutofit fontScale="90000"/>
          </a:bodyPr>
          <a:lstStyle/>
          <a:p>
            <a:pPr algn="just"/>
            <a:r>
              <a:rPr lang="el-GR" b="1" dirty="0" smtClean="0">
                <a:solidFill>
                  <a:schemeClr val="accent2">
                    <a:lumMod val="60000"/>
                    <a:lumOff val="40000"/>
                  </a:schemeClr>
                </a:solidFill>
              </a:rPr>
              <a:t>3.Οι </a:t>
            </a:r>
            <a:r>
              <a:rPr lang="el-GR" b="1" dirty="0" err="1">
                <a:solidFill>
                  <a:schemeClr val="accent2">
                    <a:lumMod val="60000"/>
                    <a:lumOff val="40000"/>
                  </a:schemeClr>
                </a:solidFill>
              </a:rPr>
              <a:t>μετα</a:t>
            </a:r>
            <a:r>
              <a:rPr lang="el-GR" b="1" dirty="0">
                <a:solidFill>
                  <a:schemeClr val="accent2">
                    <a:lumMod val="60000"/>
                    <a:lumOff val="40000"/>
                  </a:schemeClr>
                </a:solidFill>
              </a:rPr>
              <a:t>-ανθρωπιστικές </a:t>
            </a:r>
            <a:r>
              <a:rPr lang="el-GR" b="1" dirty="0" smtClean="0">
                <a:solidFill>
                  <a:schemeClr val="accent2">
                    <a:lumMod val="60000"/>
                    <a:lumOff val="40000"/>
                  </a:schemeClr>
                </a:solidFill>
              </a:rPr>
              <a:t>/ </a:t>
            </a:r>
            <a:r>
              <a:rPr lang="el-GR" b="1" dirty="0" err="1">
                <a:solidFill>
                  <a:schemeClr val="accent2">
                    <a:lumMod val="60000"/>
                    <a:lumOff val="40000"/>
                  </a:schemeClr>
                </a:solidFill>
              </a:rPr>
              <a:t>υλικο</a:t>
            </a:r>
            <a:r>
              <a:rPr lang="el-GR" b="1" dirty="0">
                <a:solidFill>
                  <a:schemeClr val="accent2">
                    <a:lumMod val="60000"/>
                    <a:lumOff val="40000"/>
                  </a:schemeClr>
                </a:solidFill>
              </a:rPr>
              <a:t>-σημειωτικές προσεγγίσεις </a:t>
            </a:r>
            <a:r>
              <a:rPr lang="el-GR" dirty="0">
                <a:solidFill>
                  <a:schemeClr val="accent2">
                    <a:lumMod val="60000"/>
                    <a:lumOff val="40000"/>
                  </a:schemeClr>
                </a:solidFill>
              </a:rPr>
              <a:t/>
            </a:r>
            <a:br>
              <a:rPr lang="el-GR" dirty="0">
                <a:solidFill>
                  <a:schemeClr val="accent2">
                    <a:lumMod val="60000"/>
                    <a:lumOff val="40000"/>
                  </a:schemeClr>
                </a:solidFill>
              </a:rPr>
            </a:br>
            <a:endParaRPr lang="el-GR" dirty="0">
              <a:solidFill>
                <a:schemeClr val="accent2">
                  <a:lumMod val="60000"/>
                  <a:lumOff val="40000"/>
                </a:schemeClr>
              </a:solidFill>
            </a:endParaRPr>
          </a:p>
        </p:txBody>
      </p:sp>
      <p:sp>
        <p:nvSpPr>
          <p:cNvPr id="3" name="Θέση περιεχομένου 2"/>
          <p:cNvSpPr>
            <a:spLocks noGrp="1"/>
          </p:cNvSpPr>
          <p:nvPr>
            <p:ph idx="1"/>
          </p:nvPr>
        </p:nvSpPr>
        <p:spPr>
          <a:xfrm>
            <a:off x="161000" y="1189974"/>
            <a:ext cx="11815720" cy="5223352"/>
          </a:xfrm>
        </p:spPr>
        <p:txBody>
          <a:bodyPr/>
          <a:lstStyle/>
          <a:p>
            <a:r>
              <a:rPr lang="en-US" sz="2400" b="1" dirty="0" err="1">
                <a:solidFill>
                  <a:schemeClr val="tx2">
                    <a:lumMod val="75000"/>
                  </a:schemeClr>
                </a:solidFill>
              </a:rPr>
              <a:t>Callon</a:t>
            </a:r>
            <a:r>
              <a:rPr lang="en-US" sz="2400" b="1" dirty="0">
                <a:solidFill>
                  <a:schemeClr val="tx2">
                    <a:lumMod val="75000"/>
                  </a:schemeClr>
                </a:solidFill>
              </a:rPr>
              <a:t>, </a:t>
            </a:r>
            <a:r>
              <a:rPr lang="el-GR" sz="2400" b="1" dirty="0">
                <a:solidFill>
                  <a:schemeClr val="tx2">
                    <a:lumMod val="75000"/>
                  </a:schemeClr>
                </a:solidFill>
              </a:rPr>
              <a:t>Μ</a:t>
            </a:r>
            <a:r>
              <a:rPr lang="en-US" sz="2400" b="1" dirty="0" err="1">
                <a:solidFill>
                  <a:schemeClr val="tx2">
                    <a:lumMod val="75000"/>
                  </a:schemeClr>
                </a:solidFill>
              </a:rPr>
              <a:t>ichel</a:t>
            </a:r>
            <a:r>
              <a:rPr lang="en-US" sz="2400" b="1" dirty="0">
                <a:solidFill>
                  <a:schemeClr val="tx2">
                    <a:lumMod val="75000"/>
                  </a:schemeClr>
                </a:solidFill>
              </a:rPr>
              <a:t>, </a:t>
            </a:r>
            <a:r>
              <a:rPr lang="en-US" sz="2400" b="1" i="1" dirty="0">
                <a:solidFill>
                  <a:schemeClr val="tx2">
                    <a:lumMod val="75000"/>
                  </a:schemeClr>
                </a:solidFill>
              </a:rPr>
              <a:t>Elements of a sociology of translation: Domestication of the scallops and the fishermen of </a:t>
            </a:r>
            <a:r>
              <a:rPr lang="en-US" sz="2400" b="1" i="1" dirty="0" err="1">
                <a:solidFill>
                  <a:schemeClr val="tx2">
                    <a:lumMod val="75000"/>
                  </a:schemeClr>
                </a:solidFill>
              </a:rPr>
              <a:t>st</a:t>
            </a:r>
            <a:r>
              <a:rPr lang="en-US" sz="2400" b="1" i="1" dirty="0">
                <a:solidFill>
                  <a:schemeClr val="tx2">
                    <a:lumMod val="75000"/>
                  </a:schemeClr>
                </a:solidFill>
              </a:rPr>
              <a:t> </a:t>
            </a:r>
            <a:r>
              <a:rPr lang="en-US" sz="2400" b="1" i="1" dirty="0" err="1">
                <a:solidFill>
                  <a:schemeClr val="tx2">
                    <a:lumMod val="75000"/>
                  </a:schemeClr>
                </a:solidFill>
              </a:rPr>
              <a:t>Brieuc</a:t>
            </a:r>
            <a:r>
              <a:rPr lang="en-US" sz="2400" b="1" i="1" dirty="0">
                <a:solidFill>
                  <a:schemeClr val="tx2">
                    <a:lumMod val="75000"/>
                  </a:schemeClr>
                </a:solidFill>
              </a:rPr>
              <a:t> </a:t>
            </a:r>
            <a:r>
              <a:rPr lang="en-US" sz="2400" b="1" i="1" dirty="0" smtClean="0">
                <a:solidFill>
                  <a:schemeClr val="tx2">
                    <a:lumMod val="75000"/>
                  </a:schemeClr>
                </a:solidFill>
              </a:rPr>
              <a:t>Bay,</a:t>
            </a:r>
            <a:r>
              <a:rPr lang="en-US" sz="2400" b="1" dirty="0" smtClean="0">
                <a:solidFill>
                  <a:schemeClr val="tx2">
                    <a:lumMod val="75000"/>
                  </a:schemeClr>
                </a:solidFill>
              </a:rPr>
              <a:t> </a:t>
            </a:r>
            <a:r>
              <a:rPr lang="en-US" sz="2400" b="1" dirty="0">
                <a:solidFill>
                  <a:schemeClr val="tx2">
                    <a:lumMod val="75000"/>
                  </a:schemeClr>
                </a:solidFill>
              </a:rPr>
              <a:t>1986</a:t>
            </a:r>
            <a:endParaRPr lang="el-GR" sz="2400" b="1" dirty="0">
              <a:solidFill>
                <a:schemeClr val="tx2">
                  <a:lumMod val="75000"/>
                </a:schemeClr>
              </a:solidFill>
            </a:endParaRPr>
          </a:p>
          <a:p>
            <a:r>
              <a:rPr lang="en-US" sz="2400" b="1" dirty="0" smtClean="0">
                <a:solidFill>
                  <a:schemeClr val="tx2">
                    <a:lumMod val="75000"/>
                  </a:schemeClr>
                </a:solidFill>
              </a:rPr>
              <a:t>                                                               </a:t>
            </a:r>
          </a:p>
          <a:p>
            <a:r>
              <a:rPr lang="en-US" sz="2400" b="1" dirty="0">
                <a:solidFill>
                  <a:schemeClr val="tx2">
                    <a:lumMod val="75000"/>
                  </a:schemeClr>
                </a:solidFill>
              </a:rPr>
              <a:t> </a:t>
            </a:r>
            <a:r>
              <a:rPr lang="en-US" sz="2400" b="1" dirty="0" smtClean="0">
                <a:solidFill>
                  <a:schemeClr val="tx2">
                    <a:lumMod val="75000"/>
                  </a:schemeClr>
                </a:solidFill>
              </a:rPr>
              <a:t>                                                      </a:t>
            </a:r>
            <a:r>
              <a:rPr lang="en-US" sz="2400" b="1" dirty="0" err="1" smtClean="0">
                <a:solidFill>
                  <a:schemeClr val="tx2">
                    <a:lumMod val="75000"/>
                  </a:schemeClr>
                </a:solidFill>
              </a:rPr>
              <a:t>Latour</a:t>
            </a:r>
            <a:r>
              <a:rPr lang="en-US" sz="2400" b="1" dirty="0">
                <a:solidFill>
                  <a:schemeClr val="tx2">
                    <a:lumMod val="75000"/>
                  </a:schemeClr>
                </a:solidFill>
              </a:rPr>
              <a:t>, Bruno, </a:t>
            </a:r>
            <a:r>
              <a:rPr lang="en-US" sz="2400" b="1" i="1" dirty="0">
                <a:solidFill>
                  <a:schemeClr val="tx2">
                    <a:lumMod val="75000"/>
                  </a:schemeClr>
                </a:solidFill>
              </a:rPr>
              <a:t>Science in Action </a:t>
            </a:r>
            <a:r>
              <a:rPr lang="en-US" sz="2400" b="1" dirty="0" smtClean="0">
                <a:solidFill>
                  <a:schemeClr val="tx2">
                    <a:lumMod val="75000"/>
                  </a:schemeClr>
                </a:solidFill>
              </a:rPr>
              <a:t>1987</a:t>
            </a:r>
          </a:p>
          <a:p>
            <a:endParaRPr lang="en-US" sz="2400" b="1" dirty="0" smtClean="0">
              <a:solidFill>
                <a:schemeClr val="tx2">
                  <a:lumMod val="75000"/>
                </a:schemeClr>
              </a:solidFill>
            </a:endParaRPr>
          </a:p>
          <a:p>
            <a:endParaRPr lang="en-US" sz="2400" b="1" dirty="0">
              <a:solidFill>
                <a:schemeClr val="tx2">
                  <a:lumMod val="75000"/>
                </a:schemeClr>
              </a:solidFill>
            </a:endParaRPr>
          </a:p>
          <a:p>
            <a:r>
              <a:rPr lang="en-US" sz="2400" b="1" dirty="0" smtClean="0">
                <a:solidFill>
                  <a:schemeClr val="tx2">
                    <a:lumMod val="75000"/>
                  </a:schemeClr>
                </a:solidFill>
              </a:rPr>
              <a:t>       </a:t>
            </a:r>
            <a:endParaRPr lang="el-GR" sz="2400" b="1" dirty="0">
              <a:solidFill>
                <a:schemeClr val="tx2">
                  <a:lumMod val="75000"/>
                </a:schemeClr>
              </a:solidFill>
            </a:endParaRPr>
          </a:p>
          <a:p>
            <a:endParaRPr lang="el-GR"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549852">
            <a:off x="1603330" y="2754309"/>
            <a:ext cx="3108293" cy="2918564"/>
          </a:xfrm>
          <a:prstGeom prst="rect">
            <a:avLst/>
          </a:prstGeo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7518" y="3118982"/>
            <a:ext cx="3068876" cy="2880986"/>
          </a:xfrm>
          <a:prstGeom prst="rect">
            <a:avLst/>
          </a:prstGeom>
        </p:spPr>
      </p:pic>
      <p:sp>
        <p:nvSpPr>
          <p:cNvPr id="6" name="Έλλειψη 5"/>
          <p:cNvSpPr/>
          <p:nvPr/>
        </p:nvSpPr>
        <p:spPr>
          <a:xfrm>
            <a:off x="112734" y="5339940"/>
            <a:ext cx="1770731"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1947</a:t>
            </a:r>
            <a:endParaRPr lang="el-GR" b="1" dirty="0"/>
          </a:p>
        </p:txBody>
      </p:sp>
      <p:sp>
        <p:nvSpPr>
          <p:cNvPr id="7" name="Έλλειψη 6"/>
          <p:cNvSpPr/>
          <p:nvPr/>
        </p:nvSpPr>
        <p:spPr>
          <a:xfrm>
            <a:off x="4985360" y="4559475"/>
            <a:ext cx="1728592" cy="8893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1946</a:t>
            </a:r>
            <a:endParaRPr lang="el-GR" sz="2000" b="1" dirty="0"/>
          </a:p>
        </p:txBody>
      </p:sp>
    </p:spTree>
    <p:extLst>
      <p:ext uri="{BB962C8B-B14F-4D97-AF65-F5344CB8AC3E}">
        <p14:creationId xmlns:p14="http://schemas.microsoft.com/office/powerpoint/2010/main" val="1511587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75364" y="187891"/>
            <a:ext cx="11924778" cy="814192"/>
          </a:xfrm>
        </p:spPr>
        <p:txBody>
          <a:bodyPr>
            <a:normAutofit/>
          </a:bodyPr>
          <a:lstStyle/>
          <a:p>
            <a:pPr algn="ctr"/>
            <a:r>
              <a:rPr lang="el-GR" sz="3200" b="1" dirty="0" smtClean="0">
                <a:solidFill>
                  <a:schemeClr val="accent2">
                    <a:lumMod val="60000"/>
                    <a:lumOff val="40000"/>
                  </a:schemeClr>
                </a:solidFill>
              </a:rPr>
              <a:t>3.Οι </a:t>
            </a:r>
            <a:r>
              <a:rPr lang="el-GR" sz="3200" b="1" dirty="0" err="1">
                <a:solidFill>
                  <a:schemeClr val="accent2">
                    <a:lumMod val="60000"/>
                    <a:lumOff val="40000"/>
                  </a:schemeClr>
                </a:solidFill>
              </a:rPr>
              <a:t>μετα</a:t>
            </a:r>
            <a:r>
              <a:rPr lang="el-GR" sz="3200" b="1" dirty="0">
                <a:solidFill>
                  <a:schemeClr val="accent2">
                    <a:lumMod val="60000"/>
                    <a:lumOff val="40000"/>
                  </a:schemeClr>
                </a:solidFill>
              </a:rPr>
              <a:t>-ανθρωπιστικές / </a:t>
            </a:r>
            <a:r>
              <a:rPr lang="el-GR" sz="3200" b="1" dirty="0" err="1">
                <a:solidFill>
                  <a:schemeClr val="accent2">
                    <a:lumMod val="60000"/>
                    <a:lumOff val="40000"/>
                  </a:schemeClr>
                </a:solidFill>
              </a:rPr>
              <a:t>υλικο</a:t>
            </a:r>
            <a:r>
              <a:rPr lang="el-GR" sz="3200" b="1" dirty="0">
                <a:solidFill>
                  <a:schemeClr val="accent2">
                    <a:lumMod val="60000"/>
                    <a:lumOff val="40000"/>
                  </a:schemeClr>
                </a:solidFill>
              </a:rPr>
              <a:t>-σημειωτικές </a:t>
            </a:r>
            <a:r>
              <a:rPr lang="el-GR" sz="3200" b="1" dirty="0" smtClean="0">
                <a:solidFill>
                  <a:schemeClr val="accent2">
                    <a:lumMod val="60000"/>
                    <a:lumOff val="40000"/>
                  </a:schemeClr>
                </a:solidFill>
              </a:rPr>
              <a:t>προσεγγίσεις</a:t>
            </a:r>
            <a:endParaRPr lang="el-GR" sz="3200" dirty="0"/>
          </a:p>
        </p:txBody>
      </p:sp>
      <p:sp>
        <p:nvSpPr>
          <p:cNvPr id="3" name="Θέση περιεχομένου 2"/>
          <p:cNvSpPr>
            <a:spLocks noGrp="1"/>
          </p:cNvSpPr>
          <p:nvPr>
            <p:ph idx="1"/>
          </p:nvPr>
        </p:nvSpPr>
        <p:spPr>
          <a:xfrm>
            <a:off x="279997" y="1164920"/>
            <a:ext cx="11715512" cy="5298509"/>
          </a:xfrm>
        </p:spPr>
        <p:txBody>
          <a:bodyPr/>
          <a:lstStyle/>
          <a:p>
            <a:pPr algn="just" eaLnBrk="0" hangingPunct="0"/>
            <a:r>
              <a:rPr lang="el-GR" sz="2400" b="1" dirty="0">
                <a:solidFill>
                  <a:schemeClr val="tx2">
                    <a:lumMod val="75000"/>
                  </a:schemeClr>
                </a:solidFill>
              </a:rPr>
              <a:t>Η θεωρία δικτύων δρώντων (</a:t>
            </a:r>
            <a:r>
              <a:rPr lang="el-GR" sz="2400" b="1" dirty="0" smtClean="0">
                <a:solidFill>
                  <a:schemeClr val="tx2">
                    <a:lumMod val="75000"/>
                  </a:schemeClr>
                </a:solidFill>
              </a:rPr>
              <a:t>A</a:t>
            </a:r>
            <a:r>
              <a:rPr lang="en-US" sz="2400" b="1" dirty="0" err="1" smtClean="0">
                <a:solidFill>
                  <a:schemeClr val="tx2">
                    <a:lumMod val="75000"/>
                  </a:schemeClr>
                </a:solidFill>
              </a:rPr>
              <a:t>ctor</a:t>
            </a:r>
            <a:r>
              <a:rPr lang="en-US" sz="2400" b="1" dirty="0" smtClean="0">
                <a:solidFill>
                  <a:schemeClr val="tx2">
                    <a:lumMod val="75000"/>
                  </a:schemeClr>
                </a:solidFill>
              </a:rPr>
              <a:t> </a:t>
            </a:r>
            <a:r>
              <a:rPr lang="el-GR" sz="2400" b="1" dirty="0" smtClean="0">
                <a:solidFill>
                  <a:schemeClr val="tx2">
                    <a:lumMod val="75000"/>
                  </a:schemeClr>
                </a:solidFill>
              </a:rPr>
              <a:t>N</a:t>
            </a:r>
            <a:r>
              <a:rPr lang="en-US" sz="2400" b="1" dirty="0" err="1" smtClean="0">
                <a:solidFill>
                  <a:schemeClr val="tx2">
                    <a:lumMod val="75000"/>
                  </a:schemeClr>
                </a:solidFill>
              </a:rPr>
              <a:t>etwork</a:t>
            </a:r>
            <a:r>
              <a:rPr lang="en-US" sz="2400" b="1" dirty="0" smtClean="0">
                <a:solidFill>
                  <a:schemeClr val="tx2">
                    <a:lumMod val="75000"/>
                  </a:schemeClr>
                </a:solidFill>
              </a:rPr>
              <a:t> </a:t>
            </a:r>
            <a:r>
              <a:rPr lang="el-GR" sz="2400" b="1" dirty="0" smtClean="0">
                <a:solidFill>
                  <a:schemeClr val="tx2">
                    <a:lumMod val="75000"/>
                  </a:schemeClr>
                </a:solidFill>
              </a:rPr>
              <a:t>T</a:t>
            </a:r>
            <a:r>
              <a:rPr lang="en-US" sz="2400" b="1" dirty="0" err="1" smtClean="0">
                <a:solidFill>
                  <a:schemeClr val="tx2">
                    <a:lumMod val="75000"/>
                  </a:schemeClr>
                </a:solidFill>
              </a:rPr>
              <a:t>heory</a:t>
            </a:r>
            <a:r>
              <a:rPr lang="el-GR" sz="2400" b="1" dirty="0" smtClean="0">
                <a:solidFill>
                  <a:schemeClr val="tx2">
                    <a:lumMod val="75000"/>
                  </a:schemeClr>
                </a:solidFill>
              </a:rPr>
              <a:t>)</a:t>
            </a:r>
            <a:r>
              <a:rPr lang="en-US" sz="2400" b="1" dirty="0" smtClean="0">
                <a:solidFill>
                  <a:schemeClr val="tx2">
                    <a:lumMod val="75000"/>
                  </a:schemeClr>
                </a:solidFill>
              </a:rPr>
              <a:t> </a:t>
            </a:r>
            <a:r>
              <a:rPr lang="el-GR" sz="2400" b="1" dirty="0" smtClean="0">
                <a:solidFill>
                  <a:schemeClr val="tx2">
                    <a:lumMod val="75000"/>
                  </a:schemeClr>
                </a:solidFill>
              </a:rPr>
              <a:t>είναι </a:t>
            </a:r>
            <a:r>
              <a:rPr lang="el-GR" sz="2400" b="1" dirty="0">
                <a:solidFill>
                  <a:schemeClr val="tx2">
                    <a:lumMod val="75000"/>
                  </a:schemeClr>
                </a:solidFill>
              </a:rPr>
              <a:t>μια γενική κοινωνική θεωρία και όχι </a:t>
            </a:r>
            <a:r>
              <a:rPr lang="el-GR" sz="2400" b="1" dirty="0" smtClean="0">
                <a:solidFill>
                  <a:schemeClr val="tx2">
                    <a:lumMod val="75000"/>
                  </a:schemeClr>
                </a:solidFill>
              </a:rPr>
              <a:t>μόνον </a:t>
            </a:r>
            <a:r>
              <a:rPr lang="el-GR" sz="2400" b="1" dirty="0">
                <a:solidFill>
                  <a:schemeClr val="tx2">
                    <a:lumMod val="75000"/>
                  </a:schemeClr>
                </a:solidFill>
              </a:rPr>
              <a:t>θεωρία </a:t>
            </a:r>
            <a:r>
              <a:rPr lang="el-GR" sz="2400" b="1" dirty="0" err="1">
                <a:solidFill>
                  <a:schemeClr val="tx2">
                    <a:lumMod val="75000"/>
                  </a:schemeClr>
                </a:solidFill>
              </a:rPr>
              <a:t>τεχνοεπιστήμης</a:t>
            </a:r>
            <a:r>
              <a:rPr lang="el-GR" sz="2400" b="1" dirty="0">
                <a:solidFill>
                  <a:schemeClr val="tx2">
                    <a:lumMod val="75000"/>
                  </a:schemeClr>
                </a:solidFill>
              </a:rPr>
              <a:t>. Μεταξύ των άλλων αντιλαμβάνεται την </a:t>
            </a:r>
            <a:r>
              <a:rPr lang="el-GR" sz="2400" b="1" dirty="0" err="1">
                <a:solidFill>
                  <a:schemeClr val="tx2">
                    <a:lumMod val="75000"/>
                  </a:schemeClr>
                </a:solidFill>
              </a:rPr>
              <a:t>τεχνοεπιστήμη</a:t>
            </a:r>
            <a:r>
              <a:rPr lang="el-GR" sz="2400" b="1" dirty="0">
                <a:solidFill>
                  <a:schemeClr val="tx2">
                    <a:lumMod val="75000"/>
                  </a:schemeClr>
                </a:solidFill>
              </a:rPr>
              <a:t>  ως </a:t>
            </a:r>
            <a:r>
              <a:rPr lang="el-GR" sz="2400" b="1" dirty="0" smtClean="0">
                <a:solidFill>
                  <a:schemeClr val="tx2">
                    <a:lumMod val="75000"/>
                  </a:schemeClr>
                </a:solidFill>
              </a:rPr>
              <a:t>μια διαδικασία </a:t>
            </a:r>
            <a:r>
              <a:rPr lang="el-GR" sz="2400" b="1" dirty="0">
                <a:solidFill>
                  <a:schemeClr val="tx2">
                    <a:lumMod val="75000"/>
                  </a:schemeClr>
                </a:solidFill>
              </a:rPr>
              <a:t>που δημιουργεί μεγαλύτερα και ισχυρότερα δίκτυα. </a:t>
            </a:r>
            <a:endParaRPr lang="el-GR" sz="2400" b="1" dirty="0" smtClean="0">
              <a:solidFill>
                <a:schemeClr val="tx2">
                  <a:lumMod val="75000"/>
                </a:schemeClr>
              </a:solidFill>
            </a:endParaRPr>
          </a:p>
          <a:p>
            <a:pPr algn="just" eaLnBrk="0" hangingPunct="0"/>
            <a:r>
              <a:rPr lang="el-GR" sz="2400" b="1" dirty="0" smtClean="0">
                <a:solidFill>
                  <a:schemeClr val="tx2">
                    <a:lumMod val="75000"/>
                  </a:schemeClr>
                </a:solidFill>
              </a:rPr>
              <a:t>Αυτή </a:t>
            </a:r>
            <a:r>
              <a:rPr lang="el-GR" sz="2400" b="1" dirty="0">
                <a:solidFill>
                  <a:schemeClr val="tx2">
                    <a:lumMod val="75000"/>
                  </a:schemeClr>
                </a:solidFill>
              </a:rPr>
              <a:t>η προσέγγιση αντιλαμβάνεται τη σχέση τεχνολογίας-κοινωνίας ως ένα από τα πολλά υβριδικά δίκτυα ανθρώπινων και μη ανθρώπινων παραγόντων και έτσι σπάει τον «σύγχρονο» δυτικό-ανθρώπινο διαχωρισμό των κατηγοριών τεχνολογίας και κοινωνίας, φυσικού και </a:t>
            </a:r>
            <a:r>
              <a:rPr lang="el-GR" sz="2400" b="1" dirty="0" err="1" smtClean="0">
                <a:solidFill>
                  <a:schemeClr val="tx2">
                    <a:lumMod val="75000"/>
                  </a:schemeClr>
                </a:solidFill>
              </a:rPr>
              <a:t>υλικού.ΠΧ</a:t>
            </a:r>
            <a:r>
              <a:rPr lang="el-GR" sz="2400" b="1" dirty="0" smtClean="0">
                <a:solidFill>
                  <a:schemeClr val="tx2">
                    <a:lumMod val="75000"/>
                  </a:schemeClr>
                </a:solidFill>
              </a:rPr>
              <a:t> Ο </a:t>
            </a:r>
            <a:r>
              <a:rPr lang="en-US" sz="2400" b="1" dirty="0" err="1" smtClean="0">
                <a:solidFill>
                  <a:schemeClr val="tx2">
                    <a:lumMod val="75000"/>
                  </a:schemeClr>
                </a:solidFill>
              </a:rPr>
              <a:t>L.Pasteur</a:t>
            </a:r>
            <a:r>
              <a:rPr lang="en-US" sz="2400" b="1" dirty="0" smtClean="0">
                <a:solidFill>
                  <a:schemeClr val="tx2">
                    <a:lumMod val="75000"/>
                  </a:schemeClr>
                </a:solidFill>
              </a:rPr>
              <a:t>, </a:t>
            </a:r>
            <a:r>
              <a:rPr lang="el-GR" sz="2400" b="1" dirty="0" smtClean="0">
                <a:solidFill>
                  <a:schemeClr val="tx2">
                    <a:lumMod val="75000"/>
                  </a:schemeClr>
                </a:solidFill>
              </a:rPr>
              <a:t>το εργαστήριο και τα μικρόβια </a:t>
            </a:r>
          </a:p>
          <a:p>
            <a:pPr algn="just" eaLnBrk="0" hangingPunct="0"/>
            <a:r>
              <a:rPr lang="el-GR" sz="2400" b="1" dirty="0">
                <a:solidFill>
                  <a:schemeClr val="tx2">
                    <a:lumMod val="75000"/>
                  </a:schemeClr>
                </a:solidFill>
              </a:rPr>
              <a:t>Η</a:t>
            </a:r>
            <a:r>
              <a:rPr lang="el-GR" sz="2400" b="1" dirty="0" smtClean="0">
                <a:solidFill>
                  <a:schemeClr val="tx2">
                    <a:lumMod val="75000"/>
                  </a:schemeClr>
                </a:solidFill>
              </a:rPr>
              <a:t> </a:t>
            </a:r>
            <a:r>
              <a:rPr lang="el-GR" sz="2400" b="1" dirty="0" err="1">
                <a:solidFill>
                  <a:schemeClr val="tx2">
                    <a:lumMod val="75000"/>
                  </a:schemeClr>
                </a:solidFill>
              </a:rPr>
              <a:t>ψηφιοποίηση</a:t>
            </a:r>
            <a:r>
              <a:rPr lang="el-GR" sz="2400" b="1" dirty="0">
                <a:solidFill>
                  <a:schemeClr val="tx2">
                    <a:lumMod val="75000"/>
                  </a:schemeClr>
                </a:solidFill>
              </a:rPr>
              <a:t>  </a:t>
            </a:r>
            <a:r>
              <a:rPr lang="el-GR" sz="2400" b="1" dirty="0" smtClean="0">
                <a:solidFill>
                  <a:schemeClr val="tx2">
                    <a:lumMod val="75000"/>
                  </a:schemeClr>
                </a:solidFill>
              </a:rPr>
              <a:t>γίνεται αντιληπτή ως </a:t>
            </a:r>
            <a:r>
              <a:rPr lang="el-GR" sz="2400" b="1" dirty="0">
                <a:solidFill>
                  <a:schemeClr val="tx2">
                    <a:lumMod val="75000"/>
                  </a:schemeClr>
                </a:solidFill>
              </a:rPr>
              <a:t>η διαδικασία κατά την οποία ένα ευρύ φάσμα ετερογενών ανθρώπινων και μη ανθρώπινων παραγόντων εμπλέκονται σε περισσότερο ή λιγότερο ανθεκτικά </a:t>
            </a:r>
            <a:r>
              <a:rPr lang="el-GR" sz="2400" b="1" dirty="0" err="1">
                <a:solidFill>
                  <a:schemeClr val="tx2">
                    <a:lumMod val="75000"/>
                  </a:schemeClr>
                </a:solidFill>
              </a:rPr>
              <a:t>κοινωνικο</a:t>
            </a:r>
            <a:r>
              <a:rPr lang="el-GR" sz="2400" b="1" dirty="0">
                <a:solidFill>
                  <a:schemeClr val="tx2">
                    <a:lumMod val="75000"/>
                  </a:schemeClr>
                </a:solidFill>
              </a:rPr>
              <a:t>-ψηφιακά συγκροτήματα ή δίκτυα δρώντων. </a:t>
            </a:r>
          </a:p>
          <a:p>
            <a:pPr algn="just" eaLnBrk="0" hangingPunct="0"/>
            <a:endParaRPr lang="el-GR" sz="2400" b="1" dirty="0" smtClean="0">
              <a:solidFill>
                <a:schemeClr val="tx2">
                  <a:lumMod val="75000"/>
                </a:schemeClr>
              </a:solidFill>
            </a:endParaRPr>
          </a:p>
          <a:p>
            <a:pPr eaLnBrk="0" hangingPunct="0"/>
            <a:endParaRPr lang="en-US" sz="2000" b="1" dirty="0" smtClean="0">
              <a:solidFill>
                <a:schemeClr val="tx2">
                  <a:lumMod val="75000"/>
                </a:schemeClr>
              </a:solidFill>
            </a:endParaRPr>
          </a:p>
          <a:p>
            <a:pPr eaLnBrk="0" hangingPunct="0"/>
            <a:endParaRPr lang="el-GR" b="1" dirty="0">
              <a:solidFill>
                <a:schemeClr val="tx2">
                  <a:lumMod val="75000"/>
                </a:schemeClr>
              </a:solidFill>
            </a:endParaRPr>
          </a:p>
        </p:txBody>
      </p:sp>
    </p:spTree>
    <p:extLst>
      <p:ext uri="{BB962C8B-B14F-4D97-AF65-F5344CB8AC3E}">
        <p14:creationId xmlns:p14="http://schemas.microsoft.com/office/powerpoint/2010/main" val="6525813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225468"/>
            <a:ext cx="12050038" cy="876822"/>
          </a:xfrm>
        </p:spPr>
        <p:txBody>
          <a:bodyPr>
            <a:normAutofit/>
          </a:bodyPr>
          <a:lstStyle/>
          <a:p>
            <a:pPr algn="ctr"/>
            <a:r>
              <a:rPr lang="el-GR" sz="3200" b="1" dirty="0">
                <a:solidFill>
                  <a:schemeClr val="accent2">
                    <a:lumMod val="60000"/>
                    <a:lumOff val="40000"/>
                  </a:schemeClr>
                </a:solidFill>
              </a:rPr>
              <a:t>3.Οι </a:t>
            </a:r>
            <a:r>
              <a:rPr lang="el-GR" sz="3200" b="1" dirty="0" err="1">
                <a:solidFill>
                  <a:schemeClr val="accent2">
                    <a:lumMod val="60000"/>
                    <a:lumOff val="40000"/>
                  </a:schemeClr>
                </a:solidFill>
              </a:rPr>
              <a:t>μετα</a:t>
            </a:r>
            <a:r>
              <a:rPr lang="el-GR" sz="3200" b="1" dirty="0">
                <a:solidFill>
                  <a:schemeClr val="accent2">
                    <a:lumMod val="60000"/>
                    <a:lumOff val="40000"/>
                  </a:schemeClr>
                </a:solidFill>
              </a:rPr>
              <a:t>-ανθρωπιστικές / </a:t>
            </a:r>
            <a:r>
              <a:rPr lang="el-GR" sz="3200" b="1" dirty="0" err="1">
                <a:solidFill>
                  <a:schemeClr val="accent2">
                    <a:lumMod val="60000"/>
                    <a:lumOff val="40000"/>
                  </a:schemeClr>
                </a:solidFill>
              </a:rPr>
              <a:t>υλικο</a:t>
            </a:r>
            <a:r>
              <a:rPr lang="el-GR" sz="3200" b="1" dirty="0">
                <a:solidFill>
                  <a:schemeClr val="accent2">
                    <a:lumMod val="60000"/>
                    <a:lumOff val="40000"/>
                  </a:schemeClr>
                </a:solidFill>
              </a:rPr>
              <a:t>-σημειωτικές </a:t>
            </a:r>
            <a:r>
              <a:rPr lang="el-GR" sz="3200" b="1" dirty="0" smtClean="0">
                <a:solidFill>
                  <a:schemeClr val="accent2">
                    <a:lumMod val="60000"/>
                    <a:lumOff val="40000"/>
                  </a:schemeClr>
                </a:solidFill>
              </a:rPr>
              <a:t>προσεγγίσεις</a:t>
            </a:r>
            <a:endParaRPr lang="el-GR" sz="3200" dirty="0"/>
          </a:p>
        </p:txBody>
      </p:sp>
      <p:sp>
        <p:nvSpPr>
          <p:cNvPr id="3" name="Θέση περιεχομένου 2"/>
          <p:cNvSpPr>
            <a:spLocks noGrp="1"/>
          </p:cNvSpPr>
          <p:nvPr>
            <p:ph idx="1"/>
          </p:nvPr>
        </p:nvSpPr>
        <p:spPr>
          <a:xfrm>
            <a:off x="162838" y="1102290"/>
            <a:ext cx="12029162" cy="5298510"/>
          </a:xfrm>
        </p:spPr>
        <p:txBody>
          <a:bodyPr>
            <a:normAutofit/>
          </a:bodyPr>
          <a:lstStyle/>
          <a:p>
            <a:pPr algn="just"/>
            <a:r>
              <a:rPr lang="el-GR" sz="2400" b="1" dirty="0" smtClean="0">
                <a:solidFill>
                  <a:schemeClr val="tx2">
                    <a:lumMod val="75000"/>
                  </a:schemeClr>
                </a:solidFill>
              </a:rPr>
              <a:t>Η θεωρία προσφέρει έννοιες που βοηθούν να χαρτογραφήσουμε δρώντες, δίκτυα-ομάδες και αναδυόμενες διαδικασίες  πχ ΨΗΦΙΑΚΗ ΔΗΜΟΣΙΟΓΡΑΦΙΑ. </a:t>
            </a:r>
          </a:p>
          <a:p>
            <a:pPr algn="just"/>
            <a:r>
              <a:rPr lang="el-GR" sz="2400" b="1" dirty="0" smtClean="0">
                <a:solidFill>
                  <a:schemeClr val="tx2">
                    <a:lumMod val="75000"/>
                  </a:schemeClr>
                </a:solidFill>
              </a:rPr>
              <a:t>Επίσης οι έννοιες υβρίδια δρώντων-τεχνολογιών, υλικότητα, μαύρα ή έξυπνα κουτιά. Η έννοια της ΥΛΙΚΟΤΗΤΑΣ περιγράφει </a:t>
            </a:r>
            <a:r>
              <a:rPr lang="en-US" sz="2400" b="1" dirty="0" smtClean="0">
                <a:solidFill>
                  <a:schemeClr val="tx2">
                    <a:lumMod val="75000"/>
                  </a:schemeClr>
                </a:solidFill>
              </a:rPr>
              <a:t> </a:t>
            </a:r>
            <a:r>
              <a:rPr lang="el-GR" sz="2400" b="1" dirty="0" smtClean="0">
                <a:solidFill>
                  <a:schemeClr val="tx2">
                    <a:lumMod val="75000"/>
                  </a:schemeClr>
                </a:solidFill>
              </a:rPr>
              <a:t>την </a:t>
            </a:r>
            <a:r>
              <a:rPr lang="el-GR" sz="2400" b="1" dirty="0" err="1" smtClean="0">
                <a:solidFill>
                  <a:schemeClr val="tx2">
                    <a:lumMod val="75000"/>
                  </a:schemeClr>
                </a:solidFill>
              </a:rPr>
              <a:t>αλληλόδραση</a:t>
            </a:r>
            <a:r>
              <a:rPr lang="el-GR" sz="2400" b="1" dirty="0" smtClean="0">
                <a:solidFill>
                  <a:schemeClr val="tx2">
                    <a:lumMod val="75000"/>
                  </a:schemeClr>
                </a:solidFill>
              </a:rPr>
              <a:t>-διαπραγμάτευση μεταξύ ανθρώπινων και μη δρώντων π.χ. δημοσιογράφων και αντικειμένων δημοσιογραφίας. Αυτή η διαδικασία θεωρείται ότι συγκροτεί  μορφές δημοσιογραφίας που εξαρτώνται από την ψηφιακή τεχνολογία και πλέον ΑΝΑΓΝΩΡΙΖΟΝΤΑΙ ως τέτοιες από τις σπουδές δημοσιογραφίας</a:t>
            </a:r>
          </a:p>
          <a:p>
            <a:pPr algn="just"/>
            <a:r>
              <a:rPr lang="el-GR" sz="2400" b="1" dirty="0" smtClean="0">
                <a:solidFill>
                  <a:schemeClr val="tx2">
                    <a:lumMod val="75000"/>
                  </a:schemeClr>
                </a:solidFill>
              </a:rPr>
              <a:t>ΠΧ Οι πλατφόρμες επίλυσης διαφορών </a:t>
            </a:r>
            <a:r>
              <a:rPr lang="en-US" sz="2400" b="1" dirty="0" smtClean="0">
                <a:solidFill>
                  <a:schemeClr val="tx2">
                    <a:lumMod val="75000"/>
                  </a:schemeClr>
                </a:solidFill>
              </a:rPr>
              <a:t> </a:t>
            </a:r>
            <a:r>
              <a:rPr lang="el-GR" sz="2400" b="1" dirty="0" smtClean="0">
                <a:solidFill>
                  <a:schemeClr val="tx2">
                    <a:lumMod val="75000"/>
                  </a:schemeClr>
                </a:solidFill>
              </a:rPr>
              <a:t>θεωρούνται μορφές επίλυσης διαφορών; Οι αλγόριθμοι υπολογισμού οφειλόμενης αποζημίωσης για ηθική βλάβη σε περίπτωση αδικοπραξίας;</a:t>
            </a:r>
            <a:endParaRPr lang="el-GR" sz="2400" b="1" dirty="0">
              <a:solidFill>
                <a:schemeClr val="tx2">
                  <a:lumMod val="75000"/>
                </a:schemeClr>
              </a:solidFill>
            </a:endParaRPr>
          </a:p>
        </p:txBody>
      </p:sp>
    </p:spTree>
    <p:extLst>
      <p:ext uri="{BB962C8B-B14F-4D97-AF65-F5344CB8AC3E}">
        <p14:creationId xmlns:p14="http://schemas.microsoft.com/office/powerpoint/2010/main" val="34304721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0209" y="100208"/>
            <a:ext cx="11974882" cy="901874"/>
          </a:xfrm>
        </p:spPr>
        <p:txBody>
          <a:bodyPr>
            <a:normAutofit/>
          </a:bodyPr>
          <a:lstStyle/>
          <a:p>
            <a:pPr algn="just"/>
            <a:r>
              <a:rPr lang="el-GR" sz="3200" b="1" dirty="0">
                <a:solidFill>
                  <a:schemeClr val="accent2">
                    <a:lumMod val="60000"/>
                    <a:lumOff val="40000"/>
                  </a:schemeClr>
                </a:solidFill>
              </a:rPr>
              <a:t>3.Οι </a:t>
            </a:r>
            <a:r>
              <a:rPr lang="el-GR" sz="3200" b="1" dirty="0" err="1">
                <a:solidFill>
                  <a:schemeClr val="accent2">
                    <a:lumMod val="60000"/>
                    <a:lumOff val="40000"/>
                  </a:schemeClr>
                </a:solidFill>
              </a:rPr>
              <a:t>μετα</a:t>
            </a:r>
            <a:r>
              <a:rPr lang="el-GR" sz="3200" b="1" dirty="0">
                <a:solidFill>
                  <a:schemeClr val="accent2">
                    <a:lumMod val="60000"/>
                    <a:lumOff val="40000"/>
                  </a:schemeClr>
                </a:solidFill>
              </a:rPr>
              <a:t>-ανθρωπιστικές / </a:t>
            </a:r>
            <a:r>
              <a:rPr lang="el-GR" sz="3200" b="1" dirty="0" err="1">
                <a:solidFill>
                  <a:schemeClr val="accent2">
                    <a:lumMod val="60000"/>
                    <a:lumOff val="40000"/>
                  </a:schemeClr>
                </a:solidFill>
              </a:rPr>
              <a:t>υλικο</a:t>
            </a:r>
            <a:r>
              <a:rPr lang="el-GR" sz="3200" b="1" dirty="0">
                <a:solidFill>
                  <a:schemeClr val="accent2">
                    <a:lumMod val="60000"/>
                    <a:lumOff val="40000"/>
                  </a:schemeClr>
                </a:solidFill>
              </a:rPr>
              <a:t>-σημειωτικές </a:t>
            </a:r>
            <a:r>
              <a:rPr lang="el-GR" sz="3200" b="1" dirty="0" smtClean="0">
                <a:solidFill>
                  <a:schemeClr val="accent2">
                    <a:lumMod val="60000"/>
                    <a:lumOff val="40000"/>
                  </a:schemeClr>
                </a:solidFill>
              </a:rPr>
              <a:t>προσεγγίσεις</a:t>
            </a:r>
            <a:endParaRPr lang="el-GR" sz="3200" dirty="0"/>
          </a:p>
        </p:txBody>
      </p:sp>
      <p:sp>
        <p:nvSpPr>
          <p:cNvPr id="3" name="Θέση περιεχομένου 2"/>
          <p:cNvSpPr>
            <a:spLocks noGrp="1"/>
          </p:cNvSpPr>
          <p:nvPr>
            <p:ph idx="1"/>
          </p:nvPr>
        </p:nvSpPr>
        <p:spPr>
          <a:xfrm>
            <a:off x="100209" y="651354"/>
            <a:ext cx="11404403" cy="5636712"/>
          </a:xfrm>
        </p:spPr>
        <p:txBody>
          <a:bodyPr>
            <a:noAutofit/>
          </a:bodyPr>
          <a:lstStyle/>
          <a:p>
            <a:pPr algn="just"/>
            <a:endParaRPr lang="el-GR" sz="2400" b="1" dirty="0" smtClean="0">
              <a:solidFill>
                <a:schemeClr val="tx2">
                  <a:lumMod val="75000"/>
                </a:schemeClr>
              </a:solidFill>
            </a:endParaRPr>
          </a:p>
          <a:p>
            <a:pPr algn="just"/>
            <a:r>
              <a:rPr lang="el-GR" sz="2400" b="1" dirty="0" smtClean="0">
                <a:solidFill>
                  <a:schemeClr val="tx2">
                    <a:lumMod val="75000"/>
                  </a:schemeClr>
                </a:solidFill>
              </a:rPr>
              <a:t>Μια </a:t>
            </a:r>
            <a:r>
              <a:rPr lang="el-GR" sz="2400" b="1" dirty="0">
                <a:solidFill>
                  <a:schemeClr val="tx2">
                    <a:lumMod val="75000"/>
                  </a:schemeClr>
                </a:solidFill>
              </a:rPr>
              <a:t>άλλη βασική ιδέα που εξετάζεται στην έρευνα της δημοσιογραφίας δεδομένων </a:t>
            </a:r>
            <a:r>
              <a:rPr lang="el-GR" sz="2400" b="1" dirty="0" smtClean="0">
                <a:solidFill>
                  <a:schemeClr val="tx2">
                    <a:lumMod val="75000"/>
                  </a:schemeClr>
                </a:solidFill>
              </a:rPr>
              <a:t>είναι </a:t>
            </a:r>
            <a:r>
              <a:rPr lang="el-GR" sz="2400" b="1" dirty="0">
                <a:solidFill>
                  <a:schemeClr val="tx2">
                    <a:lumMod val="75000"/>
                  </a:schemeClr>
                </a:solidFill>
              </a:rPr>
              <a:t>το </a:t>
            </a:r>
            <a:r>
              <a:rPr lang="el-GR" sz="2400" b="1" dirty="0" err="1">
                <a:solidFill>
                  <a:schemeClr val="tx2">
                    <a:lumMod val="75000"/>
                  </a:schemeClr>
                </a:solidFill>
              </a:rPr>
              <a:t>black-boxing</a:t>
            </a:r>
            <a:r>
              <a:rPr lang="el-GR" sz="2400" b="1" dirty="0">
                <a:solidFill>
                  <a:schemeClr val="tx2">
                    <a:lumMod val="75000"/>
                  </a:schemeClr>
                </a:solidFill>
              </a:rPr>
              <a:t>. Ο </a:t>
            </a:r>
            <a:r>
              <a:rPr lang="el-GR" sz="2400" b="1" dirty="0" err="1" smtClean="0">
                <a:solidFill>
                  <a:schemeClr val="tx2">
                    <a:lumMod val="75000"/>
                  </a:schemeClr>
                </a:solidFill>
              </a:rPr>
              <a:t>Β.Latour</a:t>
            </a:r>
            <a:r>
              <a:rPr lang="el-GR" sz="2400" b="1" dirty="0" smtClean="0">
                <a:solidFill>
                  <a:schemeClr val="tx2">
                    <a:lumMod val="75000"/>
                  </a:schemeClr>
                </a:solidFill>
              </a:rPr>
              <a:t> </a:t>
            </a:r>
            <a:r>
              <a:rPr lang="el-GR" sz="2400" b="1" dirty="0">
                <a:solidFill>
                  <a:schemeClr val="tx2">
                    <a:lumMod val="75000"/>
                  </a:schemeClr>
                </a:solidFill>
              </a:rPr>
              <a:t>(1994, 2005) εισάγει αυτήν την έννοια υποστηρίζοντας ότι η επιστήμη, η τεχνολογία και η κοινωνία είναι </a:t>
            </a:r>
            <a:r>
              <a:rPr lang="el-GR" sz="2400" b="1" dirty="0" smtClean="0">
                <a:solidFill>
                  <a:schemeClr val="tx2">
                    <a:lumMod val="75000"/>
                  </a:schemeClr>
                </a:solidFill>
              </a:rPr>
              <a:t>αδιαχώριστες</a:t>
            </a:r>
            <a:r>
              <a:rPr lang="el-GR" sz="2400" b="1" dirty="0">
                <a:solidFill>
                  <a:schemeClr val="tx2">
                    <a:lumMod val="75000"/>
                  </a:schemeClr>
                </a:solidFill>
              </a:rPr>
              <a:t>. Συγχωνεύονται ως μαύρα κουτιά, κλειστές τεχνητές μονάδες, καθώς πολλοί </a:t>
            </a:r>
            <a:r>
              <a:rPr lang="el-GR" sz="2400" b="1" dirty="0" err="1">
                <a:solidFill>
                  <a:schemeClr val="tx2">
                    <a:lumMod val="75000"/>
                  </a:schemeClr>
                </a:solidFill>
              </a:rPr>
              <a:t>ενεργοποιητές</a:t>
            </a:r>
            <a:r>
              <a:rPr lang="el-GR" sz="2400" b="1" dirty="0">
                <a:solidFill>
                  <a:schemeClr val="tx2">
                    <a:lumMod val="75000"/>
                  </a:schemeClr>
                </a:solidFill>
              </a:rPr>
              <a:t> ενσωματώνονται σε ένα ενιαίο σύνολο, αποκρύπτοντας έτσι, για λόγους απλούστευσης και δημιουργίας ανθεκτικών διαμορφώσεων </a:t>
            </a:r>
            <a:r>
              <a:rPr lang="el-GR" sz="2400" b="1" dirty="0" smtClean="0">
                <a:solidFill>
                  <a:schemeClr val="tx2">
                    <a:lumMod val="75000"/>
                  </a:schemeClr>
                </a:solidFill>
              </a:rPr>
              <a:t>προκειμένου να ενισχυθεί η σταθερότητα </a:t>
            </a:r>
            <a:r>
              <a:rPr lang="el-GR" sz="2400" b="1" dirty="0">
                <a:solidFill>
                  <a:schemeClr val="tx2">
                    <a:lumMod val="75000"/>
                  </a:schemeClr>
                </a:solidFill>
              </a:rPr>
              <a:t>του δικτύου (Law, 2007) </a:t>
            </a:r>
            <a:r>
              <a:rPr lang="el-GR" sz="2400" b="1" dirty="0" smtClean="0">
                <a:solidFill>
                  <a:schemeClr val="tx2">
                    <a:lumMod val="75000"/>
                  </a:schemeClr>
                </a:solidFill>
              </a:rPr>
              <a:t>αυτά </a:t>
            </a:r>
            <a:r>
              <a:rPr lang="el-GR" sz="2400" b="1" dirty="0">
                <a:solidFill>
                  <a:schemeClr val="tx2">
                    <a:lumMod val="75000"/>
                  </a:schemeClr>
                </a:solidFill>
              </a:rPr>
              <a:t>που δεν χρειάζεται πλέον να </a:t>
            </a:r>
            <a:r>
              <a:rPr lang="el-GR" sz="2400" b="1" dirty="0" smtClean="0">
                <a:solidFill>
                  <a:schemeClr val="tx2">
                    <a:lumMod val="75000"/>
                  </a:schemeClr>
                </a:solidFill>
              </a:rPr>
              <a:t>επανεξεταστούν, αδιάφορα πλέον περιεχόμενα (</a:t>
            </a:r>
            <a:r>
              <a:rPr lang="el-GR" sz="2400" b="1" dirty="0" err="1">
                <a:solidFill>
                  <a:schemeClr val="tx2">
                    <a:lumMod val="75000"/>
                  </a:schemeClr>
                </a:solidFill>
              </a:rPr>
              <a:t>Callon</a:t>
            </a:r>
            <a:r>
              <a:rPr lang="el-GR" sz="2400" b="1" dirty="0">
                <a:solidFill>
                  <a:schemeClr val="tx2">
                    <a:lumMod val="75000"/>
                  </a:schemeClr>
                </a:solidFill>
              </a:rPr>
              <a:t> &amp; </a:t>
            </a:r>
            <a:r>
              <a:rPr lang="el-GR" sz="2400" b="1" dirty="0" err="1">
                <a:solidFill>
                  <a:schemeClr val="tx2">
                    <a:lumMod val="75000"/>
                  </a:schemeClr>
                </a:solidFill>
              </a:rPr>
              <a:t>Latour</a:t>
            </a:r>
            <a:r>
              <a:rPr lang="el-GR" sz="2400" b="1" dirty="0">
                <a:solidFill>
                  <a:schemeClr val="tx2">
                    <a:lumMod val="75000"/>
                  </a:schemeClr>
                </a:solidFill>
              </a:rPr>
              <a:t>, 1981, </a:t>
            </a:r>
            <a:r>
              <a:rPr lang="el-GR" sz="2400" b="1" dirty="0" smtClean="0">
                <a:solidFill>
                  <a:schemeClr val="tx2">
                    <a:lumMod val="75000"/>
                  </a:schemeClr>
                </a:solidFill>
              </a:rPr>
              <a:t>σ. </a:t>
            </a:r>
            <a:r>
              <a:rPr lang="el-GR" sz="2400" b="1" dirty="0">
                <a:solidFill>
                  <a:schemeClr val="tx2">
                    <a:lumMod val="75000"/>
                  </a:schemeClr>
                </a:solidFill>
              </a:rPr>
              <a:t>285). </a:t>
            </a:r>
            <a:endParaRPr lang="el-GR" sz="2400" b="1" dirty="0" smtClean="0">
              <a:solidFill>
                <a:schemeClr val="tx2">
                  <a:lumMod val="75000"/>
                </a:schemeClr>
              </a:solidFill>
            </a:endParaRPr>
          </a:p>
          <a:p>
            <a:pPr algn="just"/>
            <a:r>
              <a:rPr lang="el-GR" sz="2400" b="1" dirty="0" smtClean="0">
                <a:solidFill>
                  <a:schemeClr val="tx2">
                    <a:lumMod val="75000"/>
                  </a:schemeClr>
                </a:solidFill>
              </a:rPr>
              <a:t>Οι </a:t>
            </a:r>
            <a:r>
              <a:rPr lang="el-GR" sz="2400" b="1" dirty="0">
                <a:solidFill>
                  <a:schemeClr val="tx2">
                    <a:lumMod val="75000"/>
                  </a:schemeClr>
                </a:solidFill>
              </a:rPr>
              <a:t>ερευνητές μπορούν να χρησιμοποιήσουν το ANT για να ανοίξουν ξανά τα μαύρα κουτιά και να εξετάσουν την οντολογία τους: ηθοποιοί, ηθοποιοί και δίκτυα ηθοποιών μέσα τους που οδήγησαν στην κατασκευή τους (</a:t>
            </a:r>
            <a:r>
              <a:rPr lang="el-GR" sz="2400" b="1" dirty="0" err="1">
                <a:solidFill>
                  <a:schemeClr val="tx2">
                    <a:lumMod val="75000"/>
                  </a:schemeClr>
                </a:solidFill>
              </a:rPr>
              <a:t>Latour</a:t>
            </a:r>
            <a:r>
              <a:rPr lang="el-GR" sz="2400" b="1" dirty="0">
                <a:solidFill>
                  <a:schemeClr val="tx2">
                    <a:lumMod val="75000"/>
                  </a:schemeClr>
                </a:solidFill>
              </a:rPr>
              <a:t>, 2005).</a:t>
            </a:r>
          </a:p>
        </p:txBody>
      </p:sp>
    </p:spTree>
    <p:extLst>
      <p:ext uri="{BB962C8B-B14F-4D97-AF65-F5344CB8AC3E}">
        <p14:creationId xmlns:p14="http://schemas.microsoft.com/office/powerpoint/2010/main" val="30896322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50729" y="313152"/>
            <a:ext cx="11153883" cy="1089764"/>
          </a:xfrm>
        </p:spPr>
        <p:txBody>
          <a:bodyPr/>
          <a:lstStyle/>
          <a:p>
            <a:pPr algn="ctr"/>
            <a:r>
              <a:rPr lang="el-GR" b="1" dirty="0" smtClean="0">
                <a:solidFill>
                  <a:schemeClr val="accent2">
                    <a:lumMod val="60000"/>
                    <a:lumOff val="40000"/>
                  </a:schemeClr>
                </a:solidFill>
              </a:rPr>
              <a:t>3. Άλλες </a:t>
            </a:r>
            <a:r>
              <a:rPr lang="el-GR" b="1" dirty="0" err="1" smtClean="0">
                <a:solidFill>
                  <a:schemeClr val="accent2">
                    <a:lumMod val="60000"/>
                    <a:lumOff val="40000"/>
                  </a:schemeClr>
                </a:solidFill>
              </a:rPr>
              <a:t>Μετανθρωπιστικές</a:t>
            </a:r>
            <a:r>
              <a:rPr lang="el-GR" b="1" dirty="0" smtClean="0">
                <a:solidFill>
                  <a:schemeClr val="accent2">
                    <a:lumMod val="60000"/>
                    <a:lumOff val="40000"/>
                  </a:schemeClr>
                </a:solidFill>
              </a:rPr>
              <a:t> </a:t>
            </a:r>
            <a:endParaRPr lang="el-GR" b="1" dirty="0">
              <a:solidFill>
                <a:schemeClr val="accent2">
                  <a:lumMod val="60000"/>
                  <a:lumOff val="40000"/>
                </a:schemeClr>
              </a:solidFill>
            </a:endParaRPr>
          </a:p>
        </p:txBody>
      </p:sp>
      <p:sp>
        <p:nvSpPr>
          <p:cNvPr id="3" name="Θέση περιεχομένου 2"/>
          <p:cNvSpPr>
            <a:spLocks noGrp="1"/>
          </p:cNvSpPr>
          <p:nvPr>
            <p:ph idx="1"/>
          </p:nvPr>
        </p:nvSpPr>
        <p:spPr>
          <a:xfrm>
            <a:off x="350729" y="1402915"/>
            <a:ext cx="11153883" cy="4508307"/>
          </a:xfrm>
        </p:spPr>
        <p:txBody>
          <a:bodyPr>
            <a:normAutofit/>
          </a:bodyPr>
          <a:lstStyle/>
          <a:p>
            <a:r>
              <a:rPr lang="el-GR" sz="3200" b="1" dirty="0" err="1" smtClean="0">
                <a:solidFill>
                  <a:schemeClr val="tx2">
                    <a:lumMod val="75000"/>
                  </a:schemeClr>
                </a:solidFill>
              </a:rPr>
              <a:t>Νεοϋλιστικές</a:t>
            </a:r>
            <a:r>
              <a:rPr lang="el-GR" sz="3200" b="1" dirty="0" smtClean="0">
                <a:solidFill>
                  <a:schemeClr val="tx2">
                    <a:lumMod val="75000"/>
                  </a:schemeClr>
                </a:solidFill>
              </a:rPr>
              <a:t> </a:t>
            </a:r>
            <a:r>
              <a:rPr lang="el-GR" sz="3200" b="1" dirty="0">
                <a:solidFill>
                  <a:schemeClr val="tx2">
                    <a:lumMod val="75000"/>
                  </a:schemeClr>
                </a:solidFill>
              </a:rPr>
              <a:t>(</a:t>
            </a:r>
            <a:r>
              <a:rPr lang="fr-FR" sz="3200" b="1" dirty="0">
                <a:solidFill>
                  <a:schemeClr val="tx2">
                    <a:lumMod val="75000"/>
                  </a:schemeClr>
                </a:solidFill>
              </a:rPr>
              <a:t>C. </a:t>
            </a:r>
            <a:r>
              <a:rPr lang="fr-FR" sz="3200" b="1" dirty="0" err="1">
                <a:solidFill>
                  <a:schemeClr val="tx2">
                    <a:lumMod val="75000"/>
                  </a:schemeClr>
                </a:solidFill>
              </a:rPr>
              <a:t>Barad</a:t>
            </a:r>
            <a:r>
              <a:rPr lang="fr-FR" sz="3200" b="1" dirty="0">
                <a:solidFill>
                  <a:schemeClr val="tx2">
                    <a:lumMod val="75000"/>
                  </a:schemeClr>
                </a:solidFill>
              </a:rPr>
              <a:t>, W. Kirby</a:t>
            </a:r>
            <a:r>
              <a:rPr lang="el-GR" sz="3200" b="1" dirty="0">
                <a:solidFill>
                  <a:schemeClr val="tx2">
                    <a:lumMod val="75000"/>
                  </a:schemeClr>
                </a:solidFill>
              </a:rPr>
              <a:t>) </a:t>
            </a:r>
            <a:endParaRPr lang="el-GR" sz="3200" b="1" dirty="0" smtClean="0">
              <a:solidFill>
                <a:schemeClr val="tx2">
                  <a:lumMod val="75000"/>
                </a:schemeClr>
              </a:solidFill>
            </a:endParaRPr>
          </a:p>
          <a:p>
            <a:r>
              <a:rPr lang="el-GR" sz="3200" b="1" dirty="0" smtClean="0">
                <a:solidFill>
                  <a:schemeClr val="tx2">
                    <a:lumMod val="75000"/>
                  </a:schemeClr>
                </a:solidFill>
              </a:rPr>
              <a:t>Κριτικές (</a:t>
            </a:r>
            <a:r>
              <a:rPr lang="fr-FR" sz="3200" b="1" dirty="0" smtClean="0">
                <a:solidFill>
                  <a:schemeClr val="tx2">
                    <a:lumMod val="75000"/>
                  </a:schemeClr>
                </a:solidFill>
              </a:rPr>
              <a:t>D</a:t>
            </a:r>
            <a:r>
              <a:rPr lang="fr-FR" sz="3200" b="1" dirty="0">
                <a:solidFill>
                  <a:schemeClr val="tx2">
                    <a:lumMod val="75000"/>
                  </a:schemeClr>
                </a:solidFill>
              </a:rPr>
              <a:t>. </a:t>
            </a:r>
            <a:r>
              <a:rPr lang="fr-FR" sz="3200" b="1" dirty="0" err="1">
                <a:solidFill>
                  <a:schemeClr val="tx2">
                    <a:lumMod val="75000"/>
                  </a:schemeClr>
                </a:solidFill>
              </a:rPr>
              <a:t>Haraway</a:t>
            </a:r>
            <a:r>
              <a:rPr lang="fr-FR" sz="3200" b="1" dirty="0">
                <a:solidFill>
                  <a:schemeClr val="tx2">
                    <a:lumMod val="75000"/>
                  </a:schemeClr>
                </a:solidFill>
              </a:rPr>
              <a:t>, R. </a:t>
            </a:r>
            <a:r>
              <a:rPr lang="fr-FR" sz="3200" b="1" dirty="0" err="1" smtClean="0">
                <a:solidFill>
                  <a:schemeClr val="tx2">
                    <a:lumMod val="75000"/>
                  </a:schemeClr>
                </a:solidFill>
              </a:rPr>
              <a:t>Braidot</a:t>
            </a:r>
            <a:r>
              <a:rPr lang="en-US" sz="3200" b="1" dirty="0" err="1" smtClean="0">
                <a:solidFill>
                  <a:schemeClr val="tx2">
                    <a:lumMod val="75000"/>
                  </a:schemeClr>
                </a:solidFill>
              </a:rPr>
              <a:t>ti</a:t>
            </a:r>
            <a:r>
              <a:rPr lang="el-GR" sz="3200" b="1" dirty="0" smtClean="0">
                <a:solidFill>
                  <a:schemeClr val="tx2">
                    <a:lumMod val="75000"/>
                  </a:schemeClr>
                </a:solidFill>
              </a:rPr>
              <a:t>)</a:t>
            </a:r>
          </a:p>
          <a:p>
            <a:pPr marL="0" indent="0" algn="just">
              <a:buNone/>
            </a:pPr>
            <a:r>
              <a:rPr lang="el-GR" sz="3200" b="1" dirty="0" smtClean="0">
                <a:solidFill>
                  <a:schemeClr val="tx2">
                    <a:lumMod val="75000"/>
                  </a:schemeClr>
                </a:solidFill>
              </a:rPr>
              <a:t>Κοινός στόχος </a:t>
            </a:r>
            <a:r>
              <a:rPr lang="el-GR" sz="3200" b="1" dirty="0">
                <a:solidFill>
                  <a:schemeClr val="tx2">
                    <a:lumMod val="75000"/>
                  </a:schemeClr>
                </a:solidFill>
              </a:rPr>
              <a:t>είναι «να αποκεντρωθεί το ανθρώπινο υποκείμενο». Αυτό δεν σημαίνει  να αφήσουμε τους ανθρώπους έξω και να επικεντρωθούμε αποκλειστικά στα μη ανθρώπινα τεχνουργήματα αλλά ότι στο απόγειο της υλικότητας των κοινωνιών μας δεν μπορούμε να αγνοήσουμε την δυναμική τους. </a:t>
            </a:r>
          </a:p>
          <a:p>
            <a:pPr algn="just"/>
            <a:endParaRPr lang="el-GR" sz="3200" b="1" dirty="0" smtClean="0">
              <a:solidFill>
                <a:schemeClr val="tx2">
                  <a:lumMod val="75000"/>
                </a:schemeClr>
              </a:solidFill>
            </a:endParaRPr>
          </a:p>
        </p:txBody>
      </p:sp>
    </p:spTree>
    <p:extLst>
      <p:ext uri="{BB962C8B-B14F-4D97-AF65-F5344CB8AC3E}">
        <p14:creationId xmlns:p14="http://schemas.microsoft.com/office/powerpoint/2010/main" val="200994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553227" y="413360"/>
            <a:ext cx="9951385" cy="839244"/>
          </a:xfrm>
        </p:spPr>
        <p:txBody>
          <a:bodyPr>
            <a:normAutofit/>
          </a:bodyPr>
          <a:lstStyle/>
          <a:p>
            <a:pPr algn="ctr"/>
            <a:r>
              <a:rPr lang="el-GR" sz="3200" b="1" dirty="0" smtClean="0">
                <a:solidFill>
                  <a:schemeClr val="accent1">
                    <a:lumMod val="75000"/>
                  </a:schemeClr>
                </a:solidFill>
              </a:rPr>
              <a:t>1. ΜΠΟΡΟΥΜΕ ΝΑ ΥΠΕΡΒΟΥΜΕ ΤΟ ΣΤΕΡΕΟΤΥΠΟ;</a:t>
            </a:r>
            <a:endParaRPr lang="el-GR" sz="3200" b="1" dirty="0">
              <a:solidFill>
                <a:schemeClr val="accent1">
                  <a:lumMod val="75000"/>
                </a:schemeClr>
              </a:solidFill>
            </a:endParaRPr>
          </a:p>
        </p:txBody>
      </p:sp>
      <p:sp>
        <p:nvSpPr>
          <p:cNvPr id="3" name="Θέση περιεχομένου 2"/>
          <p:cNvSpPr>
            <a:spLocks noGrp="1"/>
          </p:cNvSpPr>
          <p:nvPr>
            <p:ph idx="1"/>
          </p:nvPr>
        </p:nvSpPr>
        <p:spPr>
          <a:xfrm>
            <a:off x="472314" y="1252604"/>
            <a:ext cx="10475434" cy="5386191"/>
          </a:xfrm>
        </p:spPr>
        <p:txBody>
          <a:bodyPr>
            <a:normAutofit fontScale="92500"/>
          </a:bodyPr>
          <a:lstStyle/>
          <a:p>
            <a:pPr algn="just"/>
            <a:r>
              <a:rPr lang="el-GR" sz="3200" dirty="0" smtClean="0"/>
              <a:t> </a:t>
            </a:r>
            <a:r>
              <a:rPr lang="el-GR" sz="3200" dirty="0" smtClean="0">
                <a:solidFill>
                  <a:schemeClr val="tx2">
                    <a:lumMod val="75000"/>
                  </a:schemeClr>
                </a:solidFill>
              </a:rPr>
              <a:t>Είμαστε διαρκώς εκτεθειμένοι στον βόμβο των μέσων επικοινωνίας. </a:t>
            </a:r>
            <a:r>
              <a:rPr lang="el-GR" sz="3200" b="1" dirty="0" smtClean="0">
                <a:solidFill>
                  <a:schemeClr val="tx2">
                    <a:lumMod val="75000"/>
                  </a:schemeClr>
                </a:solidFill>
              </a:rPr>
              <a:t>Ανάμεσα σε ένα δίλημμα  ΟΥΤΟΠΙΑ ή ΔΥΣΤΟΠΙΑ;</a:t>
            </a:r>
            <a:r>
              <a:rPr lang="el-GR" sz="3200" dirty="0" smtClean="0">
                <a:solidFill>
                  <a:schemeClr val="tx2">
                    <a:lumMod val="75000"/>
                  </a:schemeClr>
                </a:solidFill>
              </a:rPr>
              <a:t> </a:t>
            </a:r>
          </a:p>
          <a:p>
            <a:pPr algn="just"/>
            <a:r>
              <a:rPr lang="el-GR" sz="3200" dirty="0" smtClean="0">
                <a:solidFill>
                  <a:schemeClr val="tx2">
                    <a:lumMod val="75000"/>
                  </a:schemeClr>
                </a:solidFill>
              </a:rPr>
              <a:t>Ανεξάρτητα με ποια πλευρά συντασσόμαστε πρόκειται για τις δύο όψεις του ιδίου νομίσματος! </a:t>
            </a:r>
            <a:r>
              <a:rPr lang="el-GR" sz="3200" b="1" dirty="0" smtClean="0">
                <a:solidFill>
                  <a:schemeClr val="tx2">
                    <a:lumMod val="75000"/>
                  </a:schemeClr>
                </a:solidFill>
              </a:rPr>
              <a:t>ΤΕΧΝΟΛΟΓΙΚΟΣ ΥΠΕΡΚΑΘΟΡΙΣΜΟΣ, ΝΤΕΤΕΡΜΙΝΙΣΜΟΣ</a:t>
            </a:r>
            <a:r>
              <a:rPr lang="el-GR" sz="3200" dirty="0" smtClean="0">
                <a:solidFill>
                  <a:schemeClr val="tx2">
                    <a:lumMod val="75000"/>
                  </a:schemeClr>
                </a:solidFill>
              </a:rPr>
              <a:t>= η </a:t>
            </a:r>
            <a:r>
              <a:rPr lang="el-GR" sz="3200" dirty="0" err="1" smtClean="0">
                <a:solidFill>
                  <a:schemeClr val="tx2">
                    <a:lumMod val="75000"/>
                  </a:schemeClr>
                </a:solidFill>
              </a:rPr>
              <a:t>τεχνοεπιστημονική</a:t>
            </a:r>
            <a:r>
              <a:rPr lang="el-GR" sz="3200" dirty="0" smtClean="0">
                <a:solidFill>
                  <a:schemeClr val="tx2">
                    <a:lumMod val="75000"/>
                  </a:schemeClr>
                </a:solidFill>
              </a:rPr>
              <a:t> αλλαγή μπορεί τα πάντα </a:t>
            </a:r>
            <a:r>
              <a:rPr lang="el-GR" sz="3200" b="1" dirty="0" smtClean="0">
                <a:solidFill>
                  <a:schemeClr val="tx2">
                    <a:lumMod val="75000"/>
                  </a:schemeClr>
                </a:solidFill>
              </a:rPr>
              <a:t>ΩΣΑΝ ΝΑ </a:t>
            </a:r>
            <a:r>
              <a:rPr lang="el-GR" sz="3200" dirty="0" smtClean="0">
                <a:solidFill>
                  <a:schemeClr val="tx2">
                    <a:lumMod val="75000"/>
                  </a:schemeClr>
                </a:solidFill>
              </a:rPr>
              <a:t>ήταν ένα αυτόνομο σύστημα που κατευθύνει άνωθεν το σύνολο των κοινωνικών σχέσεων δεδομένου ότι η </a:t>
            </a:r>
            <a:r>
              <a:rPr lang="el-GR" sz="3200" dirty="0" err="1" smtClean="0">
                <a:solidFill>
                  <a:schemeClr val="tx2">
                    <a:lumMod val="75000"/>
                  </a:schemeClr>
                </a:solidFill>
              </a:rPr>
              <a:t>ψηφιοποίηση</a:t>
            </a:r>
            <a:r>
              <a:rPr lang="el-GR" sz="3200" dirty="0" smtClean="0">
                <a:solidFill>
                  <a:schemeClr val="tx2">
                    <a:lumMod val="75000"/>
                  </a:schemeClr>
                </a:solidFill>
              </a:rPr>
              <a:t> αφορά το σύνολο των κοινωνικών σχέσεων και της κοινωνικής ζωής</a:t>
            </a:r>
            <a:endParaRPr lang="el-GR" sz="3200" dirty="0">
              <a:solidFill>
                <a:schemeClr val="tx2">
                  <a:lumMod val="75000"/>
                </a:schemeClr>
              </a:solidFill>
            </a:endParaRPr>
          </a:p>
        </p:txBody>
      </p:sp>
    </p:spTree>
    <p:extLst>
      <p:ext uri="{BB962C8B-B14F-4D97-AF65-F5344CB8AC3E}">
        <p14:creationId xmlns:p14="http://schemas.microsoft.com/office/powerpoint/2010/main" val="3747635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67510" y="486897"/>
            <a:ext cx="11824490" cy="1358172"/>
          </a:xfrm>
        </p:spPr>
        <p:txBody>
          <a:bodyPr>
            <a:normAutofit/>
          </a:bodyPr>
          <a:lstStyle/>
          <a:p>
            <a:r>
              <a:rPr lang="el-GR" sz="3200" b="1" dirty="0" smtClean="0"/>
              <a:t>ΤΕΧΝΟΕΠΙΣΤΗΜΗ- ΔΙΑΦΟΡΟΠΟΙΗΜΕΝΗ ΚΟΙΝΩΝΙΑ-ΔΙΚΑΙΟ </a:t>
            </a:r>
            <a:endParaRPr lang="el-GR" sz="3200" b="1" dirty="0"/>
          </a:p>
        </p:txBody>
      </p:sp>
      <p:sp>
        <p:nvSpPr>
          <p:cNvPr id="3" name="Θέση περιεχομένου 2"/>
          <p:cNvSpPr>
            <a:spLocks noGrp="1"/>
          </p:cNvSpPr>
          <p:nvPr>
            <p:ph idx="1"/>
          </p:nvPr>
        </p:nvSpPr>
        <p:spPr>
          <a:xfrm>
            <a:off x="522418" y="2167003"/>
            <a:ext cx="10982194" cy="3206663"/>
          </a:xfrm>
        </p:spPr>
        <p:txBody>
          <a:bodyPr/>
          <a:lstStyle/>
          <a:p>
            <a:pPr marL="0" indent="0">
              <a:buNone/>
            </a:pPr>
            <a:r>
              <a:rPr lang="el-GR" dirty="0" smtClean="0"/>
              <a:t> </a:t>
            </a:r>
            <a:endParaRPr lang="el-GR" dirty="0"/>
          </a:p>
        </p:txBody>
      </p:sp>
      <p:sp>
        <p:nvSpPr>
          <p:cNvPr id="4" name="Έλλειψη 3"/>
          <p:cNvSpPr/>
          <p:nvPr/>
        </p:nvSpPr>
        <p:spPr>
          <a:xfrm>
            <a:off x="522418" y="3081402"/>
            <a:ext cx="4910204"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smtClean="0"/>
              <a:t>ΤΕΧΝΟΕΠΙΣΤΗΜΗ </a:t>
            </a:r>
            <a:endParaRPr lang="el-GR" sz="2400" b="1" dirty="0"/>
          </a:p>
        </p:txBody>
      </p:sp>
      <p:sp>
        <p:nvSpPr>
          <p:cNvPr id="5" name="Έλλειψη 4"/>
          <p:cNvSpPr/>
          <p:nvPr/>
        </p:nvSpPr>
        <p:spPr>
          <a:xfrm>
            <a:off x="7735989" y="3081402"/>
            <a:ext cx="4312339" cy="10020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smtClean="0"/>
              <a:t>ΔΙΚΑΙΟ</a:t>
            </a:r>
            <a:endParaRPr lang="el-GR" sz="2400" b="1" dirty="0"/>
          </a:p>
        </p:txBody>
      </p:sp>
      <p:sp>
        <p:nvSpPr>
          <p:cNvPr id="6" name="Ορθογώνιο 5"/>
          <p:cNvSpPr/>
          <p:nvPr/>
        </p:nvSpPr>
        <p:spPr>
          <a:xfrm>
            <a:off x="4484318" y="2054268"/>
            <a:ext cx="3795386" cy="29686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smtClean="0"/>
              <a:t>ΟΙΚΟΝΟΜΙΑ </a:t>
            </a:r>
          </a:p>
          <a:p>
            <a:pPr algn="ctr"/>
            <a:endParaRPr lang="el-GR" sz="2400" b="1" dirty="0" smtClean="0"/>
          </a:p>
          <a:p>
            <a:pPr algn="ctr"/>
            <a:r>
              <a:rPr lang="el-GR" sz="2400" b="1" dirty="0" smtClean="0"/>
              <a:t>ΠΟΛΙΤΙΚΗ </a:t>
            </a:r>
          </a:p>
          <a:p>
            <a:pPr algn="ctr"/>
            <a:endParaRPr lang="el-GR" sz="2400" b="1" dirty="0" smtClean="0"/>
          </a:p>
          <a:p>
            <a:pPr algn="ctr"/>
            <a:r>
              <a:rPr lang="el-GR" sz="2400" b="1" dirty="0" smtClean="0"/>
              <a:t>ΚΟΙΝΩΝΙΑ</a:t>
            </a:r>
          </a:p>
          <a:p>
            <a:pPr algn="ctr"/>
            <a:endParaRPr lang="el-GR" sz="2400" b="1" dirty="0" smtClean="0"/>
          </a:p>
          <a:p>
            <a:pPr algn="ctr"/>
            <a:r>
              <a:rPr lang="el-GR" sz="2400" b="1" dirty="0" smtClean="0"/>
              <a:t>ΠΟΛΙΤΙΣΜΟΣ</a:t>
            </a:r>
            <a:endParaRPr lang="el-GR" sz="2400" b="1" dirty="0"/>
          </a:p>
        </p:txBody>
      </p:sp>
      <p:sp>
        <p:nvSpPr>
          <p:cNvPr id="7" name="Ορθογώνιο 6"/>
          <p:cNvSpPr/>
          <p:nvPr/>
        </p:nvSpPr>
        <p:spPr>
          <a:xfrm>
            <a:off x="1941534" y="5486401"/>
            <a:ext cx="8918532"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smtClean="0"/>
              <a:t>ΨΗΦΙΑΚΗ ΤΕΧΝΟΛΟΓΙΑ: ΕΝΑ ΤΕΧΝΙΚΟ ΜΕΣΟ ΕΠΙΚΟΙΝΩΝΙΑΣ </a:t>
            </a:r>
          </a:p>
          <a:p>
            <a:pPr algn="ctr"/>
            <a:r>
              <a:rPr lang="el-GR" sz="2400" b="1" dirty="0" smtClean="0"/>
              <a:t>ΠΟΥ ΑΛΛΑΖΕΙ ΤΑ ΠΑΝΤΑ η ΑΝΤΙΣΤΡΟΦΑ;</a:t>
            </a:r>
            <a:endParaRPr lang="el-GR" sz="2400" b="1" dirty="0"/>
          </a:p>
        </p:txBody>
      </p:sp>
    </p:spTree>
    <p:extLst>
      <p:ext uri="{BB962C8B-B14F-4D97-AF65-F5344CB8AC3E}">
        <p14:creationId xmlns:p14="http://schemas.microsoft.com/office/powerpoint/2010/main" val="661099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528175" y="100208"/>
            <a:ext cx="9883036" cy="1352811"/>
          </a:xfrm>
        </p:spPr>
        <p:txBody>
          <a:bodyPr>
            <a:normAutofit/>
          </a:bodyPr>
          <a:lstStyle/>
          <a:p>
            <a:pPr algn="ctr"/>
            <a:r>
              <a:rPr lang="el-GR" b="1" dirty="0" smtClean="0">
                <a:solidFill>
                  <a:schemeClr val="tx2">
                    <a:lumMod val="75000"/>
                  </a:schemeClr>
                </a:solidFill>
              </a:rPr>
              <a:t>ΦΙΛΟΣΟΦΙΑ ΤΟΥ 20</a:t>
            </a:r>
            <a:r>
              <a:rPr lang="el-GR" b="1" baseline="30000" dirty="0" smtClean="0">
                <a:solidFill>
                  <a:schemeClr val="tx2">
                    <a:lumMod val="75000"/>
                  </a:schemeClr>
                </a:solidFill>
              </a:rPr>
              <a:t>ΟΥ</a:t>
            </a:r>
            <a:r>
              <a:rPr lang="el-GR" b="1" dirty="0" smtClean="0">
                <a:solidFill>
                  <a:schemeClr val="tx2">
                    <a:lumMod val="75000"/>
                  </a:schemeClr>
                </a:solidFill>
              </a:rPr>
              <a:t> αιώνα </a:t>
            </a:r>
            <a:br>
              <a:rPr lang="el-GR" b="1" dirty="0" smtClean="0">
                <a:solidFill>
                  <a:schemeClr val="tx2">
                    <a:lumMod val="75000"/>
                  </a:schemeClr>
                </a:solidFill>
              </a:rPr>
            </a:br>
            <a:r>
              <a:rPr lang="fr-FR" b="1" dirty="0" smtClean="0"/>
              <a:t>Martin </a:t>
            </a:r>
            <a:r>
              <a:rPr lang="fr-FR" b="1" dirty="0"/>
              <a:t>Heidegger (1889-1976)</a:t>
            </a:r>
            <a:endParaRPr lang="el-GR" b="1" dirty="0">
              <a:solidFill>
                <a:schemeClr val="tx2">
                  <a:lumMod val="75000"/>
                </a:schemeClr>
              </a:solidFill>
            </a:endParaRPr>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9998" y="2079321"/>
            <a:ext cx="2020117" cy="3618499"/>
          </a:xfrm>
        </p:spPr>
      </p:pic>
      <p:sp>
        <p:nvSpPr>
          <p:cNvPr id="6" name="Ορθογώνιο 5"/>
          <p:cNvSpPr/>
          <p:nvPr/>
        </p:nvSpPr>
        <p:spPr>
          <a:xfrm>
            <a:off x="2480154" y="1453018"/>
            <a:ext cx="9544832" cy="5262979"/>
          </a:xfrm>
          <a:prstGeom prst="rect">
            <a:avLst/>
          </a:prstGeom>
        </p:spPr>
        <p:txBody>
          <a:bodyPr wrap="square">
            <a:spAutoFit/>
          </a:bodyPr>
          <a:lstStyle/>
          <a:p>
            <a:pPr marL="285750" indent="-285750" algn="just">
              <a:buFont typeface="Wingdings" panose="05000000000000000000" pitchFamily="2" charset="2"/>
              <a:buChar char="Ø"/>
            </a:pPr>
            <a:r>
              <a:rPr lang="el-GR" sz="2800" dirty="0">
                <a:solidFill>
                  <a:schemeClr val="tx2">
                    <a:lumMod val="75000"/>
                  </a:schemeClr>
                </a:solidFill>
                <a:latin typeface="Century Gothic" panose="020B0502020202020204" pitchFamily="34" charset="0"/>
                <a:ea typeface="Calibri" panose="020F0502020204030204" pitchFamily="34" charset="0"/>
                <a:cs typeface="Times New Roman" panose="02020603050405020304" pitchFamily="18" charset="0"/>
              </a:rPr>
              <a:t>Η λέξη </a:t>
            </a:r>
            <a:r>
              <a:rPr lang="el-GR" sz="2800" dirty="0" smtClean="0">
                <a:solidFill>
                  <a:schemeClr val="tx2">
                    <a:lumMod val="75000"/>
                  </a:schemeClr>
                </a:solidFill>
                <a:latin typeface="Century Gothic" panose="020B0502020202020204" pitchFamily="34" charset="0"/>
                <a:ea typeface="Calibri" panose="020F0502020204030204" pitchFamily="34" charset="0"/>
                <a:cs typeface="Times New Roman" panose="02020603050405020304" pitchFamily="18" charset="0"/>
              </a:rPr>
              <a:t>«</a:t>
            </a:r>
            <a:r>
              <a:rPr lang="el-GR" sz="2800" dirty="0">
                <a:solidFill>
                  <a:schemeClr val="tx2">
                    <a:lumMod val="75000"/>
                  </a:schemeClr>
                </a:solidFill>
                <a:latin typeface="Century Gothic" panose="020B0502020202020204" pitchFamily="34" charset="0"/>
                <a:ea typeface="Calibri" panose="020F0502020204030204" pitchFamily="34" charset="0"/>
                <a:cs typeface="Times New Roman" panose="02020603050405020304" pitchFamily="18" charset="0"/>
              </a:rPr>
              <a:t>τεχνολογία» προέρχεται από το ελληνικό </a:t>
            </a:r>
            <a:r>
              <a:rPr lang="el-GR" sz="2800" dirty="0" smtClean="0">
                <a:solidFill>
                  <a:schemeClr val="tx2">
                    <a:lumMod val="75000"/>
                  </a:schemeClr>
                </a:solidFill>
                <a:latin typeface="Century Gothic" panose="020B0502020202020204" pitchFamily="34" charset="0"/>
                <a:ea typeface="Calibri" panose="020F0502020204030204" pitchFamily="34" charset="0"/>
                <a:cs typeface="Times New Roman" panose="02020603050405020304" pitchFamily="18" charset="0"/>
              </a:rPr>
              <a:t>«</a:t>
            </a:r>
            <a:r>
              <a:rPr lang="el-GR" sz="2800" dirty="0" err="1" smtClean="0">
                <a:solidFill>
                  <a:schemeClr val="tx2">
                    <a:lumMod val="75000"/>
                  </a:schemeClr>
                </a:solidFill>
                <a:latin typeface="Century Gothic" panose="020B0502020202020204" pitchFamily="34" charset="0"/>
                <a:ea typeface="Calibri" panose="020F0502020204030204" pitchFamily="34" charset="0"/>
                <a:cs typeface="Times New Roman" panose="02020603050405020304" pitchFamily="18" charset="0"/>
              </a:rPr>
              <a:t>τεχνικόν</a:t>
            </a:r>
            <a:r>
              <a:rPr lang="el-GR" sz="2800" dirty="0" smtClean="0">
                <a:solidFill>
                  <a:schemeClr val="tx2">
                    <a:lumMod val="75000"/>
                  </a:schemeClr>
                </a:solidFill>
                <a:latin typeface="Century Gothic" panose="020B0502020202020204" pitchFamily="34" charset="0"/>
                <a:ea typeface="Calibri" panose="020F0502020204030204" pitchFamily="34" charset="0"/>
                <a:cs typeface="Times New Roman" panose="02020603050405020304" pitchFamily="18" charset="0"/>
              </a:rPr>
              <a:t>» που </a:t>
            </a:r>
            <a:r>
              <a:rPr lang="el-GR" sz="2800" dirty="0">
                <a:solidFill>
                  <a:schemeClr val="tx2">
                    <a:lumMod val="75000"/>
                  </a:schemeClr>
                </a:solidFill>
                <a:latin typeface="Century Gothic" panose="020B0502020202020204" pitchFamily="34" charset="0"/>
                <a:ea typeface="Calibri" panose="020F0502020204030204" pitchFamily="34" charset="0"/>
                <a:cs typeface="Times New Roman" panose="02020603050405020304" pitchFamily="18" charset="0"/>
              </a:rPr>
              <a:t>σχετίζεται με τη λέξη </a:t>
            </a:r>
            <a:r>
              <a:rPr lang="el-GR" sz="2800" dirty="0" smtClean="0">
                <a:solidFill>
                  <a:schemeClr val="tx2">
                    <a:lumMod val="75000"/>
                  </a:schemeClr>
                </a:solidFill>
                <a:latin typeface="Century Gothic" panose="020B0502020202020204" pitchFamily="34" charset="0"/>
                <a:ea typeface="Calibri" panose="020F0502020204030204" pitchFamily="34" charset="0"/>
                <a:cs typeface="Times New Roman" panose="02020603050405020304" pitchFamily="18" charset="0"/>
              </a:rPr>
              <a:t>τέχνη . </a:t>
            </a:r>
          </a:p>
          <a:p>
            <a:pPr marL="285750" indent="-285750" algn="just">
              <a:buFont typeface="Wingdings" panose="05000000000000000000" pitchFamily="2" charset="2"/>
              <a:buChar char="Ø"/>
            </a:pPr>
            <a:r>
              <a:rPr lang="el-GR" sz="2800" dirty="0" smtClean="0">
                <a:solidFill>
                  <a:schemeClr val="tx2">
                    <a:lumMod val="75000"/>
                  </a:schemeClr>
                </a:solidFill>
                <a:latin typeface="Century Gothic" panose="020B0502020202020204" pitchFamily="34" charset="0"/>
                <a:ea typeface="Calibri" panose="020F0502020204030204" pitchFamily="34" charset="0"/>
                <a:cs typeface="Times New Roman" panose="02020603050405020304" pitchFamily="18" charset="0"/>
              </a:rPr>
              <a:t>Άρα αναφέρεται σε δύο πράγματα</a:t>
            </a:r>
          </a:p>
          <a:p>
            <a:pPr algn="just"/>
            <a:r>
              <a:rPr lang="el-GR" sz="2800" dirty="0" smtClean="0">
                <a:solidFill>
                  <a:schemeClr val="tx2">
                    <a:lumMod val="75000"/>
                  </a:schemeClr>
                </a:solidFill>
                <a:latin typeface="Century Gothic" panose="020B0502020202020204" pitchFamily="34" charset="0"/>
                <a:ea typeface="Calibri" panose="020F0502020204030204" pitchFamily="34" charset="0"/>
                <a:cs typeface="Times New Roman" panose="02020603050405020304" pitchFamily="18" charset="0"/>
              </a:rPr>
              <a:t>τόσο </a:t>
            </a:r>
            <a:r>
              <a:rPr lang="el-GR" sz="2800" dirty="0">
                <a:solidFill>
                  <a:schemeClr val="tx2">
                    <a:lumMod val="75000"/>
                  </a:schemeClr>
                </a:solidFill>
                <a:latin typeface="Century Gothic" panose="020B0502020202020204" pitchFamily="34" charset="0"/>
                <a:ea typeface="Calibri" panose="020F0502020204030204" pitchFamily="34" charset="0"/>
                <a:cs typeface="Times New Roman" panose="02020603050405020304" pitchFamily="18" charset="0"/>
              </a:rPr>
              <a:t>στην κατασκευή </a:t>
            </a:r>
            <a:r>
              <a:rPr lang="el-GR" sz="2800" dirty="0" smtClean="0">
                <a:solidFill>
                  <a:schemeClr val="tx2">
                    <a:lumMod val="75000"/>
                  </a:schemeClr>
                </a:solidFill>
                <a:latin typeface="Century Gothic" panose="020B0502020202020204" pitchFamily="34" charset="0"/>
                <a:ea typeface="Calibri" panose="020F0502020204030204" pitchFamily="34" charset="0"/>
                <a:cs typeface="Times New Roman" panose="02020603050405020304" pitchFamily="18" charset="0"/>
              </a:rPr>
              <a:t>(Π.Χ. ΥΠΟΛΟΓΙΣΤΏΝ) </a:t>
            </a:r>
          </a:p>
          <a:p>
            <a:pPr algn="just"/>
            <a:r>
              <a:rPr lang="el-GR" sz="2800" dirty="0" smtClean="0">
                <a:solidFill>
                  <a:schemeClr val="tx2">
                    <a:lumMod val="75000"/>
                  </a:schemeClr>
                </a:solidFill>
                <a:latin typeface="Century Gothic" panose="020B0502020202020204" pitchFamily="34" charset="0"/>
                <a:ea typeface="Calibri" panose="020F0502020204030204" pitchFamily="34" charset="0"/>
                <a:cs typeface="Times New Roman" panose="02020603050405020304" pitchFamily="18" charset="0"/>
              </a:rPr>
              <a:t>όσο </a:t>
            </a:r>
            <a:r>
              <a:rPr lang="el-GR" sz="2800" dirty="0">
                <a:solidFill>
                  <a:schemeClr val="tx2">
                    <a:lumMod val="75000"/>
                  </a:schemeClr>
                </a:solidFill>
                <a:latin typeface="Century Gothic" panose="020B0502020202020204" pitchFamily="34" charset="0"/>
                <a:ea typeface="Calibri" panose="020F0502020204030204" pitchFamily="34" charset="0"/>
                <a:cs typeface="Times New Roman" panose="02020603050405020304" pitchFamily="18" charset="0"/>
              </a:rPr>
              <a:t>και στις τέχνες </a:t>
            </a:r>
            <a:r>
              <a:rPr lang="el-GR" sz="2800" dirty="0" smtClean="0">
                <a:solidFill>
                  <a:schemeClr val="tx2">
                    <a:lumMod val="75000"/>
                  </a:schemeClr>
                </a:solidFill>
                <a:latin typeface="Century Gothic" panose="020B0502020202020204" pitchFamily="34" charset="0"/>
                <a:ea typeface="Calibri" panose="020F0502020204030204" pitchFamily="34" charset="0"/>
                <a:cs typeface="Times New Roman" panose="02020603050405020304" pitchFamily="18" charset="0"/>
              </a:rPr>
              <a:t>(ΠΧ ΓΡΑΦΙΚΑ) </a:t>
            </a:r>
          </a:p>
          <a:p>
            <a:pPr algn="just"/>
            <a:r>
              <a:rPr lang="el-GR" sz="2800" dirty="0" smtClean="0">
                <a:solidFill>
                  <a:schemeClr val="tx2">
                    <a:lumMod val="75000"/>
                  </a:schemeClr>
                </a:solidFill>
                <a:latin typeface="Century Gothic" panose="020B0502020202020204" pitchFamily="34" charset="0"/>
                <a:ea typeface="Calibri" panose="020F0502020204030204" pitchFamily="34" charset="0"/>
                <a:cs typeface="Times New Roman" panose="02020603050405020304" pitchFamily="18" charset="0"/>
              </a:rPr>
              <a:t>Η δεύτερη είναι μέρος της ΠΟΙΗΣΗΣ της αποκάλυψης του κόσμου</a:t>
            </a:r>
            <a:r>
              <a:rPr lang="el-GR" sz="2800" dirty="0" smtClean="0">
                <a:solidFill>
                  <a:schemeClr val="tx2">
                    <a:lumMod val="75000"/>
                  </a:schemeClr>
                </a:solidFill>
                <a:latin typeface="+mj-lt"/>
                <a:ea typeface="Calibri" panose="020F0502020204030204" pitchFamily="34" charset="0"/>
                <a:cs typeface="Times New Roman" panose="02020603050405020304" pitchFamily="18" charset="0"/>
              </a:rPr>
              <a:t>. </a:t>
            </a:r>
            <a:r>
              <a:rPr lang="el-GR" sz="2800" dirty="0" smtClean="0">
                <a:latin typeface="+mj-lt"/>
              </a:rPr>
              <a:t>Η </a:t>
            </a:r>
            <a:r>
              <a:rPr lang="el-GR" sz="2800" dirty="0">
                <a:latin typeface="+mj-lt"/>
              </a:rPr>
              <a:t>ουσία της δεν έγκειται στην οργανική παραγωγή αγαθών ή στη χειραγώγηση υλικών, αλλά στην «αποκάλυψη».</a:t>
            </a:r>
            <a:endParaRPr lang="el-GR" sz="2800" dirty="0">
              <a:solidFill>
                <a:schemeClr val="tx2">
                  <a:lumMod val="75000"/>
                </a:schemeClr>
              </a:solidFill>
              <a:latin typeface="+mj-lt"/>
              <a:ea typeface="Calibri" panose="020F0502020204030204" pitchFamily="34" charset="0"/>
              <a:cs typeface="Times New Roman" panose="02020603050405020304" pitchFamily="18" charset="0"/>
            </a:endParaRPr>
          </a:p>
          <a:p>
            <a:pPr marL="285750" indent="-285750" algn="just">
              <a:buFont typeface="Wingdings" panose="05000000000000000000" pitchFamily="2" charset="2"/>
              <a:buChar char="Ø"/>
            </a:pPr>
            <a:r>
              <a:rPr lang="el-GR" sz="2800" dirty="0" smtClean="0">
                <a:solidFill>
                  <a:schemeClr val="tx2">
                    <a:lumMod val="75000"/>
                  </a:schemeClr>
                </a:solidFill>
                <a:latin typeface="Century Gothic" panose="020B0502020202020204" pitchFamily="34" charset="0"/>
                <a:ea typeface="Calibri" panose="020F0502020204030204" pitchFamily="34" charset="0"/>
                <a:cs typeface="Times New Roman" panose="02020603050405020304" pitchFamily="18" charset="0"/>
              </a:rPr>
              <a:t>Κριτική στην τεχνική : </a:t>
            </a:r>
          </a:p>
          <a:p>
            <a:pPr algn="just"/>
            <a:r>
              <a:rPr lang="el-GR" sz="2800" dirty="0" smtClean="0">
                <a:solidFill>
                  <a:schemeClr val="tx2">
                    <a:lumMod val="75000"/>
                  </a:schemeClr>
                </a:solidFill>
                <a:latin typeface="Century Gothic" panose="020B0502020202020204" pitchFamily="34" charset="0"/>
                <a:ea typeface="Calibri" panose="020F0502020204030204" pitchFamily="34" charset="0"/>
                <a:cs typeface="Times New Roman" panose="02020603050405020304" pitchFamily="18" charset="0"/>
              </a:rPr>
              <a:t>η ΕΠΙΣΤΟΛΗ ΓΙΑ ΤΟΝ ΑΝΘΡΩΠΙΣΜΟ (1947)</a:t>
            </a:r>
            <a:r>
              <a:rPr lang="el-GR" sz="2800" dirty="0">
                <a:solidFill>
                  <a:schemeClr val="tx2">
                    <a:lumMod val="75000"/>
                  </a:schemeClr>
                </a:solidFill>
                <a:latin typeface="Century Gothic" panose="020B0502020202020204" pitchFamily="34" charset="0"/>
                <a:ea typeface="Calibri" panose="020F0502020204030204" pitchFamily="34" charset="0"/>
                <a:cs typeface="Times New Roman" panose="02020603050405020304" pitchFamily="18" charset="0"/>
              </a:rPr>
              <a:t/>
            </a:r>
            <a:br>
              <a:rPr lang="el-GR" sz="2800" dirty="0">
                <a:solidFill>
                  <a:schemeClr val="tx2">
                    <a:lumMod val="75000"/>
                  </a:schemeClr>
                </a:solidFill>
                <a:latin typeface="Century Gothic" panose="020B0502020202020204" pitchFamily="34" charset="0"/>
                <a:ea typeface="Calibri" panose="020F0502020204030204" pitchFamily="34" charset="0"/>
                <a:cs typeface="Times New Roman" panose="02020603050405020304" pitchFamily="18" charset="0"/>
              </a:rPr>
            </a:br>
            <a:endParaRPr lang="el-GR" sz="2800" dirty="0">
              <a:solidFill>
                <a:schemeClr val="tx2">
                  <a:lumMod val="75000"/>
                </a:schemeClr>
              </a:solidFill>
              <a:latin typeface="Century Gothic" panose="020B0502020202020204" pitchFamily="34" charset="0"/>
            </a:endParaRPr>
          </a:p>
        </p:txBody>
      </p:sp>
    </p:spTree>
    <p:extLst>
      <p:ext uri="{BB962C8B-B14F-4D97-AF65-F5344CB8AC3E}">
        <p14:creationId xmlns:p14="http://schemas.microsoft.com/office/powerpoint/2010/main" val="3463993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669420" y="751562"/>
            <a:ext cx="9942208" cy="801665"/>
          </a:xfrm>
        </p:spPr>
        <p:txBody>
          <a:bodyPr>
            <a:normAutofit/>
          </a:bodyPr>
          <a:lstStyle/>
          <a:p>
            <a:r>
              <a:rPr lang="el-GR" b="1" dirty="0" smtClean="0">
                <a:solidFill>
                  <a:schemeClr val="tx2">
                    <a:lumMod val="75000"/>
                  </a:schemeClr>
                </a:solidFill>
              </a:rPr>
              <a:t>ΚΡΙΤΙΚΗ ΘΕΩΡΙΑ (μέσα 20</a:t>
            </a:r>
            <a:r>
              <a:rPr lang="el-GR" b="1" baseline="30000" dirty="0" smtClean="0">
                <a:solidFill>
                  <a:schemeClr val="tx2">
                    <a:lumMod val="75000"/>
                  </a:schemeClr>
                </a:solidFill>
              </a:rPr>
              <a:t>ου</a:t>
            </a:r>
            <a:r>
              <a:rPr lang="el-GR" b="1" dirty="0" smtClean="0">
                <a:solidFill>
                  <a:schemeClr val="tx2">
                    <a:lumMod val="75000"/>
                  </a:schemeClr>
                </a:solidFill>
              </a:rPr>
              <a:t> αιώνα)</a:t>
            </a:r>
            <a:endParaRPr lang="el-GR" b="1" dirty="0">
              <a:solidFill>
                <a:schemeClr val="tx2">
                  <a:lumMod val="75000"/>
                </a:schemeClr>
              </a:solidFill>
            </a:endParaRPr>
          </a:p>
        </p:txBody>
      </p:sp>
      <p:sp>
        <p:nvSpPr>
          <p:cNvPr id="3" name="Θέση περιεχομένου 2"/>
          <p:cNvSpPr>
            <a:spLocks noGrp="1"/>
          </p:cNvSpPr>
          <p:nvPr>
            <p:ph idx="1"/>
          </p:nvPr>
        </p:nvSpPr>
        <p:spPr>
          <a:xfrm>
            <a:off x="3820438" y="1831713"/>
            <a:ext cx="7703507" cy="4195394"/>
          </a:xfrm>
        </p:spPr>
        <p:txBody>
          <a:bodyPr>
            <a:normAutofit/>
          </a:bodyPr>
          <a:lstStyle/>
          <a:p>
            <a:pPr defTabSz="914400" eaLnBrk="0" fontAlgn="base" hangingPunct="0">
              <a:spcBef>
                <a:spcPct val="0"/>
              </a:spcBef>
              <a:spcAft>
                <a:spcPct val="0"/>
              </a:spcAft>
              <a:buClrTx/>
            </a:pPr>
            <a:r>
              <a:rPr lang="el-GR" altLang="el-GR" sz="2400" dirty="0">
                <a:solidFill>
                  <a:schemeClr val="bg2">
                    <a:lumMod val="25000"/>
                  </a:schemeClr>
                </a:solidFill>
              </a:rPr>
              <a:t>Herbert </a:t>
            </a:r>
            <a:r>
              <a:rPr lang="el-GR" altLang="el-GR" sz="2400" dirty="0" err="1">
                <a:solidFill>
                  <a:schemeClr val="bg2">
                    <a:lumMod val="25000"/>
                  </a:schemeClr>
                </a:solidFill>
              </a:rPr>
              <a:t>Marcuse's</a:t>
            </a:r>
            <a:r>
              <a:rPr lang="el-GR" altLang="el-GR" sz="2400" dirty="0">
                <a:solidFill>
                  <a:schemeClr val="bg2">
                    <a:lumMod val="25000"/>
                  </a:schemeClr>
                </a:solidFill>
              </a:rPr>
              <a:t> </a:t>
            </a:r>
            <a:r>
              <a:rPr lang="el-GR" altLang="el-GR" sz="2400" dirty="0" err="1">
                <a:solidFill>
                  <a:schemeClr val="bg2">
                    <a:lumMod val="25000"/>
                  </a:schemeClr>
                </a:solidFill>
              </a:rPr>
              <a:t>Collected</a:t>
            </a:r>
            <a:r>
              <a:rPr lang="el-GR" altLang="el-GR" sz="2400" dirty="0">
                <a:solidFill>
                  <a:schemeClr val="bg2">
                    <a:lumMod val="25000"/>
                  </a:schemeClr>
                </a:solidFill>
              </a:rPr>
              <a:t> </a:t>
            </a:r>
            <a:r>
              <a:rPr lang="el-GR" altLang="el-GR" sz="2400" dirty="0" err="1">
                <a:solidFill>
                  <a:schemeClr val="bg2">
                    <a:lumMod val="25000"/>
                  </a:schemeClr>
                </a:solidFill>
              </a:rPr>
              <a:t>Papers</a:t>
            </a:r>
            <a:r>
              <a:rPr lang="el-GR" altLang="el-GR" sz="2400" dirty="0" smtClean="0">
                <a:solidFill>
                  <a:schemeClr val="bg2">
                    <a:lumMod val="25000"/>
                  </a:schemeClr>
                </a:solidFill>
              </a:rPr>
              <a:t>,</a:t>
            </a:r>
            <a:r>
              <a:rPr lang="el-GR" altLang="el-GR" sz="2400" dirty="0">
                <a:solidFill>
                  <a:schemeClr val="bg2">
                    <a:lumMod val="25000"/>
                  </a:schemeClr>
                </a:solidFill>
              </a:rPr>
              <a:t> 1942-1951 </a:t>
            </a:r>
          </a:p>
          <a:p>
            <a:pPr marL="0" lvl="0" indent="0" defTabSz="914400" eaLnBrk="0" fontAlgn="base" hangingPunct="0">
              <a:spcBef>
                <a:spcPct val="0"/>
              </a:spcBef>
              <a:spcAft>
                <a:spcPct val="0"/>
              </a:spcAft>
              <a:buClrTx/>
              <a:buNone/>
            </a:pPr>
            <a:r>
              <a:rPr lang="en-US" altLang="el-GR" sz="2400" dirty="0" smtClean="0">
                <a:solidFill>
                  <a:schemeClr val="bg2">
                    <a:lumMod val="25000"/>
                  </a:schemeClr>
                </a:solidFill>
              </a:rPr>
              <a:t>     </a:t>
            </a:r>
            <a:r>
              <a:rPr lang="el-GR" altLang="el-GR" sz="2400" dirty="0" err="1" smtClean="0">
                <a:solidFill>
                  <a:schemeClr val="bg2">
                    <a:lumMod val="25000"/>
                  </a:schemeClr>
                </a:solidFill>
              </a:rPr>
              <a:t>Volume</a:t>
            </a:r>
            <a:r>
              <a:rPr lang="el-GR" altLang="el-GR" sz="2400" dirty="0" smtClean="0">
                <a:solidFill>
                  <a:schemeClr val="bg2">
                    <a:lumMod val="25000"/>
                  </a:schemeClr>
                </a:solidFill>
              </a:rPr>
              <a:t> </a:t>
            </a:r>
            <a:r>
              <a:rPr lang="el-GR" altLang="el-GR" sz="2400" dirty="0">
                <a:solidFill>
                  <a:schemeClr val="bg2">
                    <a:lumMod val="25000"/>
                  </a:schemeClr>
                </a:solidFill>
              </a:rPr>
              <a:t>1: </a:t>
            </a:r>
            <a:r>
              <a:rPr lang="el-GR" altLang="el-GR" sz="2400" i="1" dirty="0" err="1">
                <a:solidFill>
                  <a:schemeClr val="bg2">
                    <a:lumMod val="25000"/>
                  </a:schemeClr>
                </a:solidFill>
              </a:rPr>
              <a:t>Technology</a:t>
            </a:r>
            <a:r>
              <a:rPr lang="el-GR" altLang="el-GR" sz="2400" i="1" dirty="0">
                <a:solidFill>
                  <a:schemeClr val="bg2">
                    <a:lumMod val="25000"/>
                  </a:schemeClr>
                </a:solidFill>
              </a:rPr>
              <a:t>, </a:t>
            </a:r>
            <a:r>
              <a:rPr lang="el-GR" altLang="el-GR" sz="2400" i="1" dirty="0" err="1">
                <a:solidFill>
                  <a:schemeClr val="bg2">
                    <a:lumMod val="25000"/>
                  </a:schemeClr>
                </a:solidFill>
              </a:rPr>
              <a:t>War</a:t>
            </a:r>
            <a:r>
              <a:rPr lang="el-GR" altLang="el-GR" sz="2400" i="1" dirty="0">
                <a:solidFill>
                  <a:schemeClr val="bg2">
                    <a:lumMod val="25000"/>
                  </a:schemeClr>
                </a:solidFill>
              </a:rPr>
              <a:t> and </a:t>
            </a:r>
            <a:r>
              <a:rPr lang="el-GR" altLang="el-GR" sz="2400" i="1" dirty="0" err="1">
                <a:solidFill>
                  <a:schemeClr val="bg2">
                    <a:lumMod val="25000"/>
                  </a:schemeClr>
                </a:solidFill>
              </a:rPr>
              <a:t>Fascism</a:t>
            </a:r>
            <a:r>
              <a:rPr lang="el-GR" altLang="el-GR" sz="2400" dirty="0">
                <a:solidFill>
                  <a:schemeClr val="bg2">
                    <a:lumMod val="25000"/>
                  </a:schemeClr>
                </a:solidFill>
              </a:rPr>
              <a:t/>
            </a:r>
            <a:br>
              <a:rPr lang="el-GR" altLang="el-GR" sz="2400" dirty="0">
                <a:solidFill>
                  <a:schemeClr val="bg2">
                    <a:lumMod val="25000"/>
                  </a:schemeClr>
                </a:solidFill>
              </a:rPr>
            </a:br>
            <a:r>
              <a:rPr lang="en-US" altLang="el-GR" sz="2400" dirty="0">
                <a:solidFill>
                  <a:schemeClr val="bg2">
                    <a:lumMod val="25000"/>
                  </a:schemeClr>
                </a:solidFill>
              </a:rPr>
              <a:t> </a:t>
            </a:r>
            <a:r>
              <a:rPr lang="en-US" altLang="el-GR" sz="2400" dirty="0" smtClean="0">
                <a:solidFill>
                  <a:schemeClr val="bg2">
                    <a:lumMod val="25000"/>
                  </a:schemeClr>
                </a:solidFill>
              </a:rPr>
              <a:t>     </a:t>
            </a:r>
            <a:r>
              <a:rPr lang="el-GR" altLang="el-GR" sz="2400" dirty="0" smtClean="0">
                <a:solidFill>
                  <a:schemeClr val="bg2">
                    <a:lumMod val="25000"/>
                  </a:schemeClr>
                </a:solidFill>
              </a:rPr>
              <a:t>D</a:t>
            </a:r>
            <a:r>
              <a:rPr lang="en-US" altLang="el-GR" sz="2400" dirty="0" smtClean="0">
                <a:solidFill>
                  <a:schemeClr val="bg2">
                    <a:lumMod val="25000"/>
                  </a:schemeClr>
                </a:solidFill>
              </a:rPr>
              <a:t>.</a:t>
            </a:r>
            <a:r>
              <a:rPr lang="el-GR" altLang="el-GR" sz="2400" dirty="0" smtClean="0">
                <a:solidFill>
                  <a:schemeClr val="bg2">
                    <a:lumMod val="25000"/>
                  </a:schemeClr>
                </a:solidFill>
              </a:rPr>
              <a:t> </a:t>
            </a:r>
            <a:r>
              <a:rPr lang="el-GR" altLang="el-GR" sz="2400" dirty="0" err="1">
                <a:solidFill>
                  <a:schemeClr val="bg2">
                    <a:lumMod val="25000"/>
                  </a:schemeClr>
                </a:solidFill>
              </a:rPr>
              <a:t>Kellner</a:t>
            </a:r>
            <a:r>
              <a:rPr lang="el-GR" altLang="el-GR" sz="2400" dirty="0">
                <a:solidFill>
                  <a:schemeClr val="bg2">
                    <a:lumMod val="25000"/>
                  </a:schemeClr>
                </a:solidFill>
              </a:rPr>
              <a:t> </a:t>
            </a:r>
            <a:r>
              <a:rPr lang="en-US" altLang="el-GR" sz="2400" dirty="0" smtClean="0">
                <a:solidFill>
                  <a:schemeClr val="bg2">
                    <a:lumMod val="25000"/>
                  </a:schemeClr>
                </a:solidFill>
              </a:rPr>
              <a:t>&amp; </a:t>
            </a:r>
            <a:r>
              <a:rPr lang="el-GR" altLang="el-GR" sz="2400" dirty="0" smtClean="0">
                <a:solidFill>
                  <a:schemeClr val="bg2">
                    <a:lumMod val="25000"/>
                  </a:schemeClr>
                </a:solidFill>
              </a:rPr>
              <a:t>P</a:t>
            </a:r>
            <a:r>
              <a:rPr lang="en-US" altLang="el-GR" sz="2400" dirty="0" smtClean="0">
                <a:solidFill>
                  <a:schemeClr val="bg2">
                    <a:lumMod val="25000"/>
                  </a:schemeClr>
                </a:solidFill>
              </a:rPr>
              <a:t>.</a:t>
            </a:r>
            <a:r>
              <a:rPr lang="el-GR" altLang="el-GR" sz="2400" dirty="0" smtClean="0">
                <a:solidFill>
                  <a:schemeClr val="bg2">
                    <a:lumMod val="25000"/>
                  </a:schemeClr>
                </a:solidFill>
              </a:rPr>
              <a:t> </a:t>
            </a:r>
            <a:r>
              <a:rPr lang="el-GR" altLang="el-GR" sz="2400" dirty="0" err="1">
                <a:solidFill>
                  <a:schemeClr val="bg2">
                    <a:lumMod val="25000"/>
                  </a:schemeClr>
                </a:solidFill>
              </a:rPr>
              <a:t>Marcuse</a:t>
            </a:r>
            <a:r>
              <a:rPr lang="el-GR" altLang="el-GR" sz="2400" dirty="0">
                <a:solidFill>
                  <a:schemeClr val="bg2">
                    <a:lumMod val="25000"/>
                  </a:schemeClr>
                </a:solidFill>
              </a:rPr>
              <a:t> (</a:t>
            </a:r>
            <a:r>
              <a:rPr lang="el-GR" altLang="el-GR" sz="2400" dirty="0" err="1">
                <a:solidFill>
                  <a:schemeClr val="bg2">
                    <a:lumMod val="25000"/>
                  </a:schemeClr>
                </a:solidFill>
              </a:rPr>
              <a:t>Routledge</a:t>
            </a:r>
            <a:r>
              <a:rPr lang="el-GR" altLang="el-GR" sz="2400" dirty="0">
                <a:solidFill>
                  <a:schemeClr val="bg2">
                    <a:lumMod val="25000"/>
                  </a:schemeClr>
                </a:solidFill>
              </a:rPr>
              <a:t>, 1998). </a:t>
            </a:r>
            <a:endParaRPr lang="en-US" altLang="el-GR" sz="2400" dirty="0" smtClean="0">
              <a:solidFill>
                <a:schemeClr val="bg2">
                  <a:lumMod val="25000"/>
                </a:schemeClr>
              </a:solidFill>
            </a:endParaRPr>
          </a:p>
          <a:p>
            <a:pPr marL="0" lvl="0" indent="0" defTabSz="914400" eaLnBrk="0" fontAlgn="base" hangingPunct="0">
              <a:spcBef>
                <a:spcPct val="0"/>
              </a:spcBef>
              <a:spcAft>
                <a:spcPct val="0"/>
              </a:spcAft>
              <a:buClrTx/>
              <a:buNone/>
            </a:pPr>
            <a:endParaRPr lang="en-US" altLang="el-GR" sz="2400" dirty="0" smtClean="0">
              <a:solidFill>
                <a:schemeClr val="bg2">
                  <a:lumMod val="25000"/>
                </a:schemeClr>
              </a:solidFill>
            </a:endParaRPr>
          </a:p>
          <a:p>
            <a:pPr defTabSz="914400" eaLnBrk="0" fontAlgn="base" hangingPunct="0">
              <a:spcBef>
                <a:spcPct val="0"/>
              </a:spcBef>
              <a:spcAft>
                <a:spcPct val="0"/>
              </a:spcAft>
              <a:buClrTx/>
            </a:pPr>
            <a:r>
              <a:rPr lang="en-US" sz="2400" dirty="0" smtClean="0">
                <a:solidFill>
                  <a:schemeClr val="bg2">
                    <a:lumMod val="25000"/>
                  </a:schemeClr>
                </a:solidFill>
                <a:latin typeface="Century Gothic" panose="020B0502020202020204" pitchFamily="34" charset="0"/>
              </a:rPr>
              <a:t>“Technological (technical) rati</a:t>
            </a:r>
            <a:r>
              <a:rPr lang="en-US" sz="2400" dirty="0" smtClean="0">
                <a:solidFill>
                  <a:schemeClr val="tx2">
                    <a:lumMod val="75000"/>
                  </a:schemeClr>
                </a:solidFill>
                <a:latin typeface="Century Gothic" panose="020B0502020202020204" pitchFamily="34" charset="0"/>
              </a:rPr>
              <a:t>onality</a:t>
            </a:r>
            <a:r>
              <a:rPr lang="en-US" sz="2400" b="1" dirty="0" smtClean="0">
                <a:solidFill>
                  <a:schemeClr val="bg2">
                    <a:lumMod val="25000"/>
                  </a:schemeClr>
                </a:solidFill>
                <a:latin typeface="Century Gothic" panose="020B0502020202020204" pitchFamily="34" charset="0"/>
              </a:rPr>
              <a:t>. </a:t>
            </a:r>
            <a:r>
              <a:rPr lang="en-US" sz="2400" dirty="0" smtClean="0">
                <a:solidFill>
                  <a:schemeClr val="bg2">
                    <a:lumMod val="25000"/>
                  </a:schemeClr>
                </a:solidFill>
                <a:latin typeface="Century Gothic" panose="020B0502020202020204" pitchFamily="34" charset="0"/>
              </a:rPr>
              <a:t>Some </a:t>
            </a:r>
            <a:r>
              <a:rPr lang="en-US" sz="2400" dirty="0">
                <a:solidFill>
                  <a:schemeClr val="bg2">
                    <a:lumMod val="25000"/>
                  </a:schemeClr>
                </a:solidFill>
                <a:latin typeface="Century Gothic" panose="020B0502020202020204" pitchFamily="34" charset="0"/>
              </a:rPr>
              <a:t>Social Implications of Modern Technology," published first in the </a:t>
            </a:r>
            <a:r>
              <a:rPr lang="en-US" sz="2400" dirty="0" smtClean="0">
                <a:solidFill>
                  <a:schemeClr val="bg2">
                    <a:lumMod val="25000"/>
                  </a:schemeClr>
                </a:solidFill>
                <a:latin typeface="Century Gothic" panose="020B0502020202020204" pitchFamily="34" charset="0"/>
              </a:rPr>
              <a:t>J</a:t>
            </a:r>
            <a:r>
              <a:rPr lang="en-US" sz="2400" i="1" dirty="0" smtClean="0">
                <a:solidFill>
                  <a:schemeClr val="bg2">
                    <a:lumMod val="25000"/>
                  </a:schemeClr>
                </a:solidFill>
                <a:latin typeface="Century Gothic" panose="020B0502020202020204" pitchFamily="34" charset="0"/>
              </a:rPr>
              <a:t>ournal </a:t>
            </a:r>
            <a:r>
              <a:rPr lang="en-US" sz="2400" i="1" dirty="0">
                <a:solidFill>
                  <a:schemeClr val="bg2">
                    <a:lumMod val="25000"/>
                  </a:schemeClr>
                </a:solidFill>
                <a:latin typeface="Century Gothic" panose="020B0502020202020204" pitchFamily="34" charset="0"/>
              </a:rPr>
              <a:t>Studies in Philosophy and Social Sciences, </a:t>
            </a:r>
            <a:r>
              <a:rPr lang="en-US" sz="2400" dirty="0">
                <a:solidFill>
                  <a:schemeClr val="bg2">
                    <a:lumMod val="25000"/>
                  </a:schemeClr>
                </a:solidFill>
                <a:latin typeface="Century Gothic" panose="020B0502020202020204" pitchFamily="34" charset="0"/>
              </a:rPr>
              <a:t>Vol. IX</a:t>
            </a:r>
            <a:r>
              <a:rPr lang="en-US" sz="2400" dirty="0" smtClean="0">
                <a:solidFill>
                  <a:schemeClr val="bg2">
                    <a:lumMod val="25000"/>
                  </a:schemeClr>
                </a:solidFill>
                <a:latin typeface="Century Gothic" panose="020B0502020202020204" pitchFamily="34" charset="0"/>
              </a:rPr>
              <a:t>.. 1941 </a:t>
            </a:r>
          </a:p>
          <a:p>
            <a:pPr marL="0" indent="0" defTabSz="914400" eaLnBrk="0" fontAlgn="base" hangingPunct="0">
              <a:spcBef>
                <a:spcPct val="0"/>
              </a:spcBef>
              <a:spcAft>
                <a:spcPct val="0"/>
              </a:spcAft>
              <a:buClrTx/>
              <a:buNone/>
            </a:pPr>
            <a:endParaRPr lang="en-US" sz="2400" dirty="0" smtClean="0">
              <a:solidFill>
                <a:schemeClr val="bg2">
                  <a:lumMod val="25000"/>
                </a:schemeClr>
              </a:solidFill>
              <a:latin typeface="Century Gothic" panose="020B0502020202020204" pitchFamily="34" charset="0"/>
            </a:endParaRPr>
          </a:p>
          <a:p>
            <a:pPr defTabSz="914400" eaLnBrk="0" fontAlgn="base" hangingPunct="0">
              <a:spcBef>
                <a:spcPct val="0"/>
              </a:spcBef>
              <a:spcAft>
                <a:spcPct val="0"/>
              </a:spcAft>
              <a:buClrTx/>
            </a:pPr>
            <a:r>
              <a:rPr lang="en-US" sz="2400" dirty="0" smtClean="0">
                <a:solidFill>
                  <a:schemeClr val="tx2">
                    <a:lumMod val="75000"/>
                  </a:schemeClr>
                </a:solidFill>
                <a:latin typeface="Century Gothic" panose="020B0502020202020204" pitchFamily="34" charset="0"/>
              </a:rPr>
              <a:t>O </a:t>
            </a:r>
            <a:r>
              <a:rPr lang="el-GR" sz="2400" dirty="0" smtClean="0">
                <a:solidFill>
                  <a:schemeClr val="tx2">
                    <a:lumMod val="75000"/>
                  </a:schemeClr>
                </a:solidFill>
                <a:latin typeface="Century Gothic" panose="020B0502020202020204" pitchFamily="34" charset="0"/>
              </a:rPr>
              <a:t>Μονοδιάστατος Άνθρωπος</a:t>
            </a:r>
            <a:r>
              <a:rPr lang="en-US" sz="2400" dirty="0" smtClean="0">
                <a:solidFill>
                  <a:schemeClr val="tx2">
                    <a:lumMod val="75000"/>
                  </a:schemeClr>
                </a:solidFill>
                <a:latin typeface="Century Gothic" panose="020B0502020202020204" pitchFamily="34" charset="0"/>
              </a:rPr>
              <a:t>, 1964.</a:t>
            </a:r>
            <a:endParaRPr lang="el-GR" altLang="el-GR" sz="2400" dirty="0">
              <a:solidFill>
                <a:schemeClr val="tx2">
                  <a:lumMod val="75000"/>
                </a:schemeClr>
              </a:solidFill>
              <a:latin typeface="Century Gothic" panose="020B0502020202020204" pitchFamily="34" charset="0"/>
            </a:endParaRPr>
          </a:p>
        </p:txBody>
      </p:sp>
      <p:sp>
        <p:nvSpPr>
          <p:cNvPr id="8" name="Rectangle 6"/>
          <p:cNvSpPr>
            <a:spLocks noChangeArrowheads="1"/>
          </p:cNvSpPr>
          <p:nvPr/>
        </p:nvSpPr>
        <p:spPr bwMode="auto">
          <a:xfrm>
            <a:off x="0" y="457200"/>
            <a:ext cx="12192000" cy="1587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pic>
        <p:nvPicPr>
          <p:cNvPr id="1031" name="Picture 7" descr="Thumbnail for Technology, War and Fascis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994" y="1525563"/>
            <a:ext cx="2580362" cy="3935785"/>
          </a:xfrm>
          <a:prstGeom prst="rect">
            <a:avLst/>
          </a:prstGeom>
          <a:noFill/>
          <a:extLst>
            <a:ext uri="{909E8E84-426E-40DD-AFC4-6F175D3DCCD1}">
              <a14:hiddenFill xmlns:a14="http://schemas.microsoft.com/office/drawing/2010/main">
                <a:solidFill>
                  <a:srgbClr val="FFFFFF"/>
                </a:solidFill>
              </a14:hiddenFill>
            </a:ext>
          </a:extLst>
        </p:spPr>
      </p:pic>
      <p:sp>
        <p:nvSpPr>
          <p:cNvPr id="4" name="Ορθογώνιο 3"/>
          <p:cNvSpPr/>
          <p:nvPr/>
        </p:nvSpPr>
        <p:spPr>
          <a:xfrm>
            <a:off x="237994" y="5581171"/>
            <a:ext cx="2705622" cy="960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b="1" dirty="0" smtClean="0"/>
              <a:t>1898-1979</a:t>
            </a:r>
            <a:endParaRPr lang="el-GR" sz="2800" b="1" dirty="0"/>
          </a:p>
        </p:txBody>
      </p:sp>
    </p:spTree>
    <p:extLst>
      <p:ext uri="{BB962C8B-B14F-4D97-AF65-F5344CB8AC3E}">
        <p14:creationId xmlns:p14="http://schemas.microsoft.com/office/powerpoint/2010/main" val="24127622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732306" y="413360"/>
            <a:ext cx="9666380" cy="951978"/>
          </a:xfrm>
        </p:spPr>
        <p:txBody>
          <a:bodyPr/>
          <a:lstStyle/>
          <a:p>
            <a:r>
              <a:rPr lang="el-GR" b="1" dirty="0">
                <a:solidFill>
                  <a:schemeClr val="tx2">
                    <a:lumMod val="75000"/>
                  </a:schemeClr>
                </a:solidFill>
              </a:rPr>
              <a:t>ΚΡΙΤΙΚΗ ΘΕΩΡΙΑ (</a:t>
            </a:r>
            <a:r>
              <a:rPr lang="el-GR" b="1" dirty="0" smtClean="0">
                <a:solidFill>
                  <a:schemeClr val="tx2">
                    <a:lumMod val="75000"/>
                  </a:schemeClr>
                </a:solidFill>
              </a:rPr>
              <a:t>μέσα</a:t>
            </a:r>
            <a:r>
              <a:rPr lang="en-US" b="1" dirty="0" smtClean="0">
                <a:solidFill>
                  <a:schemeClr val="tx2">
                    <a:lumMod val="75000"/>
                  </a:schemeClr>
                </a:solidFill>
              </a:rPr>
              <a:t> – </a:t>
            </a:r>
            <a:r>
              <a:rPr lang="el-GR" b="1" dirty="0" smtClean="0">
                <a:solidFill>
                  <a:schemeClr val="tx2">
                    <a:lumMod val="75000"/>
                  </a:schemeClr>
                </a:solidFill>
              </a:rPr>
              <a:t>τέλος </a:t>
            </a:r>
            <a:r>
              <a:rPr lang="el-GR" b="1" dirty="0">
                <a:solidFill>
                  <a:schemeClr val="tx2">
                    <a:lumMod val="75000"/>
                  </a:schemeClr>
                </a:solidFill>
              </a:rPr>
              <a:t>20</a:t>
            </a:r>
            <a:r>
              <a:rPr lang="el-GR" b="1" baseline="30000" dirty="0">
                <a:solidFill>
                  <a:schemeClr val="tx2">
                    <a:lumMod val="75000"/>
                  </a:schemeClr>
                </a:solidFill>
              </a:rPr>
              <a:t>ου</a:t>
            </a:r>
            <a:r>
              <a:rPr lang="el-GR" b="1" dirty="0">
                <a:solidFill>
                  <a:schemeClr val="tx2">
                    <a:lumMod val="75000"/>
                  </a:schemeClr>
                </a:solidFill>
              </a:rPr>
              <a:t> αιώνα)</a:t>
            </a:r>
            <a:endParaRPr lang="el-GR" dirty="0">
              <a:solidFill>
                <a:schemeClr val="tx2">
                  <a:lumMod val="75000"/>
                </a:schemeClr>
              </a:solidFill>
            </a:endParaRPr>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84733" y="1428348"/>
            <a:ext cx="5780763" cy="3631786"/>
          </a:xfrm>
        </p:spPr>
      </p:pic>
      <p:sp>
        <p:nvSpPr>
          <p:cNvPr id="5" name="Ορθογώνιο 4"/>
          <p:cNvSpPr/>
          <p:nvPr/>
        </p:nvSpPr>
        <p:spPr>
          <a:xfrm>
            <a:off x="7647139" y="1553228"/>
            <a:ext cx="3419605" cy="20292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smtClean="0"/>
              <a:t>Η τεχνική και η επιστήμη </a:t>
            </a:r>
          </a:p>
          <a:p>
            <a:pPr algn="ctr"/>
            <a:r>
              <a:rPr lang="el-GR" sz="2000" b="1" dirty="0" smtClean="0"/>
              <a:t>σαν ιδεολογία</a:t>
            </a:r>
            <a:r>
              <a:rPr lang="en-US" sz="2000" b="1" dirty="0" smtClean="0"/>
              <a:t>, 1968</a:t>
            </a:r>
            <a:endParaRPr lang="el-GR" sz="2000" b="1" dirty="0"/>
          </a:p>
        </p:txBody>
      </p:sp>
      <p:sp>
        <p:nvSpPr>
          <p:cNvPr id="6" name="Ορθογώνιο 5"/>
          <p:cNvSpPr/>
          <p:nvPr/>
        </p:nvSpPr>
        <p:spPr>
          <a:xfrm flipH="1">
            <a:off x="7315198" y="4058432"/>
            <a:ext cx="4083488" cy="22797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smtClean="0"/>
              <a:t> </a:t>
            </a:r>
            <a:r>
              <a:rPr lang="el-GR" sz="2000" b="1" dirty="0"/>
              <a:t>Αλλαγή δομής της </a:t>
            </a:r>
            <a:r>
              <a:rPr lang="el-GR" sz="2000" b="1" dirty="0" smtClean="0"/>
              <a:t>δημοσιότητας, Νήσος</a:t>
            </a:r>
            <a:r>
              <a:rPr lang="el-GR" sz="2000" b="1" dirty="0"/>
              <a:t>, </a:t>
            </a:r>
            <a:r>
              <a:rPr lang="el-GR" sz="2000" b="1" dirty="0" smtClean="0"/>
              <a:t>1977</a:t>
            </a:r>
            <a:r>
              <a:rPr lang="en-US" sz="2000" b="1" dirty="0" smtClean="0"/>
              <a:t> 1962</a:t>
            </a:r>
            <a:endParaRPr lang="el-GR" sz="2000" b="1" dirty="0"/>
          </a:p>
        </p:txBody>
      </p:sp>
      <p:sp>
        <p:nvSpPr>
          <p:cNvPr id="7" name="Ορθογώνιο 6"/>
          <p:cNvSpPr/>
          <p:nvPr/>
        </p:nvSpPr>
        <p:spPr>
          <a:xfrm>
            <a:off x="1478070" y="5123145"/>
            <a:ext cx="3920647" cy="1215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b="1" dirty="0" err="1"/>
              <a:t>Jürgen</a:t>
            </a:r>
            <a:r>
              <a:rPr lang="el-GR" sz="2800" b="1" dirty="0"/>
              <a:t> </a:t>
            </a:r>
            <a:r>
              <a:rPr lang="el-GR" sz="2800" b="1" dirty="0" err="1" smtClean="0"/>
              <a:t>Habermas</a:t>
            </a:r>
            <a:r>
              <a:rPr lang="el-GR" sz="2800" b="1" dirty="0" smtClean="0"/>
              <a:t> (1929-)</a:t>
            </a:r>
            <a:endParaRPr lang="el-GR" sz="2800" b="1" dirty="0"/>
          </a:p>
        </p:txBody>
      </p:sp>
    </p:spTree>
    <p:extLst>
      <p:ext uri="{BB962C8B-B14F-4D97-AF65-F5344CB8AC3E}">
        <p14:creationId xmlns:p14="http://schemas.microsoft.com/office/powerpoint/2010/main" val="2593899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24332" y="74691"/>
            <a:ext cx="11285913" cy="1280890"/>
          </a:xfrm>
        </p:spPr>
        <p:txBody>
          <a:bodyPr>
            <a:normAutofit fontScale="90000"/>
          </a:bodyPr>
          <a:lstStyle/>
          <a:p>
            <a:pPr algn="ctr"/>
            <a:r>
              <a:rPr lang="en-US" altLang="el-GR" sz="4000" b="1" dirty="0" smtClean="0">
                <a:solidFill>
                  <a:schemeClr val="tx2">
                    <a:lumMod val="75000"/>
                  </a:schemeClr>
                </a:solidFill>
                <a:ea typeface="Times New Roman" panose="02020603050405020304" pitchFamily="18" charset="0"/>
                <a:cs typeface="Times New Roman" panose="02020603050405020304" pitchFamily="18" charset="0"/>
              </a:rPr>
              <a:t>Andrew </a:t>
            </a:r>
            <a:r>
              <a:rPr lang="en-US" altLang="el-GR" sz="4000" b="1" dirty="0" err="1">
                <a:solidFill>
                  <a:schemeClr val="tx2">
                    <a:lumMod val="75000"/>
                  </a:schemeClr>
                </a:solidFill>
                <a:ea typeface="Times New Roman" panose="02020603050405020304" pitchFamily="18" charset="0"/>
                <a:cs typeface="Times New Roman" panose="02020603050405020304" pitchFamily="18" charset="0"/>
              </a:rPr>
              <a:t>Feenber</a:t>
            </a:r>
            <a:r>
              <a:rPr lang="en-US" altLang="el-GR" sz="4000" b="1" dirty="0">
                <a:solidFill>
                  <a:schemeClr val="tx2">
                    <a:lumMod val="75000"/>
                  </a:schemeClr>
                </a:solidFill>
                <a:ea typeface="Times New Roman" panose="02020603050405020304" pitchFamily="18" charset="0"/>
                <a:cs typeface="Times New Roman" panose="02020603050405020304" pitchFamily="18" charset="0"/>
              </a:rPr>
              <a:t> </a:t>
            </a:r>
            <a:r>
              <a:rPr lang="el-GR" altLang="el-GR" sz="4000" b="1" dirty="0">
                <a:solidFill>
                  <a:schemeClr val="tx2">
                    <a:lumMod val="75000"/>
                  </a:schemeClr>
                </a:solidFill>
                <a:ea typeface="Times New Roman" panose="02020603050405020304" pitchFamily="18" charset="0"/>
                <a:cs typeface="Times New Roman" panose="02020603050405020304" pitchFamily="18" charset="0"/>
              </a:rPr>
              <a:t>(1943-) </a:t>
            </a:r>
            <a:br>
              <a:rPr lang="el-GR" altLang="el-GR" sz="4000" b="1" dirty="0">
                <a:solidFill>
                  <a:schemeClr val="tx2">
                    <a:lumMod val="75000"/>
                  </a:schemeClr>
                </a:solidFill>
                <a:ea typeface="Times New Roman" panose="02020603050405020304" pitchFamily="18" charset="0"/>
                <a:cs typeface="Times New Roman" panose="02020603050405020304" pitchFamily="18" charset="0"/>
              </a:rPr>
            </a:br>
            <a:r>
              <a:rPr lang="en-US" sz="2200" b="1" i="1" dirty="0" smtClean="0">
                <a:solidFill>
                  <a:schemeClr val="tx2">
                    <a:lumMod val="75000"/>
                  </a:schemeClr>
                </a:solidFill>
              </a:rPr>
              <a:t>Critical </a:t>
            </a:r>
            <a:r>
              <a:rPr lang="en-US" sz="2200" b="1" i="1" dirty="0">
                <a:solidFill>
                  <a:schemeClr val="tx2">
                    <a:lumMod val="75000"/>
                  </a:schemeClr>
                </a:solidFill>
              </a:rPr>
              <a:t>constructivism </a:t>
            </a:r>
            <a:r>
              <a:rPr lang="el-GR" sz="2200" b="1" i="1" dirty="0" smtClean="0">
                <a:solidFill>
                  <a:schemeClr val="tx2">
                    <a:lumMod val="75000"/>
                  </a:schemeClr>
                </a:solidFill>
              </a:rPr>
              <a:t>που αναδεικνύει την χρησιμότητα της κριτικής θεωρίας </a:t>
            </a:r>
            <a:br>
              <a:rPr lang="el-GR" sz="2200" b="1" i="1" dirty="0" smtClean="0">
                <a:solidFill>
                  <a:schemeClr val="tx2">
                    <a:lumMod val="75000"/>
                  </a:schemeClr>
                </a:solidFill>
              </a:rPr>
            </a:br>
            <a:r>
              <a:rPr lang="el-GR" sz="2200" b="1" i="1" dirty="0" smtClean="0">
                <a:solidFill>
                  <a:schemeClr val="tx2">
                    <a:lumMod val="75000"/>
                  </a:schemeClr>
                </a:solidFill>
              </a:rPr>
              <a:t>για την κατανόηση της τεχνολογίας τον 21 αιώνα</a:t>
            </a:r>
            <a:r>
              <a:rPr lang="el-GR" sz="2200" b="1" dirty="0">
                <a:solidFill>
                  <a:schemeClr val="tx2">
                    <a:lumMod val="75000"/>
                  </a:schemeClr>
                </a:solidFill>
              </a:rPr>
              <a:t/>
            </a:r>
            <a:br>
              <a:rPr lang="el-GR" sz="2200" b="1" dirty="0">
                <a:solidFill>
                  <a:schemeClr val="tx2">
                    <a:lumMod val="75000"/>
                  </a:schemeClr>
                </a:solidFill>
              </a:rPr>
            </a:br>
            <a:endParaRPr lang="el-GR" sz="2200" b="1" dirty="0">
              <a:solidFill>
                <a:schemeClr val="tx2">
                  <a:lumMod val="75000"/>
                </a:schemeClr>
              </a:solidFill>
            </a:endParaRPr>
          </a:p>
        </p:txBody>
      </p:sp>
      <p:sp>
        <p:nvSpPr>
          <p:cNvPr id="4" name="Rectangle 1"/>
          <p:cNvSpPr>
            <a:spLocks noGrp="1" noChangeArrowheads="1"/>
          </p:cNvSpPr>
          <p:nvPr>
            <p:ph idx="1"/>
          </p:nvPr>
        </p:nvSpPr>
        <p:spPr bwMode="auto">
          <a:xfrm>
            <a:off x="2589212" y="3683881"/>
            <a:ext cx="65724" cy="677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2352"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l-GR" sz="1600" b="0" i="0" u="none" strike="noStrike" cap="none" normalizeH="0" baseline="0" dirty="0" smtClean="0">
                <a:ln>
                  <a:noFill/>
                </a:ln>
                <a:solidFill>
                  <a:srgbClr val="2E74B5"/>
                </a:solidFill>
                <a:effectLst/>
                <a:latin typeface="Bookman Old Style" panose="02050604050505020204" pitchFamily="18" charset="0"/>
                <a:ea typeface="Times New Roman" panose="02020603050405020304" pitchFamily="18" charset="0"/>
                <a:cs typeface="Times New Roman" panose="02020603050405020304" pitchFamily="18" charset="0"/>
              </a:rPr>
              <a:t>.</a:t>
            </a:r>
            <a:endParaRPr kumimoji="0" lang="el-GR" altLang="el-GR" sz="1600" b="0" i="0" u="none" strike="noStrike" cap="none" normalizeH="0" baseline="0" dirty="0" smtClean="0">
              <a:ln>
                <a:noFill/>
              </a:ln>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dirty="0" smtClean="0">
              <a:ln>
                <a:noFill/>
              </a:ln>
              <a:solidFill>
                <a:schemeClr val="tx1"/>
              </a:solidFill>
              <a:effectLst/>
              <a:latin typeface="Arial" panose="020B0604020202020204" pitchFamily="34" charset="0"/>
            </a:endParaRPr>
          </a:p>
        </p:txBody>
      </p:sp>
      <p:sp>
        <p:nvSpPr>
          <p:cNvPr id="5" name="Ορθογώνιο 4"/>
          <p:cNvSpPr/>
          <p:nvPr/>
        </p:nvSpPr>
        <p:spPr>
          <a:xfrm>
            <a:off x="4597052" y="1803748"/>
            <a:ext cx="7365303" cy="3936096"/>
          </a:xfrm>
          <a:prstGeom prst="rect">
            <a:avLst/>
          </a:prstGeom>
        </p:spPr>
        <p:txBody>
          <a:bodyPr wrap="square">
            <a:spAutoFit/>
          </a:bodyPr>
          <a:lstStyle/>
          <a:p>
            <a:pPr defTabSz="914400" eaLnBrk="0" fontAlgn="base" hangingPunct="0">
              <a:spcBef>
                <a:spcPct val="0"/>
              </a:spcBef>
              <a:spcAft>
                <a:spcPct val="0"/>
              </a:spcAft>
            </a:pPr>
            <a:r>
              <a:rPr lang="en-US" sz="2800" b="1" i="1" dirty="0" err="1">
                <a:solidFill>
                  <a:schemeClr val="tx2">
                    <a:lumMod val="75000"/>
                  </a:schemeClr>
                </a:solidFill>
              </a:rPr>
              <a:t>Technosystem</a:t>
            </a:r>
            <a:r>
              <a:rPr lang="en-US" sz="2800" b="1" i="1" dirty="0">
                <a:solidFill>
                  <a:schemeClr val="tx2">
                    <a:lumMod val="75000"/>
                  </a:schemeClr>
                </a:solidFill>
              </a:rPr>
              <a:t>: The Social Life of Reason</a:t>
            </a:r>
            <a:r>
              <a:rPr lang="en-US" sz="2800" b="1" dirty="0">
                <a:solidFill>
                  <a:schemeClr val="tx2">
                    <a:lumMod val="75000"/>
                  </a:schemeClr>
                </a:solidFill>
              </a:rPr>
              <a:t>, Harvard University Press, 2017. </a:t>
            </a:r>
            <a:endParaRPr lang="el-GR" sz="2800" b="1" dirty="0">
              <a:solidFill>
                <a:schemeClr val="tx2">
                  <a:lumMod val="75000"/>
                </a:schemeClr>
              </a:solidFill>
            </a:endParaRPr>
          </a:p>
          <a:p>
            <a:pPr lvl="0" defTabSz="914400" eaLnBrk="0" fontAlgn="base" hangingPunct="0">
              <a:spcBef>
                <a:spcPct val="0"/>
              </a:spcBef>
              <a:spcAft>
                <a:spcPct val="0"/>
              </a:spcAft>
            </a:pPr>
            <a:endParaRPr lang="en-US" altLang="el-GR" sz="2800" b="1" dirty="0">
              <a:solidFill>
                <a:schemeClr val="tx2">
                  <a:lumMod val="75000"/>
                </a:schemeClr>
              </a:solidFill>
              <a:latin typeface="+mj-lt"/>
              <a:ea typeface="Times New Roman" panose="02020603050405020304" pitchFamily="18" charset="0"/>
              <a:cs typeface="Courier New" panose="02070309020205020404" pitchFamily="49" charset="0"/>
            </a:endParaRPr>
          </a:p>
          <a:p>
            <a:pPr lvl="0" defTabSz="914400" eaLnBrk="0" fontAlgn="base" hangingPunct="0">
              <a:spcBef>
                <a:spcPct val="0"/>
              </a:spcBef>
              <a:spcAft>
                <a:spcPct val="0"/>
              </a:spcAft>
            </a:pPr>
            <a:r>
              <a:rPr lang="en-US" altLang="el-GR" sz="2800" b="1" dirty="0" smtClean="0">
                <a:solidFill>
                  <a:schemeClr val="tx2">
                    <a:lumMod val="75000"/>
                  </a:schemeClr>
                </a:solidFill>
                <a:latin typeface="+mj-lt"/>
                <a:ea typeface="Times New Roman" panose="02020603050405020304" pitchFamily="18" charset="0"/>
                <a:cs typeface="Courier New" panose="02070309020205020404" pitchFamily="49" charset="0"/>
              </a:rPr>
              <a:t>The </a:t>
            </a:r>
            <a:r>
              <a:rPr lang="en-US" altLang="el-GR" sz="2800" b="1" dirty="0">
                <a:solidFill>
                  <a:schemeClr val="tx2">
                    <a:lumMod val="75000"/>
                  </a:schemeClr>
                </a:solidFill>
                <a:latin typeface="+mj-lt"/>
                <a:ea typeface="Times New Roman" panose="02020603050405020304" pitchFamily="18" charset="0"/>
                <a:cs typeface="Courier New" panose="02070309020205020404" pitchFamily="49" charset="0"/>
              </a:rPr>
              <a:t>Internet as network, world, co-construction, and mode of governance, </a:t>
            </a:r>
            <a:r>
              <a:rPr lang="en-US" altLang="el-GR" sz="2800" b="1" i="1" dirty="0">
                <a:solidFill>
                  <a:schemeClr val="tx2">
                    <a:lumMod val="75000"/>
                  </a:schemeClr>
                </a:solidFill>
                <a:latin typeface="+mj-lt"/>
                <a:ea typeface="Times New Roman" panose="02020603050405020304" pitchFamily="18" charset="0"/>
                <a:cs typeface="Courier New" panose="02070309020205020404" pitchFamily="49" charset="0"/>
                <a:hlinkClick r:id="rId2"/>
              </a:rPr>
              <a:t>The Information Society - Taylor &amp; Francis Online</a:t>
            </a:r>
            <a:r>
              <a:rPr lang="en-US" altLang="el-GR" sz="2800" b="1" i="1" dirty="0">
                <a:solidFill>
                  <a:schemeClr val="tx2">
                    <a:lumMod val="75000"/>
                  </a:schemeClr>
                </a:solidFill>
                <a:latin typeface="+mj-lt"/>
                <a:ea typeface="Times New Roman" panose="02020603050405020304" pitchFamily="18" charset="0"/>
                <a:cs typeface="Courier New" panose="02070309020205020404" pitchFamily="49" charset="0"/>
              </a:rPr>
              <a:t> </a:t>
            </a:r>
            <a:r>
              <a:rPr lang="en-US" altLang="el-GR" sz="2800" b="1" dirty="0">
                <a:solidFill>
                  <a:schemeClr val="tx2">
                    <a:lumMod val="75000"/>
                  </a:schemeClr>
                </a:solidFill>
                <a:latin typeface="+mj-lt"/>
                <a:ea typeface="Times New Roman" panose="02020603050405020304" pitchFamily="18" charset="0"/>
                <a:cs typeface="Courier New" panose="02070309020205020404" pitchFamily="49" charset="0"/>
              </a:rPr>
              <a:t>229-243 , Published online: 31 May 2019, </a:t>
            </a:r>
            <a:r>
              <a:rPr lang="en-US" altLang="el-GR" sz="2800" b="1" u="sng" dirty="0">
                <a:solidFill>
                  <a:schemeClr val="tx2">
                    <a:lumMod val="75000"/>
                  </a:schemeClr>
                </a:solidFill>
                <a:latin typeface="+mj-lt"/>
                <a:ea typeface="Times New Roman" panose="02020603050405020304" pitchFamily="18" charset="0"/>
                <a:cs typeface="Courier New" panose="02070309020205020404" pitchFamily="49" charset="0"/>
                <a:hlinkClick r:id="rId3"/>
              </a:rPr>
              <a:t>https://doi.org/ 10.1080/01972243.2019.1617211</a:t>
            </a:r>
            <a:r>
              <a:rPr lang="el-GR" altLang="el-GR" sz="2800" b="1" dirty="0">
                <a:solidFill>
                  <a:schemeClr val="tx2">
                    <a:lumMod val="75000"/>
                  </a:schemeClr>
                </a:solidFill>
                <a:latin typeface="+mj-lt"/>
              </a:rPr>
              <a:t> </a:t>
            </a:r>
            <a:endParaRPr lang="el-GR" altLang="el-GR" sz="2800" b="1" dirty="0">
              <a:solidFill>
                <a:schemeClr val="tx2">
                  <a:lumMod val="75000"/>
                </a:schemeClr>
              </a:solidFill>
              <a:latin typeface="+mj-lt"/>
              <a:ea typeface="Times New Roman" panose="02020603050405020304" pitchFamily="18" charset="0"/>
              <a:cs typeface="Times New Roman" panose="02020603050405020304" pitchFamily="18" charset="0"/>
            </a:endParaRPr>
          </a:p>
        </p:txBody>
      </p:sp>
      <p:pic>
        <p:nvPicPr>
          <p:cNvPr id="6" name="Εικόνα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4332" y="1523296"/>
            <a:ext cx="4048831" cy="4048831"/>
          </a:xfrm>
          <a:prstGeom prst="rect">
            <a:avLst/>
          </a:prstGeom>
        </p:spPr>
      </p:pic>
      <p:sp>
        <p:nvSpPr>
          <p:cNvPr id="7" name="Ορθογώνιο 6"/>
          <p:cNvSpPr/>
          <p:nvPr/>
        </p:nvSpPr>
        <p:spPr>
          <a:xfrm>
            <a:off x="231150" y="5739844"/>
            <a:ext cx="4265694" cy="10208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eaLnBrk="0" fontAlgn="base" hangingPunct="0">
              <a:spcBef>
                <a:spcPct val="0"/>
              </a:spcBef>
              <a:spcAft>
                <a:spcPct val="0"/>
              </a:spcAft>
            </a:pPr>
            <a:r>
              <a:rPr lang="el-GR" altLang="el-GR" b="1" dirty="0" smtClean="0">
                <a:solidFill>
                  <a:schemeClr val="tx2">
                    <a:lumMod val="75000"/>
                  </a:schemeClr>
                </a:solidFill>
                <a:ea typeface="Times New Roman" panose="02020603050405020304" pitchFamily="18" charset="0"/>
                <a:cs typeface="Times New Roman" panose="02020603050405020304" pitchFamily="18" charset="0"/>
              </a:rPr>
              <a:t>Φιλόσοφος </a:t>
            </a:r>
            <a:r>
              <a:rPr lang="el-GR" altLang="el-GR" b="1" dirty="0">
                <a:solidFill>
                  <a:schemeClr val="tx2">
                    <a:lumMod val="75000"/>
                  </a:schemeClr>
                </a:solidFill>
                <a:ea typeface="Times New Roman" panose="02020603050405020304" pitchFamily="18" charset="0"/>
                <a:cs typeface="Times New Roman" panose="02020603050405020304" pitchFamily="18" charset="0"/>
              </a:rPr>
              <a:t>της Τεχνολογίας </a:t>
            </a:r>
            <a:r>
              <a:rPr lang="el-GR" altLang="el-GR" b="1" dirty="0" smtClean="0">
                <a:solidFill>
                  <a:schemeClr val="tx2">
                    <a:lumMod val="75000"/>
                  </a:schemeClr>
                </a:solidFill>
                <a:ea typeface="Times New Roman" panose="02020603050405020304" pitchFamily="18" charset="0"/>
                <a:cs typeface="Times New Roman" panose="02020603050405020304" pitchFamily="18" charset="0"/>
              </a:rPr>
              <a:t> </a:t>
            </a:r>
            <a:endParaRPr lang="en-US" altLang="el-GR" b="1" dirty="0" smtClean="0">
              <a:solidFill>
                <a:schemeClr val="tx2">
                  <a:lumMod val="75000"/>
                </a:schemeClr>
              </a:solidFill>
              <a:ea typeface="Times New Roman" panose="02020603050405020304" pitchFamily="18" charset="0"/>
              <a:cs typeface="Times New Roman" panose="02020603050405020304" pitchFamily="18" charset="0"/>
            </a:endParaRPr>
          </a:p>
          <a:p>
            <a:pPr lvl="0" defTabSz="914400" eaLnBrk="0" fontAlgn="base" hangingPunct="0">
              <a:spcBef>
                <a:spcPct val="0"/>
              </a:spcBef>
              <a:spcAft>
                <a:spcPct val="0"/>
              </a:spcAft>
            </a:pPr>
            <a:r>
              <a:rPr lang="el-GR" altLang="el-GR" b="1" dirty="0" smtClean="0">
                <a:solidFill>
                  <a:schemeClr val="tx2">
                    <a:lumMod val="75000"/>
                  </a:schemeClr>
                </a:solidFill>
                <a:ea typeface="Times New Roman" panose="02020603050405020304" pitchFamily="18" charset="0"/>
                <a:cs typeface="Times New Roman" panose="02020603050405020304" pitchFamily="18" charset="0"/>
              </a:rPr>
              <a:t>Σχολή </a:t>
            </a:r>
            <a:r>
              <a:rPr lang="el-GR" altLang="el-GR" b="1" dirty="0">
                <a:solidFill>
                  <a:schemeClr val="tx2">
                    <a:lumMod val="75000"/>
                  </a:schemeClr>
                </a:solidFill>
                <a:ea typeface="Times New Roman" panose="02020603050405020304" pitchFamily="18" charset="0"/>
                <a:cs typeface="Times New Roman" panose="02020603050405020304" pitchFamily="18" charset="0"/>
              </a:rPr>
              <a:t>Επικοινωνίας </a:t>
            </a:r>
            <a:r>
              <a:rPr lang="el-GR" altLang="el-GR" b="1" dirty="0" smtClean="0">
                <a:solidFill>
                  <a:schemeClr val="tx2">
                    <a:lumMod val="75000"/>
                  </a:schemeClr>
                </a:solidFill>
                <a:ea typeface="Times New Roman" panose="02020603050405020304" pitchFamily="18" charset="0"/>
                <a:cs typeface="Times New Roman" panose="02020603050405020304" pitchFamily="18" charset="0"/>
              </a:rPr>
              <a:t> </a:t>
            </a:r>
            <a:r>
              <a:rPr lang="en-US" altLang="el-GR" b="1" dirty="0" smtClean="0">
                <a:solidFill>
                  <a:schemeClr val="tx2">
                    <a:lumMod val="75000"/>
                  </a:schemeClr>
                </a:solidFill>
                <a:ea typeface="Times New Roman" panose="02020603050405020304" pitchFamily="18" charset="0"/>
                <a:cs typeface="Times New Roman" panose="02020603050405020304" pitchFamily="18" charset="0"/>
              </a:rPr>
              <a:t>                          </a:t>
            </a:r>
            <a:r>
              <a:rPr lang="el-GR" altLang="el-GR" b="1" dirty="0" smtClean="0">
                <a:solidFill>
                  <a:schemeClr val="tx2">
                    <a:lumMod val="75000"/>
                  </a:schemeClr>
                </a:solidFill>
                <a:ea typeface="Times New Roman" panose="02020603050405020304" pitchFamily="18" charset="0"/>
                <a:cs typeface="Times New Roman" panose="02020603050405020304" pitchFamily="18" charset="0"/>
              </a:rPr>
              <a:t>Παν </a:t>
            </a:r>
            <a:r>
              <a:rPr lang="en-US" altLang="el-GR" b="1" dirty="0">
                <a:solidFill>
                  <a:schemeClr val="tx2">
                    <a:lumMod val="75000"/>
                  </a:schemeClr>
                </a:solidFill>
                <a:ea typeface="Times New Roman" panose="02020603050405020304" pitchFamily="18" charset="0"/>
                <a:cs typeface="Times New Roman" panose="02020603050405020304" pitchFamily="18" charset="0"/>
              </a:rPr>
              <a:t>Simon Fraser </a:t>
            </a:r>
            <a:r>
              <a:rPr lang="en-US" altLang="el-GR" b="1" dirty="0" smtClean="0">
                <a:solidFill>
                  <a:schemeClr val="tx2">
                    <a:lumMod val="75000"/>
                  </a:schemeClr>
                </a:solidFill>
                <a:ea typeface="Times New Roman" panose="02020603050405020304" pitchFamily="18" charset="0"/>
                <a:cs typeface="Times New Roman" panose="02020603050405020304" pitchFamily="18" charset="0"/>
              </a:rPr>
              <a:t>Vancouver</a:t>
            </a:r>
            <a:endParaRPr lang="el-GR" b="1" dirty="0">
              <a:solidFill>
                <a:schemeClr val="tx2">
                  <a:lumMod val="75000"/>
                </a:schemeClr>
              </a:solidFill>
            </a:endParaRPr>
          </a:p>
        </p:txBody>
      </p:sp>
    </p:spTree>
    <p:extLst>
      <p:ext uri="{BB962C8B-B14F-4D97-AF65-F5344CB8AC3E}">
        <p14:creationId xmlns:p14="http://schemas.microsoft.com/office/powerpoint/2010/main" val="3371439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51144" y="225467"/>
            <a:ext cx="11248373" cy="1089765"/>
          </a:xfrm>
        </p:spPr>
        <p:txBody>
          <a:bodyPr anchor="ctr">
            <a:noAutofit/>
          </a:bodyPr>
          <a:lstStyle/>
          <a:p>
            <a:r>
              <a:rPr lang="el-GR" sz="2800" dirty="0" smtClean="0"/>
              <a:t/>
            </a:r>
            <a:br>
              <a:rPr lang="el-GR" sz="2800" dirty="0" smtClean="0"/>
            </a:br>
            <a:r>
              <a:rPr lang="en-US" sz="2800" b="1" dirty="0" smtClean="0"/>
              <a:t>Beira</a:t>
            </a:r>
            <a:r>
              <a:rPr lang="el-GR" sz="2800" b="1" dirty="0" smtClean="0"/>
              <a:t>, </a:t>
            </a:r>
            <a:r>
              <a:rPr lang="en-US" sz="2800" b="1" dirty="0" smtClean="0"/>
              <a:t>Eduardo</a:t>
            </a:r>
            <a:r>
              <a:rPr lang="el-GR" sz="2800" b="1" dirty="0" smtClean="0"/>
              <a:t>/</a:t>
            </a:r>
            <a:r>
              <a:rPr lang="en-US" sz="2800" b="1" dirty="0" smtClean="0"/>
              <a:t> </a:t>
            </a:r>
            <a:r>
              <a:rPr lang="en-US" sz="2800" b="1" dirty="0" err="1" smtClean="0"/>
              <a:t>Feenberg</a:t>
            </a:r>
            <a:r>
              <a:rPr lang="en-US" sz="2800" b="1" dirty="0" smtClean="0"/>
              <a:t> </a:t>
            </a:r>
            <a:r>
              <a:rPr lang="en-US" sz="2800" b="1" dirty="0"/>
              <a:t>Andrew</a:t>
            </a:r>
            <a:r>
              <a:rPr lang="en-US" sz="2800" b="1" dirty="0" smtClean="0"/>
              <a:t>(</a:t>
            </a:r>
            <a:r>
              <a:rPr lang="en-US" sz="2800" b="1" dirty="0" err="1" smtClean="0"/>
              <a:t>eds</a:t>
            </a:r>
            <a:r>
              <a:rPr lang="en-US" sz="2800" b="1" dirty="0"/>
              <a:t>) </a:t>
            </a:r>
            <a:r>
              <a:rPr lang="en-US" sz="2800" b="1" i="1" u="sng" dirty="0">
                <a:hlinkClick r:id="rId2"/>
              </a:rPr>
              <a:t>Technology, Modernity, and Democracy Essays</a:t>
            </a:r>
            <a:r>
              <a:rPr lang="en-US" sz="2800" b="1" dirty="0"/>
              <a:t>, </a:t>
            </a:r>
            <a:r>
              <a:rPr lang="en-US" sz="2400" b="1" dirty="0"/>
              <a:t>Rowman Little field International</a:t>
            </a:r>
            <a:r>
              <a:rPr lang="el-GR" sz="2400" b="1" dirty="0"/>
              <a:t>, </a:t>
            </a:r>
            <a:r>
              <a:rPr lang="en-US" sz="2800" b="1" dirty="0"/>
              <a:t>2018</a:t>
            </a:r>
            <a:r>
              <a:rPr lang="el-GR" sz="2800" b="1" dirty="0"/>
              <a:t/>
            </a:r>
            <a:br>
              <a:rPr lang="el-GR" sz="2800" b="1" dirty="0"/>
            </a:br>
            <a:endParaRPr lang="el-GR" sz="2800" b="1" dirty="0"/>
          </a:p>
        </p:txBody>
      </p:sp>
      <p:sp>
        <p:nvSpPr>
          <p:cNvPr id="3" name="Θέση περιεχομένου 2"/>
          <p:cNvSpPr>
            <a:spLocks noGrp="1"/>
          </p:cNvSpPr>
          <p:nvPr>
            <p:ph idx="1"/>
          </p:nvPr>
        </p:nvSpPr>
        <p:spPr>
          <a:xfrm>
            <a:off x="551145" y="1540700"/>
            <a:ext cx="10972800" cy="4847573"/>
          </a:xfrm>
        </p:spPr>
        <p:txBody>
          <a:bodyPr>
            <a:noAutofit/>
          </a:bodyPr>
          <a:lstStyle/>
          <a:p>
            <a:pPr marL="0" indent="0" algn="just">
              <a:buNone/>
            </a:pPr>
            <a:r>
              <a:rPr lang="el-GR" sz="2400" b="1" dirty="0" smtClean="0">
                <a:solidFill>
                  <a:schemeClr val="tx2">
                    <a:lumMod val="75000"/>
                  </a:schemeClr>
                </a:solidFill>
              </a:rPr>
              <a:t>Σύμφωνα με την κριτική κοινωνική θεωρία  οι τεχνολογίες δεν είναι</a:t>
            </a:r>
          </a:p>
          <a:p>
            <a:pPr marL="0" indent="0" algn="just">
              <a:buNone/>
            </a:pPr>
            <a:r>
              <a:rPr lang="el-GR" sz="2400" b="1" dirty="0" smtClean="0">
                <a:solidFill>
                  <a:schemeClr val="tx2">
                    <a:lumMod val="75000"/>
                  </a:schemeClr>
                </a:solidFill>
              </a:rPr>
              <a:t>ΟΥΤΕ ουδέτερες, αποστειρωμένες από κοινωνικές σχέσεις </a:t>
            </a:r>
          </a:p>
          <a:p>
            <a:pPr marL="0" indent="0" algn="just">
              <a:buNone/>
            </a:pPr>
            <a:r>
              <a:rPr lang="el-GR" sz="2400" b="1" dirty="0" smtClean="0">
                <a:solidFill>
                  <a:schemeClr val="tx2">
                    <a:lumMod val="75000"/>
                  </a:schemeClr>
                </a:solidFill>
              </a:rPr>
              <a:t>ΟΥΤΕ καθοριστικές για αυτές ΑΛΛΑ </a:t>
            </a:r>
          </a:p>
          <a:p>
            <a:pPr marL="0" indent="0" algn="just">
              <a:buNone/>
            </a:pPr>
            <a:r>
              <a:rPr lang="el-GR" sz="2400" b="1" dirty="0" err="1" smtClean="0">
                <a:solidFill>
                  <a:schemeClr val="tx2">
                    <a:lumMod val="75000"/>
                  </a:schemeClr>
                </a:solidFill>
              </a:rPr>
              <a:t>σημασιοδοτούνται</a:t>
            </a:r>
            <a:r>
              <a:rPr lang="el-GR" sz="2400" b="1" dirty="0" smtClean="0">
                <a:solidFill>
                  <a:schemeClr val="tx2">
                    <a:lumMod val="75000"/>
                  </a:schemeClr>
                </a:solidFill>
              </a:rPr>
              <a:t> από συγκεκριμένες </a:t>
            </a:r>
            <a:r>
              <a:rPr lang="el-GR" sz="2400" b="1" dirty="0" err="1" smtClean="0">
                <a:solidFill>
                  <a:schemeClr val="tx2">
                    <a:lumMod val="75000"/>
                  </a:schemeClr>
                </a:solidFill>
              </a:rPr>
              <a:t>κοινωνικο-οικονομκές</a:t>
            </a:r>
            <a:r>
              <a:rPr lang="el-GR" sz="2400" b="1" dirty="0" smtClean="0">
                <a:solidFill>
                  <a:schemeClr val="tx2">
                    <a:lumMod val="75000"/>
                  </a:schemeClr>
                </a:solidFill>
              </a:rPr>
              <a:t> ΑΞΙΕΣ και ΣΥΜΦΕΡΟΝΤΑ. </a:t>
            </a:r>
            <a:r>
              <a:rPr lang="el-GR" sz="2400" b="1" dirty="0" smtClean="0">
                <a:solidFill>
                  <a:schemeClr val="accent2">
                    <a:lumMod val="60000"/>
                    <a:lumOff val="40000"/>
                  </a:schemeClr>
                </a:solidFill>
              </a:rPr>
              <a:t>Το ερώτημα λοιπόν είναι ΔΙΠΛΟ: </a:t>
            </a:r>
          </a:p>
          <a:p>
            <a:pPr marL="0" indent="0" algn="just">
              <a:buNone/>
            </a:pPr>
            <a:r>
              <a:rPr lang="el-GR" sz="2400" b="1" dirty="0" smtClean="0">
                <a:solidFill>
                  <a:schemeClr val="accent2">
                    <a:lumMod val="60000"/>
                    <a:lumOff val="40000"/>
                  </a:schemeClr>
                </a:solidFill>
              </a:rPr>
              <a:t>ΑΦΕΝΟΣ </a:t>
            </a:r>
            <a:r>
              <a:rPr lang="el-GR" sz="2400" b="1" dirty="0" smtClean="0">
                <a:solidFill>
                  <a:schemeClr val="tx2">
                    <a:lumMod val="75000"/>
                  </a:schemeClr>
                </a:solidFill>
              </a:rPr>
              <a:t>πως μπορεί να αναπτυχθούν και να προσαρμοστούν σε λιγότερο ή περισσότερο δημοκρατικές ΑΞΙΕΣ &amp; ΘΕΣΜΟΥΣ που διαπλάθουν τις αξίες και διαμεσολαβούν τα συμφέροντα </a:t>
            </a:r>
          </a:p>
          <a:p>
            <a:pPr marL="0" indent="0" algn="just">
              <a:buNone/>
            </a:pPr>
            <a:r>
              <a:rPr lang="el-GR" sz="2400" b="1" dirty="0" smtClean="0">
                <a:solidFill>
                  <a:schemeClr val="accent2">
                    <a:lumMod val="60000"/>
                    <a:lumOff val="40000"/>
                  </a:schemeClr>
                </a:solidFill>
              </a:rPr>
              <a:t>ΑΦΕΤΕΡΟΥ</a:t>
            </a:r>
            <a:r>
              <a:rPr lang="el-GR" sz="2400" b="1" dirty="0" smtClean="0">
                <a:solidFill>
                  <a:schemeClr val="tx2">
                    <a:lumMod val="75000"/>
                  </a:schemeClr>
                </a:solidFill>
              </a:rPr>
              <a:t> με ποιο τρόπο το μέλλον τους υπόκειται στην κοινωνική πράξη, διαπραγμάτευση και </a:t>
            </a:r>
            <a:r>
              <a:rPr lang="el-GR" sz="2400" b="1" dirty="0" err="1" smtClean="0">
                <a:solidFill>
                  <a:schemeClr val="tx2">
                    <a:lumMod val="75000"/>
                  </a:schemeClr>
                </a:solidFill>
              </a:rPr>
              <a:t>επανερμηνεία</a:t>
            </a:r>
            <a:r>
              <a:rPr lang="en-US" sz="2400" b="1" dirty="0" smtClean="0">
                <a:solidFill>
                  <a:schemeClr val="tx2">
                    <a:lumMod val="75000"/>
                  </a:schemeClr>
                </a:solidFill>
              </a:rPr>
              <a:t> </a:t>
            </a:r>
            <a:endParaRPr lang="el-GR" sz="2400" b="1" dirty="0">
              <a:solidFill>
                <a:schemeClr val="tx2">
                  <a:lumMod val="75000"/>
                </a:schemeClr>
              </a:solidFill>
            </a:endParaRPr>
          </a:p>
        </p:txBody>
      </p:sp>
    </p:spTree>
    <p:extLst>
      <p:ext uri="{BB962C8B-B14F-4D97-AF65-F5344CB8AC3E}">
        <p14:creationId xmlns:p14="http://schemas.microsoft.com/office/powerpoint/2010/main" val="1312804580"/>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docProps/app.xml><?xml version="1.0" encoding="utf-8"?>
<Properties xmlns="http://schemas.openxmlformats.org/officeDocument/2006/extended-properties" xmlns:vt="http://schemas.openxmlformats.org/officeDocument/2006/docPropsVTypes">
  <Template>Wisp</Template>
  <TotalTime>1067</TotalTime>
  <Words>2110</Words>
  <Application>Microsoft Office PowerPoint</Application>
  <PresentationFormat>Ευρεία οθόνη</PresentationFormat>
  <Paragraphs>154</Paragraphs>
  <Slides>25</Slides>
  <Notes>0</Notes>
  <HiddenSlides>0</HiddenSlides>
  <MMClips>0</MMClips>
  <ScaleCrop>false</ScaleCrop>
  <HeadingPairs>
    <vt:vector size="6" baseType="variant">
      <vt:variant>
        <vt:lpstr>Γραμματοσειρές που χρησιμοποιούνται</vt:lpstr>
      </vt:variant>
      <vt:variant>
        <vt:i4>9</vt:i4>
      </vt:variant>
      <vt:variant>
        <vt:lpstr>Θέμα</vt:lpstr>
      </vt:variant>
      <vt:variant>
        <vt:i4>1</vt:i4>
      </vt:variant>
      <vt:variant>
        <vt:lpstr>Τίτλοι διαφανειών</vt:lpstr>
      </vt:variant>
      <vt:variant>
        <vt:i4>25</vt:i4>
      </vt:variant>
    </vt:vector>
  </HeadingPairs>
  <TitlesOfParts>
    <vt:vector size="35" baseType="lpstr">
      <vt:lpstr>Arial</vt:lpstr>
      <vt:lpstr>Bookman Old Style</vt:lpstr>
      <vt:lpstr>Calibri</vt:lpstr>
      <vt:lpstr>Calibri Light</vt:lpstr>
      <vt:lpstr>Century Gothic</vt:lpstr>
      <vt:lpstr>Courier New</vt:lpstr>
      <vt:lpstr>Times New Roman</vt:lpstr>
      <vt:lpstr>Wingdings</vt:lpstr>
      <vt:lpstr>Wingdings 3</vt:lpstr>
      <vt:lpstr>Wisp</vt:lpstr>
      <vt:lpstr>ΚΟΙΝΩΝΙΚΗ ΘΕΩΡΙΑ &amp; ΤΕΧΝΟΕΠΙΣΤΗΜΗ</vt:lpstr>
      <vt:lpstr>Το διακύβευμα της ρύθμισης  της ψηφιακής τεχνολογίας</vt:lpstr>
      <vt:lpstr>1. ΜΠΟΡΟΥΜΕ ΝΑ ΥΠΕΡΒΟΥΜΕ ΤΟ ΣΤΕΡΕΟΤΥΠΟ;</vt:lpstr>
      <vt:lpstr>ΤΕΧΝΟΕΠΙΣΤΗΜΗ- ΔΙΑΦΟΡΟΠΟΙΗΜΕΝΗ ΚΟΙΝΩΝΙΑ-ΔΙΚΑΙΟ </vt:lpstr>
      <vt:lpstr>ΦΙΛΟΣΟΦΙΑ ΤΟΥ 20ΟΥ αιώνα  Martin Heidegger (1889-1976)</vt:lpstr>
      <vt:lpstr>ΚΡΙΤΙΚΗ ΘΕΩΡΙΑ (μέσα 20ου αιώνα)</vt:lpstr>
      <vt:lpstr>ΚΡΙΤΙΚΗ ΘΕΩΡΙΑ (μέσα – τέλος 20ου αιώνα)</vt:lpstr>
      <vt:lpstr>Andrew Feenber (1943-)  Critical constructivism που αναδεικνύει την χρησιμότητα της κριτικής θεωρίας  για την κατανόηση της τεχνολογίας τον 21 αιώνα </vt:lpstr>
      <vt:lpstr> Beira, Eduardo/ Feenberg Andrew(eds) Technology, Modernity, and Democracy Essays, Rowman Little field International, 2018 </vt:lpstr>
      <vt:lpstr>H κριτική θεωρία και ψηφιοποίηση</vt:lpstr>
      <vt:lpstr>Jacques Ellul (1912-1995)  The technological society (1964)</vt:lpstr>
      <vt:lpstr>KΩΣΤΑΣ ΑΞΕΛΟΣ (1924-2010)</vt:lpstr>
      <vt:lpstr>MANUEL CASTELS (1942-)  The rise of the network society (1996) 1ος τόμος</vt:lpstr>
      <vt:lpstr>Andreas Reckwitz German sociologist &amp; cultural theorist  Humboldt University Berlin </vt:lpstr>
      <vt:lpstr>ΙΙ. ΤΑ ΘΕΩΡΗΤΙΚΑ ΡΕΥΜΑΤΑ ΣΤΙΣ ΣΠΟΥΔΕΣ ΕΠΙΣΤΗΜΗΣ &amp; ΤΕΧΝΟΛΟΓΙΑΣ</vt:lpstr>
      <vt:lpstr>1.  Θεωρίες Κοινωνικής Κατασκευής</vt:lpstr>
      <vt:lpstr>1.Θεωρίες Κοινωνικής Κατασκευής</vt:lpstr>
      <vt:lpstr>2. Οι προσεγγίσεις της συμπαραγωγής  τεχνολογίας και κοινωνίας</vt:lpstr>
      <vt:lpstr>2. Οι προσεγγίσεις της συμπαραγωγής  τεχνολογίας και κοινωνίας</vt:lpstr>
      <vt:lpstr>2. Οι προσεγγίσεις της συμπαραγωγής  τεχνολογίας και κοινωνίας</vt:lpstr>
      <vt:lpstr>3.Οι μετα-ανθρωπιστικές / υλικο-σημειωτικές προσεγγίσεις  </vt:lpstr>
      <vt:lpstr>3.Οι μετα-ανθρωπιστικές / υλικο-σημειωτικές προσεγγίσεις</vt:lpstr>
      <vt:lpstr>3.Οι μετα-ανθρωπιστικές / υλικο-σημειωτικές προσεγγίσεις</vt:lpstr>
      <vt:lpstr>3.Οι μετα-ανθρωπιστικές / υλικο-σημειωτικές προσεγγίσεις</vt:lpstr>
      <vt:lpstr>3. Άλλες Μετανθρωπιστικές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Κανονισμοί &amp; Οδηγίες στην Ε.Ε.: Ηθική, Νομιμότητα, Αποδοχή</dc:title>
  <dc:creator>Eleni Rethymiotaki</dc:creator>
  <cp:lastModifiedBy>Eleni Rethymiotaki</cp:lastModifiedBy>
  <cp:revision>74</cp:revision>
  <dcterms:created xsi:type="dcterms:W3CDTF">2020-10-24T08:49:38Z</dcterms:created>
  <dcterms:modified xsi:type="dcterms:W3CDTF">2020-11-16T05:24:39Z</dcterms:modified>
</cp:coreProperties>
</file>