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A12D-ADB1-2248-B957-B66945EFE2F4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6FD2-C23D-444A-953D-2B513E1C86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Μεθοδολογία της Έρευνας στις</a:t>
            </a:r>
            <a:br>
              <a:rPr lang="el-GR" dirty="0" smtClean="0">
                <a:solidFill>
                  <a:schemeClr val="bg1"/>
                </a:solidFill>
              </a:rPr>
            </a:br>
            <a:r>
              <a:rPr lang="el-GR" dirty="0" smtClean="0">
                <a:solidFill>
                  <a:schemeClr val="bg1"/>
                </a:solidFill>
              </a:rPr>
              <a:t>Κοινωνικές Επιστήμες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smtClean="0">
              <a:solidFill>
                <a:schemeClr val="bg1"/>
              </a:solidFill>
            </a:endParaRPr>
          </a:p>
          <a:p>
            <a:r>
              <a:rPr lang="el-GR" smtClean="0">
                <a:solidFill>
                  <a:schemeClr val="bg1"/>
                </a:solidFill>
              </a:rPr>
              <a:t>Μάθημα </a:t>
            </a:r>
            <a:r>
              <a:rPr lang="el-GR" dirty="0" smtClean="0">
                <a:solidFill>
                  <a:schemeClr val="bg1"/>
                </a:solidFill>
              </a:rPr>
              <a:t>1</a:t>
            </a:r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el-GR" baseline="30000" dirty="0" smtClean="0">
                <a:solidFill>
                  <a:schemeClr val="bg1"/>
                </a:solidFill>
              </a:rPr>
              <a:t>ο</a:t>
            </a:r>
            <a:r>
              <a:rPr lang="el-GR" dirty="0" smtClean="0">
                <a:solidFill>
                  <a:schemeClr val="bg1"/>
                </a:solidFill>
              </a:rPr>
              <a:t> και 1</a:t>
            </a:r>
            <a:r>
              <a:rPr lang="en-US" dirty="0" smtClean="0">
                <a:solidFill>
                  <a:schemeClr val="bg1"/>
                </a:solidFill>
              </a:rPr>
              <a:t>4</a:t>
            </a:r>
            <a:r>
              <a:rPr lang="el-GR" baseline="30000" dirty="0" smtClean="0">
                <a:solidFill>
                  <a:schemeClr val="bg1"/>
                </a:solidFill>
              </a:rPr>
              <a:t>ο</a:t>
            </a:r>
            <a:r>
              <a:rPr lang="el-GR" dirty="0" smtClean="0">
                <a:solidFill>
                  <a:schemeClr val="bg1"/>
                </a:solidFill>
              </a:rPr>
              <a:t>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Ωστόσο: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6304"/>
            <a:ext cx="8229600" cy="4199859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Μεγαλύτερο το χρηματικό κόστος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παρουσία του συνεντευκτή είναι δίκοπο μαχαίρι. Αν και θετική μπορεί να σταθεί συγχρόνως εμπόδιο στη διερεύνηση ευαίσθητων θεμάτων</a:t>
            </a:r>
          </a:p>
          <a:p>
            <a:pPr>
              <a:buNone/>
            </a:pPr>
            <a:r>
              <a:rPr lang="el-GR" dirty="0" smtClean="0"/>
              <a:t>    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Συμπλήρωση ερωτηματολογίου από το τηλέφωνο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2800" dirty="0" smtClean="0">
                <a:solidFill>
                  <a:schemeClr val="bg1"/>
                </a:solidFill>
              </a:rPr>
              <a:t>Κατάλληλη για σύντομη καταγραφή απόψεων για θέματα άμεσου ενδιαφέροντος ( π.χ. πολιτικής επικαιρότητας, έρευνες αγοράς)</a:t>
            </a:r>
          </a:p>
          <a:p>
            <a:pPr>
              <a:buNone/>
            </a:pPr>
            <a:r>
              <a:rPr lang="el-GR" sz="2800" dirty="0" smtClean="0">
                <a:solidFill>
                  <a:schemeClr val="bg1"/>
                </a:solidFill>
              </a:rPr>
              <a:t>• Ίδια δομικά χαρακτηριστικά με το τυποποιημένο ερωτηματολόγιο: οι ερωτήσεις ακολουθούν την ίδια σειρά, οι οδηγίες ακολουθούνται πιστά, διεξάγεται με τον ίδιο τρόπο, δίνονται διευκρινίσεις αν ζητηθούν και εκμαιεύονται πρόσθετες πληροφορίας αν η απάντηση δεν είναι ολοκληρωμένη.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Χαρακτηριστικά: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Μικρή χρονική διάρκεια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Το δείγμα επιλέγεται με τυχαία δειγματοληψία –κατά κανόνα από τον τηλεφωνικό κατάλογο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Τα χαρακτηριστικά του ερευνητή δεν παίζουν ρόλο στην τηλεφωνική συνέντευξη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Μορφή των ερωτήσεων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9117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Ερωτήσεις με κλειστή μορφή με προκαθορισμένες </a:t>
            </a:r>
            <a:r>
              <a:rPr lang="el-GR" dirty="0" smtClean="0">
                <a:solidFill>
                  <a:schemeClr val="bg1"/>
                </a:solidFill>
              </a:rPr>
              <a:t>απαντήσεις, κατ</a:t>
            </a:r>
            <a:r>
              <a:rPr lang="el-GR" dirty="0" smtClean="0">
                <a:solidFill>
                  <a:schemeClr val="bg1"/>
                </a:solidFill>
              </a:rPr>
              <a:t>ά κανόνα</a:t>
            </a:r>
            <a:r>
              <a:rPr lang="el-GR" dirty="0" smtClean="0">
                <a:solidFill>
                  <a:schemeClr val="bg1"/>
                </a:solidFill>
              </a:rPr>
              <a:t> πραγματολογικ</a:t>
            </a:r>
            <a:r>
              <a:rPr lang="el-GR" dirty="0" smtClean="0">
                <a:solidFill>
                  <a:schemeClr val="bg1"/>
                </a:solidFill>
              </a:rPr>
              <a:t>ές</a:t>
            </a:r>
          </a:p>
          <a:p>
            <a:pPr marL="0" indent="0">
              <a:buNone/>
            </a:pPr>
            <a:r>
              <a:rPr lang="el-GR" dirty="0">
                <a:solidFill>
                  <a:schemeClr val="bg1"/>
                </a:solidFill>
              </a:rPr>
              <a:t> </a:t>
            </a:r>
            <a:r>
              <a:rPr lang="el-GR" dirty="0" smtClean="0">
                <a:solidFill>
                  <a:schemeClr val="bg1"/>
                </a:solidFill>
              </a:rPr>
              <a:t>   πληροφορίες</a:t>
            </a:r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Ερωτήσεις που ακολουθούνται από </a:t>
            </a:r>
            <a:r>
              <a:rPr lang="el-GR" dirty="0" smtClean="0">
                <a:solidFill>
                  <a:schemeClr val="bg1"/>
                </a:solidFill>
              </a:rPr>
              <a:t>κλίμακα</a:t>
            </a:r>
            <a:r>
              <a:rPr lang="el-GR" smtClean="0">
                <a:solidFill>
                  <a:schemeClr val="bg1"/>
                </a:solidFill>
              </a:rPr>
              <a:t>,  κατ</a:t>
            </a:r>
            <a:r>
              <a:rPr lang="el-GR" smtClean="0">
                <a:solidFill>
                  <a:schemeClr val="bg1"/>
                </a:solidFill>
              </a:rPr>
              <a:t>ά κανόνα </a:t>
            </a:r>
            <a:r>
              <a:rPr lang="el-GR" smtClean="0">
                <a:solidFill>
                  <a:schemeClr val="bg1"/>
                </a:solidFill>
              </a:rPr>
              <a:t>ερωτ</a:t>
            </a:r>
            <a:r>
              <a:rPr lang="el-GR" smtClean="0">
                <a:solidFill>
                  <a:schemeClr val="bg1"/>
                </a:solidFill>
              </a:rPr>
              <a:t>ήσεις </a:t>
            </a:r>
            <a:r>
              <a:rPr lang="el-GR" dirty="0" smtClean="0">
                <a:solidFill>
                  <a:schemeClr val="bg1"/>
                </a:solidFill>
              </a:rPr>
              <a:t>που αφορούν απόψεις/στάσεις</a:t>
            </a:r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Ερωτήσεις με ανοιχτή μορφή</a:t>
            </a:r>
          </a:p>
          <a:p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Οι ποσοτικού χαρακτήρα έρευνες στηρίζονται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σχεδόν αποκλειστικά σε κλειστές ερωτήσεις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διότι διευκολύνεται η ποσοτικοποίηση των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στοιχείων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Ανοιχτές ερωτήσεις: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Ο ερωτώμενος εκφράζεται με το δικό του τρόπο.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Οι απαντήσεις είτε καταγράφονται από τον ίδιο, είτε αυτολεξεί από τον ερευνητή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 Μένουν συχνά κενές όταν πρόκειται για αυτο-συμπληρούμενο ερωτηματολόγιο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 Οι ελεύθερες απαντήσεις μετατρέπονται σε κωδικοποιημένες, ποσοτικές κατηγορίες</a:t>
            </a: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Πλεονεκτήματα: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8590"/>
            <a:ext cx="8229600" cy="4927574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Τα στοιχεία που συλλέγονται έχουν μεγαλύτερο βάθος—πιο ολοκληρωμένη αποτύπωση των υποκειμενικών νοημάτων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Μειονεκτήματα: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κατηγοριοποίηση των ερωτήσεων είναι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χρονοβόρα και ως εκ τούτου πιο πολυδάπανη</a:t>
            </a:r>
          </a:p>
          <a:p>
            <a:pPr>
              <a:buNone/>
            </a:pPr>
            <a:endParaRPr lang="el-G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5783"/>
            <a:ext cx="8229600" cy="4970380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</a:t>
            </a:r>
            <a:r>
              <a:rPr lang="el-GR" dirty="0" smtClean="0">
                <a:solidFill>
                  <a:schemeClr val="bg1"/>
                </a:solidFill>
              </a:rPr>
              <a:t>Οι ανοικτές ερωτήσεις είτε χρησιμοποιούνται στο στάδιο της κατασκευής του ερωτηματολογίου, είτε χρησιμοποιούνται στο τελικό ερωτηματολόγο για να εμπλουτίσουν τη στατιστική ανάλυση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Κλειστές ερωτήσεις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6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Ετοιμες εναλλακτικές απαντήσεις από τις οποίες επιλέγεται η πιο κατάλληλη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Ο ερευνητής επιβάλλει συγκεκριμένο φάσμα ερωτήσεων. Ο ερωτώμενος δεν ανατρέχει  στις δικές τους εμπειρίες για να απαντήσει αλλά οργανώνει τη σκέψη του στο σχήμα που του παρουσιάζεται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απάντηση που επιλέγεται δεν εκφράζει κατ’ ανάγκη τον ερωτώμενο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Μειονεκτήματα: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Σύνθετα θέματα απλουστεύονται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Ο ελεύθερος τρόπος έκφρασης δεν συμβιβάζεται με το προκαθορισμένο σχήμα που επιβάλλει ο ερευνητής</a:t>
            </a:r>
          </a:p>
          <a:p>
            <a:r>
              <a:rPr lang="el-GR" dirty="0" smtClean="0">
                <a:solidFill>
                  <a:schemeClr val="bg1"/>
                </a:solidFill>
              </a:rPr>
              <a:t>Η αναπαράσταση της κοινωνικής πραγματικότητας κινδυνεύει να είναι δημιούργημα του ερευνητή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Συμπερασματικά: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Οι κλειστές ερωτήσεις είναι κατάλληλες για «αντικειμενικά</a:t>
            </a:r>
            <a:r>
              <a:rPr lang="el-GR" dirty="0" smtClean="0">
                <a:solidFill>
                  <a:schemeClr val="bg1"/>
                </a:solidFill>
              </a:rPr>
              <a:t>» </a:t>
            </a:r>
            <a:r>
              <a:rPr lang="el-GR" dirty="0" smtClean="0">
                <a:solidFill>
                  <a:schemeClr val="bg1"/>
                </a:solidFill>
              </a:rPr>
              <a:t>στοιχεία</a:t>
            </a: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Καλύτερος είναι ο συνδυασμός κλειστών και ανοιχτών</a:t>
            </a:r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94003"/>
          </a:xfrm>
        </p:spPr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Η Οργάνωση μιας προφορικής επικοινωνίας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 Από το ερωτηματολόγιο που αποστέλλεται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ταχυδρομικά έως την ελεύθερη συνέντευξη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Διαφέρουν τόσο οι ενδείξεις για τη χρήση όσο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και οι πληροφορίες που συλλέγονται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Η διατύπωση την ερωτήσεων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97179"/>
            <a:ext cx="8229600" cy="3728983"/>
          </a:xfrm>
        </p:spPr>
        <p:txBody>
          <a:bodyPr/>
          <a:lstStyle/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 Η σωστή διατύπωση συμβάλλει: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• στην εγκυρότητα και την αξιοπιστία</a:t>
            </a:r>
          </a:p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   • στην ελαχιστοποίηση της άρνησης να απαντήσουν οι ερωτώμενοι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Το λεξιλόγιο πρέπει να είναι απλό, συγκεκριμένο και κατανοητό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ερώτηση πρέπει να είναι μονοδιάστατη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ερώτηση δεν πρέπει να προτρέπει σε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συγκεκριμένη απάντηση (ιδεολογικά φορτισμένες λέξεις, αυτονόητη συμφωνία)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Να μην προϋποτίθενται γνώσεις που πιθανό δεν θα έχει ο ερωτώμενος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Οι ερωτήσεις να είναι όσο το δυνατόν πιο λιτές και σύντομες</a:t>
            </a:r>
          </a:p>
          <a:p>
            <a:pPr>
              <a:buNone/>
            </a:pP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Τύποι ερωτήσεων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Δημογραφικά, κοινωνικά και οικονομικά χαρακτηριστκά των ερωτώμενων (αν και αντικειμενικές ερωτήσεις δεν σημαίνει ότι είναι πάντα ακριβείς)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Ερωτήσεις στάσεων ή απόψεων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Ερωτήσεις που αφορούν συμπεριφορά σε συγκεκριμένες κοινωνικές συνθήκες (οι αναμνηστικές ερωτήσεις είναι πιο δύσκολες και λιγότερο αξιόπιστες)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7586"/>
            <a:ext cx="8229600" cy="1417638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Οργάνωση του ερωτηματολογίου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279"/>
            <a:ext cx="8229600" cy="530803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Προηγείται η σύντομη περιγραφή της έρευνας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Οι κλειστές ερωτήσεις συνοδεύονται από οδηγίες 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• </a:t>
            </a:r>
            <a:r>
              <a:rPr lang="el-GR" dirty="0" smtClean="0">
                <a:solidFill>
                  <a:schemeClr val="bg1"/>
                </a:solidFill>
              </a:rPr>
              <a:t>Η σημασία της ομαλής ροής  και αλληλουχίας των ερωτήσεων. Οι ερωτήσεις με την ίδια θεματολογία στο ίδιο μέρος του ερωτηματολογίου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Οι πρώτες ερωτήσεις να  συνδέονται σαφώς με το θέμα και να προκαλούν το ενδιαφέρον και την εμπιστοσύνη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68363"/>
            <a:ext cx="8229600" cy="24685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1866"/>
            <a:ext cx="8229600" cy="5284298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Οι ερωτήσεις που αφορούν προσωπικά χαρακτηριστικά είτε στο τέλος είτε στην αρχή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Οι γενικές ερωτήσεις προηγούνται των συγκεκριμένων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κλειστή μορφή  ερωτήσεων με κωδικοποιημένες απαντήσεις εκ των προτέρων δεν ενδείκνυται  όταν διερευνώνται λεπτά θέματα της προσωπικής ζωής και σύνθετα ζητήματα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Η δοκιμαστική έρευνα/έρευνα πιλότος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4320"/>
            <a:ext cx="8229600" cy="494184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Οι ερωτώμενοι δεν είναι αναγκαστικά τυχαίο δείγμα. Έχουν όμως τα ίδια χαρακτηριστικά με αυτά του τελικού δείγματος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Περισσότερες ανοιχτές ερωτήσεις ώστε να αποτελέσουν βάση για κλειστές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Κρίνεται η σαφήνεια των ερωτήσεων, την επάρκεια εναλλακτικών απαντήσεων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Προκύπτει ο χρόνος που απαιτείται για τη συμπλήρωση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  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8824"/>
            <a:ext cx="8229600" cy="5127340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Αφαιρούνται οι ερωτήσεις με μικρή διαφοροποίηση στις απαντήσεις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Επιβεβαιώνεται η καταλληλότητα των ερωτήσεων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Εντοπίζονται οι ερωτήσεις που δεν απαντώνται από μεγάλο αριθμό ερωτώμενων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Επαναδιαμορφώνεται το ερωτηματολόγιο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27127"/>
          </a:xfrm>
        </p:spPr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Συμπερασματικές κριτικές παρατηρήσεις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3967"/>
            <a:ext cx="8229600" cy="46421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Τα κοινωνικά φαινόμενα αντιμετωπίζονται ως σταθερά –η διαδικασία δημιουργίας των κοινωνικών γεγονότων δεν μπορεί να μελετηθεί με ερωτηματολόγιο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Τα υποκείμενα απομονώνονται από το κοινωνικό πλαίσιο δράσης τους.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196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41866"/>
            <a:ext cx="8229600" cy="528429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Η ίδια η μέθοδος μπορεί να επιβάλλει τρόπους σκέψης στους ερωτώμενους: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- διότι τα θέματα προσδιορίζονται εκ των προτέρων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- με τον τρόπο που διατυπώνονται οι ερωτήσεις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 ερευνητής επιβάλλει τα δικά του νοήματα στους ερωτώμενους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Θεωρείται δεδομένο ότι οι απαντήσεις είναι ειλικρινείς και ακριβείς.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68362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Παραγνωρίζεται η κοινωνική διαντίδραση μεταξύ ερευνητή και ερευνώμενου </a:t>
            </a:r>
            <a:r>
              <a:rPr lang="el-GR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τα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    στοιχεία που συλλέγονται δεν εκφράζουν μόνο διαφορές σχετικές με το φαινόμενο αλλά και διαφορές στον τρόπο που προσλαμβάνεται το ερευνητικό πλαίσιο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•  Υπάρχει η παραδοχή ότι οι ερωτώμενοι μπορούν να μεταφέρουν με ακρίβεια πώς αισθάνονται, τι πιστεύουν, τι πράττουν κλπ.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• Το κάθε άτομο δεν αντιμετωπίζεται ως όλον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   αλλά ως φορέας επιμέρους χαρακτηριστικών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Τυποποιημένο Ερωτηματολόγιο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Το κύριο εργαλείο της ποσοτικής έρευνας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Οι απαντήσεις μετατρέπονται σε δείκτες με σκοπό τη στατιστική τους επεξεργασία και την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εμπειρική γενίκευση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Έμφαση στην αντικειμενικότητα και την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τυποποίηση των στοιχείων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5142"/>
            <a:ext cx="8229600" cy="605002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l-GR" sz="5120" dirty="0" smtClean="0">
                <a:solidFill>
                  <a:schemeClr val="bg1"/>
                </a:solidFill>
              </a:rPr>
              <a:t>    Η έρευνα με ερωτηματολόγιο είναι αποτελεσματική όταν πρόκειται για «αντικειμενικά» χαρακτηριστικά και συμπεριφορές. Με τη δειγματοληπτική έρευνα επιτρέπεται η διαπίστωση γενικών τασεων σε μεγάλα δείγματα. </a:t>
            </a:r>
          </a:p>
          <a:p>
            <a:pPr>
              <a:buNone/>
            </a:pPr>
            <a:endParaRPr lang="el-GR" sz="5120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5120" dirty="0" smtClean="0">
                <a:solidFill>
                  <a:schemeClr val="bg1"/>
                </a:solidFill>
              </a:rPr>
              <a:t>    Για ζητήματα που αφορούν την ιστορική εξέλιξη των κοινωνικών φαινομένων στο γενικότερο κοινωνικό, πολιτικό και πολιτισμικό πλαίσιο το ερωτηματολόγιο δεν είναι κατάλληλο.</a:t>
            </a:r>
            <a:r>
              <a:rPr lang="en-US" sz="5120" dirty="0" smtClean="0">
                <a:solidFill>
                  <a:schemeClr val="bg1"/>
                </a:solidFill>
              </a:rPr>
              <a:t> M</a:t>
            </a:r>
            <a:r>
              <a:rPr lang="el-GR" sz="5120" dirty="0" smtClean="0">
                <a:solidFill>
                  <a:schemeClr val="bg1"/>
                </a:solidFill>
              </a:rPr>
              <a:t>πορεί να </a:t>
            </a:r>
            <a:r>
              <a:rPr lang="en-US" sz="5120" dirty="0" smtClean="0">
                <a:solidFill>
                  <a:schemeClr val="bg1"/>
                </a:solidFill>
              </a:rPr>
              <a:t> </a:t>
            </a:r>
            <a:r>
              <a:rPr lang="el-GR" sz="5120" smtClean="0">
                <a:solidFill>
                  <a:schemeClr val="bg1"/>
                </a:solidFill>
              </a:rPr>
              <a:t>υπάρξει παραποίηση </a:t>
            </a:r>
            <a:r>
              <a:rPr lang="el-GR" sz="5120" dirty="0" smtClean="0">
                <a:solidFill>
                  <a:schemeClr val="bg1"/>
                </a:solidFill>
              </a:rPr>
              <a:t>της πραγματικότητας.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Μέθοδοι συμπλήρωσης του ερωτηματολογίου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   </a:t>
            </a:r>
            <a:r>
              <a:rPr lang="el-GR" dirty="0" smtClean="0">
                <a:solidFill>
                  <a:schemeClr val="bg1"/>
                </a:solidFill>
              </a:rPr>
              <a:t>Το αυτοσυμπληρούμενο ερωτηματολόγιο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el-GR" dirty="0" smtClean="0">
                <a:solidFill>
                  <a:schemeClr val="bg1"/>
                </a:solidFill>
              </a:rPr>
              <a:t>Αποστέλλεται ταχυδρομικά</a:t>
            </a:r>
          </a:p>
          <a:p>
            <a:pPr>
              <a:buFontTx/>
              <a:buChar char="-"/>
            </a:pPr>
            <a:r>
              <a:rPr lang="el-GR" dirty="0" smtClean="0">
                <a:solidFill>
                  <a:schemeClr val="bg1"/>
                </a:solidFill>
              </a:rPr>
              <a:t>Συνοδεύεται από επιστολή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</a:t>
            </a:r>
            <a:r>
              <a:rPr lang="el-GR" i="1" dirty="0" smtClean="0">
                <a:solidFill>
                  <a:schemeClr val="bg1"/>
                </a:solidFill>
              </a:rPr>
              <a:t>αντικείμενο της έρευνας</a:t>
            </a:r>
          </a:p>
          <a:p>
            <a:pPr>
              <a:buNone/>
            </a:pPr>
            <a:r>
              <a:rPr lang="el-GR" i="1" dirty="0" smtClean="0">
                <a:solidFill>
                  <a:schemeClr val="bg1"/>
                </a:solidFill>
              </a:rPr>
              <a:t>    διαδικασία επιλογής ερωτώμενων</a:t>
            </a:r>
          </a:p>
          <a:p>
            <a:pPr>
              <a:buNone/>
            </a:pPr>
            <a:r>
              <a:rPr lang="el-GR" i="1" dirty="0" smtClean="0">
                <a:solidFill>
                  <a:schemeClr val="bg1"/>
                </a:solidFill>
              </a:rPr>
              <a:t>    σημασία που έχει η συμμετοχή τους</a:t>
            </a:r>
          </a:p>
          <a:p>
            <a:pPr>
              <a:buNone/>
            </a:pPr>
            <a:r>
              <a:rPr lang="el-GR" i="1" dirty="0" smtClean="0">
                <a:solidFill>
                  <a:schemeClr val="bg1"/>
                </a:solidFill>
              </a:rPr>
              <a:t>    το απόρρητο των απαντήσεων</a:t>
            </a:r>
          </a:p>
          <a:p>
            <a:pPr>
              <a:buNone/>
            </a:pPr>
            <a:r>
              <a:rPr lang="el-GR" i="1" dirty="0" smtClean="0">
                <a:solidFill>
                  <a:schemeClr val="bg1"/>
                </a:solidFill>
              </a:rPr>
              <a:t>    ιδιότητα του υπεύθυνου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08977"/>
          </a:xfrm>
        </p:spPr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Πλεονεκτήματα:</a:t>
            </a:r>
            <a:br>
              <a:rPr lang="el-GR" sz="3600" dirty="0" smtClean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3615"/>
            <a:ext cx="8229600" cy="43425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sz="3459" dirty="0" smtClean="0">
                <a:solidFill>
                  <a:schemeClr val="bg1"/>
                </a:solidFill>
              </a:rPr>
              <a:t>• Κάλυψη μεγάλου αριθμό ερωτώμενων</a:t>
            </a:r>
          </a:p>
          <a:p>
            <a:pPr>
              <a:buNone/>
            </a:pPr>
            <a:r>
              <a:rPr lang="el-GR" sz="3459" dirty="0" smtClean="0">
                <a:solidFill>
                  <a:schemeClr val="bg1"/>
                </a:solidFill>
              </a:rPr>
              <a:t>• Χαμηλό κόστος</a:t>
            </a:r>
          </a:p>
          <a:p>
            <a:pPr>
              <a:buNone/>
            </a:pPr>
            <a:r>
              <a:rPr lang="el-GR" sz="3459" dirty="0" smtClean="0">
                <a:solidFill>
                  <a:schemeClr val="bg1"/>
                </a:solidFill>
              </a:rPr>
              <a:t>• Δυνατότητα προσέγγισης υποκειμένων που δεν προσφέρονται για προσωπική συνέντευξη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sz="5120" dirty="0" smtClean="0">
                <a:solidFill>
                  <a:schemeClr val="bg1"/>
                </a:solidFill>
              </a:rPr>
              <a:t>  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>
              <a:buNone/>
            </a:pPr>
            <a:r>
              <a:rPr lang="el-GR" sz="3600" dirty="0" smtClean="0">
                <a:solidFill>
                  <a:schemeClr val="bg1"/>
                </a:solidFill>
              </a:rPr>
              <a:t>Μειονεκτήματα:</a:t>
            </a: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Δεν είναι σίγουρο ποιός το συμπληρώνει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Μεγάλο ποσοστό ερωτηματολογίων δεν επιστρέφεται    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                            γι αυτό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Ακολουθούν υπενθυμίσεις σε δύο εβδομάδες και στη συνέχεια σε τρεις εβδομάδες αργότερα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Το ποσοστό που επιστρέφεται κατά κανόνα 60%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Διανομή σε ομαδικό πλαίσιο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7740"/>
            <a:ext cx="8229600" cy="4828424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solidFill>
                  <a:schemeClr val="bg1"/>
                </a:solidFill>
              </a:rPr>
              <a:t>Πλεονεκτήματα: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Συντομεύει η διαδικασια συγκέντρωσης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ερωτηματολογίων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Μειώνεται σημαντικά το κόστος της έρευνας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l-GR" dirty="0" smtClean="0">
                <a:solidFill>
                  <a:schemeClr val="bg1"/>
                </a:solidFill>
              </a:rPr>
              <a:t>Δειγματοληψία κατά δεσμίδες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Μειονέκτημα: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Αν οι ερωτώμενοι δεν επιλεγούν με σωστή δειγματοληψία δεν θα υπάρχει εγκυρότητα του δείγματος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>
                <a:solidFill>
                  <a:schemeClr val="bg1"/>
                </a:solidFill>
              </a:rPr>
              <a:t>Συμπλήρωση ερωτηματολογίου από συνεντευκτή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Στηρίζεται στο τυποποιημένο ερωτηματολόγιο και δεν διαφέρει στη δομή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από το ερωτηματολόγιο που συμπληρώνει ο ίδιος ο ερωτώμενος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    Οι ερωτήσεις είναι προκαθορισμένες, ακολουθούν συγκεκριμένη σειρά και έχουν σχεδόν στο σύνολό τους κλειστή μορφή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l-GR" sz="3600" dirty="0" smtClean="0">
                <a:solidFill>
                  <a:schemeClr val="bg1"/>
                </a:solidFill>
              </a:rPr>
              <a:t>Πλεονεκτήματα: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Εξασφαλίζεται μεγαλύτερο ποσοστό συμμετοχής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Δίνεται η δυνατότητα για άμεσες διευκρινίσεις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 Εξασφαλίζεται ότι δεν θα απαντήσει κάποιος άλλος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</a:rPr>
              <a:t>• Μεγαλύτερος έλεγχος στις συνθήκες της έρευνας  </a:t>
            </a:r>
            <a:r>
              <a:rPr lang="el-GR" dirty="0" smtClean="0">
                <a:solidFill>
                  <a:schemeClr val="bg1"/>
                </a:solidFill>
                <a:latin typeface="Wingdings"/>
                <a:ea typeface="Wingdings"/>
                <a:cs typeface="Wingdings"/>
              </a:rPr>
              <a:t> </a:t>
            </a:r>
            <a:r>
              <a:rPr lang="el-GR" dirty="0" smtClean="0">
                <a:solidFill>
                  <a:schemeClr val="bg1"/>
                </a:solidFill>
                <a:ea typeface="Wingdings"/>
                <a:cs typeface="Wingdings"/>
              </a:rPr>
              <a:t>πιο αξιόπιστα αποτελέσματα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1205</Words>
  <Application>Microsoft Macintosh PowerPoint</Application>
  <PresentationFormat>On-screen Show (4:3)</PresentationFormat>
  <Paragraphs>159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Μεθοδολογία της Έρευνας στις Κοινωνικές Επιστήμες</vt:lpstr>
      <vt:lpstr>Η Οργάνωση μιας προφορικής επικοινωνίας</vt:lpstr>
      <vt:lpstr>Τυποποιημένο Ερωτηματολόγιο</vt:lpstr>
      <vt:lpstr>Μέθοδοι συμπλήρωσης του ερωτηματολογίου</vt:lpstr>
      <vt:lpstr>Πλεονεκτήματα: </vt:lpstr>
      <vt:lpstr>PowerPoint Presentation</vt:lpstr>
      <vt:lpstr>Διανομή σε ομαδικό πλαίσιο</vt:lpstr>
      <vt:lpstr>Συμπλήρωση ερωτηματολογίου από συνεντευκτή</vt:lpstr>
      <vt:lpstr>Πλεονεκτήματα:</vt:lpstr>
      <vt:lpstr>Ωστόσο:</vt:lpstr>
      <vt:lpstr>Συμπλήρωση ερωτηματολογίου από το τηλέφωνο</vt:lpstr>
      <vt:lpstr>Χαρακτηριστικά:</vt:lpstr>
      <vt:lpstr>Μορφή των ερωτήσεων</vt:lpstr>
      <vt:lpstr>Ανοιχτές ερωτήσεις:</vt:lpstr>
      <vt:lpstr>Πλεονεκτήματα:</vt:lpstr>
      <vt:lpstr>PowerPoint Presentation</vt:lpstr>
      <vt:lpstr>Κλειστές ερωτήσεις</vt:lpstr>
      <vt:lpstr>Μειονεκτήματα:</vt:lpstr>
      <vt:lpstr>Συμπερασματικά:</vt:lpstr>
      <vt:lpstr>Η διατύπωση την ερωτήσεων</vt:lpstr>
      <vt:lpstr>PowerPoint Presentation</vt:lpstr>
      <vt:lpstr>Τύποι ερωτήσεων</vt:lpstr>
      <vt:lpstr>Οργάνωση του ερωτηματολογίου</vt:lpstr>
      <vt:lpstr>PowerPoint Presentation</vt:lpstr>
      <vt:lpstr>Η δοκιμαστική έρευνα/έρευνα πιλότος</vt:lpstr>
      <vt:lpstr>PowerPoint Presentation</vt:lpstr>
      <vt:lpstr>Συμπερασματικές κριτικές παρατηρήσεις</vt:lpstr>
      <vt:lpstr>PowerPoint Presentation</vt:lpstr>
      <vt:lpstr>PowerPoint Presentation</vt:lpstr>
      <vt:lpstr>PowerPoint Presentation</vt:lpstr>
    </vt:vector>
  </TitlesOfParts>
  <Company>THALIA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Μεθοδολογία της Έρευνας στις Κοινωνικές Επιστήμες</dc:title>
  <dc:creator>Mac</dc:creator>
  <cp:lastModifiedBy>Mac</cp:lastModifiedBy>
  <cp:revision>36</cp:revision>
  <dcterms:created xsi:type="dcterms:W3CDTF">2014-11-17T21:27:24Z</dcterms:created>
  <dcterms:modified xsi:type="dcterms:W3CDTF">2018-04-21T14:31:05Z</dcterms:modified>
</cp:coreProperties>
</file>