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9"/>
  </p:notesMasterIdLst>
  <p:sldIdLst>
    <p:sldId id="274" r:id="rId2"/>
    <p:sldId id="271" r:id="rId3"/>
    <p:sldId id="272" r:id="rId4"/>
    <p:sldId id="275" r:id="rId5"/>
    <p:sldId id="268" r:id="rId6"/>
    <p:sldId id="273" r:id="rId7"/>
    <p:sldId id="276" r:id="rId8"/>
  </p:sldIdLst>
  <p:sldSz cx="9144000" cy="6858000" type="screen4x3"/>
  <p:notesSz cx="7099300" cy="10234613"/>
  <p:defaultTextStyle>
    <a:defPPr>
      <a:defRPr lang="en-GB"/>
    </a:defPPr>
    <a:lvl1pPr algn="l" defTabSz="449263"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SimSun" charset="-122"/>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SimSun" charset="-122"/>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SimSun" charset="-122"/>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SimSun" charset="-122"/>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SimSun" charset="-122"/>
        <a:cs typeface="+mn-cs"/>
      </a:defRPr>
    </a:lvl5pPr>
    <a:lvl6pPr marL="2286000" algn="l" defTabSz="914400" rtl="0" eaLnBrk="1" latinLnBrk="0" hangingPunct="1">
      <a:defRPr sz="2400" kern="1200">
        <a:solidFill>
          <a:schemeClr val="bg1"/>
        </a:solidFill>
        <a:latin typeface="Times New Roman" pitchFamily="16" charset="0"/>
        <a:ea typeface="SimSun" charset="-122"/>
        <a:cs typeface="+mn-cs"/>
      </a:defRPr>
    </a:lvl6pPr>
    <a:lvl7pPr marL="2743200" algn="l" defTabSz="914400" rtl="0" eaLnBrk="1" latinLnBrk="0" hangingPunct="1">
      <a:defRPr sz="2400" kern="1200">
        <a:solidFill>
          <a:schemeClr val="bg1"/>
        </a:solidFill>
        <a:latin typeface="Times New Roman" pitchFamily="16" charset="0"/>
        <a:ea typeface="SimSun" charset="-122"/>
        <a:cs typeface="+mn-cs"/>
      </a:defRPr>
    </a:lvl7pPr>
    <a:lvl8pPr marL="3200400" algn="l" defTabSz="914400" rtl="0" eaLnBrk="1" latinLnBrk="0" hangingPunct="1">
      <a:defRPr sz="2400" kern="1200">
        <a:solidFill>
          <a:schemeClr val="bg1"/>
        </a:solidFill>
        <a:latin typeface="Times New Roman" pitchFamily="16" charset="0"/>
        <a:ea typeface="SimSun" charset="-122"/>
        <a:cs typeface="+mn-cs"/>
      </a:defRPr>
    </a:lvl8pPr>
    <a:lvl9pPr marL="3657600" algn="l" defTabSz="914400" rtl="0" eaLnBrk="1" latinLnBrk="0" hangingPunct="1">
      <a:defRPr sz="2400" kern="1200">
        <a:solidFill>
          <a:schemeClr val="bg1"/>
        </a:solidFill>
        <a:latin typeface="Times New Roman" pitchFamily="16" charset="0"/>
        <a:ea typeface="SimSun"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1" d="100"/>
          <a:sy n="81" d="100"/>
        </p:scale>
        <p:origin x="1426" y="4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99300" cy="10234613"/>
          </a:xfrm>
          <a:prstGeom prst="roundRect">
            <a:avLst>
              <a:gd name="adj" fmla="val 19"/>
            </a:avLst>
          </a:prstGeom>
          <a:solidFill>
            <a:srgbClr val="FFFFFF"/>
          </a:solidFill>
          <a:ln w="9360">
            <a:noFill/>
            <a:miter lim="800000"/>
            <a:headEnd/>
            <a:tailEnd/>
          </a:ln>
          <a:effectLst/>
        </p:spPr>
        <p:txBody>
          <a:bodyPr wrap="none" anchor="ctr"/>
          <a:lstStyle/>
          <a:p>
            <a:pPr>
              <a:defRPr/>
            </a:pPr>
            <a:endParaRPr lang="el-GR"/>
          </a:p>
        </p:txBody>
      </p:sp>
      <p:sp>
        <p:nvSpPr>
          <p:cNvPr id="3074" name="AutoShape 2"/>
          <p:cNvSpPr>
            <a:spLocks noChangeArrowheads="1"/>
          </p:cNvSpPr>
          <p:nvPr/>
        </p:nvSpPr>
        <p:spPr bwMode="auto">
          <a:xfrm>
            <a:off x="0" y="0"/>
            <a:ext cx="7099300" cy="10234613"/>
          </a:xfrm>
          <a:prstGeom prst="roundRect">
            <a:avLst>
              <a:gd name="adj" fmla="val 19"/>
            </a:avLst>
          </a:prstGeom>
          <a:solidFill>
            <a:srgbClr val="FFFFFF"/>
          </a:solidFill>
          <a:ln w="9525">
            <a:noFill/>
            <a:round/>
            <a:headEnd/>
            <a:tailEnd/>
          </a:ln>
          <a:effectLst/>
        </p:spPr>
        <p:txBody>
          <a:bodyPr wrap="none" anchor="ctr"/>
          <a:lstStyle/>
          <a:p>
            <a:pPr>
              <a:defRPr/>
            </a:pPr>
            <a:endParaRPr lang="el-GR"/>
          </a:p>
        </p:txBody>
      </p:sp>
      <p:sp>
        <p:nvSpPr>
          <p:cNvPr id="3075" name="Rectangle 3"/>
          <p:cNvSpPr>
            <a:spLocks noGrp="1" noChangeArrowheads="1"/>
          </p:cNvSpPr>
          <p:nvPr>
            <p:ph type="hdr"/>
          </p:nvPr>
        </p:nvSpPr>
        <p:spPr bwMode="auto">
          <a:xfrm>
            <a:off x="0" y="0"/>
            <a:ext cx="3073400" cy="509588"/>
          </a:xfrm>
          <a:prstGeom prst="rect">
            <a:avLst/>
          </a:prstGeom>
          <a:noFill/>
          <a:ln w="9525">
            <a:noFill/>
            <a:round/>
            <a:headEnd/>
            <a:tailEnd/>
          </a:ln>
          <a:effectLst/>
        </p:spPr>
        <p:txBody>
          <a:bodyPr vert="horz" wrap="square" lIns="95760" tIns="47880" rIns="95760" bIns="47880" numCol="1" anchor="t" anchorCtr="0" compatLnSpc="1">
            <a:prstTxWarp prst="textNoShape">
              <a:avLst/>
            </a:prstTxWarp>
          </a:bodyPr>
          <a:lstStyle>
            <a:lvl1pPr>
              <a:buClrTx/>
              <a:buFontTx/>
              <a:buNone/>
              <a:tabLst>
                <a:tab pos="723900" algn="l"/>
                <a:tab pos="1447800" algn="l"/>
                <a:tab pos="2171700" algn="l"/>
                <a:tab pos="2895600" algn="l"/>
              </a:tabLst>
              <a:defRPr sz="1300">
                <a:solidFill>
                  <a:srgbClr val="000000"/>
                </a:solidFill>
                <a:cs typeface="Arial" charset="0"/>
              </a:defRPr>
            </a:lvl1pPr>
          </a:lstStyle>
          <a:p>
            <a:pPr>
              <a:defRPr/>
            </a:pPr>
            <a:endParaRPr lang="en-GB"/>
          </a:p>
        </p:txBody>
      </p:sp>
      <p:sp>
        <p:nvSpPr>
          <p:cNvPr id="3076" name="Rectangle 4"/>
          <p:cNvSpPr>
            <a:spLocks noGrp="1" noChangeArrowheads="1"/>
          </p:cNvSpPr>
          <p:nvPr>
            <p:ph type="dt"/>
          </p:nvPr>
        </p:nvSpPr>
        <p:spPr bwMode="auto">
          <a:xfrm>
            <a:off x="4022725" y="0"/>
            <a:ext cx="3073400" cy="509588"/>
          </a:xfrm>
          <a:prstGeom prst="rect">
            <a:avLst/>
          </a:prstGeom>
          <a:noFill/>
          <a:ln w="9525">
            <a:noFill/>
            <a:round/>
            <a:headEnd/>
            <a:tailEnd/>
          </a:ln>
          <a:effectLst/>
        </p:spPr>
        <p:txBody>
          <a:bodyPr vert="horz" wrap="square" lIns="95760" tIns="47880" rIns="95760" bIns="47880" numCol="1" anchor="t" anchorCtr="0" compatLnSpc="1">
            <a:prstTxWarp prst="textNoShape">
              <a:avLst/>
            </a:prstTxWarp>
          </a:bodyPr>
          <a:lstStyle>
            <a:lvl1pPr algn="r">
              <a:buClrTx/>
              <a:buFontTx/>
              <a:buNone/>
              <a:tabLst>
                <a:tab pos="723900" algn="l"/>
                <a:tab pos="1447800" algn="l"/>
                <a:tab pos="2171700" algn="l"/>
                <a:tab pos="2895600" algn="l"/>
              </a:tabLst>
              <a:defRPr sz="1300">
                <a:solidFill>
                  <a:srgbClr val="000000"/>
                </a:solidFill>
                <a:cs typeface="Arial" charset="0"/>
              </a:defRPr>
            </a:lvl1pPr>
          </a:lstStyle>
          <a:p>
            <a:pPr>
              <a:defRPr/>
            </a:pPr>
            <a:endParaRPr lang="en-GB"/>
          </a:p>
        </p:txBody>
      </p:sp>
      <p:sp>
        <p:nvSpPr>
          <p:cNvPr id="13318" name="Rectangle 5"/>
          <p:cNvSpPr>
            <a:spLocks noGrp="1" noRot="1" noChangeAspect="1" noChangeArrowheads="1"/>
          </p:cNvSpPr>
          <p:nvPr>
            <p:ph type="sldImg"/>
          </p:nvPr>
        </p:nvSpPr>
        <p:spPr bwMode="auto">
          <a:xfrm>
            <a:off x="990600" y="766763"/>
            <a:ext cx="5114925" cy="3835400"/>
          </a:xfrm>
          <a:prstGeom prst="rect">
            <a:avLst/>
          </a:prstGeom>
          <a:noFill/>
          <a:ln w="9525">
            <a:noFill/>
            <a:round/>
            <a:headEnd/>
            <a:tailEnd/>
          </a:ln>
        </p:spPr>
      </p:sp>
      <p:sp>
        <p:nvSpPr>
          <p:cNvPr id="3078" name="Rectangle 6"/>
          <p:cNvSpPr>
            <a:spLocks noGrp="1" noChangeArrowheads="1"/>
          </p:cNvSpPr>
          <p:nvPr>
            <p:ph type="body"/>
          </p:nvPr>
        </p:nvSpPr>
        <p:spPr bwMode="auto">
          <a:xfrm>
            <a:off x="946150" y="4862513"/>
            <a:ext cx="5203825" cy="46021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l-GR" noProof="0" smtClean="0"/>
          </a:p>
        </p:txBody>
      </p:sp>
      <p:sp>
        <p:nvSpPr>
          <p:cNvPr id="3079" name="Rectangle 7"/>
          <p:cNvSpPr>
            <a:spLocks noGrp="1" noChangeArrowheads="1"/>
          </p:cNvSpPr>
          <p:nvPr>
            <p:ph type="ftr"/>
          </p:nvPr>
        </p:nvSpPr>
        <p:spPr bwMode="auto">
          <a:xfrm>
            <a:off x="0" y="9721850"/>
            <a:ext cx="3073400" cy="509588"/>
          </a:xfrm>
          <a:prstGeom prst="rect">
            <a:avLst/>
          </a:prstGeom>
          <a:noFill/>
          <a:ln w="9525">
            <a:noFill/>
            <a:round/>
            <a:headEnd/>
            <a:tailEnd/>
          </a:ln>
          <a:effectLst/>
        </p:spPr>
        <p:txBody>
          <a:bodyPr vert="horz" wrap="square" lIns="95760" tIns="47880" rIns="95760" bIns="47880" numCol="1" anchor="b" anchorCtr="0" compatLnSpc="1">
            <a:prstTxWarp prst="textNoShape">
              <a:avLst/>
            </a:prstTxWarp>
          </a:bodyPr>
          <a:lstStyle>
            <a:lvl1pPr>
              <a:buClrTx/>
              <a:buFontTx/>
              <a:buNone/>
              <a:tabLst>
                <a:tab pos="723900" algn="l"/>
                <a:tab pos="1447800" algn="l"/>
                <a:tab pos="2171700" algn="l"/>
                <a:tab pos="2895600" algn="l"/>
              </a:tabLst>
              <a:defRPr sz="1300">
                <a:solidFill>
                  <a:srgbClr val="000000"/>
                </a:solidFill>
                <a:cs typeface="Arial" charset="0"/>
              </a:defRPr>
            </a:lvl1pPr>
          </a:lstStyle>
          <a:p>
            <a:pPr>
              <a:defRPr/>
            </a:pPr>
            <a:endParaRPr lang="en-GB"/>
          </a:p>
        </p:txBody>
      </p:sp>
      <p:sp>
        <p:nvSpPr>
          <p:cNvPr id="3080" name="Rectangle 8"/>
          <p:cNvSpPr>
            <a:spLocks noGrp="1" noChangeArrowheads="1"/>
          </p:cNvSpPr>
          <p:nvPr>
            <p:ph type="sldNum"/>
          </p:nvPr>
        </p:nvSpPr>
        <p:spPr bwMode="auto">
          <a:xfrm>
            <a:off x="4022725" y="9721850"/>
            <a:ext cx="3073400" cy="509588"/>
          </a:xfrm>
          <a:prstGeom prst="rect">
            <a:avLst/>
          </a:prstGeom>
          <a:noFill/>
          <a:ln w="9525">
            <a:noFill/>
            <a:round/>
            <a:headEnd/>
            <a:tailEnd/>
          </a:ln>
          <a:effectLst/>
        </p:spPr>
        <p:txBody>
          <a:bodyPr vert="horz" wrap="square" lIns="95760" tIns="47880" rIns="95760" bIns="47880" numCol="1" anchor="b" anchorCtr="0" compatLnSpc="1">
            <a:prstTxWarp prst="textNoShape">
              <a:avLst/>
            </a:prstTxWarp>
          </a:bodyPr>
          <a:lstStyle>
            <a:lvl1pPr algn="r">
              <a:buClrTx/>
              <a:buFontTx/>
              <a:buNone/>
              <a:tabLst>
                <a:tab pos="723900" algn="l"/>
                <a:tab pos="1447800" algn="l"/>
                <a:tab pos="2171700" algn="l"/>
                <a:tab pos="2895600" algn="l"/>
              </a:tabLst>
              <a:defRPr sz="1300">
                <a:solidFill>
                  <a:srgbClr val="000000"/>
                </a:solidFill>
                <a:cs typeface="Arial" charset="0"/>
              </a:defRPr>
            </a:lvl1pPr>
          </a:lstStyle>
          <a:p>
            <a:pPr>
              <a:defRPr/>
            </a:pPr>
            <a:fld id="{F6E4D547-C936-49F6-9C87-B852BC18345F}" type="slidenum">
              <a:rPr lang="en-GB"/>
              <a:pPr>
                <a:defRPr/>
              </a:pPr>
              <a:t>‹#›</a:t>
            </a:fld>
            <a:endParaRPr lang="en-GB"/>
          </a:p>
        </p:txBody>
      </p:sp>
    </p:spTree>
    <p:extLst>
      <p:ext uri="{BB962C8B-B14F-4D97-AF65-F5344CB8AC3E}">
        <p14:creationId xmlns:p14="http://schemas.microsoft.com/office/powerpoint/2010/main" val="299017471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8365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6786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376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8692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7298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1755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1953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2228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7340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002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D1CD3D-7F05-4E84-8A5D-A1ED4517C763}" type="datetimeFigureOut">
              <a:rPr lang="en-US" smtClean="0">
                <a:solidFill>
                  <a:prstClr val="black">
                    <a:tint val="75000"/>
                  </a:prstClr>
                </a:solidFill>
              </a:rPr>
              <a:pPr/>
              <a:t>27-Feb-22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17805CE-45D6-4701-A03E-51759CC483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8843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fontAlgn="auto">
              <a:spcBef>
                <a:spcPts val="0"/>
              </a:spcBef>
              <a:spcAft>
                <a:spcPts val="0"/>
              </a:spcAft>
              <a:buClrTx/>
              <a:buSzTx/>
            </a:pPr>
            <a:fld id="{08D1CD3D-7F05-4E84-8A5D-A1ED4517C763}" type="datetimeFigureOut">
              <a:rPr lang="en-US" smtClean="0">
                <a:solidFill>
                  <a:prstClr val="black">
                    <a:tint val="75000"/>
                  </a:prstClr>
                </a:solidFill>
                <a:latin typeface="Calibri" panose="020F0502020204030204"/>
                <a:ea typeface="+mn-ea"/>
              </a:rPr>
              <a:pPr defTabSz="685800" fontAlgn="auto">
                <a:spcBef>
                  <a:spcPts val="0"/>
                </a:spcBef>
                <a:spcAft>
                  <a:spcPts val="0"/>
                </a:spcAft>
                <a:buClrTx/>
                <a:buSzTx/>
              </a:pPr>
              <a:t>27-Feb-22</a:t>
            </a:fld>
            <a:endParaRPr lang="en-US">
              <a:solidFill>
                <a:prstClr val="black">
                  <a:tint val="75000"/>
                </a:prstClr>
              </a:solidFill>
              <a:latin typeface="Calibri" panose="020F0502020204030204"/>
              <a:ea typeface="+mn-ea"/>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fontAlgn="auto">
              <a:spcBef>
                <a:spcPts val="0"/>
              </a:spcBef>
              <a:spcAft>
                <a:spcPts val="0"/>
              </a:spcAft>
              <a:buClrTx/>
              <a:buSzTx/>
            </a:pPr>
            <a:endParaRPr lang="en-US">
              <a:solidFill>
                <a:prstClr val="black">
                  <a:tint val="75000"/>
                </a:prstClr>
              </a:solidFill>
              <a:latin typeface="Calibri" panose="020F0502020204030204"/>
              <a:ea typeface="+mn-ea"/>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fontAlgn="auto">
              <a:spcBef>
                <a:spcPts val="0"/>
              </a:spcBef>
              <a:spcAft>
                <a:spcPts val="0"/>
              </a:spcAft>
              <a:buClrTx/>
              <a:buSzTx/>
            </a:pPr>
            <a:fld id="{217805CE-45D6-4701-A03E-51759CC48311}" type="slidenum">
              <a:rPr lang="en-US" smtClean="0">
                <a:solidFill>
                  <a:prstClr val="black">
                    <a:tint val="75000"/>
                  </a:prstClr>
                </a:solidFill>
                <a:latin typeface="Calibri" panose="020F0502020204030204"/>
                <a:ea typeface="+mn-ea"/>
              </a:rPr>
              <a:pPr defTabSz="685800" fontAlgn="auto">
                <a:spcBef>
                  <a:spcPts val="0"/>
                </a:spcBef>
                <a:spcAft>
                  <a:spcPts val="0"/>
                </a:spcAft>
                <a:buClrTx/>
                <a:buSzTx/>
              </a:pPr>
              <a:t>‹#›</a:t>
            </a:fld>
            <a:endParaRPr lang="en-US">
              <a:solidFill>
                <a:prstClr val="black">
                  <a:tint val="75000"/>
                </a:prstClr>
              </a:solidFill>
              <a:latin typeface="Calibri" panose="020F0502020204030204"/>
              <a:ea typeface="+mn-ea"/>
            </a:endParaRPr>
          </a:p>
        </p:txBody>
      </p:sp>
    </p:spTree>
    <p:extLst>
      <p:ext uri="{BB962C8B-B14F-4D97-AF65-F5344CB8AC3E}">
        <p14:creationId xmlns:p14="http://schemas.microsoft.com/office/powerpoint/2010/main" val="266637065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691680" y="260648"/>
            <a:ext cx="5688632" cy="1923604"/>
          </a:xfrm>
          <a:prstGeom prst="rect">
            <a:avLst/>
          </a:prstGeom>
        </p:spPr>
        <p:txBody>
          <a:bodyPr wrap="square">
            <a:spAutoFit/>
          </a:bodyPr>
          <a:lstStyle/>
          <a:p>
            <a:pPr>
              <a:spcBef>
                <a:spcPts val="2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3600" dirty="0" smtClean="0">
                <a:solidFill>
                  <a:srgbClr val="0070C0"/>
                </a:solidFill>
              </a:rPr>
              <a:t>Operating Systems</a:t>
            </a:r>
          </a:p>
          <a:p>
            <a:pPr>
              <a:spcBef>
                <a:spcPts val="2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70C0"/>
                </a:solidFill>
                <a:latin typeface="Palatino Linotype" pitchFamily="16" charset="0"/>
              </a:rPr>
              <a:t>-Concepts</a:t>
            </a:r>
          </a:p>
          <a:p>
            <a:pPr>
              <a:spcBef>
                <a:spcPts val="2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70C0"/>
                </a:solidFill>
                <a:latin typeface="Palatino Linotype" pitchFamily="16" charset="0"/>
              </a:rPr>
              <a:t>-C++</a:t>
            </a:r>
            <a:endParaRPr lang="el-GR" dirty="0">
              <a:solidFill>
                <a:srgbClr val="0070C0"/>
              </a:solidFill>
              <a:latin typeface="Palatino Linotype" pitchFamily="16" charset="0"/>
            </a:endParaRPr>
          </a:p>
        </p:txBody>
      </p:sp>
    </p:spTree>
    <p:extLst>
      <p:ext uri="{BB962C8B-B14F-4D97-AF65-F5344CB8AC3E}">
        <p14:creationId xmlns:p14="http://schemas.microsoft.com/office/powerpoint/2010/main" val="1661409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915"/>
            <a:ext cx="8640960" cy="824798"/>
          </a:xfrm>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5" name="Picture 4"/>
          <p:cNvPicPr>
            <a:picLocks noChangeAspect="1"/>
          </p:cNvPicPr>
          <p:nvPr/>
        </p:nvPicPr>
        <p:blipFill>
          <a:blip r:embed="rId2"/>
          <a:stretch>
            <a:fillRect/>
          </a:stretch>
        </p:blipFill>
        <p:spPr>
          <a:xfrm>
            <a:off x="81084" y="11915"/>
            <a:ext cx="8981832" cy="6736375"/>
          </a:xfrm>
          <a:prstGeom prst="rect">
            <a:avLst/>
          </a:prstGeom>
        </p:spPr>
      </p:pic>
    </p:spTree>
    <p:extLst>
      <p:ext uri="{BB962C8B-B14F-4D97-AF65-F5344CB8AC3E}">
        <p14:creationId xmlns:p14="http://schemas.microsoft.com/office/powerpoint/2010/main" val="1539486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99" y="857250"/>
            <a:ext cx="1490729" cy="5136222"/>
          </a:xfrm>
        </p:spPr>
        <p:txBody>
          <a:bodyPr>
            <a:normAutofit fontScale="92500" lnSpcReduction="10000"/>
          </a:bodyPr>
          <a:lstStyle/>
          <a:p>
            <a:r>
              <a:rPr lang="en-US" sz="1600" dirty="0">
                <a:solidFill>
                  <a:srgbClr val="0070C0"/>
                </a:solidFill>
              </a:rPr>
              <a:t>Peripheral Component Interconnect</a:t>
            </a:r>
          </a:p>
          <a:p>
            <a:r>
              <a:rPr lang="en-US" sz="1600" dirty="0">
                <a:solidFill>
                  <a:srgbClr val="0070C0"/>
                </a:solidFill>
              </a:rPr>
              <a:t>Industry Standard Architecture</a:t>
            </a:r>
          </a:p>
          <a:p>
            <a:r>
              <a:rPr lang="en-US" sz="1600" dirty="0">
                <a:solidFill>
                  <a:srgbClr val="0070C0"/>
                </a:solidFill>
              </a:rPr>
              <a:t>Intelligent Drive Electronics</a:t>
            </a:r>
          </a:p>
          <a:p>
            <a:r>
              <a:rPr lang="en-US" sz="1600" dirty="0">
                <a:solidFill>
                  <a:srgbClr val="0070C0"/>
                </a:solidFill>
              </a:rPr>
              <a:t>Small Computer System Interface </a:t>
            </a:r>
          </a:p>
          <a:p>
            <a:r>
              <a:rPr lang="en-US" sz="1600" dirty="0">
                <a:solidFill>
                  <a:srgbClr val="0070C0"/>
                </a:solidFill>
              </a:rPr>
              <a:t>Universal Serial Bus</a:t>
            </a:r>
          </a:p>
          <a:p>
            <a:r>
              <a:rPr lang="en-US" sz="1600" dirty="0">
                <a:solidFill>
                  <a:srgbClr val="0070C0"/>
                </a:solidFill>
              </a:rPr>
              <a:t>Serial Advanced Technology Attachment</a:t>
            </a:r>
          </a:p>
          <a:p>
            <a:r>
              <a:rPr lang="en-US" sz="1600" dirty="0">
                <a:solidFill>
                  <a:srgbClr val="0070C0"/>
                </a:solidFill>
              </a:rPr>
              <a:t>Redundant Array of Inexpensive Disks</a:t>
            </a:r>
          </a:p>
          <a:p>
            <a:endParaRPr lang="en-US" sz="1500" dirty="0"/>
          </a:p>
          <a:p>
            <a:endParaRPr lang="en-US" sz="1500" dirty="0"/>
          </a:p>
          <a:p>
            <a:endParaRPr lang="en-US" sz="1500" dirty="0"/>
          </a:p>
        </p:txBody>
      </p:sp>
      <p:pic>
        <p:nvPicPr>
          <p:cNvPr id="4" name="Picture 3"/>
          <p:cNvPicPr>
            <a:picLocks noChangeAspect="1"/>
          </p:cNvPicPr>
          <p:nvPr/>
        </p:nvPicPr>
        <p:blipFill>
          <a:blip r:embed="rId2"/>
          <a:stretch>
            <a:fillRect/>
          </a:stretch>
        </p:blipFill>
        <p:spPr>
          <a:xfrm>
            <a:off x="1417078" y="857250"/>
            <a:ext cx="7111955" cy="5145392"/>
          </a:xfrm>
          <a:prstGeom prst="rect">
            <a:avLst/>
          </a:prstGeom>
        </p:spPr>
      </p:pic>
    </p:spTree>
    <p:extLst>
      <p:ext uri="{BB962C8B-B14F-4D97-AF65-F5344CB8AC3E}">
        <p14:creationId xmlns:p14="http://schemas.microsoft.com/office/powerpoint/2010/main" val="2423948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6214" y="116632"/>
            <a:ext cx="8784976" cy="6741368"/>
          </a:xfrm>
          <a:prstGeom prst="rect">
            <a:avLst/>
          </a:prstGeom>
        </p:spPr>
      </p:pic>
    </p:spTree>
    <p:extLst>
      <p:ext uri="{BB962C8B-B14F-4D97-AF65-F5344CB8AC3E}">
        <p14:creationId xmlns:p14="http://schemas.microsoft.com/office/powerpoint/2010/main" val="1249898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41338" y="96838"/>
            <a:ext cx="8102628" cy="525401"/>
          </a:xfrm>
          <a:prstGeom prst="rect">
            <a:avLst/>
          </a:prstGeom>
          <a:noFill/>
          <a:ln w="9525">
            <a:noFill/>
            <a:round/>
            <a:headEnd/>
            <a:tailEnd/>
          </a:ln>
        </p:spPr>
        <p:txBody>
          <a:bodyPr wrap="square" lIns="90000" tIns="46800" rIns="90000" bIns="46800">
            <a:spAutoFit/>
          </a:bodyPr>
          <a:lstStyle/>
          <a:p>
            <a:pPr>
              <a:spcBef>
                <a:spcPts val="2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2800" b="1" dirty="0" smtClean="0">
                <a:solidFill>
                  <a:srgbClr val="0070C0"/>
                </a:solidFill>
                <a:latin typeface="Palatino Linotype" pitchFamily="16" charset="0"/>
              </a:rPr>
              <a:t>Kernel</a:t>
            </a:r>
            <a:r>
              <a:rPr lang="en-US" sz="2800" dirty="0" smtClean="0">
                <a:solidFill>
                  <a:srgbClr val="0070C0"/>
                </a:solidFill>
                <a:latin typeface="Palatino Linotype" pitchFamily="16" charset="0"/>
              </a:rPr>
              <a:t> Mode or </a:t>
            </a:r>
            <a:r>
              <a:rPr lang="en-US" sz="2800" b="1" dirty="0" smtClean="0">
                <a:solidFill>
                  <a:srgbClr val="0070C0"/>
                </a:solidFill>
                <a:latin typeface="Palatino Linotype" pitchFamily="16" charset="0"/>
              </a:rPr>
              <a:t>Privileged</a:t>
            </a:r>
            <a:r>
              <a:rPr lang="en-US" sz="2800" dirty="0" smtClean="0">
                <a:solidFill>
                  <a:srgbClr val="0070C0"/>
                </a:solidFill>
                <a:latin typeface="Palatino Linotype" pitchFamily="16" charset="0"/>
              </a:rPr>
              <a:t> Instructions</a:t>
            </a:r>
            <a:endParaRPr lang="el-GR" sz="2800" dirty="0">
              <a:solidFill>
                <a:srgbClr val="0070C0"/>
              </a:solidFill>
              <a:latin typeface="Palatino Linotype" pitchFamily="16" charset="0"/>
            </a:endParaRPr>
          </a:p>
        </p:txBody>
      </p:sp>
      <p:sp>
        <p:nvSpPr>
          <p:cNvPr id="4" name="Rectangle 2"/>
          <p:cNvSpPr>
            <a:spLocks noChangeArrowheads="1"/>
          </p:cNvSpPr>
          <p:nvPr/>
        </p:nvSpPr>
        <p:spPr bwMode="auto">
          <a:xfrm>
            <a:off x="467544" y="836712"/>
            <a:ext cx="8496944" cy="7063088"/>
          </a:xfrm>
          <a:prstGeom prst="rect">
            <a:avLst/>
          </a:prstGeom>
          <a:noFill/>
          <a:ln w="9525">
            <a:noFill/>
            <a:round/>
            <a:headEnd/>
            <a:tailEnd/>
          </a:ln>
        </p:spPr>
        <p:txBody>
          <a:bodyPr wrap="square" lIns="90000" tIns="46800" rIns="90000" bIns="46800">
            <a:spAutoFit/>
          </a:bodyPr>
          <a:lstStyle/>
          <a:p>
            <a:pPr>
              <a:spcBef>
                <a:spcPts val="1125"/>
              </a:spcBef>
              <a:buClr>
                <a:srgbClr val="FF0000"/>
              </a:buCl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The </a:t>
            </a:r>
            <a:r>
              <a:rPr lang="en-US" sz="1800" dirty="0">
                <a:solidFill>
                  <a:srgbClr val="0070C0"/>
                </a:solidFill>
                <a:latin typeface="Palatino Linotype" pitchFamily="16" charset="0"/>
              </a:rPr>
              <a:t>instructions  that can run only in Kernel Mode are called Privileged </a:t>
            </a:r>
            <a:r>
              <a:rPr lang="en-US" sz="1800" dirty="0" smtClean="0">
                <a:solidFill>
                  <a:srgbClr val="0070C0"/>
                </a:solidFill>
                <a:latin typeface="Palatino Linotype" pitchFamily="16" charset="0"/>
              </a:rPr>
              <a:t>Instructions. They have the following characteristics: </a:t>
            </a:r>
            <a:r>
              <a:rPr lang="en-US" sz="1800" dirty="0" smtClean="0">
                <a:solidFill>
                  <a:schemeClr val="accent2"/>
                </a:solidFill>
                <a:latin typeface="Palatino Linotype" pitchFamily="16" charset="0"/>
              </a:rPr>
              <a:t>.</a:t>
            </a:r>
            <a:endParaRPr lang="en-US" sz="1800" dirty="0">
              <a:solidFill>
                <a:schemeClr val="accent2"/>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If </a:t>
            </a:r>
            <a:r>
              <a:rPr lang="en-US" sz="1800" dirty="0">
                <a:solidFill>
                  <a:srgbClr val="0070C0"/>
                </a:solidFill>
                <a:latin typeface="Palatino Linotype" pitchFamily="16" charset="0"/>
              </a:rPr>
              <a:t>any attempt is made to execute a Privileged Instruction in User Mode, then it will not be executed and treated as an illegal instruction. </a:t>
            </a:r>
            <a:r>
              <a:rPr lang="en-US" sz="1800" dirty="0">
                <a:solidFill>
                  <a:srgbClr val="0070C0"/>
                </a:solidFill>
                <a:latin typeface="Palatino Linotype" pitchFamily="16" charset="0"/>
              </a:rPr>
              <a:t>The Hardware traps it in the Operating System. </a:t>
            </a:r>
            <a:endParaRPr lang="en-US" sz="1800" dirty="0" smtClean="0">
              <a:solidFill>
                <a:srgbClr val="0070C0"/>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Before transferring </a:t>
            </a:r>
            <a:r>
              <a:rPr lang="en-US" sz="1800" dirty="0">
                <a:solidFill>
                  <a:srgbClr val="0070C0"/>
                </a:solidFill>
                <a:latin typeface="Palatino Linotype" pitchFamily="16" charset="0"/>
              </a:rPr>
              <a:t>the control to any User Program, it is the responsibility of the Operating System to ensure that the Timer is set to interrupt. Thus, if the timer interrupts then the Operating System regains the </a:t>
            </a:r>
            <a:r>
              <a:rPr lang="en-US" sz="1800" dirty="0" smtClean="0">
                <a:solidFill>
                  <a:srgbClr val="0070C0"/>
                </a:solidFill>
                <a:latin typeface="Palatino Linotype" pitchFamily="16" charset="0"/>
              </a:rPr>
              <a:t>control.  Thus</a:t>
            </a:r>
            <a:r>
              <a:rPr lang="en-US" sz="1800" dirty="0">
                <a:solidFill>
                  <a:srgbClr val="0070C0"/>
                </a:solidFill>
                <a:latin typeface="Palatino Linotype" pitchFamily="16" charset="0"/>
              </a:rPr>
              <a:t>, any instruction which can modify the contents of the Timer is a </a:t>
            </a:r>
            <a:r>
              <a:rPr lang="en-US" sz="1800" dirty="0" smtClean="0">
                <a:solidFill>
                  <a:srgbClr val="0070C0"/>
                </a:solidFill>
                <a:latin typeface="Palatino Linotype" pitchFamily="16" charset="0"/>
              </a:rPr>
              <a:t>Privileged. </a:t>
            </a:r>
            <a:endParaRPr lang="en-US" sz="1800" dirty="0">
              <a:solidFill>
                <a:srgbClr val="0070C0"/>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a:solidFill>
                  <a:srgbClr val="0070C0"/>
                </a:solidFill>
                <a:latin typeface="Palatino Linotype" pitchFamily="16" charset="0"/>
              </a:rPr>
              <a:t>Privileged Instructions are used by the Operating System in order to achieve correct </a:t>
            </a:r>
            <a:r>
              <a:rPr lang="en-US" sz="1800" dirty="0" smtClean="0">
                <a:solidFill>
                  <a:srgbClr val="0070C0"/>
                </a:solidFill>
                <a:latin typeface="Palatino Linotype" pitchFamily="16" charset="0"/>
              </a:rPr>
              <a:t>operation, such as:</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a:solidFill>
                  <a:srgbClr val="0070C0"/>
                </a:solidFill>
                <a:latin typeface="Palatino Linotype" pitchFamily="16" charset="0"/>
              </a:rPr>
              <a:t>I/O instructions and Halt </a:t>
            </a:r>
            <a:r>
              <a:rPr lang="en-US" sz="1800" dirty="0" smtClean="0">
                <a:solidFill>
                  <a:srgbClr val="0070C0"/>
                </a:solidFill>
                <a:latin typeface="Palatino Linotype" pitchFamily="16" charset="0"/>
              </a:rPr>
              <a:t>instructions, Turn off the Interrupts,</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Set the timer, Context Switching,</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a:solidFill>
                  <a:srgbClr val="0070C0"/>
                </a:solidFill>
                <a:latin typeface="Palatino Linotype" pitchFamily="16" charset="0"/>
              </a:rPr>
              <a:t>Clear the Memory or Remove a process from the </a:t>
            </a:r>
            <a:r>
              <a:rPr lang="en-US" sz="1800" dirty="0" smtClean="0">
                <a:solidFill>
                  <a:srgbClr val="0070C0"/>
                </a:solidFill>
                <a:latin typeface="Palatino Linotype" pitchFamily="16" charset="0"/>
              </a:rPr>
              <a:t>Memory,</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a:solidFill>
                  <a:srgbClr val="0070C0"/>
                </a:solidFill>
                <a:latin typeface="Palatino Linotype" pitchFamily="16" charset="0"/>
              </a:rPr>
              <a:t>Modify entries in Device-status table</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n-US" sz="1600" dirty="0">
              <a:solidFill>
                <a:schemeClr val="accent2"/>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n-US" sz="1600" dirty="0">
              <a:solidFill>
                <a:schemeClr val="accent2"/>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n-US" sz="1600" dirty="0" smtClean="0">
              <a:solidFill>
                <a:schemeClr val="accent2"/>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n-US" sz="1600" dirty="0">
              <a:solidFill>
                <a:schemeClr val="accent2"/>
              </a:solidFill>
              <a:latin typeface="Palatino Linotype" pitchFamily="1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67544" y="174718"/>
            <a:ext cx="8136904" cy="6495962"/>
          </a:xfrm>
          <a:prstGeom prst="rect">
            <a:avLst/>
          </a:prstGeom>
        </p:spPr>
      </p:pic>
    </p:spTree>
    <p:extLst>
      <p:ext uri="{BB962C8B-B14F-4D97-AF65-F5344CB8AC3E}">
        <p14:creationId xmlns:p14="http://schemas.microsoft.com/office/powerpoint/2010/main" val="2847872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92696"/>
            <a:ext cx="8856984" cy="2877711"/>
          </a:xfrm>
          <a:prstGeom prst="rect">
            <a:avLst/>
          </a:prstGeom>
        </p:spPr>
        <p:txBody>
          <a:bodyPr wrap="square">
            <a:spAutoFit/>
          </a:bodyPr>
          <a:lstStyle/>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Mainframe</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Server </a:t>
            </a:r>
            <a:endParaRPr lang="en-US" sz="1800" dirty="0">
              <a:solidFill>
                <a:srgbClr val="0070C0"/>
              </a:solidFill>
              <a:latin typeface="Palatino Linotype" pitchFamily="16" charset="0"/>
            </a:endParaRP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Multiprocessor</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Personal</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Sensor-Node</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r>
              <a:rPr lang="en-US" sz="1800" dirty="0" smtClean="0">
                <a:solidFill>
                  <a:srgbClr val="0070C0"/>
                </a:solidFill>
                <a:latin typeface="Palatino Linotype" pitchFamily="16" charset="0"/>
              </a:rPr>
              <a:t>Real-Time</a:t>
            </a:r>
          </a:p>
          <a:p>
            <a:pPr marL="1200150" lvl="1" indent="-457200">
              <a:spcBef>
                <a:spcPts val="1125"/>
              </a:spcBef>
              <a:buClr>
                <a:srgbClr val="FF0000"/>
              </a:buClr>
              <a:buFont typeface="Wingdings" charset="2"/>
              <a:buChar cha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pPr>
            <a:endParaRPr lang="en-US" sz="1800" dirty="0">
              <a:solidFill>
                <a:srgbClr val="0070C0"/>
              </a:solidFill>
              <a:latin typeface="Palatino Linotype" pitchFamily="16" charset="0"/>
            </a:endParaRPr>
          </a:p>
        </p:txBody>
      </p:sp>
      <p:sp>
        <p:nvSpPr>
          <p:cNvPr id="8" name="Rectangle 7"/>
          <p:cNvSpPr/>
          <p:nvPr/>
        </p:nvSpPr>
        <p:spPr>
          <a:xfrm>
            <a:off x="611560" y="116632"/>
            <a:ext cx="7776864" cy="461665"/>
          </a:xfrm>
          <a:prstGeom prst="rect">
            <a:avLst/>
          </a:prstGeom>
        </p:spPr>
        <p:txBody>
          <a:bodyPr wrap="square">
            <a:spAutoFit/>
          </a:bodyPr>
          <a:lstStyle/>
          <a:p>
            <a:pPr>
              <a:spcBef>
                <a:spcPts val="2125"/>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smtClean="0">
                <a:solidFill>
                  <a:srgbClr val="0070C0"/>
                </a:solidFill>
              </a:rPr>
              <a:t>Types of Operating Systems</a:t>
            </a:r>
            <a:endParaRPr lang="el-GR" dirty="0">
              <a:solidFill>
                <a:srgbClr val="0070C0"/>
              </a:solidFill>
              <a:latin typeface="Palatino Linotype" pitchFamily="16" charset="0"/>
            </a:endParaRPr>
          </a:p>
        </p:txBody>
      </p:sp>
    </p:spTree>
    <p:extLst>
      <p:ext uri="{BB962C8B-B14F-4D97-AF65-F5344CB8AC3E}">
        <p14:creationId xmlns:p14="http://schemas.microsoft.com/office/powerpoint/2010/main" val="121695573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4891</TotalTime>
  <Words>213</Words>
  <Application>Microsoft Office PowerPoint</Application>
  <PresentationFormat>On-screen Show (4:3)</PresentationFormat>
  <Paragraphs>29</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SimSun</vt:lpstr>
      <vt:lpstr>Arial</vt:lpstr>
      <vt:lpstr>Calibri</vt:lpstr>
      <vt:lpstr>Calibri Light</vt:lpstr>
      <vt:lpstr>Palatino Linotype</vt:lpstr>
      <vt:lpstr>Times New Roman</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Optical Networks</dc:title>
  <dc:creator>Kostas Yiannopoulos</dc:creator>
  <cp:lastModifiedBy>DReisis</cp:lastModifiedBy>
  <cp:revision>982</cp:revision>
  <cp:lastPrinted>1601-01-01T00:00:00Z</cp:lastPrinted>
  <dcterms:created xsi:type="dcterms:W3CDTF">2005-03-06T17:28:24Z</dcterms:created>
  <dcterms:modified xsi:type="dcterms:W3CDTF">2022-02-27T16:55:16Z</dcterms:modified>
</cp:coreProperties>
</file>