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64" r:id="rId3"/>
    <p:sldId id="281" r:id="rId4"/>
    <p:sldId id="28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orient="horz" pos="2260" userDrawn="1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204"/>
      </p:cViewPr>
      <p:guideLst>
        <p:guide orient="horz" pos="2160"/>
        <p:guide orient="horz" pos="22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C85208-7A45-4DF8-84C8-65FAE59DAB55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EAA03A-7941-441F-B8CE-FEE800FB4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751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AA03A-7941-441F-B8CE-FEE800FB407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3351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1CD3D-7F05-4E84-8A5D-A1ED4517C763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805CE-45D6-4701-A03E-51759CC4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934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1CD3D-7F05-4E84-8A5D-A1ED4517C763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805CE-45D6-4701-A03E-51759CC4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391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1CD3D-7F05-4E84-8A5D-A1ED4517C763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805CE-45D6-4701-A03E-51759CC4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468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1CD3D-7F05-4E84-8A5D-A1ED4517C763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805CE-45D6-4701-A03E-51759CC4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237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1CD3D-7F05-4E84-8A5D-A1ED4517C763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805CE-45D6-4701-A03E-51759CC4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185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1CD3D-7F05-4E84-8A5D-A1ED4517C763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805CE-45D6-4701-A03E-51759CC4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551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1CD3D-7F05-4E84-8A5D-A1ED4517C763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805CE-45D6-4701-A03E-51759CC4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497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1CD3D-7F05-4E84-8A5D-A1ED4517C763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805CE-45D6-4701-A03E-51759CC4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073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1CD3D-7F05-4E84-8A5D-A1ED4517C763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805CE-45D6-4701-A03E-51759CC4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703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1CD3D-7F05-4E84-8A5D-A1ED4517C763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805CE-45D6-4701-A03E-51759CC4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124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1CD3D-7F05-4E84-8A5D-A1ED4517C763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805CE-45D6-4701-A03E-51759CC4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506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1CD3D-7F05-4E84-8A5D-A1ED4517C763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805CE-45D6-4701-A03E-51759CC4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855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5291" y="191589"/>
            <a:ext cx="9144000" cy="9061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File(s) &amp; Directories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1589" y="953998"/>
            <a:ext cx="11773988" cy="4503417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b="1" i="1" dirty="0">
                <a:solidFill>
                  <a:schemeClr val="accent5">
                    <a:lumMod val="75000"/>
                  </a:schemeClr>
                </a:solidFill>
              </a:rPr>
              <a:t>Files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are logical units of information created by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processes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To keep track of files, file systems normally have </a:t>
            </a:r>
            <a:r>
              <a:rPr lang="en-US" b="1" i="1" dirty="0">
                <a:solidFill>
                  <a:schemeClr val="accent5">
                    <a:lumMod val="75000"/>
                  </a:schemeClr>
                </a:solidFill>
              </a:rPr>
              <a:t>directories</a:t>
            </a:r>
            <a:r>
              <a:rPr lang="en-US" i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or</a:t>
            </a:r>
            <a:r>
              <a:rPr lang="en-US" i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b="1" i="1" dirty="0">
                <a:solidFill>
                  <a:schemeClr val="accent5">
                    <a:lumMod val="75000"/>
                  </a:schemeClr>
                </a:solidFill>
              </a:rPr>
              <a:t>folders</a:t>
            </a:r>
            <a:r>
              <a:rPr lang="en-US" i="1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which are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themselves files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.  Hierarchical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t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ree-based structures.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0" name="Rectangle 17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7136" y="2259302"/>
            <a:ext cx="7055462" cy="4437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4115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489397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File names 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814" y="489396"/>
            <a:ext cx="11431931" cy="6368603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Unique file name in each directory.</a:t>
            </a: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Pathname: the name of the file along with the path from the working directory, e.g. the file </a:t>
            </a:r>
            <a:r>
              <a:rPr lang="en-US" dirty="0" smtClean="0">
                <a:solidFill>
                  <a:srgbClr val="FF0000"/>
                </a:solidFill>
              </a:rPr>
              <a:t>list1.c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in the directory </a:t>
            </a:r>
            <a:r>
              <a:rPr lang="en-US" dirty="0" err="1" smtClean="0">
                <a:solidFill>
                  <a:srgbClr val="FF0000"/>
                </a:solidFill>
              </a:rPr>
              <a:t>reisis</a:t>
            </a:r>
            <a:r>
              <a:rPr lang="en-US" dirty="0" smtClean="0">
                <a:solidFill>
                  <a:srgbClr val="FF0000"/>
                </a:solidFill>
              </a:rPr>
              <a:t>/year3/computing2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has the unique pathname </a:t>
            </a:r>
            <a:r>
              <a:rPr lang="en-US" dirty="0" err="1" smtClean="0">
                <a:solidFill>
                  <a:srgbClr val="FF0000"/>
                </a:solidFill>
              </a:rPr>
              <a:t>reisis</a:t>
            </a:r>
            <a:r>
              <a:rPr lang="en-US" dirty="0" smtClean="0">
                <a:solidFill>
                  <a:srgbClr val="FF0000"/>
                </a:solidFill>
              </a:rPr>
              <a:t>/year3/computing2/list1.c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in the entire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reisis</a:t>
            </a:r>
            <a:r>
              <a:rPr lang="en-US" dirty="0" smtClean="0">
                <a:solidFill>
                  <a:srgbClr val="FF0000"/>
                </a:solidFill>
              </a:rPr>
              <a:t>/ 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directory system (tree property).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Unique </a:t>
            </a:r>
            <a:r>
              <a:rPr lang="en-US" b="1" i="1" dirty="0" smtClean="0">
                <a:solidFill>
                  <a:schemeClr val="accent5">
                    <a:lumMod val="75000"/>
                  </a:schemeClr>
                </a:solidFill>
              </a:rPr>
              <a:t>absolute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(root/…/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usr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/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reisis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/…/list1) and consequently, </a:t>
            </a:r>
            <a:r>
              <a:rPr lang="en-US" b="1" i="1" dirty="0" smtClean="0">
                <a:solidFill>
                  <a:schemeClr val="accent5">
                    <a:lumMod val="75000"/>
                  </a:schemeClr>
                </a:solidFill>
              </a:rPr>
              <a:t>relative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from the working directory e.g. year3 (year3/…/list1) pathname for each file.</a:t>
            </a: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Shared files: use the </a:t>
            </a:r>
            <a:r>
              <a:rPr lang="en-US" b="1" i="1" dirty="0" smtClean="0">
                <a:solidFill>
                  <a:schemeClr val="accent5">
                    <a:lumMod val="75000"/>
                  </a:schemeClr>
                </a:solidFill>
              </a:rPr>
              <a:t>link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command to let a file have 2 path names. In this case we create a Directed Acyclic Graph (DAG).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95778" y="3994830"/>
            <a:ext cx="4001271" cy="2626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891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667000" y="-1155127"/>
            <a:ext cx="6858000" cy="916825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155398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5159"/>
            <a:ext cx="10515600" cy="427355"/>
          </a:xfrm>
        </p:spPr>
        <p:txBody>
          <a:bodyPr>
            <a:normAutofit fontScale="90000"/>
          </a:bodyPr>
          <a:lstStyle/>
          <a:p>
            <a:r>
              <a:rPr lang="en-US" i="1" dirty="0" smtClean="0">
                <a:solidFill>
                  <a:schemeClr val="accent5">
                    <a:lumMod val="75000"/>
                  </a:schemeClr>
                </a:solidFill>
              </a:rPr>
              <a:t>Reading &amp; Writing into a file</a:t>
            </a:r>
            <a:endParaRPr lang="en-US" i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553" y="545465"/>
            <a:ext cx="11980817" cy="6168844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There are two semaphores:</a:t>
            </a:r>
          </a:p>
          <a:p>
            <a:pPr lvl="1"/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W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protecting the </a:t>
            </a:r>
            <a:r>
              <a:rPr lang="en-US" b="1" i="1" dirty="0" smtClean="0">
                <a:solidFill>
                  <a:schemeClr val="accent5">
                    <a:lumMod val="75000"/>
                  </a:schemeClr>
                </a:solidFill>
              </a:rPr>
              <a:t>file</a:t>
            </a:r>
          </a:p>
          <a:p>
            <a:pPr lvl="1"/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S  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protecting </a:t>
            </a:r>
            <a:r>
              <a:rPr lang="en-US" b="1" i="1" dirty="0" smtClean="0">
                <a:solidFill>
                  <a:schemeClr val="accent5">
                    <a:lumMod val="75000"/>
                  </a:schemeClr>
                </a:solidFill>
              </a:rPr>
              <a:t>the </a:t>
            </a:r>
            <a:r>
              <a:rPr lang="en-US" b="1" i="1" dirty="0" err="1" smtClean="0">
                <a:solidFill>
                  <a:schemeClr val="accent5">
                    <a:lumMod val="75000"/>
                  </a:schemeClr>
                </a:solidFill>
              </a:rPr>
              <a:t>user_counter</a:t>
            </a:r>
            <a:endParaRPr lang="en-US" b="1" i="1" smtClean="0">
              <a:solidFill>
                <a:schemeClr val="accent5">
                  <a:lumMod val="75000"/>
                </a:schemeClr>
              </a:solidFill>
            </a:endParaRPr>
          </a:p>
          <a:p>
            <a:pPr marL="457200" lvl="1" indent="0">
              <a:buNone/>
            </a:pPr>
            <a:endParaRPr lang="en-US" b="1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b="1" i="1" dirty="0" smtClean="0">
                <a:solidFill>
                  <a:schemeClr val="accent5">
                    <a:lumMod val="75000"/>
                  </a:schemeClr>
                </a:solidFill>
              </a:rPr>
              <a:t>Open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file						</a:t>
            </a:r>
            <a:r>
              <a:rPr lang="en-US" b="1" i="1" dirty="0" smtClean="0">
                <a:solidFill>
                  <a:schemeClr val="accent5">
                    <a:lumMod val="75000"/>
                  </a:schemeClr>
                </a:solidFill>
              </a:rPr>
              <a:t>Close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file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 If </a:t>
            </a:r>
            <a:r>
              <a:rPr lang="en-US" i="1" dirty="0" smtClean="0">
                <a:solidFill>
                  <a:schemeClr val="accent5">
                    <a:lumMod val="75000"/>
                  </a:schemeClr>
                </a:solidFill>
              </a:rPr>
              <a:t>read						 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If</a:t>
            </a:r>
            <a:r>
              <a:rPr lang="en-US" i="1" dirty="0" smtClean="0">
                <a:solidFill>
                  <a:schemeClr val="accent5">
                    <a:lumMod val="75000"/>
                  </a:schemeClr>
                </a:solidFill>
              </a:rPr>
              <a:t> read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	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begin							begin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            </a:t>
            </a:r>
            <a:r>
              <a:rPr lang="en-US" i="1" dirty="0" smtClean="0">
                <a:solidFill>
                  <a:schemeClr val="accent5">
                    <a:lumMod val="75000"/>
                  </a:schemeClr>
                </a:solidFill>
              </a:rPr>
              <a:t>wait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(S)						 </a:t>
            </a:r>
            <a:r>
              <a:rPr lang="en-US" i="1" dirty="0">
                <a:solidFill>
                  <a:schemeClr val="accent5">
                    <a:lumMod val="75000"/>
                  </a:schemeClr>
                </a:solidFill>
              </a:rPr>
              <a:t>wait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(S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)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              increment(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user_counter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)	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	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	    decrement(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user_counter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)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	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    if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user_counter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==1 wait(W)		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             if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user_counter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==0 signal(W)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	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i="1" dirty="0" smtClean="0">
                <a:solidFill>
                  <a:schemeClr val="accent5">
                    <a:lumMod val="75000"/>
                  </a:schemeClr>
                </a:solidFill>
              </a:rPr>
              <a:t>signal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(S)						 </a:t>
            </a:r>
            <a:r>
              <a:rPr lang="en-US" i="1" dirty="0" smtClean="0">
                <a:solidFill>
                  <a:schemeClr val="accent5">
                    <a:lumMod val="75000"/>
                  </a:schemeClr>
                </a:solidFill>
              </a:rPr>
              <a:t>signal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(S)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	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end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							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end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e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lse </a:t>
            </a:r>
            <a:r>
              <a:rPr lang="en-US" i="1" dirty="0" smtClean="0">
                <a:solidFill>
                  <a:schemeClr val="accent5">
                    <a:lumMod val="75000"/>
                  </a:schemeClr>
                </a:solidFill>
              </a:rPr>
              <a:t>wait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(W)						else </a:t>
            </a:r>
            <a:r>
              <a:rPr lang="en-US" i="1" dirty="0" smtClean="0">
                <a:solidFill>
                  <a:schemeClr val="accent5">
                    <a:lumMod val="75000"/>
                  </a:schemeClr>
                </a:solidFill>
              </a:rPr>
              <a:t>signal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(W)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73978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2218</TotalTime>
  <Words>168</Words>
  <Application>Microsoft Office PowerPoint</Application>
  <PresentationFormat>Widescreen</PresentationFormat>
  <Paragraphs>24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File(s) &amp; Directories</vt:lpstr>
      <vt:lpstr>File names </vt:lpstr>
      <vt:lpstr>PowerPoint Presentation</vt:lpstr>
      <vt:lpstr>Reading &amp; Writing into a file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Graph</dc:title>
  <dc:creator>Dionysis Reisis</dc:creator>
  <cp:lastModifiedBy>Dionysis Reisis</cp:lastModifiedBy>
  <cp:revision>116</cp:revision>
  <dcterms:created xsi:type="dcterms:W3CDTF">2019-10-15T15:59:52Z</dcterms:created>
  <dcterms:modified xsi:type="dcterms:W3CDTF">2020-05-04T17:25:15Z</dcterms:modified>
</cp:coreProperties>
</file>