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0" r:id="rId3"/>
    <p:sldId id="259" r:id="rId4"/>
    <p:sldId id="261" r:id="rId5"/>
    <p:sldId id="262" r:id="rId6"/>
    <p:sldId id="260" r:id="rId7"/>
    <p:sldId id="263" r:id="rId8"/>
    <p:sldId id="264" r:id="rId9"/>
    <p:sldId id="265" r:id="rId10"/>
    <p:sldId id="270" r:id="rId11"/>
    <p:sldId id="271" r:id="rId12"/>
    <p:sldId id="266" r:id="rId13"/>
    <p:sldId id="269" r:id="rId14"/>
    <p:sldId id="273" r:id="rId15"/>
    <p:sldId id="272" r:id="rId16"/>
    <p:sldId id="274" r:id="rId17"/>
    <p:sldId id="275" r:id="rId18"/>
    <p:sldId id="277" r:id="rId19"/>
    <p:sldId id="276" r:id="rId20"/>
    <p:sldId id="278"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0543D1C-0509-4CB1-A74C-75233E61EED3}" type="datetimeFigureOut">
              <a:rPr lang="el-GR" smtClean="0"/>
              <a:pPr/>
              <a:t>24/5/2024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2605489-202B-422F-AA48-9EFAFB8F093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43D1C-0509-4CB1-A74C-75233E61EED3}" type="datetimeFigureOut">
              <a:rPr lang="el-GR" smtClean="0"/>
              <a:pPr/>
              <a:t>24/5/2024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05489-202B-422F-AA48-9EFAFB8F093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2800" b="1" dirty="0" smtClean="0">
                <a:latin typeface="Times New Roman" pitchFamily="18" charset="0"/>
                <a:cs typeface="Times New Roman" pitchFamily="18" charset="0"/>
              </a:rPr>
              <a:t>Η νέα δικονομία του Ελεγκτικού Συνεδρίου</a:t>
            </a:r>
            <a:br>
              <a:rPr lang="el-GR" sz="2800" b="1" dirty="0" smtClean="0">
                <a:latin typeface="Times New Roman" pitchFamily="18" charset="0"/>
                <a:cs typeface="Times New Roman" pitchFamily="18" charset="0"/>
              </a:rPr>
            </a:br>
            <a:r>
              <a:rPr lang="el-GR" sz="2800" b="1" dirty="0" smtClean="0">
                <a:latin typeface="Times New Roman" pitchFamily="18" charset="0"/>
                <a:cs typeface="Times New Roman" pitchFamily="18" charset="0"/>
              </a:rPr>
              <a:t/>
            </a:r>
            <a:br>
              <a:rPr lang="el-GR" sz="2800" b="1" dirty="0" smtClean="0">
                <a:latin typeface="Times New Roman" pitchFamily="18" charset="0"/>
                <a:cs typeface="Times New Roman" pitchFamily="18" charset="0"/>
              </a:rPr>
            </a:br>
            <a:r>
              <a:rPr lang="el-GR" sz="2800" b="1" dirty="0" smtClean="0">
                <a:latin typeface="Times New Roman" pitchFamily="18" charset="0"/>
                <a:cs typeface="Times New Roman" pitchFamily="18" charset="0"/>
              </a:rPr>
              <a:t>Ο ν. 4700/2020</a:t>
            </a:r>
            <a:endParaRPr lang="el-GR" sz="28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Τα ένδικα βοηθήματα και μέσα</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Τα ένδικα βοηθήματα</a:t>
            </a:r>
          </a:p>
          <a:p>
            <a:pPr algn="ctr">
              <a:buNone/>
            </a:pPr>
            <a:endParaRPr lang="el-GR" sz="2000" b="1"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Η έφεση</a:t>
            </a:r>
          </a:p>
          <a:p>
            <a:pPr algn="just"/>
            <a:r>
              <a:rPr lang="el-GR" sz="1800" dirty="0" smtClean="0">
                <a:latin typeface="Times New Roman" pitchFamily="18" charset="0"/>
                <a:cs typeface="Times New Roman" pitchFamily="18" charset="0"/>
              </a:rPr>
              <a:t>Η αίτηση καταλογισμού</a:t>
            </a:r>
          </a:p>
          <a:p>
            <a:pPr algn="just"/>
            <a:r>
              <a:rPr lang="el-GR" sz="1800" dirty="0" smtClean="0">
                <a:latin typeface="Times New Roman" pitchFamily="18" charset="0"/>
                <a:cs typeface="Times New Roman" pitchFamily="18" charset="0"/>
              </a:rPr>
              <a:t>Η αγωγή</a:t>
            </a:r>
          </a:p>
          <a:p>
            <a:pPr algn="just"/>
            <a:r>
              <a:rPr lang="el-GR" sz="1800" dirty="0" smtClean="0">
                <a:latin typeface="Times New Roman" pitchFamily="18" charset="0"/>
                <a:cs typeface="Times New Roman" pitchFamily="18" charset="0"/>
              </a:rPr>
              <a:t>Η ανακοπή κατά πράξεων της διοικητικής εκτέλεσης</a:t>
            </a:r>
          </a:p>
          <a:p>
            <a:pPr algn="just"/>
            <a:r>
              <a:rPr lang="el-GR" sz="1800" dirty="0" smtClean="0">
                <a:latin typeface="Times New Roman" pitchFamily="18" charset="0"/>
                <a:cs typeface="Times New Roman" pitchFamily="18" charset="0"/>
              </a:rPr>
              <a:t>Η αίτηση δίκαιης ικανοποίησης λόγω υπέρβασης της εύλογης διάρκειας της δίκης (σε μονομελή σύνθεση από Σύμβουλο ή Πάρεδρο)</a:t>
            </a:r>
          </a:p>
          <a:p>
            <a:pPr algn="just"/>
            <a:r>
              <a:rPr lang="el-GR" sz="1800" dirty="0" smtClean="0">
                <a:latin typeface="Times New Roman" pitchFamily="18" charset="0"/>
                <a:cs typeface="Times New Roman" pitchFamily="18" charset="0"/>
              </a:rPr>
              <a:t>[Οι ανακοπές του άρθρων 933 </a:t>
            </a:r>
            <a:r>
              <a:rPr lang="el-GR" sz="1800" dirty="0" err="1" smtClean="0">
                <a:latin typeface="Times New Roman" pitchFamily="18" charset="0"/>
                <a:cs typeface="Times New Roman" pitchFamily="18" charset="0"/>
              </a:rPr>
              <a:t>επομ</a:t>
            </a:r>
            <a:r>
              <a:rPr lang="el-GR" sz="1800" dirty="0" smtClean="0">
                <a:latin typeface="Times New Roman" pitchFamily="18" charset="0"/>
                <a:cs typeface="Times New Roman" pitchFamily="18" charset="0"/>
              </a:rPr>
              <a:t>. </a:t>
            </a:r>
            <a:r>
              <a:rPr lang="el-GR" sz="1800" dirty="0" err="1" smtClean="0">
                <a:latin typeface="Times New Roman" pitchFamily="18" charset="0"/>
                <a:cs typeface="Times New Roman" pitchFamily="18" charset="0"/>
              </a:rPr>
              <a:t>ΚΠολΔικ</a:t>
            </a:r>
            <a:r>
              <a:rPr lang="el-GR" sz="1800" dirty="0" smtClean="0">
                <a:latin typeface="Times New Roman" pitchFamily="18" charset="0"/>
                <a:cs typeface="Times New Roman" pitchFamily="18" charset="0"/>
              </a:rPr>
              <a:t>]</a:t>
            </a:r>
            <a:endParaRPr lang="el-GR" sz="1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Τα ένδικα βοηθήματα και μέσα</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Τα ένδικα μέσα</a:t>
            </a:r>
          </a:p>
          <a:p>
            <a:pPr algn="ctr">
              <a:buNone/>
            </a:pPr>
            <a:endParaRPr lang="el-GR" sz="2000" b="1"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Η αίτηση αναίρεσης</a:t>
            </a:r>
          </a:p>
          <a:p>
            <a:pPr algn="just"/>
            <a:r>
              <a:rPr lang="el-GR" sz="1800" dirty="0" smtClean="0">
                <a:latin typeface="Times New Roman" pitchFamily="18" charset="0"/>
                <a:cs typeface="Times New Roman" pitchFamily="18" charset="0"/>
              </a:rPr>
              <a:t>Η αίτηση αναθεώρησης</a:t>
            </a:r>
          </a:p>
          <a:p>
            <a:pPr algn="just"/>
            <a:r>
              <a:rPr lang="el-GR" sz="1800" dirty="0" smtClean="0">
                <a:latin typeface="Times New Roman" pitchFamily="18" charset="0"/>
                <a:cs typeface="Times New Roman" pitchFamily="18" charset="0"/>
              </a:rPr>
              <a:t>Η ανακοπή ερημοδικίας</a:t>
            </a:r>
          </a:p>
          <a:p>
            <a:pPr algn="just"/>
            <a:r>
              <a:rPr lang="el-GR" sz="1800" dirty="0" smtClean="0">
                <a:latin typeface="Times New Roman" pitchFamily="18" charset="0"/>
                <a:cs typeface="Times New Roman" pitchFamily="18" charset="0"/>
              </a:rPr>
              <a:t>Η τριτανακοπή</a:t>
            </a:r>
          </a:p>
          <a:p>
            <a:pPr algn="just"/>
            <a:r>
              <a:rPr lang="el-GR" sz="1800" dirty="0" smtClean="0">
                <a:latin typeface="Times New Roman" pitchFamily="18" charset="0"/>
                <a:cs typeface="Times New Roman" pitchFamily="18" charset="0"/>
              </a:rPr>
              <a:t>Η αίτηση επανάληψης της διαδικασίας κατά απόφασης για την οποία κρίθηκε από το ΕΔΔΑ ότι εκδόθηκε είτε κατά παράβαση του δικαιώματος σε δίκαιη δίκη, είτε άλλης ρύθμισης ουσιαστικού δικαίου της ΕΣΔΑ.</a:t>
            </a:r>
          </a:p>
          <a:p>
            <a:pPr algn="just"/>
            <a:r>
              <a:rPr lang="el-GR" sz="1800" dirty="0" smtClean="0">
                <a:latin typeface="Times New Roman" pitchFamily="18" charset="0"/>
                <a:cs typeface="Times New Roman" pitchFamily="18" charset="0"/>
              </a:rPr>
              <a:t>[Η αίτηση διόρθωσης απόφασης στην </a:t>
            </a:r>
            <a:r>
              <a:rPr lang="el-GR" sz="1800" dirty="0" smtClean="0">
                <a:latin typeface="Times New Roman" pitchFamily="18" charset="0"/>
                <a:cs typeface="Times New Roman" pitchFamily="18" charset="0"/>
              </a:rPr>
              <a:t>οποία παρεισέφρησαν </a:t>
            </a:r>
            <a:r>
              <a:rPr lang="el-GR" sz="1800" dirty="0" smtClean="0">
                <a:latin typeface="Times New Roman" pitchFamily="18" charset="0"/>
                <a:cs typeface="Times New Roman" pitchFamily="18" charset="0"/>
              </a:rPr>
              <a:t>λάθη γραφικά ή λογιστικά ή προφανείς ανακρίβειες ή το διατακτικό της διατυπώθηκε ελλιπώς]</a:t>
            </a:r>
          </a:p>
          <a:p>
            <a:pPr algn="just"/>
            <a:r>
              <a:rPr lang="el-GR" sz="1800" dirty="0" smtClean="0">
                <a:latin typeface="Times New Roman" pitchFamily="18" charset="0"/>
                <a:cs typeface="Times New Roman" pitchFamily="18" charset="0"/>
              </a:rPr>
              <a:t>[Η αίτηση ερμηνείας απόφασης η οποία είναι ασαφής ή γεννά αμφιβολίες, υπό τον όρο ότι δεν μεταβάλλεται το διατακτικό της </a:t>
            </a:r>
            <a:r>
              <a:rPr lang="el-GR" sz="1800" dirty="0" err="1" smtClean="0">
                <a:latin typeface="Times New Roman" pitchFamily="18" charset="0"/>
                <a:cs typeface="Times New Roman" pitchFamily="18" charset="0"/>
              </a:rPr>
              <a:t>ερμηνευόμενης</a:t>
            </a:r>
            <a:r>
              <a:rPr lang="el-GR" sz="1800" dirty="0" smtClean="0">
                <a:latin typeface="Times New Roman" pitchFamily="18" charset="0"/>
                <a:cs typeface="Times New Roman" pitchFamily="18" charset="0"/>
              </a:rPr>
              <a:t> απόφασης]</a:t>
            </a:r>
            <a:endParaRPr lang="el-GR" sz="1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ορισμένα από τα ένδικα βοηθήματα</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85000" lnSpcReduction="20000"/>
          </a:bodyPr>
          <a:lstStyle/>
          <a:p>
            <a:pPr algn="ctr">
              <a:buNone/>
            </a:pPr>
            <a:r>
              <a:rPr lang="el-GR" sz="2400" b="1" dirty="0" smtClean="0">
                <a:latin typeface="Times New Roman" pitchFamily="18" charset="0"/>
                <a:cs typeface="Times New Roman" pitchFamily="18" charset="0"/>
              </a:rPr>
              <a:t>Η έφεση</a:t>
            </a:r>
          </a:p>
          <a:p>
            <a:pPr algn="ctr">
              <a:buNone/>
            </a:pPr>
            <a:r>
              <a:rPr lang="el-GR" sz="2400" b="1" dirty="0" smtClean="0">
                <a:latin typeface="Times New Roman" pitchFamily="18" charset="0"/>
                <a:cs typeface="Times New Roman" pitchFamily="18" charset="0"/>
              </a:rPr>
              <a:t>(άρθρα 111 – 117 ν. 4700/2020)</a:t>
            </a:r>
          </a:p>
          <a:p>
            <a:pPr algn="ctr">
              <a:buNone/>
            </a:pPr>
            <a:endParaRPr lang="el-GR" sz="2000" b="1" dirty="0" smtClean="0">
              <a:latin typeface="Times New Roman" pitchFamily="18" charset="0"/>
              <a:cs typeface="Times New Roman" pitchFamily="18" charset="0"/>
            </a:endParaRPr>
          </a:p>
          <a:p>
            <a:pPr marL="0" indent="0" algn="just">
              <a:lnSpc>
                <a:spcPct val="120000"/>
              </a:lnSpc>
              <a:spcBef>
                <a:spcPts val="0"/>
              </a:spcBef>
            </a:pPr>
            <a:r>
              <a:rPr lang="el-GR" sz="2100" b="1" dirty="0" smtClean="0">
                <a:latin typeface="Times New Roman" pitchFamily="18" charset="0"/>
                <a:cs typeface="Times New Roman" pitchFamily="18" charset="0"/>
              </a:rPr>
              <a:t>Αίτημα:</a:t>
            </a:r>
            <a:r>
              <a:rPr lang="el-GR" sz="2100" dirty="0" smtClean="0">
                <a:latin typeface="Times New Roman" pitchFamily="18" charset="0"/>
                <a:cs typeface="Times New Roman" pitchFamily="18" charset="0"/>
              </a:rPr>
              <a:t> Διαπλαστικό (η ακύρωση ή μεταρρύθμιση της προσβαλλόμενης πράξης.)</a:t>
            </a:r>
          </a:p>
          <a:p>
            <a:pPr marL="0" indent="0" algn="just">
              <a:lnSpc>
                <a:spcPct val="120000"/>
              </a:lnSpc>
              <a:spcBef>
                <a:spcPts val="0"/>
              </a:spcBef>
            </a:pPr>
            <a:r>
              <a:rPr lang="el-GR" sz="2100" b="1" dirty="0" smtClean="0">
                <a:latin typeface="Times New Roman" pitchFamily="18" charset="0"/>
                <a:cs typeface="Times New Roman" pitchFamily="18" charset="0"/>
              </a:rPr>
              <a:t>Προσβαλλόμενες πράξεις: </a:t>
            </a:r>
            <a:r>
              <a:rPr lang="el-GR" sz="2100" dirty="0" smtClean="0">
                <a:latin typeface="Times New Roman" pitchFamily="18" charset="0"/>
                <a:cs typeface="Times New Roman" pitchFamily="18" charset="0"/>
              </a:rPr>
              <a:t>(α) οι πράξεις που εκδίδονται από το Ελεγκτικό Συνέδριο κατά την άσκηση της ελεγκτικής αρμοδιότητας των οργάνων του, (β) οι εκτελεστές ατομικές διοικητικές πράξεις ή παραλείψεις, οι οποίες εκδίδονται ή συντελούνται στο πλαίσιο (αα) του ελέγχου των λογαριασμών των δημόσιων υπολόγων και των υπόχρεων σε δημόσια λογοδοσία, (</a:t>
            </a:r>
            <a:r>
              <a:rPr lang="el-GR" sz="2100" dirty="0" err="1" smtClean="0">
                <a:latin typeface="Times New Roman" pitchFamily="18" charset="0"/>
                <a:cs typeface="Times New Roman" pitchFamily="18" charset="0"/>
              </a:rPr>
              <a:t>ββ</a:t>
            </a:r>
            <a:r>
              <a:rPr lang="el-GR" sz="2100" dirty="0" smtClean="0">
                <a:latin typeface="Times New Roman" pitchFamily="18" charset="0"/>
                <a:cs typeface="Times New Roman" pitchFamily="18" charset="0"/>
              </a:rPr>
              <a:t>) της απονομής των συντάξεων και της εκτέλεσης των συνταξιοδοτικών πράξεων ή αποφάσεων ή της πληρωμής των συντάξεων γενικά και (</a:t>
            </a:r>
            <a:r>
              <a:rPr lang="el-GR" sz="2100" dirty="0" err="1" smtClean="0">
                <a:latin typeface="Times New Roman" pitchFamily="18" charset="0"/>
                <a:cs typeface="Times New Roman" pitchFamily="18" charset="0"/>
              </a:rPr>
              <a:t>γγ</a:t>
            </a:r>
            <a:r>
              <a:rPr lang="el-GR" sz="2100" dirty="0" smtClean="0">
                <a:latin typeface="Times New Roman" pitchFamily="18" charset="0"/>
                <a:cs typeface="Times New Roman" pitchFamily="18" charset="0"/>
              </a:rPr>
              <a:t>) της αστικής ευθύνης των πολιτικών ή στρατιωτικών υπαλλήλων, καθώς και των υπαλλήλων των οργανισμών τοπικής αυτοδιοίκησης και λοιπών νομικών προσώπων δημοσίου δικαίου.</a:t>
            </a:r>
          </a:p>
          <a:p>
            <a:pPr marL="0" indent="0" algn="just">
              <a:lnSpc>
                <a:spcPct val="120000"/>
              </a:lnSpc>
              <a:spcBef>
                <a:spcPts val="0"/>
              </a:spcBef>
            </a:pPr>
            <a:r>
              <a:rPr lang="el-GR" sz="2100" b="1" dirty="0" smtClean="0">
                <a:latin typeface="Times New Roman" pitchFamily="18" charset="0"/>
                <a:cs typeface="Times New Roman" pitchFamily="18" charset="0"/>
              </a:rPr>
              <a:t>Εξουσία του Δικαστηρίου: </a:t>
            </a:r>
            <a:r>
              <a:rPr lang="el-GR" sz="2100" dirty="0" smtClean="0">
                <a:latin typeface="Times New Roman" pitchFamily="18" charset="0"/>
                <a:cs typeface="Times New Roman" pitchFamily="18" charset="0"/>
              </a:rPr>
              <a:t>έλεγχος της προσβαλλόμενης πράξης κατά τον νόμο (και αυτεπαγγέλτως) και την ουσία.</a:t>
            </a:r>
          </a:p>
          <a:p>
            <a:pPr algn="just"/>
            <a:endParaRPr lang="el-GR" sz="2000" b="1"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ορισμένα από τα ένδικα βοηθήματα</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αίτηση καταλογισμού</a:t>
            </a:r>
          </a:p>
          <a:p>
            <a:pPr algn="ctr">
              <a:buNone/>
            </a:pPr>
            <a:r>
              <a:rPr lang="el-GR" sz="2000" b="1" dirty="0" smtClean="0">
                <a:latin typeface="Times New Roman" pitchFamily="18" charset="0"/>
                <a:cs typeface="Times New Roman" pitchFamily="18" charset="0"/>
              </a:rPr>
              <a:t>(άρθρα 118 – 129 ν. 4700/2020)</a:t>
            </a:r>
          </a:p>
          <a:p>
            <a:pPr algn="just">
              <a:buNone/>
            </a:pPr>
            <a:endParaRPr lang="el-GR" sz="1800" b="1" dirty="0" smtClean="0">
              <a:latin typeface="Times New Roman" pitchFamily="18" charset="0"/>
              <a:cs typeface="Times New Roman" pitchFamily="18" charset="0"/>
            </a:endParaRPr>
          </a:p>
          <a:p>
            <a:pPr marL="0" indent="0" algn="just">
              <a:spcBef>
                <a:spcPts val="600"/>
              </a:spcBef>
              <a:buNone/>
            </a:pPr>
            <a:r>
              <a:rPr lang="el-GR" sz="1800" b="1" dirty="0" smtClean="0">
                <a:latin typeface="Times New Roman" pitchFamily="18" charset="0"/>
                <a:cs typeface="Times New Roman" pitchFamily="18" charset="0"/>
              </a:rPr>
              <a:t>Αίτημα: </a:t>
            </a:r>
            <a:r>
              <a:rPr lang="el-GR" sz="1800" dirty="0" smtClean="0">
                <a:latin typeface="Times New Roman" pitchFamily="18" charset="0"/>
                <a:cs typeface="Times New Roman" pitchFamily="18" charset="0"/>
              </a:rPr>
              <a:t>Ο καταλογισμός του καθ’ ου η αίτηση δημοσίου υπαλλήλου με το ποσό της ζημίας που, από δόλο ή βαρεία αμέλεια κατά την εκτέλεση των καθηκόντων του, προκάλεσε στο Δημόσιο, σε οργανισμό τοπικής αυτοδιοίκησης ή άλλο νομικό πρόσωπο δημοσίου δικαίου.</a:t>
            </a:r>
          </a:p>
          <a:p>
            <a:pPr marL="0" indent="0" algn="just">
              <a:spcBef>
                <a:spcPts val="600"/>
              </a:spcBef>
              <a:buNone/>
            </a:pPr>
            <a:endParaRPr lang="el-GR" sz="1800" b="1" dirty="0" smtClean="0">
              <a:latin typeface="Times New Roman" pitchFamily="18" charset="0"/>
              <a:cs typeface="Times New Roman" pitchFamily="18" charset="0"/>
            </a:endParaRPr>
          </a:p>
          <a:p>
            <a:pPr marL="0" indent="0">
              <a:lnSpc>
                <a:spcPct val="110000"/>
              </a:lnSpc>
              <a:spcBef>
                <a:spcPts val="0"/>
              </a:spcBef>
              <a:buNone/>
            </a:pPr>
            <a:r>
              <a:rPr lang="el-GR" sz="1800" b="1" dirty="0" smtClean="0">
                <a:latin typeface="Times New Roman" pitchFamily="18" charset="0"/>
                <a:cs typeface="Times New Roman" pitchFamily="18" charset="0"/>
              </a:rPr>
              <a:t>Ενεργητική νομιμοποίηση: </a:t>
            </a:r>
            <a:r>
              <a:rPr lang="el-GR" sz="1800" dirty="0" smtClean="0">
                <a:latin typeface="Times New Roman" pitchFamily="18" charset="0"/>
                <a:cs typeface="Times New Roman" pitchFamily="18" charset="0"/>
              </a:rPr>
              <a:t>Με την επιφύλαξη όλως περιορισμένων εξαιρέσεων, στην άσκηση της αίτησης καταλογισμού νομιμοποιείται αποκλειστικώς και μόνον ο Γενικός Επίτροπος της Επικρατείας στο Ελεγκτικό Συνέδριο.</a:t>
            </a:r>
            <a:endParaRPr lang="el-GR" sz="1800" b="1" u="sng" dirty="0" smtClean="0">
              <a:latin typeface="Times New Roman" pitchFamily="18" charset="0"/>
              <a:cs typeface="Times New Roman" pitchFamily="18" charset="0"/>
            </a:endParaRPr>
          </a:p>
          <a:p>
            <a:pPr marL="0" indent="0" algn="just">
              <a:spcBef>
                <a:spcPts val="600"/>
              </a:spcBef>
              <a:buNone/>
            </a:pPr>
            <a:endParaRPr lang="el-GR" sz="1800" b="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ορισμένα από τα ένδικα βοηθήματα</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αγωγή</a:t>
            </a:r>
          </a:p>
          <a:p>
            <a:pPr algn="ctr">
              <a:buNone/>
            </a:pPr>
            <a:r>
              <a:rPr lang="el-GR" sz="2000" b="1" dirty="0" smtClean="0">
                <a:latin typeface="Times New Roman" pitchFamily="18" charset="0"/>
                <a:cs typeface="Times New Roman" pitchFamily="18" charset="0"/>
              </a:rPr>
              <a:t>(άρθρα 130 – 141 ν. 4700/2020)</a:t>
            </a:r>
          </a:p>
          <a:p>
            <a:pPr marL="0" indent="0" algn="just">
              <a:spcBef>
                <a:spcPts val="0"/>
              </a:spcBef>
              <a:buNone/>
            </a:pPr>
            <a:endParaRPr lang="el-GR" sz="1800" b="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Αίτημα: </a:t>
            </a:r>
            <a:r>
              <a:rPr lang="el-GR" sz="1800" dirty="0" smtClean="0">
                <a:latin typeface="Times New Roman" pitchFamily="18" charset="0"/>
                <a:cs typeface="Times New Roman" pitchFamily="18" charset="0"/>
              </a:rPr>
              <a:t>Η καταψήφιση ή αναγνώριση χρηματικής αξίωσης έναντι του Δημοσίου ή οργανισμού τοπικής αυτοδιοίκησης ή άλλου νομικού προσώπου δημοσίου δικαίου, απορρέουσας από έννομη σχέση δημοσίου δικαίου, στο πλαίσιο (α) του ελέγχου των λογαριασμών των δημόσιων υπολόγων και των υπόχρεων σε δημόσια λογοδοσία, (β) της απονομής των συντάξεων και της εκτέλεσης των σχετικών συνταξιοδοτικών πράξεων ή αποφάσεων ή της πληρωμής των συντάξεων γενικά και (γ) της αστικής ευθύνης των πολιτικών ή στρατιωτικών δημόσιων υπαλλήλων, καθώς και των υπαλλήλων των οργανισμών τοπικής αυτοδιοίκησης και των λοιπών νομικών προσώπων δημοσίου δικαίου.</a:t>
            </a:r>
          </a:p>
          <a:p>
            <a:pPr marL="0" indent="0" algn="just">
              <a:spcBef>
                <a:spcPts val="0"/>
              </a:spcBef>
              <a:buNone/>
            </a:pPr>
            <a:r>
              <a:rPr lang="el-GR" sz="1800" dirty="0" smtClean="0">
                <a:latin typeface="Times New Roman" pitchFamily="18" charset="0"/>
                <a:cs typeface="Times New Roman" pitchFamily="18" charset="0"/>
              </a:rPr>
              <a:t> </a:t>
            </a:r>
          </a:p>
          <a:p>
            <a:pPr marL="0" indent="0" algn="just">
              <a:spcBef>
                <a:spcPts val="0"/>
              </a:spcBef>
              <a:buNone/>
            </a:pPr>
            <a:endParaRPr lang="el-GR" sz="1800" b="1"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ορισμένα από τα ένδικα βοηθήματα </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σχέση έφεσης και </a:t>
            </a:r>
            <a:r>
              <a:rPr lang="el-GR" sz="2000" b="1" dirty="0" err="1" smtClean="0">
                <a:latin typeface="Times New Roman" pitchFamily="18" charset="0"/>
                <a:cs typeface="Times New Roman" pitchFamily="18" charset="0"/>
              </a:rPr>
              <a:t>αποζημιωτικής</a:t>
            </a:r>
            <a:r>
              <a:rPr lang="el-GR" sz="2000" b="1" dirty="0" smtClean="0">
                <a:latin typeface="Times New Roman" pitchFamily="18" charset="0"/>
                <a:cs typeface="Times New Roman" pitchFamily="18" charset="0"/>
              </a:rPr>
              <a:t> αγωγής</a:t>
            </a:r>
          </a:p>
          <a:p>
            <a:pPr marL="0" indent="0" algn="just">
              <a:spcBef>
                <a:spcPts val="0"/>
              </a:spcBef>
              <a:buNone/>
            </a:pPr>
            <a:endParaRPr lang="el-GR" sz="1800" dirty="0" smtClean="0">
              <a:latin typeface="Times New Roman" pitchFamily="18" charset="0"/>
              <a:cs typeface="Times New Roman" pitchFamily="18" charset="0"/>
            </a:endParaRPr>
          </a:p>
          <a:p>
            <a:pPr marL="0" indent="0" algn="just">
              <a:spcBef>
                <a:spcPts val="0"/>
              </a:spcBef>
              <a:buNone/>
            </a:pPr>
            <a:r>
              <a:rPr lang="el-GR" sz="1800" dirty="0" smtClean="0">
                <a:latin typeface="Times New Roman" pitchFamily="18" charset="0"/>
                <a:cs typeface="Times New Roman" pitchFamily="18" charset="0"/>
              </a:rPr>
              <a:t>Ο ν. 4700/2020 καθιερώνει στο άρθρο 139 την αυτοτέλεια της </a:t>
            </a:r>
            <a:r>
              <a:rPr lang="el-GR" sz="1800" dirty="0" err="1" smtClean="0">
                <a:latin typeface="Times New Roman" pitchFamily="18" charset="0"/>
                <a:cs typeface="Times New Roman" pitchFamily="18" charset="0"/>
              </a:rPr>
              <a:t>αποζημιωτικής</a:t>
            </a:r>
            <a:r>
              <a:rPr lang="el-GR" sz="1800" dirty="0" smtClean="0">
                <a:latin typeface="Times New Roman" pitchFamily="18" charset="0"/>
                <a:cs typeface="Times New Roman" pitchFamily="18" charset="0"/>
              </a:rPr>
              <a:t> αγωγής, με την εξαίρεση των διαφορών από καταλογισμούς και των διαφορών από τον κανονισμό για πρώτη φορά σύνταξης, για τις οποίες, ως αντιστάθμισμα, το 116 παρ. 7 προβλέπει τη δυνατότητα να ζητηθεί με την έφεση, εκτός από την ακύρωση ή μεταρρύθμιση της προσβαλλόμενης πράξης ή παράλειψης, και η επιδίκαση της χρηματικής αξίωσης προς αποκατάσταση της ζημίας που ο εκκαλών έχει υποστεί από την πράξη ή παράλειψη αυτή.</a:t>
            </a:r>
          </a:p>
          <a:p>
            <a:pPr marL="0" indent="0" algn="just">
              <a:spcBef>
                <a:spcPts val="0"/>
              </a:spcBef>
            </a:pPr>
            <a:endParaRPr lang="el-GR" sz="1800" dirty="0" smtClean="0">
              <a:latin typeface="Times New Roman" pitchFamily="18" charset="0"/>
              <a:cs typeface="Times New Roman" pitchFamily="18" charset="0"/>
            </a:endParaRPr>
          </a:p>
          <a:p>
            <a:pPr marL="0" indent="0" algn="just">
              <a:spcBef>
                <a:spcPts val="0"/>
              </a:spcBef>
            </a:pPr>
            <a:endParaRPr lang="el-GR" sz="1800" dirty="0" smtClean="0">
              <a:latin typeface="Times New Roman" pitchFamily="18" charset="0"/>
              <a:cs typeface="Times New Roman" pitchFamily="18" charset="0"/>
            </a:endParaRPr>
          </a:p>
          <a:p>
            <a:pPr algn="just">
              <a:buNone/>
            </a:pPr>
            <a:endParaRPr lang="el-GR" sz="2000" b="1"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την αίτηση αναίρεσης</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αίτηση αναίρεσης ενώπιον της Ολομέλειας του Ελεγκτικού Συνεδρίου</a:t>
            </a:r>
          </a:p>
          <a:p>
            <a:pPr algn="ctr">
              <a:buNone/>
            </a:pPr>
            <a:r>
              <a:rPr lang="el-GR" sz="2000" b="1" dirty="0" smtClean="0">
                <a:latin typeface="Times New Roman" pitchFamily="18" charset="0"/>
                <a:cs typeface="Times New Roman" pitchFamily="18" charset="0"/>
              </a:rPr>
              <a:t>(άρθρα 165 – 178 ν. 4700/2020)</a:t>
            </a:r>
          </a:p>
          <a:p>
            <a:pPr algn="ctr">
              <a:buNone/>
            </a:pPr>
            <a:endParaRPr lang="el-GR" sz="2000" b="1" dirty="0" smtClean="0">
              <a:latin typeface="Times New Roman" pitchFamily="18" charset="0"/>
              <a:cs typeface="Times New Roman" pitchFamily="18" charset="0"/>
            </a:endParaRPr>
          </a:p>
          <a:p>
            <a:pPr marL="0" indent="0" algn="just">
              <a:spcBef>
                <a:spcPts val="0"/>
              </a:spcBef>
            </a:pPr>
            <a:r>
              <a:rPr lang="el-GR" sz="1800" dirty="0" smtClean="0">
                <a:latin typeface="Times New Roman" pitchFamily="18" charset="0"/>
                <a:cs typeface="Times New Roman" pitchFamily="18" charset="0"/>
              </a:rPr>
              <a:t> Ως αίτηση αναίρεσης νοείται το ένδικο μέσο με το οποίο διώκεται η εξαφάνιση δικαστικής απόφασης για παράβαση κανόνα ουσιαστικού δικαίου ή για διαδικαστική (δικονομική) παράβαση, εφ’ όσον οι παραβάσεις αυτές συνιστούν κάποια από τις </a:t>
            </a:r>
            <a:r>
              <a:rPr lang="el-GR" sz="1800" dirty="0" err="1" smtClean="0">
                <a:latin typeface="Times New Roman" pitchFamily="18" charset="0"/>
                <a:cs typeface="Times New Roman" pitchFamily="18" charset="0"/>
              </a:rPr>
              <a:t>περιοριστικώς</a:t>
            </a:r>
            <a:r>
              <a:rPr lang="el-GR" sz="1800" dirty="0" smtClean="0">
                <a:latin typeface="Times New Roman" pitchFamily="18" charset="0"/>
                <a:cs typeface="Times New Roman" pitchFamily="18" charset="0"/>
              </a:rPr>
              <a:t> απαριθμούμενες στον νόμο αναιρετικές πλημμέλειες.</a:t>
            </a:r>
          </a:p>
          <a:p>
            <a:pPr marL="0" indent="0" algn="just">
              <a:spcBef>
                <a:spcPts val="0"/>
              </a:spcBef>
              <a:buNone/>
            </a:pPr>
            <a:endParaRPr lang="el-GR" sz="1800" dirty="0" smtClean="0">
              <a:latin typeface="Times New Roman" pitchFamily="18" charset="0"/>
              <a:cs typeface="Times New Roman" pitchFamily="18" charset="0"/>
            </a:endParaRPr>
          </a:p>
          <a:p>
            <a:pPr marL="0" indent="0" algn="just">
              <a:spcBef>
                <a:spcPts val="0"/>
              </a:spcBef>
            </a:pPr>
            <a:r>
              <a:rPr lang="el-GR" sz="1800" dirty="0" smtClean="0">
                <a:latin typeface="Times New Roman" pitchFamily="18" charset="0"/>
                <a:cs typeface="Times New Roman" pitchFamily="18" charset="0"/>
              </a:rPr>
              <a:t> Οι λόγοι αναίρεσης:</a:t>
            </a:r>
          </a:p>
          <a:p>
            <a:pPr marL="0" indent="0" algn="just">
              <a:spcBef>
                <a:spcPts val="0"/>
              </a:spcBef>
              <a:buNone/>
            </a:pPr>
            <a:r>
              <a:rPr lang="el-GR" sz="1800" dirty="0" smtClean="0">
                <a:latin typeface="Times New Roman" pitchFamily="18" charset="0"/>
                <a:cs typeface="Times New Roman" pitchFamily="18" charset="0"/>
              </a:rPr>
              <a:t>α) υπέρβαση δικαιοδοσίας του Δικαστηρίου που εξέδωσε την προσβαλλόμενη απόφαση, (β) μη νόμιμη συγκρότηση ή κακή σύνθεσή του, (γ) παραβίαση ουσιώδους τύπου της διαδικασίας, (δ) εσφαλμένη ερμηνεία ή πλημμελή εφαρμογή του νόμου, (ε) παράβαση του δεδικασμένου, (στ) έλλειψη νόμιμης βάσης ή αναιτιολόγητο, (ζ) παραμόρφωση του περιεχομένου αποδεικτικού εγγράφου.</a:t>
            </a:r>
            <a:endParaRPr lang="el-GR" sz="1800" u="sng" dirty="0" smtClean="0">
              <a:latin typeface="Times New Roman" pitchFamily="18" charset="0"/>
              <a:cs typeface="Times New Roman" pitchFamily="18" charset="0"/>
            </a:endParaRPr>
          </a:p>
          <a:p>
            <a:pPr marL="0" indent="0" algn="just">
              <a:spcBef>
                <a:spcPts val="0"/>
              </a:spcBef>
              <a:buNone/>
            </a:pPr>
            <a:endParaRPr lang="el-GR" sz="1800" dirty="0" smtClean="0">
              <a:latin typeface="Times New Roman" pitchFamily="18" charset="0"/>
              <a:cs typeface="Times New Roman" pitchFamily="18" charset="0"/>
            </a:endParaRPr>
          </a:p>
          <a:p>
            <a:pPr algn="ctr">
              <a:buNone/>
            </a:pPr>
            <a:endParaRPr lang="el-GR" sz="2000" b="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την αίτηση αναίρεσης</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αίτηση αναίρεσης ενώπιον της Ολομέλειας του Ελεγκτικού Συνεδρίου</a:t>
            </a:r>
          </a:p>
          <a:p>
            <a:pPr algn="ctr">
              <a:buNone/>
            </a:pPr>
            <a:r>
              <a:rPr lang="el-GR" sz="2000" b="1" dirty="0" smtClean="0">
                <a:latin typeface="Times New Roman" pitchFamily="18" charset="0"/>
                <a:cs typeface="Times New Roman" pitchFamily="18" charset="0"/>
              </a:rPr>
              <a:t>(άρθρα 165 – 178 ν. 4700/2020)</a:t>
            </a:r>
          </a:p>
          <a:p>
            <a:pPr marL="0" indent="0" algn="just">
              <a:spcBef>
                <a:spcPts val="0"/>
              </a:spcBef>
              <a:buNone/>
            </a:pPr>
            <a:endParaRPr lang="el-GR" sz="3300" b="1" i="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Εσφαλμένη ερμηνεία ή πλημμελής εφαρμογή του νόμου: </a:t>
            </a:r>
            <a:r>
              <a:rPr lang="el-GR" sz="1800" dirty="0" smtClean="0">
                <a:latin typeface="Times New Roman" pitchFamily="18" charset="0"/>
                <a:cs typeface="Times New Roman" pitchFamily="18" charset="0"/>
              </a:rPr>
              <a:t>Ο αναιρετικός αυτός λόγος ιδρύεται αν έχει παραβιασθεί κανόνας του ουσιαστικού δικαίου. Αν, δηλαδή, ο κανόνας δεν έχει εφαρμοσθεί, ενώ συνέτρεχαν οι πραγματικές προϋποθέσεις για την εφαρμογή του ή το αντίστροφο, καθώς και αν έχει εφαρμοσθεί εσφαλμένα, η δε παραβίαση εκδηλώνεται είτε ως εσφαλμένη ερμηνεία, υπό την έννοια σφάλματος κατά την κατάστρωση της μείζονος πρότασης του δικανικού συλλογισμού, είτε ως πλημμελής εφαρμογή, υπό την έννοια της εσφαλμένης υπαγωγής.</a:t>
            </a:r>
          </a:p>
          <a:p>
            <a:pPr marL="0" indent="0" algn="just">
              <a:spcBef>
                <a:spcPts val="0"/>
              </a:spcBef>
              <a:buNone/>
            </a:pPr>
            <a:endParaRPr lang="el-GR" sz="3300" i="1" dirty="0" smtClean="0">
              <a:latin typeface="Times New Roman" pitchFamily="18" charset="0"/>
              <a:cs typeface="Times New Roman" pitchFamily="18" charset="0"/>
            </a:endParaRPr>
          </a:p>
          <a:p>
            <a:pPr marL="0" indent="0" algn="just">
              <a:spcBef>
                <a:spcPts val="0"/>
              </a:spcBef>
              <a:buNone/>
            </a:pPr>
            <a:endParaRPr lang="el-GR" sz="1600" dirty="0" smtClean="0">
              <a:latin typeface="Times New Roman" pitchFamily="18" charset="0"/>
              <a:cs typeface="Times New Roman" pitchFamily="18" charset="0"/>
            </a:endParaRPr>
          </a:p>
          <a:p>
            <a:pPr marL="0" indent="0" algn="just">
              <a:spcBef>
                <a:spcPts val="0"/>
              </a:spcBef>
              <a:buNone/>
            </a:pPr>
            <a:endParaRPr lang="el-GR" sz="1800" b="1" dirty="0" smtClean="0">
              <a:latin typeface="Times New Roman" pitchFamily="18" charset="0"/>
              <a:cs typeface="Times New Roman" pitchFamily="18" charset="0"/>
            </a:endParaRPr>
          </a:p>
          <a:p>
            <a:pPr marL="0" indent="0" algn="just">
              <a:spcBef>
                <a:spcPts val="0"/>
              </a:spcBef>
              <a:buNone/>
            </a:pPr>
            <a:endParaRPr lang="el-GR" sz="1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την αίτηση αναίρεσης</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αίτηση αναίρεσης ενώπιον της Ολομέλειας του Ελεγκτικού Συνεδρίου</a:t>
            </a:r>
          </a:p>
          <a:p>
            <a:pPr algn="ctr">
              <a:buNone/>
            </a:pPr>
            <a:r>
              <a:rPr lang="el-GR" sz="2000" b="1" dirty="0" smtClean="0">
                <a:latin typeface="Times New Roman" pitchFamily="18" charset="0"/>
                <a:cs typeface="Times New Roman" pitchFamily="18" charset="0"/>
              </a:rPr>
              <a:t>(άρθρα 165 – 178 ν. 4700/2020)</a:t>
            </a:r>
          </a:p>
          <a:p>
            <a:pPr algn="ctr">
              <a:buNone/>
            </a:pPr>
            <a:endParaRPr lang="el-GR" sz="2000" b="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Παράβαση ουσιώδους τύπου της διαδικασίας: </a:t>
            </a:r>
            <a:r>
              <a:rPr lang="el-GR" sz="1800" dirty="0" smtClean="0">
                <a:latin typeface="Times New Roman" pitchFamily="18" charset="0"/>
                <a:cs typeface="Times New Roman" pitchFamily="18" charset="0"/>
              </a:rPr>
              <a:t>Αναφέρεται σε σοβαρές πλημμέλειες, ως προς την τήρηση των κανόνων για τον τρόπο διεξαγωγής της δίκης στο Τμήμα, συμπεριλαμβανομένων των διατάξεων που αφορούν την απόφαση αυτού, όπως η παρά τον νόμο κήρυξη ή μη κήρυξη ως απαράδεκτου του ένδικου βοηθήματος, η κατά παράβαση της απαγόρευσης του άρθρου 116 παρ. 5 ν. 4700/2020 χειροτέρευση της θέσης του εκκαλούντος, η μη συμμόρφωση του Τμήματος, στο οποίο αναπέμφθηκε μετ’ αναίρεση η υπόθεση, με την αναιρετική απόφαση (άρθρο 176 παρ. 5 ν. 4700/2020), η μη λήψη υπόψη ουσιώδους ισχυρισμού, η μη λήψη υπόψη νομίμως προσκομισθέντων και </a:t>
            </a:r>
            <a:r>
              <a:rPr lang="el-GR" sz="1800" dirty="0" err="1" smtClean="0">
                <a:latin typeface="Times New Roman" pitchFamily="18" charset="0"/>
                <a:cs typeface="Times New Roman" pitchFamily="18" charset="0"/>
              </a:rPr>
              <a:t>επικληθέντων</a:t>
            </a:r>
            <a:r>
              <a:rPr lang="el-GR" sz="1800" dirty="0" smtClean="0">
                <a:latin typeface="Times New Roman" pitchFamily="18" charset="0"/>
                <a:cs typeface="Times New Roman" pitchFamily="18" charset="0"/>
              </a:rPr>
              <a:t>, προς απόδειξη τέτοιου (ουσιώδους) ισχυρισμού, αποδεικτικών μέσων κ.ά.</a:t>
            </a:r>
          </a:p>
          <a:p>
            <a:pPr algn="just">
              <a:buNone/>
            </a:pPr>
            <a:endParaRPr lang="el-GR" sz="1800" dirty="0" smtClean="0">
              <a:latin typeface="Times New Roman" pitchFamily="18" charset="0"/>
              <a:cs typeface="Times New Roman" pitchFamily="18" charset="0"/>
            </a:endParaRPr>
          </a:p>
          <a:p>
            <a:pPr>
              <a:buNone/>
            </a:pPr>
            <a:endParaRPr lang="el-GR" sz="2000" dirty="0" smtClean="0">
              <a:latin typeface="Times New Roman" pitchFamily="18" charset="0"/>
              <a:cs typeface="Times New Roman" pitchFamily="18" charset="0"/>
            </a:endParaRPr>
          </a:p>
          <a:p>
            <a:pPr>
              <a:buNone/>
            </a:pPr>
            <a:endParaRPr lang="el-GR"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την αίτηση αναίρεσης</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αίτηση αναίρεσης ενώπιον της Ολομέλειας του Ελεγκτικού Συνεδρίου</a:t>
            </a:r>
          </a:p>
          <a:p>
            <a:pPr algn="ctr">
              <a:buNone/>
            </a:pPr>
            <a:r>
              <a:rPr lang="el-GR" sz="2000" b="1" dirty="0" smtClean="0">
                <a:latin typeface="Times New Roman" pitchFamily="18" charset="0"/>
                <a:cs typeface="Times New Roman" pitchFamily="18" charset="0"/>
              </a:rPr>
              <a:t>(άρθρα 165 – 178 ν. 4700/2020)</a:t>
            </a:r>
          </a:p>
          <a:p>
            <a:pPr>
              <a:buNone/>
            </a:pPr>
            <a:endParaRPr lang="el-GR" sz="2000"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Τα ελαττώματα της αιτιολογίας της </a:t>
            </a:r>
            <a:r>
              <a:rPr lang="el-GR" sz="1800" b="1" dirty="0" err="1" smtClean="0">
                <a:latin typeface="Times New Roman" pitchFamily="18" charset="0"/>
                <a:cs typeface="Times New Roman" pitchFamily="18" charset="0"/>
              </a:rPr>
              <a:t>αναιρεσιβαλλόμενης</a:t>
            </a:r>
            <a:r>
              <a:rPr lang="el-GR" sz="1800" b="1" dirty="0" smtClean="0">
                <a:latin typeface="Times New Roman" pitchFamily="18" charset="0"/>
                <a:cs typeface="Times New Roman" pitchFamily="18" charset="0"/>
              </a:rPr>
              <a:t> απόφασης ως παράβαση ουσιώδους τύπου της διαδικασίας: </a:t>
            </a:r>
            <a:r>
              <a:rPr lang="el-GR" sz="1800" dirty="0" smtClean="0">
                <a:latin typeface="Times New Roman" pitchFamily="18" charset="0"/>
                <a:cs typeface="Times New Roman" pitchFamily="18" charset="0"/>
              </a:rPr>
              <a:t>Ως αιτιολογία νοείται η έκθεση των πραγματικών περιστατικών, θετικών ή αρνητικών, που είναι στοιχεία της ελάσσονος πρότασης του δικανικού συλλογισμού, σε σχέση με την εφαρμογή κανόνα του ουσιαστικού δικαίου. Στερείται δε νόμιμης βάσης η απόφαση, αν από τις αιτιολογίες της δεν προκύπτουν τα αναγκαία για την υπαγωγή στη διάταξη που εφαρμόστηκε πραγματικά περιστατικά, με συνέπεια να καθίσταται ανέφικτος ο αναιρετικός έλεγχος της ορθής ή μη εφαρμογής της διάταξης αυτής.</a:t>
            </a:r>
            <a:endParaRPr lang="el-GR" sz="18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Το συνταγματικό περιβάλλον</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Το Ελεγκτικό Συνέδριο ως θεσμός της δικαιοδοτικής λειτουργίας</a:t>
            </a:r>
          </a:p>
          <a:p>
            <a:pPr algn="just">
              <a:buNone/>
            </a:pPr>
            <a:endParaRPr lang="el-GR" sz="2400" b="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Θεμελίωση: </a:t>
            </a:r>
            <a:r>
              <a:rPr lang="el-GR" sz="1800" dirty="0" smtClean="0">
                <a:latin typeface="Times New Roman" pitchFamily="18" charset="0"/>
                <a:cs typeface="Times New Roman" pitchFamily="18" charset="0"/>
              </a:rPr>
              <a:t>Η κατάταξη του άρθρου 98 στο Κεφάλαιο Δεύτερο «Οργάνωση και δικαιοδοσία των δικαστηρίων» του Τμήματος Ε΄ «Δικαστική εξουσία» του Συντάγματος.</a:t>
            </a:r>
          </a:p>
          <a:p>
            <a:pPr marL="0" indent="0" algn="just">
              <a:spcBef>
                <a:spcPts val="0"/>
              </a:spcBef>
              <a:buNone/>
            </a:pPr>
            <a:endParaRPr lang="el-GR" sz="1800" b="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Συνέπειες: </a:t>
            </a:r>
            <a:r>
              <a:rPr lang="el-GR" sz="1800" dirty="0" smtClean="0">
                <a:latin typeface="Times New Roman" pitchFamily="18" charset="0"/>
                <a:cs typeface="Times New Roman" pitchFamily="18" charset="0"/>
              </a:rPr>
              <a:t>Η αμιγώς δικαστική φύση του Ελεγκτικού Συνεδρίου διατηρείται ανεξάρτητα από τις ειδικότερες αρμοδιότητες που ασκεί (άρθρο 1 του Οργανικού Νόμου)</a:t>
            </a:r>
            <a:r>
              <a:rPr lang="en-US" sz="1800" dirty="0" smtClean="0">
                <a:latin typeface="Times New Roman" pitchFamily="18" charset="0"/>
                <a:cs typeface="Times New Roman" pitchFamily="18" charset="0"/>
              </a:rPr>
              <a:t>.</a:t>
            </a:r>
            <a:endParaRPr lang="el-GR" sz="1800" b="1" dirty="0" smtClean="0">
              <a:latin typeface="Times New Roman" pitchFamily="18" charset="0"/>
              <a:cs typeface="Times New Roman" pitchFamily="18" charset="0"/>
            </a:endParaRPr>
          </a:p>
          <a:p>
            <a:pPr>
              <a:buNone/>
            </a:pPr>
            <a:endParaRPr lang="el-GR"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Ειδικότερα για την αίτηση αναίρεσης</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αίτηση αναίρεσης ενώπιον της Ολομέλειας του Ελεγκτικού Συνεδρίου</a:t>
            </a:r>
          </a:p>
          <a:p>
            <a:pPr algn="ctr">
              <a:buNone/>
            </a:pPr>
            <a:r>
              <a:rPr lang="el-GR" sz="2000" b="1" dirty="0" smtClean="0">
                <a:latin typeface="Times New Roman" pitchFamily="18" charset="0"/>
                <a:cs typeface="Times New Roman" pitchFamily="18" charset="0"/>
              </a:rPr>
              <a:t>(άρθρα 165 – 178 ν. 4700/2020)</a:t>
            </a:r>
          </a:p>
          <a:p>
            <a:pPr>
              <a:buNone/>
            </a:pPr>
            <a:endParaRPr lang="el-GR" sz="2000" b="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Παραμόρφωση του περιεχομένου αποδεικτικού εγγράφου: </a:t>
            </a:r>
            <a:r>
              <a:rPr lang="el-GR" sz="1800" dirty="0" smtClean="0">
                <a:latin typeface="Times New Roman" pitchFamily="18" charset="0"/>
                <a:cs typeface="Times New Roman" pitchFamily="18" charset="0"/>
              </a:rPr>
              <a:t>Ως παραμόρφωση νοείται η απόδοση από το δικαστήριο της ουσίας σε αποδεικτικό έγγραφο περιεχομένου καταδήλως διαφορετικού από το αληθινό, η εσφαλμένη, δηλαδή, ανάγνωσή του, εξαιτίας της οποίας το Τμήμα καταλήγει σε επιζήμιο για τον </a:t>
            </a:r>
            <a:r>
              <a:rPr lang="el-GR" sz="1800" dirty="0" err="1" smtClean="0">
                <a:latin typeface="Times New Roman" pitchFamily="18" charset="0"/>
                <a:cs typeface="Times New Roman" pitchFamily="18" charset="0"/>
              </a:rPr>
              <a:t>αναιρεσείοντα</a:t>
            </a:r>
            <a:r>
              <a:rPr lang="el-GR" sz="1800" dirty="0" smtClean="0">
                <a:latin typeface="Times New Roman" pitchFamily="18" charset="0"/>
                <a:cs typeface="Times New Roman" pitchFamily="18" charset="0"/>
              </a:rPr>
              <a:t> αποδεικτικό πόρισμα.</a:t>
            </a:r>
          </a:p>
          <a:p>
            <a:pPr algn="just">
              <a:buNone/>
            </a:pPr>
            <a:endParaRPr lang="el-GR" sz="1800" dirty="0" smtClean="0">
              <a:latin typeface="Times New Roman" pitchFamily="18" charset="0"/>
              <a:cs typeface="Times New Roman" pitchFamily="18" charset="0"/>
            </a:endParaRPr>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Το συνταγματικό περιβάλλον</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Το Ελεγκτικό Συνέδριο ως αυτοτελής δικαιοδοτικός κλάδος</a:t>
            </a:r>
            <a:endParaRPr lang="el-GR" sz="2000" b="1" dirty="0">
              <a:latin typeface="Times New Roman" pitchFamily="18" charset="0"/>
              <a:cs typeface="Times New Roman" pitchFamily="18" charset="0"/>
            </a:endParaRPr>
          </a:p>
          <a:p>
            <a:pPr algn="just">
              <a:buNone/>
            </a:pPr>
            <a:endParaRPr lang="el-GR" sz="2000" b="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Θεμελίωση: </a:t>
            </a:r>
            <a:r>
              <a:rPr lang="el-GR" sz="1800" dirty="0" smtClean="0">
                <a:latin typeface="Times New Roman" pitchFamily="18" charset="0"/>
                <a:cs typeface="Times New Roman" pitchFamily="18" charset="0"/>
              </a:rPr>
              <a:t>Από τις αποφάσεις του Ελεγκτικού Συνεδρίου μπορεί να ανακύψουν συγκρούσεις δικαιοδοσιών και αμφισβητήσεις, αγόμενες ενώπιον του Ανώτατου Ειδικού Δικαστηρίου, όπως ακριβώς συμβαίνει με το Συμβούλιο της Επικρατείας και τον </a:t>
            </a:r>
            <a:r>
              <a:rPr lang="el-GR" sz="1800" dirty="0">
                <a:latin typeface="Times New Roman" pitchFamily="18" charset="0"/>
                <a:cs typeface="Times New Roman" pitchFamily="18" charset="0"/>
              </a:rPr>
              <a:t>Ά</a:t>
            </a:r>
            <a:r>
              <a:rPr lang="el-GR" sz="1800" dirty="0" smtClean="0">
                <a:latin typeface="Times New Roman" pitchFamily="18" charset="0"/>
                <a:cs typeface="Times New Roman" pitchFamily="18" charset="0"/>
              </a:rPr>
              <a:t>ρειο Πάγο (άρθρο 100 παρ. 1 του Συντάγματος).</a:t>
            </a:r>
          </a:p>
          <a:p>
            <a:pPr>
              <a:buNone/>
            </a:pPr>
            <a:endParaRPr lang="el-GR" sz="1800" b="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Συνέπειες: </a:t>
            </a:r>
            <a:r>
              <a:rPr lang="el-GR" sz="1800" dirty="0" smtClean="0">
                <a:latin typeface="Times New Roman" pitchFamily="18" charset="0"/>
                <a:cs typeface="Times New Roman" pitchFamily="18" charset="0"/>
              </a:rPr>
              <a:t>Εφόσον </a:t>
            </a:r>
            <a:r>
              <a:rPr lang="el-GR" sz="1800" dirty="0">
                <a:latin typeface="Times New Roman" pitchFamily="18" charset="0"/>
                <a:cs typeface="Times New Roman" pitchFamily="18" charset="0"/>
              </a:rPr>
              <a:t>πρόκειται για ισότιμο, με τους άλλους δύο, δικαιοδοτικό κλάδο, οι διατάξεις για τη δικαιοδοσία του Ελεγκτικού Συνεδρίου πρέπει να ερμηνεύονται κατά τρόπο που, τουλάχιστον, να μη θίγει την ιδιότητά του αυτή και όχι στενά, όπως θα επιβαλλόταν αν επρόκειτο για ειδικό δικαστήριο.</a:t>
            </a:r>
            <a:endParaRPr lang="el-GR" sz="1800" u="sng" dirty="0">
              <a:latin typeface="Times New Roman" pitchFamily="18" charset="0"/>
              <a:cs typeface="Times New Roman" pitchFamily="18" charset="0"/>
            </a:endParaRPr>
          </a:p>
          <a:p>
            <a:pPr marL="0" indent="0" algn="just">
              <a:spcBef>
                <a:spcPts val="0"/>
              </a:spcBef>
              <a:buNone/>
            </a:pPr>
            <a:endParaRPr lang="el-GR" sz="1800" u="sng" dirty="0">
              <a:latin typeface="Times New Roman" pitchFamily="18" charset="0"/>
              <a:cs typeface="Times New Roman" pitchFamily="18" charset="0"/>
            </a:endParaRPr>
          </a:p>
          <a:p>
            <a:pPr marL="0" indent="0" algn="just">
              <a:spcBef>
                <a:spcPts val="0"/>
              </a:spcBef>
              <a:buNone/>
            </a:pPr>
            <a:endParaRPr lang="el-GR" sz="1800" b="1"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Το συνταγματικό περιβάλλον</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lstStyle/>
          <a:p>
            <a:pPr algn="ctr">
              <a:buNone/>
            </a:pPr>
            <a:r>
              <a:rPr lang="el-GR" sz="2000" b="1" dirty="0" smtClean="0">
                <a:latin typeface="Times New Roman" pitchFamily="18" charset="0"/>
                <a:cs typeface="Times New Roman" pitchFamily="18" charset="0"/>
              </a:rPr>
              <a:t>Οι κατηγορίες διαφορών που, κατά το άρθρο 98 του Συντάγματος, υπάγονται στη δικαιοδοσία του Ελεγκτικού Συνεδρίου</a:t>
            </a:r>
          </a:p>
          <a:p>
            <a:pPr algn="ctr">
              <a:buNone/>
            </a:pPr>
            <a:endParaRPr lang="el-GR" sz="2000" b="1"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Διαφορές από την απονομή συντάξεων.</a:t>
            </a:r>
          </a:p>
          <a:p>
            <a:pPr algn="just"/>
            <a:endParaRPr lang="el-GR" sz="1800"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Διαφορές από τον έλεγχο των λογαριασμών των δημοσίων υπολόγων και των οργανισμών τοπικής αυτοδιοίκησης ή άλλων νομικών προσώπων.</a:t>
            </a:r>
          </a:p>
          <a:p>
            <a:pPr algn="just"/>
            <a:endParaRPr lang="el-GR" sz="1800" dirty="0" smtClean="0">
              <a:latin typeface="Times New Roman" pitchFamily="18" charset="0"/>
              <a:cs typeface="Times New Roman" pitchFamily="18" charset="0"/>
            </a:endParaRPr>
          </a:p>
          <a:p>
            <a:pPr algn="just"/>
            <a:r>
              <a:rPr lang="el-GR" sz="1800" dirty="0" smtClean="0">
                <a:latin typeface="Times New Roman" pitchFamily="18" charset="0"/>
                <a:cs typeface="Times New Roman" pitchFamily="18" charset="0"/>
              </a:rPr>
              <a:t>Διαφορές από την αστική ευθύνη δημοσίων υπαλλήλων.</a:t>
            </a:r>
          </a:p>
          <a:p>
            <a:pPr algn="just">
              <a:buNone/>
            </a:pPr>
            <a:endParaRPr lang="el-GR" sz="2000" b="1" u="sng" dirty="0" smtClean="0">
              <a:latin typeface="Times New Roman" pitchFamily="18" charset="0"/>
              <a:cs typeface="Times New Roman" pitchFamily="18" charset="0"/>
            </a:endParaRPr>
          </a:p>
          <a:p>
            <a:pPr algn="just">
              <a:buNone/>
            </a:pPr>
            <a:endParaRPr lang="el-GR" sz="2000" b="1" u="sng" dirty="0" smtClean="0">
              <a:latin typeface="Times New Roman" pitchFamily="18" charset="0"/>
              <a:cs typeface="Times New Roman" pitchFamily="18" charset="0"/>
            </a:endParaRPr>
          </a:p>
          <a:p>
            <a:pPr>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Το συνταγματικό περιβάλλον</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Η ενδεικτική απαρίθμηση των δικαιοδοτικών αρμοδιοτήτων του Ελεγκτικού Συνεδρίου στο άρθρο 98 του Συντάγματος</a:t>
            </a:r>
          </a:p>
          <a:p>
            <a:pPr algn="just">
              <a:buNone/>
            </a:pPr>
            <a:endParaRPr lang="el-GR" sz="1800"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Θεμελίωση: </a:t>
            </a:r>
            <a:r>
              <a:rPr lang="el-GR" sz="1800" dirty="0" smtClean="0">
                <a:latin typeface="Times New Roman" pitchFamily="18" charset="0"/>
                <a:cs typeface="Times New Roman" pitchFamily="18" charset="0"/>
              </a:rPr>
              <a:t>Η πρόταξη της λέξης «ιδίως» στην παράγραφο 1 του άρθρου 98 του Συντάγματος.</a:t>
            </a:r>
          </a:p>
          <a:p>
            <a:pPr marL="0" indent="0" algn="just">
              <a:spcBef>
                <a:spcPts val="0"/>
              </a:spcBef>
              <a:buNone/>
            </a:pPr>
            <a:endParaRPr lang="el-GR" sz="1800"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Συνέπειες:</a:t>
            </a:r>
            <a:r>
              <a:rPr lang="el-GR" sz="1800" dirty="0" smtClean="0">
                <a:latin typeface="Times New Roman" pitchFamily="18" charset="0"/>
                <a:cs typeface="Times New Roman" pitchFamily="18" charset="0"/>
              </a:rPr>
              <a:t> Δεν αποκλείεται η ανάθεση, με νόμο, στο Ελεγκτικό Συνέδριο της εκδίκασης και άλλων κατηγοριών διαφορών ή υποθέσεων, πέραν όσων ρητώς προβλέπονται στο Σύνταγμα. Προκειμένου, ωστόσο, να μην ανατραπεί το τεκμήριο της αρμοδιότητας εκδικάσεως των διοικητικών διαφορών που θεσπίζεται από το άρθρο 94 παρ. 1 του Συντάγματος υπέρ του Συμβουλίου της Επικρατείας και των τακτικών διοικητικών δικαστηρίων, οι διαφορές ή υποθέσεις που μπορεί να ανατίθενται διά νόμου στο Ελεγκτικό Συνέδριο πρέπει να είναι συναφείς προς αυτές που διά ρητής συνταγματικής διατάξεως έχουν ανατεθεί σ’ αυτό ή να προσιδιάζουν στη φύση και το χαρακτήρα του ως δημοσιονομικού δικαστηρίου.</a:t>
            </a:r>
            <a:endParaRPr lang="el-GR" sz="1800" u="sng" dirty="0" smtClean="0">
              <a:latin typeface="Times New Roman" pitchFamily="18" charset="0"/>
              <a:cs typeface="Times New Roman" pitchFamily="18" charset="0"/>
            </a:endParaRPr>
          </a:p>
          <a:p>
            <a:pPr marL="0" indent="0" algn="just">
              <a:spcBef>
                <a:spcPts val="0"/>
              </a:spcBef>
              <a:buNone/>
            </a:pPr>
            <a:endParaRPr lang="el-GR" sz="1800" dirty="0" smtClean="0">
              <a:latin typeface="Times New Roman" pitchFamily="18" charset="0"/>
              <a:cs typeface="Times New Roman" pitchFamily="18" charset="0"/>
            </a:endParaRPr>
          </a:p>
          <a:p>
            <a:pPr>
              <a:buNone/>
            </a:pPr>
            <a:endParaRPr lang="el-G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Το </a:t>
            </a:r>
            <a:r>
              <a:rPr lang="el-GR" sz="2400" b="1" smtClean="0">
                <a:latin typeface="Times New Roman" pitchFamily="18" charset="0"/>
                <a:cs typeface="Times New Roman" pitchFamily="18" charset="0"/>
              </a:rPr>
              <a:t>συνταγματικό περιβάλλον</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ctr">
              <a:buNone/>
            </a:pPr>
            <a:r>
              <a:rPr lang="el-GR" sz="2000" b="1" dirty="0" smtClean="0">
                <a:latin typeface="Times New Roman" pitchFamily="18" charset="0"/>
                <a:cs typeface="Times New Roman" pitchFamily="18" charset="0"/>
              </a:rPr>
              <a:t>Το Ελεγκτικό Συνέδριο ως ανώτατο δικαστήριο</a:t>
            </a:r>
            <a:endParaRPr lang="el-GR" sz="2000" b="1" dirty="0">
              <a:latin typeface="Times New Roman" pitchFamily="18" charset="0"/>
              <a:cs typeface="Times New Roman" pitchFamily="18" charset="0"/>
            </a:endParaRPr>
          </a:p>
          <a:p>
            <a:pPr algn="just">
              <a:buNone/>
            </a:pPr>
            <a:endParaRPr lang="el-GR" sz="2000" b="1" dirty="0" smtClean="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Θεμελίωση: </a:t>
            </a:r>
            <a:r>
              <a:rPr lang="el-GR" sz="1800" dirty="0" smtClean="0">
                <a:latin typeface="Times New Roman" pitchFamily="18" charset="0"/>
                <a:cs typeface="Times New Roman" pitchFamily="18" charset="0"/>
              </a:rPr>
              <a:t>Οι αποφάσεις του Ελεγκτικού Συνεδρίου δεν υπόκεινται σε έλεγχο από άλλο δικαστήριο (άρθρο 98 παρ. 3 του Συντάγματος).</a:t>
            </a:r>
          </a:p>
          <a:p>
            <a:pPr marL="0" indent="0" algn="just">
              <a:spcBef>
                <a:spcPts val="0"/>
              </a:spcBef>
              <a:buNone/>
            </a:pPr>
            <a:endParaRPr lang="el-GR" sz="1800" dirty="0">
              <a:latin typeface="Times New Roman" pitchFamily="18" charset="0"/>
              <a:cs typeface="Times New Roman" pitchFamily="18" charset="0"/>
            </a:endParaRPr>
          </a:p>
          <a:p>
            <a:pPr marL="0" indent="0" algn="just">
              <a:spcBef>
                <a:spcPts val="0"/>
              </a:spcBef>
              <a:buNone/>
            </a:pPr>
            <a:r>
              <a:rPr lang="el-GR" sz="1800" b="1" dirty="0" smtClean="0">
                <a:latin typeface="Times New Roman" pitchFamily="18" charset="0"/>
                <a:cs typeface="Times New Roman" pitchFamily="18" charset="0"/>
              </a:rPr>
              <a:t>Συνέπειες:</a:t>
            </a:r>
            <a:r>
              <a:rPr lang="el-GR" sz="1800" dirty="0" smtClean="0">
                <a:latin typeface="Times New Roman" pitchFamily="18" charset="0"/>
                <a:cs typeface="Times New Roman" pitchFamily="18" charset="0"/>
              </a:rPr>
              <a:t> Ο </a:t>
            </a:r>
            <a:r>
              <a:rPr lang="el-GR" sz="1800" dirty="0">
                <a:latin typeface="Times New Roman" pitchFamily="18" charset="0"/>
                <a:cs typeface="Times New Roman" pitchFamily="18" charset="0"/>
              </a:rPr>
              <a:t>αναιρετικός έλεγχος, στις υποθέσεις της δικαιοδοσίας του Ελεγκτικού Συνεδρίου, έχει οργανωθεί από τον δικονομικό νομοθέτη εντός των κόλπων του ιδίου του </a:t>
            </a:r>
            <a:r>
              <a:rPr lang="el-GR" sz="1800" dirty="0" smtClean="0">
                <a:latin typeface="Times New Roman" pitchFamily="18" charset="0"/>
                <a:cs typeface="Times New Roman" pitchFamily="18" charset="0"/>
              </a:rPr>
              <a:t>Δικαστηρίου.</a:t>
            </a:r>
            <a:endParaRPr lang="el-GR" sz="1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Η σημασία του ν. 4700/2020</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marL="0" indent="0" algn="just">
              <a:spcBef>
                <a:spcPts val="0"/>
              </a:spcBef>
            </a:pPr>
            <a:r>
              <a:rPr lang="el-GR" sz="1800" dirty="0" smtClean="0">
                <a:latin typeface="Times New Roman" pitchFamily="18" charset="0"/>
                <a:cs typeface="Times New Roman" pitchFamily="18" charset="0"/>
              </a:rPr>
              <a:t> Επί πολλές δεκαετίες, τη δικονομία των υπαγόμενων στη δικαιοδοσία του Ελεγκτικού Συνεδρίου δημοσιονομικών και συνταξιοδοτικών διαφορών συναποτελούσαν το μεν οι ρυθμίσεις των άρθρων 1 - 123 του </a:t>
            </a:r>
            <a:r>
              <a:rPr lang="el-GR" sz="1800" dirty="0" err="1" smtClean="0">
                <a:latin typeface="Times New Roman" pitchFamily="18" charset="0"/>
                <a:cs typeface="Times New Roman" pitchFamily="18" charset="0"/>
              </a:rPr>
              <a:t>π.δ</a:t>
            </a:r>
            <a:r>
              <a:rPr lang="el-GR" sz="1800" dirty="0" smtClean="0">
                <a:latin typeface="Times New Roman" pitchFamily="18" charset="0"/>
                <a:cs typeface="Times New Roman" pitchFamily="18" charset="0"/>
              </a:rPr>
              <a:t>/</a:t>
            </a:r>
            <a:r>
              <a:rPr lang="el-GR" sz="1800" dirty="0" err="1" smtClean="0">
                <a:latin typeface="Times New Roman" pitchFamily="18" charset="0"/>
                <a:cs typeface="Times New Roman" pitchFamily="18" charset="0"/>
              </a:rPr>
              <a:t>τος</a:t>
            </a:r>
            <a:r>
              <a:rPr lang="el-GR" sz="1800" dirty="0" smtClean="0">
                <a:latin typeface="Times New Roman" pitchFamily="18" charset="0"/>
                <a:cs typeface="Times New Roman" pitchFamily="18" charset="0"/>
              </a:rPr>
              <a:t> 1225/1981, το δε μεμονωμένες διατάξεις του Κώδικα Νόμων για το Ελεγκτικό Συνέδριο (ν. 4129/2013), με προέλευση από το </a:t>
            </a:r>
            <a:r>
              <a:rPr lang="el-GR" sz="1800" dirty="0" err="1" smtClean="0">
                <a:latin typeface="Times New Roman" pitchFamily="18" charset="0"/>
                <a:cs typeface="Times New Roman" pitchFamily="18" charset="0"/>
              </a:rPr>
              <a:t>π.δ</a:t>
            </a:r>
            <a:r>
              <a:rPr lang="el-GR" sz="1800" dirty="0" smtClean="0">
                <a:latin typeface="Times New Roman" pitchFamily="18" charset="0"/>
                <a:cs typeface="Times New Roman" pitchFamily="18" charset="0"/>
              </a:rPr>
              <a:t>. 774/1980, των οποίων τα κενά συμπληρώνονταν με την ανάλογη εφαρμογή των διατάξεων του Κώδικα Διοικητικής Δικονομίας (ΚΔΔ).</a:t>
            </a:r>
          </a:p>
          <a:p>
            <a:pPr marL="0" indent="0" algn="just">
              <a:spcBef>
                <a:spcPts val="0"/>
              </a:spcBef>
            </a:pPr>
            <a:endParaRPr lang="el-GR" sz="1800" b="1" u="sng" cap="all" dirty="0" smtClean="0">
              <a:latin typeface="Times New Roman" pitchFamily="18" charset="0"/>
              <a:cs typeface="Times New Roman" pitchFamily="18" charset="0"/>
            </a:endParaRPr>
          </a:p>
          <a:p>
            <a:pPr marL="0" indent="0" algn="just">
              <a:spcBef>
                <a:spcPts val="0"/>
              </a:spcBef>
            </a:pPr>
            <a:r>
              <a:rPr lang="el-GR" sz="1800" dirty="0" smtClean="0">
                <a:latin typeface="Times New Roman" pitchFamily="18" charset="0"/>
                <a:cs typeface="Times New Roman" pitchFamily="18" charset="0"/>
              </a:rPr>
              <a:t> Η συγκρότηση, με τον ν. 4700/2020, ενός ενιαίου </a:t>
            </a:r>
            <a:r>
              <a:rPr lang="en-US" sz="1800" dirty="0" smtClean="0">
                <a:latin typeface="Times New Roman" pitchFamily="18" charset="0"/>
                <a:cs typeface="Times New Roman" pitchFamily="18" charset="0"/>
              </a:rPr>
              <a:t>corpus </a:t>
            </a:r>
            <a:r>
              <a:rPr lang="el-GR" sz="1800" dirty="0" smtClean="0">
                <a:latin typeface="Times New Roman" pitchFamily="18" charset="0"/>
                <a:cs typeface="Times New Roman" pitchFamily="18" charset="0"/>
              </a:rPr>
              <a:t>δικονομικών κανόνων, απλού, ορθολογικού και απαλλαγμένου από στείρες διαδικασίες, το οποίο ευχερώς να μπορεί να χρησιμοποιήσει η νομική κοινότητα, ασχέτως προηγούμενης εξοικείωσης ή μη με το Ελεγκτικό Συνέδριο.</a:t>
            </a:r>
          </a:p>
          <a:p>
            <a:pPr marL="0" indent="0" algn="just">
              <a:spcBef>
                <a:spcPts val="0"/>
              </a:spcBef>
            </a:pPr>
            <a:endParaRPr lang="el-GR" sz="1800" b="1" u="sng" dirty="0" smtClean="0">
              <a:latin typeface="Times New Roman" pitchFamily="18" charset="0"/>
              <a:cs typeface="Times New Roman" pitchFamily="18" charset="0"/>
            </a:endParaRPr>
          </a:p>
          <a:p>
            <a:pPr marL="0" indent="0" algn="just">
              <a:spcBef>
                <a:spcPts val="0"/>
              </a:spcBef>
            </a:pPr>
            <a:r>
              <a:rPr lang="el-GR" sz="1800" dirty="0" smtClean="0">
                <a:latin typeface="Times New Roman" pitchFamily="18" charset="0"/>
                <a:cs typeface="Times New Roman" pitchFamily="18" charset="0"/>
              </a:rPr>
              <a:t> Ο ν. 4700/2020, μία Δικονομία του 21ου αιώνα.</a:t>
            </a:r>
          </a:p>
          <a:p>
            <a:pPr marL="0" indent="0" algn="just">
              <a:spcBef>
                <a:spcPts val="0"/>
              </a:spcBef>
            </a:pPr>
            <a:endParaRPr lang="el-GR" sz="1800" b="1" u="sng" cap="all" dirty="0" smtClean="0">
              <a:latin typeface="Times New Roman" pitchFamily="18" charset="0"/>
              <a:cs typeface="Times New Roman" pitchFamily="18" charset="0"/>
            </a:endParaRPr>
          </a:p>
          <a:p>
            <a:pPr algn="just">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latin typeface="Times New Roman" pitchFamily="18" charset="0"/>
                <a:cs typeface="Times New Roman" pitchFamily="18" charset="0"/>
              </a:rPr>
              <a:t>Οι δικαιοδοτικοί σχηματισμοί του Ελεγκτικού Συνεδρίου</a:t>
            </a:r>
            <a:br>
              <a:rPr lang="el-GR" sz="2400" b="1" dirty="0" smtClean="0">
                <a:latin typeface="Times New Roman" pitchFamily="18" charset="0"/>
                <a:cs typeface="Times New Roman" pitchFamily="18" charset="0"/>
              </a:rPr>
            </a:br>
            <a:r>
              <a:rPr lang="el-GR" sz="2400" b="1" dirty="0" smtClean="0">
                <a:latin typeface="Times New Roman" pitchFamily="18" charset="0"/>
                <a:cs typeface="Times New Roman" pitchFamily="18" charset="0"/>
              </a:rPr>
              <a:t>(άρθρο 3 ν. 4700/2020)</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endParaRPr lang="el-GR" sz="1800" dirty="0" smtClean="0">
              <a:latin typeface="Times New Roman" pitchFamily="18" charset="0"/>
              <a:cs typeface="Times New Roman" pitchFamily="18" charset="0"/>
            </a:endParaRPr>
          </a:p>
          <a:p>
            <a:pPr algn="just"/>
            <a:r>
              <a:rPr lang="el-GR" sz="1800" b="1" dirty="0" smtClean="0">
                <a:latin typeface="Times New Roman" pitchFamily="18" charset="0"/>
                <a:cs typeface="Times New Roman" pitchFamily="18" charset="0"/>
              </a:rPr>
              <a:t>Ολομέλεια: </a:t>
            </a:r>
            <a:r>
              <a:rPr lang="el-GR" sz="1800" dirty="0" smtClean="0">
                <a:latin typeface="Times New Roman" pitchFamily="18" charset="0"/>
                <a:cs typeface="Times New Roman" pitchFamily="18" charset="0"/>
              </a:rPr>
              <a:t>αρμοδιότητα εκδίκασης των αιτήσεων αναίρεσης κατά των (οριστικών) αποφάσεων των Τμημάτων.</a:t>
            </a:r>
            <a:endParaRPr lang="el-GR" sz="1800" b="1" dirty="0" smtClean="0">
              <a:latin typeface="Times New Roman" pitchFamily="18" charset="0"/>
              <a:cs typeface="Times New Roman" pitchFamily="18" charset="0"/>
            </a:endParaRPr>
          </a:p>
          <a:p>
            <a:pPr algn="just"/>
            <a:endParaRPr lang="el-GR" sz="1800" b="1" dirty="0" smtClean="0">
              <a:latin typeface="Times New Roman" pitchFamily="18" charset="0"/>
              <a:cs typeface="Times New Roman" pitchFamily="18" charset="0"/>
            </a:endParaRPr>
          </a:p>
          <a:p>
            <a:pPr algn="just"/>
            <a:r>
              <a:rPr lang="el-GR" sz="1800" b="1" dirty="0" smtClean="0">
                <a:latin typeface="Times New Roman" pitchFamily="18" charset="0"/>
                <a:cs typeface="Times New Roman" pitchFamily="18" charset="0"/>
              </a:rPr>
              <a:t>Τμήματα:</a:t>
            </a:r>
            <a:r>
              <a:rPr lang="el-GR" sz="1800" dirty="0" smtClean="0">
                <a:latin typeface="Times New Roman" pitchFamily="18" charset="0"/>
                <a:cs typeface="Times New Roman" pitchFamily="18" charset="0"/>
              </a:rPr>
              <a:t> αρμοδιότητα εκδίκασης των λοιπών ένδικων βοηθημάτων και μέσων.</a:t>
            </a:r>
          </a:p>
          <a:p>
            <a:pPr algn="just"/>
            <a:endParaRPr lang="el-GR" sz="18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latin typeface="Times New Roman" pitchFamily="18" charset="0"/>
                <a:cs typeface="Times New Roman" pitchFamily="18" charset="0"/>
              </a:rPr>
              <a:t>Το δυσεξήγητο της ρύθμισης της παραγράφου 5 του άρθρου 100 του Συντάγματος</a:t>
            </a: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buNone/>
            </a:pPr>
            <a:endParaRPr lang="el-GR" sz="1900" dirty="0" smtClean="0">
              <a:latin typeface="Times New Roman" pitchFamily="18" charset="0"/>
              <a:cs typeface="Times New Roman" pitchFamily="18" charset="0"/>
            </a:endParaRPr>
          </a:p>
          <a:p>
            <a:pPr marL="0" indent="0" algn="just">
              <a:spcBef>
                <a:spcPts val="0"/>
              </a:spcBef>
              <a:buNone/>
            </a:pPr>
            <a:r>
              <a:rPr lang="el-GR" sz="1900" dirty="0" smtClean="0">
                <a:latin typeface="Times New Roman" pitchFamily="18" charset="0"/>
                <a:cs typeface="Times New Roman" pitchFamily="18" charset="0"/>
              </a:rPr>
              <a:t>Ως προς την εκφορά κρίσης περί της αντισυνταγματικότητας τυπικού νόμου, τα Τμήματα του Ελεγκτικού Συνεδρίου αντιμετωπίζονται από τον συνταγματικό νομοθέτη με τον αυτό ακριβώς, όπως εκείνα του Αρείου Πάγου και του Συμβουλίου της Επικρατείας, τρόπο. Και τούτο, μολονότι, σε αντίθεση με </a:t>
            </a:r>
            <a:r>
              <a:rPr lang="el-GR" sz="1900" dirty="0" err="1" smtClean="0">
                <a:latin typeface="Times New Roman" pitchFamily="18" charset="0"/>
                <a:cs typeface="Times New Roman" pitchFamily="18" charset="0"/>
              </a:rPr>
              <a:t>ό,τι</a:t>
            </a:r>
            <a:r>
              <a:rPr lang="el-GR" sz="1900" dirty="0" smtClean="0">
                <a:latin typeface="Times New Roman" pitchFamily="18" charset="0"/>
                <a:cs typeface="Times New Roman" pitchFamily="18" charset="0"/>
              </a:rPr>
              <a:t> ισχύει για τα τελευταία και, κατ’ επέκταση, με τη </a:t>
            </a:r>
            <a:r>
              <a:rPr lang="en-US" sz="1900" dirty="0" smtClean="0">
                <a:latin typeface="Times New Roman" pitchFamily="18" charset="0"/>
                <a:cs typeface="Times New Roman" pitchFamily="18" charset="0"/>
              </a:rPr>
              <a:t>ratio </a:t>
            </a:r>
            <a:r>
              <a:rPr lang="el-GR" sz="1900" dirty="0" smtClean="0">
                <a:latin typeface="Times New Roman" pitchFamily="18" charset="0"/>
                <a:cs typeface="Times New Roman" pitchFamily="18" charset="0"/>
              </a:rPr>
              <a:t>της  ανωτέρω συνταγματικής ρύθμισης, οι αποφάσεις των Τμημάτων του Ελεγκτικού Συνεδρίου δεν είναι αμετάκλητες.</a:t>
            </a:r>
          </a:p>
          <a:p>
            <a:pPr>
              <a:buNone/>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TotalTime>
  <Words>1898</Words>
  <Application>Microsoft Office PowerPoint</Application>
  <PresentationFormat>Προβολή στην οθόνη (4:3)</PresentationFormat>
  <Paragraphs>123</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Η νέα δικονομία του Ελεγκτικού Συνεδρίου  Ο ν. 4700/2020</vt:lpstr>
      <vt:lpstr>Το συνταγματικό περιβάλλον</vt:lpstr>
      <vt:lpstr>Το συνταγματικό περιβάλλον</vt:lpstr>
      <vt:lpstr>Το συνταγματικό περιβάλλον</vt:lpstr>
      <vt:lpstr>Το συνταγματικό περιβάλλον</vt:lpstr>
      <vt:lpstr>Το συνταγματικό περιβάλλον</vt:lpstr>
      <vt:lpstr>Η σημασία του ν. 4700/2020</vt:lpstr>
      <vt:lpstr>Οι δικαιοδοτικοί σχηματισμοί του Ελεγκτικού Συνεδρίου (άρθρο 3 ν. 4700/2020)</vt:lpstr>
      <vt:lpstr>Το δυσεξήγητο της ρύθμισης της παραγράφου 5 του άρθρου 100 του Συντάγματος </vt:lpstr>
      <vt:lpstr>Τα ένδικα βοηθήματα και μέσα</vt:lpstr>
      <vt:lpstr>Τα ένδικα βοηθήματα και μέσα</vt:lpstr>
      <vt:lpstr>Ειδικότερα για ορισμένα από τα ένδικα βοηθήματα</vt:lpstr>
      <vt:lpstr>Ειδικότερα για ορισμένα από τα ένδικα βοηθήματα</vt:lpstr>
      <vt:lpstr>Ειδικότερα για ορισμένα από τα ένδικα βοηθήματα</vt:lpstr>
      <vt:lpstr>Ειδικότερα για ορισμένα από τα ένδικα βοηθήματα </vt:lpstr>
      <vt:lpstr>Ειδικότερα για την αίτηση αναίρεσης</vt:lpstr>
      <vt:lpstr>Ειδικότερα για την αίτηση αναίρεσης</vt:lpstr>
      <vt:lpstr>Ειδικότερα για την αίτηση αναίρεσης</vt:lpstr>
      <vt:lpstr>Ειδικότερα για την αίτηση αναίρεσης</vt:lpstr>
      <vt:lpstr>Ειδικότερα για την αίτηση αναίρεσης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θεσμική υπόσταση του Ελεγκτικού Συνεδρίου</dc:title>
  <dc:creator>Kostas</dc:creator>
  <cp:lastModifiedBy>Kostas</cp:lastModifiedBy>
  <cp:revision>61</cp:revision>
  <dcterms:created xsi:type="dcterms:W3CDTF">2024-05-22T09:28:46Z</dcterms:created>
  <dcterms:modified xsi:type="dcterms:W3CDTF">2024-05-24T11:17:17Z</dcterms:modified>
</cp:coreProperties>
</file>