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EC0A-2C98-4C3A-AEFC-A0EFC71A0AFF}" type="datetimeFigureOut">
              <a:rPr lang="el-GR" smtClean="0"/>
              <a:t>26/2/2014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E4416-DC76-4D59-A462-1CA063909F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EC0A-2C98-4C3A-AEFC-A0EFC71A0AFF}" type="datetimeFigureOut">
              <a:rPr lang="el-GR" smtClean="0"/>
              <a:t>26/2/2014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E4416-DC76-4D59-A462-1CA063909F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EC0A-2C98-4C3A-AEFC-A0EFC71A0AFF}" type="datetimeFigureOut">
              <a:rPr lang="el-GR" smtClean="0"/>
              <a:t>26/2/2014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E4416-DC76-4D59-A462-1CA063909F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EC0A-2C98-4C3A-AEFC-A0EFC71A0AFF}" type="datetimeFigureOut">
              <a:rPr lang="el-GR" smtClean="0"/>
              <a:t>26/2/2014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E4416-DC76-4D59-A462-1CA063909F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EC0A-2C98-4C3A-AEFC-A0EFC71A0AFF}" type="datetimeFigureOut">
              <a:rPr lang="el-GR" smtClean="0"/>
              <a:t>26/2/2014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E4416-DC76-4D59-A462-1CA063909F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EC0A-2C98-4C3A-AEFC-A0EFC71A0AFF}" type="datetimeFigureOut">
              <a:rPr lang="el-GR" smtClean="0"/>
              <a:t>26/2/2014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E4416-DC76-4D59-A462-1CA063909F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EC0A-2C98-4C3A-AEFC-A0EFC71A0AFF}" type="datetimeFigureOut">
              <a:rPr lang="el-GR" smtClean="0"/>
              <a:t>26/2/2014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E4416-DC76-4D59-A462-1CA063909F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EC0A-2C98-4C3A-AEFC-A0EFC71A0AFF}" type="datetimeFigureOut">
              <a:rPr lang="el-GR" smtClean="0"/>
              <a:t>26/2/2014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E4416-DC76-4D59-A462-1CA063909F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EC0A-2C98-4C3A-AEFC-A0EFC71A0AFF}" type="datetimeFigureOut">
              <a:rPr lang="el-GR" smtClean="0"/>
              <a:t>26/2/2014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E4416-DC76-4D59-A462-1CA063909F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EC0A-2C98-4C3A-AEFC-A0EFC71A0AFF}" type="datetimeFigureOut">
              <a:rPr lang="el-GR" smtClean="0"/>
              <a:t>26/2/2014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E4416-DC76-4D59-A462-1CA063909F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EC0A-2C98-4C3A-AEFC-A0EFC71A0AFF}" type="datetimeFigureOut">
              <a:rPr lang="el-GR" smtClean="0"/>
              <a:t>26/2/2014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E4416-DC76-4D59-A462-1CA063909FC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DEC0A-2C98-4C3A-AEFC-A0EFC71A0AFF}" type="datetimeFigureOut">
              <a:rPr lang="el-GR" smtClean="0"/>
              <a:t>26/2/2014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E4416-DC76-4D59-A462-1CA063909FC2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Μονομερής δράση της Δημόσιας Διοίκησης 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Είδη σύμφωνης γνώμης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l-GR" dirty="0"/>
              <a:t>Θετική σύμφωνη γνώμη: </a:t>
            </a:r>
          </a:p>
          <a:p>
            <a:pPr lvl="1"/>
            <a:r>
              <a:rPr lang="el-GR" dirty="0"/>
              <a:t>το αποφασίζον όργανο οφείλει είτε να ακολουθήσει τη γνώμη είτε να μην εκδώσει πράξη (να απόσχει από κάθε ενέργεια </a:t>
            </a:r>
            <a:r>
              <a:rPr lang="el-GR" dirty="0" err="1"/>
              <a:t>ΣτΕ</a:t>
            </a:r>
            <a:r>
              <a:rPr lang="el-GR" dirty="0"/>
              <a:t>) </a:t>
            </a:r>
          </a:p>
          <a:p>
            <a:pPr lvl="1"/>
            <a:r>
              <a:rPr lang="el-GR" dirty="0"/>
              <a:t>Η μη αποδοχή της θετικής σύμφωνης γνώμης πρέπει να αιτιολογείται ειδικά </a:t>
            </a:r>
          </a:p>
          <a:p>
            <a:pPr lvl="1"/>
            <a:r>
              <a:rPr lang="el-GR" dirty="0"/>
              <a:t>Η ευχέρεια μη έκδοσης πράξης δεν είναι απόλυτη: </a:t>
            </a:r>
          </a:p>
          <a:p>
            <a:pPr lvl="2"/>
            <a:r>
              <a:rPr lang="el-GR" dirty="0"/>
              <a:t>Διακριτική ευχέρεια: υπέρβαση άκρων ορίων </a:t>
            </a:r>
          </a:p>
          <a:p>
            <a:pPr lvl="2"/>
            <a:r>
              <a:rPr lang="el-GR" dirty="0"/>
              <a:t>Δέσμια αρμοδιότητα: παράλειψη οφειλόμενης νόμιμης ενέργειας </a:t>
            </a:r>
          </a:p>
          <a:p>
            <a:pPr lvl="0"/>
            <a:r>
              <a:rPr lang="el-GR" dirty="0"/>
              <a:t>Αρνητική σύμφωνη γνώμη:</a:t>
            </a:r>
          </a:p>
          <a:p>
            <a:pPr lvl="1"/>
            <a:r>
              <a:rPr lang="el-GR" dirty="0"/>
              <a:t>Εμποδίζει την έκδοση θετικής από το αποφασίζον όργανο ή το υποχρεώνει σε έκδοση αρνητικής πράξης</a:t>
            </a:r>
          </a:p>
          <a:p>
            <a:r>
              <a:rPr lang="el-GR" i="1" dirty="0"/>
              <a:t>Όταν δεν ενσωματώνεται σε αρνητική εκτελεστή πράξη είναι η ίδια εκτελεστή και αυτοτελώς </a:t>
            </a:r>
            <a:r>
              <a:rPr lang="el-GR" i="1" dirty="0" err="1"/>
              <a:t>προσβλητή</a:t>
            </a:r>
            <a:r>
              <a:rPr lang="el-GR" i="1" dirty="0"/>
              <a:t> με αίτηση ακυρώσεως και με διοικητικές προσφυγές 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Πρόταση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l-GR" dirty="0"/>
              <a:t>Υποβάλλεται με πρωτοβουλία του γνωμοδοτικού οργάνου </a:t>
            </a:r>
          </a:p>
          <a:p>
            <a:pPr lvl="0"/>
            <a:r>
              <a:rPr lang="el-GR" dirty="0"/>
              <a:t>Όταν προβλέπεται μόνον αυτή μπορεί να κινήσει τη διαδικασία έκδοσης της εκτελεστής πράξης </a:t>
            </a:r>
          </a:p>
          <a:p>
            <a:pPr lvl="0"/>
            <a:r>
              <a:rPr lang="el-GR" dirty="0"/>
              <a:t>Ουσιώδης τύπος της διαδικασίας που επισύρει ακυρότητα εφόσον δεν τηρηθεί </a:t>
            </a:r>
          </a:p>
          <a:p>
            <a:pPr lvl="0"/>
            <a:r>
              <a:rPr lang="el-GR" dirty="0"/>
              <a:t>Ως προς τη δεσμευτικότητα ομοιάζει με τη σύμφωνη γνώμη </a:t>
            </a:r>
          </a:p>
          <a:p>
            <a:pPr lvl="0"/>
            <a:r>
              <a:rPr lang="el-GR" dirty="0" smtClean="0"/>
              <a:t>Είδη: θετική </a:t>
            </a:r>
            <a:r>
              <a:rPr lang="el-GR" dirty="0"/>
              <a:t>&amp; αρνητική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Χαρακτηριστικά γνώμης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l-GR" dirty="0"/>
              <a:t>Γραπτός τύπος </a:t>
            </a:r>
          </a:p>
          <a:p>
            <a:pPr lvl="0"/>
            <a:r>
              <a:rPr lang="el-GR" dirty="0"/>
              <a:t>Αιτιολογία </a:t>
            </a:r>
          </a:p>
          <a:p>
            <a:pPr lvl="1"/>
            <a:r>
              <a:rPr lang="el-GR" dirty="0"/>
              <a:t>Κατά τη νομολογία: πλήρης, ορισμένη, επαρκής</a:t>
            </a:r>
          </a:p>
          <a:p>
            <a:pPr lvl="1"/>
            <a:r>
              <a:rPr lang="el-GR" dirty="0"/>
              <a:t>Ανεπαρκής: </a:t>
            </a:r>
          </a:p>
          <a:p>
            <a:pPr lvl="2"/>
            <a:r>
              <a:rPr lang="el-GR" dirty="0"/>
              <a:t>δεν απαντά σε ισχυρισμό διοικουμένου, </a:t>
            </a:r>
          </a:p>
          <a:p>
            <a:pPr lvl="2"/>
            <a:r>
              <a:rPr lang="el-GR" dirty="0"/>
              <a:t>είναι γενική και αόριστη, </a:t>
            </a:r>
          </a:p>
          <a:p>
            <a:pPr lvl="2"/>
            <a:r>
              <a:rPr lang="el-GR" dirty="0"/>
              <a:t>αναφέρεται συλλήβδην σε λόγους χωρίς να εξειδικεύει, </a:t>
            </a:r>
          </a:p>
          <a:p>
            <a:pPr lvl="2"/>
            <a:r>
              <a:rPr lang="el-GR" dirty="0"/>
              <a:t>απορρίπτει αίτημα χωρίς εξέταση περιστατικών που επικαλείται ο διοικούμενος </a:t>
            </a:r>
          </a:p>
          <a:p>
            <a:pPr lvl="1"/>
            <a:r>
              <a:rPr lang="el-GR" dirty="0"/>
              <a:t>Η αιτιολογία συνδέεται με την αιτιολογία της εκτελεστής πράξης </a:t>
            </a:r>
          </a:p>
          <a:p>
            <a:pPr lvl="1"/>
            <a:r>
              <a:rPr lang="el-GR" dirty="0"/>
              <a:t>Η αιτιολογία της εκτελεστής πράξης δεν καλύπτει την πλημμέλεια της σύμφωνης γνώμης ή πρότασης </a:t>
            </a:r>
          </a:p>
          <a:p>
            <a:pPr lvl="1"/>
            <a:r>
              <a:rPr lang="el-GR" dirty="0"/>
              <a:t>Ειδική αιτιολογία όταν το γνωμοδοτικό όργανο αλλάζει την γνώμη του πριν από την έκδοση της εκτελεστής πράξης </a:t>
            </a:r>
          </a:p>
          <a:p>
            <a:pPr lvl="0"/>
            <a:r>
              <a:rPr lang="el-GR" dirty="0"/>
              <a:t>Επικαιρότητα </a:t>
            </a:r>
          </a:p>
          <a:p>
            <a:pPr lvl="1"/>
            <a:r>
              <a:rPr lang="el-GR" dirty="0"/>
              <a:t>Πριν από την έκδοση της πράξης </a:t>
            </a:r>
          </a:p>
          <a:p>
            <a:pPr lvl="1"/>
            <a:r>
              <a:rPr lang="el-GR" dirty="0"/>
              <a:t>Αναμονή έκδοσης γνώμης για εύλογο χρόνο από το αποφασίζον όργανο (όπως ορίζεται στις οικείες διατάξεις) </a:t>
            </a:r>
          </a:p>
          <a:p>
            <a:pPr lvl="1"/>
            <a:r>
              <a:rPr lang="el-GR" dirty="0"/>
              <a:t>Να μην απέχει από την εκτελεστή πράξη πέραν του ευλόγου χρόνου, άλλως κίνδυνος να μην αναφέρονται στα ίδια πραγματικά και νομικά δεδομένα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Ελαττωματική διοικητική πράξη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l-GR" b="1" dirty="0"/>
              <a:t>Τριπλή διάκριση ελαττωματικών πράξεων</a:t>
            </a:r>
            <a:endParaRPr lang="el-GR" dirty="0"/>
          </a:p>
          <a:p>
            <a:pPr lvl="2"/>
            <a:r>
              <a:rPr lang="el-GR" dirty="0"/>
              <a:t>Ανυπόστατες (από ιδιώτη, δεν φέρουν εξωτερικά γνωρίσματα, προϊόν βίας)</a:t>
            </a:r>
          </a:p>
          <a:p>
            <a:pPr lvl="2"/>
            <a:r>
              <a:rPr lang="el-GR" dirty="0"/>
              <a:t>Άκυρες (καθ’ υπέρβαση καθηκόντων – κατά κλάδο αναρμόδιο όργανο)</a:t>
            </a:r>
          </a:p>
          <a:p>
            <a:pPr lvl="2"/>
            <a:r>
              <a:rPr lang="el-GR" dirty="0"/>
              <a:t>Ακυρώσιμες οι πράξεις που πάσχουν ελάττωμα (αναρμοδιότητα, τύπος, ουσιαστική διάταξη νόμου)</a:t>
            </a:r>
          </a:p>
          <a:p>
            <a:pPr lvl="0"/>
            <a:r>
              <a:rPr lang="el-GR" b="1" dirty="0"/>
              <a:t>Διπλή διάκριση</a:t>
            </a:r>
            <a:endParaRPr lang="el-GR" dirty="0"/>
          </a:p>
          <a:p>
            <a:pPr lvl="0"/>
            <a:r>
              <a:rPr lang="el-GR" dirty="0"/>
              <a:t>Ανυπόστατες (ανυπόστατες και άκυρες)</a:t>
            </a:r>
          </a:p>
          <a:p>
            <a:pPr lvl="0"/>
            <a:r>
              <a:rPr lang="el-GR" dirty="0"/>
              <a:t>Άκυρες (ακυρώσιμες)</a:t>
            </a:r>
          </a:p>
          <a:p>
            <a:pPr lvl="0"/>
            <a:r>
              <a:rPr lang="el-GR" b="1" dirty="0"/>
              <a:t>Σημασία διάκρισης </a:t>
            </a:r>
            <a:endParaRPr lang="el-GR" dirty="0"/>
          </a:p>
          <a:p>
            <a:pPr lvl="0"/>
            <a:r>
              <a:rPr lang="el-GR" dirty="0"/>
              <a:t>Ανυπόστατες και άκυρες: όχι τεκμήριο νομιμότητας, όχι </a:t>
            </a:r>
            <a:r>
              <a:rPr lang="el-GR" dirty="0" err="1"/>
              <a:t>εκτελεστότητα</a:t>
            </a:r>
            <a:r>
              <a:rPr lang="el-GR" dirty="0"/>
              <a:t>, όχι αίτηση ακύρωσης, όχι αστική ευθύνη</a:t>
            </a:r>
          </a:p>
          <a:p>
            <a:r>
              <a:rPr lang="el-GR" dirty="0" smtClean="0"/>
              <a:t>Άκυρες (ακυρώσιμες): </a:t>
            </a:r>
            <a:r>
              <a:rPr lang="el-GR" dirty="0"/>
              <a:t>έχουν τεκμήριο νομιμότητας, παράγουν έννομα αποτελέσματα, δημιουργούν αστική ευθύνη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Διοικητική διαδικασία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l-GR" dirty="0"/>
              <a:t>Σύνθετο σύστημα ενεργειών το οποίο διέπει τη δράση της δημόσιας διοίκησης  </a:t>
            </a:r>
          </a:p>
          <a:p>
            <a:pPr lvl="1"/>
            <a:r>
              <a:rPr lang="el-GR" dirty="0"/>
              <a:t>Οι ενέργειες: κύριες / δευτερεύουσες, προπαρασκευαστικές εκτελεστικές, διαφορετικής βαρύτητας</a:t>
            </a:r>
          </a:p>
          <a:p>
            <a:pPr lvl="1"/>
            <a:r>
              <a:rPr lang="el-GR" dirty="0"/>
              <a:t>Όλη η διαδικασία σχηματισμού της βούλησης του διοικητικού οργάνου που αποτυπώνεται στη διοικητική πράξη</a:t>
            </a:r>
          </a:p>
          <a:p>
            <a:pPr lvl="1"/>
            <a:r>
              <a:rPr lang="el-GR" dirty="0"/>
              <a:t>Ιδιαίτερη σημασία: επηρεάζει το κύρος της πράξης που εκδίδεται </a:t>
            </a:r>
          </a:p>
          <a:p>
            <a:pPr lvl="1"/>
            <a:r>
              <a:rPr lang="el-GR" dirty="0"/>
              <a:t>Στοιχεία της διοικητικής διαδικασίας: </a:t>
            </a:r>
          </a:p>
          <a:p>
            <a:pPr lvl="2"/>
            <a:r>
              <a:rPr lang="el-GR" dirty="0"/>
              <a:t>Αριθμός ενεργειών: σειρά νομικώς συντεταγμένων πράξεων των οποίων η μία αποτελεί επακόλουθο της άλλης </a:t>
            </a:r>
          </a:p>
          <a:p>
            <a:pPr lvl="2"/>
            <a:r>
              <a:rPr lang="el-GR" dirty="0"/>
              <a:t>Χρονική σειρά: χρονικές ενότητες, των οποίων η αλληλουχία οδηγεί σε τελική πράξη, δηλ. στη διοικητική πράξη </a:t>
            </a:r>
          </a:p>
          <a:p>
            <a:pPr lvl="2"/>
            <a:r>
              <a:rPr lang="el-GR" dirty="0"/>
              <a:t>Σύνθεση χρόνου και αριθμού = Τρόπος: μέθοδος αλληλουχίας ενεργειών και χρόνου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Σύνθετη διοικητική ενέργεια</a:t>
            </a:r>
            <a:r>
              <a:rPr lang="el-GR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l-GR" dirty="0" smtClean="0"/>
              <a:t>Αλληλουχία </a:t>
            </a:r>
            <a:r>
              <a:rPr lang="el-GR" dirty="0"/>
              <a:t>περισσότερων διαδοχικών διοικητικών πράξεων, με τις οποίες επιδιώκεται η επέλευση του τελικού εννόμου αποτελέσματος:</a:t>
            </a:r>
          </a:p>
          <a:p>
            <a:pPr lvl="2"/>
            <a:r>
              <a:rPr lang="el-GR" dirty="0"/>
              <a:t>Διαδοχική έκδοση τουλάχιστον 2 εκτελεστών διοικητικών πράξεων</a:t>
            </a:r>
          </a:p>
          <a:p>
            <a:pPr lvl="2"/>
            <a:r>
              <a:rPr lang="el-GR" dirty="0"/>
              <a:t>Στο πλαίσιο της ίδιας νομοθεσίας</a:t>
            </a:r>
          </a:p>
          <a:p>
            <a:pPr lvl="2"/>
            <a:r>
              <a:rPr lang="el-GR" dirty="0"/>
              <a:t>Όλες οι πράξεις απαιτούνται κατά το νόμο για την επέλευση του </a:t>
            </a:r>
            <a:r>
              <a:rPr lang="el-GR" dirty="0" smtClean="0"/>
              <a:t>αποτελέσματος</a:t>
            </a:r>
          </a:p>
          <a:p>
            <a:pPr lvl="2"/>
            <a:r>
              <a:rPr lang="el-GR" dirty="0"/>
              <a:t>Κάθε επιμέρους πράξη είναι εκτελεστή, μέχρι να ενσωματωθεί στην επόμενη, οπότε χάνει την αυτοτέλεια και </a:t>
            </a:r>
            <a:r>
              <a:rPr lang="el-GR" dirty="0" err="1"/>
              <a:t>εκτελεστότητά</a:t>
            </a:r>
            <a:r>
              <a:rPr lang="el-GR" dirty="0"/>
              <a:t> της.</a:t>
            </a:r>
          </a:p>
          <a:p>
            <a:pPr lvl="2"/>
            <a:r>
              <a:rPr lang="el-GR" dirty="0"/>
              <a:t>Στην τελική ενσωματώνονται οι προηγούμενες και όταν ελέγχεται η νομιμότητά της εξετάζονται όχι μόνον οι δικές της πλημμέλειες, αλλά και τυχόν πλημμέλειες που έχουν οι προηγούμενες πράξεις, και οι οποίες ενδέχεται να οδηγήσουν σε ακύρωση της τελικής.</a:t>
            </a:r>
          </a:p>
          <a:p>
            <a:r>
              <a:rPr lang="el-GR" dirty="0" smtClean="0"/>
              <a:t>Διάκριση από συναφείς πράξεις 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Γνωμοδοτική διαδικασία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l-GR" dirty="0"/>
              <a:t>Νομική έκφραση μίας άποψης από μονομελές ή συλλογικό διοικητικό όργανο που απευθύνεται προς άλλο όργανο της διοίκησης το οποίο έχει αρμοδιότητα έκδοσης απόφασης επί του θέματος στο οποίο αφορά η γνώμη </a:t>
            </a:r>
          </a:p>
          <a:p>
            <a:pPr lvl="1"/>
            <a:r>
              <a:rPr lang="el-GR" dirty="0"/>
              <a:t>Επηρεάζει το περιεχόμενο της διοικητικής πράξης που πρόκειται να εκδοθεί από το όργανο το οποίο έχει αποφασιστική αρμοδιότητα </a:t>
            </a:r>
          </a:p>
          <a:p>
            <a:pPr lvl="1"/>
            <a:r>
              <a:rPr lang="el-GR" dirty="0"/>
              <a:t>Ο βαθμός επηρεασμού καθορίζεται από το είδος της γνώμης που εκάστοτε προβλέπεται (απλή – σύμφωνη – πρόταση)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Κατηγορίες γνωμοδοτικής διαδικασίας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i="1" dirty="0"/>
              <a:t>Προβλεπόμενη από τις οικείες διατάξεις: </a:t>
            </a:r>
            <a:endParaRPr lang="el-GR" dirty="0"/>
          </a:p>
          <a:p>
            <a:pPr lvl="2"/>
            <a:r>
              <a:rPr lang="el-GR" dirty="0"/>
              <a:t>Σύνταγμα (102 παρ. 4, 103 παρ. 4) </a:t>
            </a:r>
          </a:p>
          <a:p>
            <a:pPr lvl="2"/>
            <a:r>
              <a:rPr lang="el-GR" dirty="0"/>
              <a:t>Νόμος – συγκεκριμένες και ορισμένες ρυθμίσεις </a:t>
            </a:r>
          </a:p>
          <a:p>
            <a:pPr lvl="2"/>
            <a:r>
              <a:rPr lang="el-GR" dirty="0"/>
              <a:t>Κανονιστικές πράξεις  </a:t>
            </a:r>
          </a:p>
          <a:p>
            <a:pPr lvl="1"/>
            <a:r>
              <a:rPr lang="el-GR" dirty="0"/>
              <a:t>Διακρίσεις: </a:t>
            </a:r>
          </a:p>
          <a:p>
            <a:pPr lvl="2"/>
            <a:r>
              <a:rPr lang="el-GR" b="1" dirty="0"/>
              <a:t>Υποχρεωτική</a:t>
            </a:r>
            <a:r>
              <a:rPr lang="el-GR" dirty="0"/>
              <a:t>: ουσιώδης τύπος – ακυρότητα  </a:t>
            </a:r>
          </a:p>
          <a:p>
            <a:pPr lvl="2"/>
            <a:r>
              <a:rPr lang="el-GR" b="1" dirty="0"/>
              <a:t>Προαιρετική</a:t>
            </a:r>
            <a:r>
              <a:rPr lang="el-GR" dirty="0"/>
              <a:t>: κατά κανόνα, διακριτική ευχέρεια οργάνου να τη ζητήσει  </a:t>
            </a:r>
          </a:p>
          <a:p>
            <a:r>
              <a:rPr lang="el-GR" i="1" dirty="0"/>
              <a:t>Οικειοθελής γνωμοδοτική διαδικασία </a:t>
            </a:r>
            <a:endParaRPr lang="el-GR" dirty="0"/>
          </a:p>
          <a:p>
            <a:pPr lvl="2"/>
            <a:r>
              <a:rPr lang="el-GR" dirty="0"/>
              <a:t>τη ζητά το αποφασίζον όργανο, εφόσον αυτό δεν απαγορεύεται από αντίθετη διάταξη για να διαφωτιστεί</a:t>
            </a:r>
          </a:p>
          <a:p>
            <a:pPr lvl="2"/>
            <a:r>
              <a:rPr lang="el-GR" dirty="0"/>
              <a:t>Μορφή αυτοδέσμευσης της Διοίκησης – εάν αποφασίσει γνωμοδοτική διαδικασία οφείλει να την τηρήσει, άλλως ακυρότητα </a:t>
            </a:r>
            <a:r>
              <a:rPr lang="el-GR" dirty="0" smtClean="0"/>
              <a:t>– όμως το αποφασίζον όργανο δεν μπορεί να αλλοιώσει την αρμοδιότητά του</a:t>
            </a:r>
            <a:endParaRPr lang="el-GR" dirty="0"/>
          </a:p>
          <a:p>
            <a:pPr lvl="2"/>
            <a:r>
              <a:rPr lang="el-GR" dirty="0"/>
              <a:t>Ακυρότητα οικειοθελούς γνωμοδότησης συνεπάγεται ακυρότητα και της εκτελεστής πράξης </a:t>
            </a:r>
            <a:r>
              <a:rPr lang="el-GR" dirty="0" smtClean="0"/>
              <a:t>– όμως πλημμέλειες στη συγκρότηση συλλογικού οργάνου που χορηγεί οικειοθελή γνωμοδότηση προβάλλονται αλυσιτελώς 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Είδη γνώμης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/>
              <a:t>Απλή γνώμη [και το πρακτικό επεξεργασίας Π.Δ. από το </a:t>
            </a:r>
            <a:r>
              <a:rPr lang="el-GR" dirty="0" err="1"/>
              <a:t>ΣτΕ</a:t>
            </a:r>
            <a:r>
              <a:rPr lang="el-GR" dirty="0"/>
              <a:t>]</a:t>
            </a:r>
          </a:p>
          <a:p>
            <a:pPr lvl="0"/>
            <a:r>
              <a:rPr lang="el-GR" dirty="0"/>
              <a:t>Σύμφωνη γνώμη </a:t>
            </a:r>
          </a:p>
          <a:p>
            <a:pPr lvl="0"/>
            <a:r>
              <a:rPr lang="el-GR" dirty="0"/>
              <a:t>Πρόταση </a:t>
            </a:r>
          </a:p>
          <a:p>
            <a:r>
              <a:rPr lang="el-GR" dirty="0"/>
              <a:t>Υποχρεωτική γνωμοδότηση: κατ’ </a:t>
            </a:r>
            <a:r>
              <a:rPr lang="el-GR" dirty="0" err="1"/>
              <a:t>ουσίαν</a:t>
            </a:r>
            <a:r>
              <a:rPr lang="el-GR" dirty="0"/>
              <a:t> εκτελεστή πράξη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Απλή γνώμη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r>
              <a:rPr lang="el-GR" dirty="0"/>
              <a:t>Δεν είναι δεσμευτικό το περιεχόμενό της για το αποφασίζον όργανο = μπορεί να εκδώσει πράξη διαφορετικού περιεχομένου</a:t>
            </a:r>
          </a:p>
          <a:p>
            <a:pPr lvl="1"/>
            <a:r>
              <a:rPr lang="el-GR" dirty="0"/>
              <a:t>Δεν είναι εκτελεστή πράξη - Δεν είναι αυτοτελής – ενσωματώνεται στην εκτελεστή</a:t>
            </a:r>
          </a:p>
          <a:p>
            <a:pPr lvl="1"/>
            <a:r>
              <a:rPr lang="el-GR" dirty="0"/>
              <a:t>Δεν δημιουργεί νέα νομική κατάσταση ούτε επάγεται έννομα αποτελέσματα για το διοικούμενο στον οποίο αφορά </a:t>
            </a:r>
          </a:p>
          <a:p>
            <a:pPr lvl="1"/>
            <a:r>
              <a:rPr lang="el-GR" dirty="0"/>
              <a:t>Εάν το αποφασίζον όργανο θεωρήσει ότι δεσμεύεται από αυτήν χωρίς αυτό να είναι επιλογή του, τότε η πράξη που εκδίδεται πάσχει ακυρότητα </a:t>
            </a:r>
          </a:p>
          <a:p>
            <a:pPr lvl="1"/>
            <a:r>
              <a:rPr lang="el-GR" dirty="0"/>
              <a:t>Υποχρεώσεις αποφασίζοντος οργάνου όταν προβλέπεται απλή γνώμη από το νόμο: </a:t>
            </a:r>
          </a:p>
          <a:p>
            <a:pPr lvl="2"/>
            <a:r>
              <a:rPr lang="el-GR" dirty="0"/>
              <a:t>Να διατυπώσει ερώτημα προς το γνωμοδοτικό όργανο </a:t>
            </a:r>
          </a:p>
          <a:p>
            <a:pPr lvl="2"/>
            <a:r>
              <a:rPr lang="el-GR" dirty="0"/>
              <a:t>Να αιτιολογήσει ειδικά τυχόν απόκλιση από τη γνώμη – διαφορετικά ακυρότητα ως αναιτιολόγητη πράξη </a:t>
            </a:r>
          </a:p>
          <a:p>
            <a:pPr lvl="1"/>
            <a:r>
              <a:rPr lang="el-GR" dirty="0"/>
              <a:t>Δεν προσβάλλεται αυτοτελώς – τυχόν πλημμέλειά της όμως, επηρεάζει το κύρος της εκτελεστής πράξης που ερείδεται στη γνώμη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Σύμφωνη γνώμη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l-GR" dirty="0"/>
              <a:t>Όταν το αποφασίζον όργανο δεν μπορεί να αλλάξει το περιεχόμενο της γνώμης – μπορεί να απέχει από την έκδοση πράξης </a:t>
            </a:r>
          </a:p>
          <a:p>
            <a:pPr lvl="0"/>
            <a:r>
              <a:rPr lang="el-GR" dirty="0"/>
              <a:t>Απαιτείται να προβλέπεται </a:t>
            </a:r>
            <a:r>
              <a:rPr lang="el-GR" i="1" dirty="0"/>
              <a:t>ρητά</a:t>
            </a:r>
            <a:r>
              <a:rPr lang="el-GR" dirty="0"/>
              <a:t> στις σχετικές διατάξεις ότι είναι </a:t>
            </a:r>
            <a:r>
              <a:rPr lang="el-GR" i="1" dirty="0"/>
              <a:t>σύμφωνη</a:t>
            </a:r>
            <a:r>
              <a:rPr lang="el-GR" dirty="0"/>
              <a:t> </a:t>
            </a:r>
          </a:p>
          <a:p>
            <a:pPr lvl="0"/>
            <a:r>
              <a:rPr lang="el-GR" dirty="0"/>
              <a:t>Μη αυτοτελής μη εκτελεστή διοικητική πράξη, η οποία ενσωματώνεται στην αντίστοιχη θετική ή αρνητική πράξη του αποφασίζοντος οργάνου</a:t>
            </a:r>
          </a:p>
          <a:p>
            <a:pPr lvl="0"/>
            <a:r>
              <a:rPr lang="el-GR" dirty="0"/>
              <a:t>Περίπτωση οιονεί συναρμοδιότητας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972</Words>
  <Application>Microsoft Office PowerPoint</Application>
  <PresentationFormat>On-screen Show (4:3)</PresentationFormat>
  <Paragraphs>96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Μονομερής δράση της Δημόσιας Διοίκησης </vt:lpstr>
      <vt:lpstr>Ελαττωματική διοικητική πράξη</vt:lpstr>
      <vt:lpstr>Διοικητική διαδικασία</vt:lpstr>
      <vt:lpstr>Σύνθετη διοικητική ενέργεια </vt:lpstr>
      <vt:lpstr>Γνωμοδοτική διαδικασία</vt:lpstr>
      <vt:lpstr>Κατηγορίες γνωμοδοτικής διαδικασίας</vt:lpstr>
      <vt:lpstr>Είδη γνώμης </vt:lpstr>
      <vt:lpstr>Απλή γνώμη</vt:lpstr>
      <vt:lpstr>Σύμφωνη γνώμη</vt:lpstr>
      <vt:lpstr>Είδη σύμφωνης γνώμης </vt:lpstr>
      <vt:lpstr>Πρόταση</vt:lpstr>
      <vt:lpstr>Χαρακτηριστικά γνώμης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Μονομερής δράση της Δημόσιας Διοίκησης</dc:title>
  <dc:creator>ΑΙ</dc:creator>
  <cp:lastModifiedBy>ΑΙ</cp:lastModifiedBy>
  <cp:revision>3</cp:revision>
  <dcterms:created xsi:type="dcterms:W3CDTF">2014-02-26T11:30:41Z</dcterms:created>
  <dcterms:modified xsi:type="dcterms:W3CDTF">2014-02-26T11:56:13Z</dcterms:modified>
</cp:coreProperties>
</file>