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18" r:id="rId2"/>
    <p:sldId id="519" r:id="rId3"/>
    <p:sldId id="523" r:id="rId4"/>
    <p:sldId id="530" r:id="rId5"/>
    <p:sldId id="527" r:id="rId6"/>
    <p:sldId id="526" r:id="rId7"/>
    <p:sldId id="532" r:id="rId8"/>
    <p:sldId id="524" r:id="rId9"/>
    <p:sldId id="529" r:id="rId10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33CC"/>
    <a:srgbClr val="66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7" autoAdjust="0"/>
    <p:restoredTop sz="80734" autoAdjust="0"/>
  </p:normalViewPr>
  <p:slideViewPr>
    <p:cSldViewPr snapToGrid="0">
      <p:cViewPr varScale="1">
        <p:scale>
          <a:sx n="68" d="100"/>
          <a:sy n="68" d="100"/>
        </p:scale>
        <p:origin x="145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l-GR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l-GR"/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l-GR"/>
          </a:p>
        </p:txBody>
      </p:sp>
      <p:sp>
        <p:nvSpPr>
          <p:cNvPr id="395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48112CAB-CACB-4463-AA7F-DDCC4DCE5D51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6236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pitchFamily="34" charset="0"/>
              </a:defRPr>
            </a:lvl1pPr>
          </a:lstStyle>
          <a:p>
            <a:endParaRPr lang="el-GR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pitchFamily="34" charset="0"/>
              </a:defRPr>
            </a:lvl1pPr>
          </a:lstStyle>
          <a:p>
            <a:endParaRPr lang="el-GR"/>
          </a:p>
        </p:txBody>
      </p:sp>
      <p:sp>
        <p:nvSpPr>
          <p:cNvPr id="244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4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pitchFamily="34" charset="0"/>
              </a:defRPr>
            </a:lvl1pPr>
          </a:lstStyle>
          <a:p>
            <a:endParaRPr lang="el-GR"/>
          </a:p>
        </p:txBody>
      </p:sp>
      <p:sp>
        <p:nvSpPr>
          <p:cNvPr id="244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pitchFamily="34" charset="0"/>
              </a:defRPr>
            </a:lvl1pPr>
          </a:lstStyle>
          <a:p>
            <a:fld id="{E022E259-AEEE-4CED-88AB-32B2096427F0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0671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D581B0-2457-4599-93BD-B3A1F48FFD51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 userDrawn="1"/>
        </p:nvSpPr>
        <p:spPr bwMode="auto">
          <a:xfrm>
            <a:off x="108396" y="188640"/>
            <a:ext cx="8928100" cy="6480720"/>
          </a:xfrm>
          <a:prstGeom prst="rect">
            <a:avLst/>
          </a:prstGeom>
          <a:noFill/>
          <a:ln w="3175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>
                <a:latin typeface="Calibri" pitchFamily="34" charset="0"/>
              </a:defRPr>
            </a:lvl1pPr>
          </a:lstStyle>
          <a:p>
            <a:r>
              <a:rPr lang="el-GR" dirty="0"/>
              <a:t>Click to edit Master title style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0052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000">
                <a:latin typeface="Calibri" pitchFamily="34" charset="0"/>
              </a:defRPr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97287" name="Line 7"/>
          <p:cNvSpPr>
            <a:spLocks noChangeShapeType="1"/>
          </p:cNvSpPr>
          <p:nvPr userDrawn="1"/>
        </p:nvSpPr>
        <p:spPr bwMode="auto">
          <a:xfrm>
            <a:off x="684213" y="2133600"/>
            <a:ext cx="7775575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4D4227-D438-4F9F-AA23-C3D610EABDD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3A52F4-02B0-4A77-8134-0BD664F798B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832E37-95DE-4317-8A4B-1B5828C341F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ACC683-7485-4840-BF8A-678C68BB643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236616-C201-4CA5-BA15-B6CA1607714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A96531-5FEF-4CC7-8E56-3B1A2058C46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1CB8E4-8831-4A6C-AD7B-690EBC08BF2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C8BF59-542C-46D3-91E1-3B4540DF4ED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34D4DE-8612-48C2-B616-457DAABA020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0C73FC-EFF8-4C2E-B3BD-D3F0CCEA0AA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107950" y="115888"/>
            <a:ext cx="8928100" cy="6121400"/>
          </a:xfrm>
          <a:prstGeom prst="rect">
            <a:avLst/>
          </a:prstGeom>
          <a:noFill/>
          <a:ln w="3175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2296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18967" y="6370054"/>
            <a:ext cx="8016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fld id="{E589AC5C-6F35-4A1F-AC73-BAA88F4B7AE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468313" y="1052513"/>
            <a:ext cx="8207375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457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 sz="90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2584" y="6302543"/>
            <a:ext cx="792078" cy="47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2448272"/>
          </a:xfrm>
        </p:spPr>
        <p:txBody>
          <a:bodyPr>
            <a:noAutofit/>
          </a:bodyPr>
          <a:lstStyle/>
          <a:p>
            <a:r>
              <a:rPr lang="el-GR" sz="2800" dirty="0"/>
              <a:t>Τίτλος Παρουσίασης</a:t>
            </a:r>
            <a:br>
              <a:rPr lang="en-US" sz="2800" dirty="0"/>
            </a:br>
            <a:r>
              <a:rPr lang="en-US" sz="2800" dirty="0"/>
              <a:t>Logo</a:t>
            </a:r>
            <a:endParaRPr lang="el-GR" sz="2800" b="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Ομάδα </a:t>
            </a:r>
            <a:r>
              <a:rPr lang="el-GR" dirty="0" err="1"/>
              <a:t>Νο</a:t>
            </a:r>
            <a:r>
              <a:rPr lang="el-GR" dirty="0"/>
              <a:t> …</a:t>
            </a:r>
          </a:p>
          <a:p>
            <a:r>
              <a:rPr lang="el-GR" dirty="0"/>
              <a:t>Μέλος 1, Μέλος 2, …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πρόβλημα</a:t>
            </a:r>
            <a:r>
              <a:rPr lang="en-US" dirty="0"/>
              <a:t>/ </a:t>
            </a:r>
            <a:r>
              <a:rPr lang="el-GR" dirty="0"/>
              <a:t>Η ευκαιρία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i="1" dirty="0"/>
              <a:t>Ποια η ανάγκη που καλύπτεται;/ Ποιο πρόβλημα αντιμετωπίζεται;</a:t>
            </a:r>
          </a:p>
          <a:p>
            <a:r>
              <a:rPr lang="el-GR" sz="2400" i="1" dirty="0"/>
              <a:t>Ποιο το μέγεθος της συγκεκριμένης αγοράς/ του προβλήματος; Καλό είναι να κάνετε μια μικρή ανάλυση και να δώσετε και κάποιες ενδείξεις-νούμερα (πχ. % αγροτών που νοικιάζουν χωράφια</a:t>
            </a:r>
            <a:r>
              <a:rPr lang="en-US" sz="2400" i="1" dirty="0"/>
              <a:t>, </a:t>
            </a:r>
            <a:r>
              <a:rPr lang="el-GR" sz="2400" i="1" dirty="0"/>
              <a:t>αρ. νέων που ψάχνουν για μεταπτυχιακά, αρ. νέων που νοικιάζουν γήπεδα κτλ.) για το συγκεκριμένο πρόβλημα/ανάγκη που προσπαθείτε να λύσετε</a:t>
            </a:r>
          </a:p>
          <a:p>
            <a:r>
              <a:rPr lang="el-GR" sz="2400" i="1" dirty="0"/>
              <a:t>Αναφέρετε αν έχετε κάνει κάποια έρευνα αγοράς με συνεντεύξεις, ερωηματολόγια κτλ.</a:t>
            </a:r>
          </a:p>
        </p:txBody>
      </p:sp>
      <p:pic>
        <p:nvPicPr>
          <p:cNvPr id="29698" name="Picture 2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9700" name="Picture 4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Προσέγγιση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/>
              <a:t>Ποιες οι προτεινόμενες υπηρεσίες;</a:t>
            </a:r>
            <a:endParaRPr lang="el-GR" dirty="0"/>
          </a:p>
          <a:p>
            <a:r>
              <a:rPr lang="el-GR" i="1" dirty="0"/>
              <a:t>Ποια η καινοτομία;</a:t>
            </a:r>
            <a:endParaRPr lang="el-GR" dirty="0"/>
          </a:p>
        </p:txBody>
      </p:sp>
      <p:pic>
        <p:nvPicPr>
          <p:cNvPr id="29698" name="Picture 2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9700" name="Picture 4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11102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Mock up / Demo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/>
              <a:t>Παρουσιάστε τις οθόνες που έχετε υλοποιήσει (</a:t>
            </a:r>
            <a:r>
              <a:rPr lang="en-US" i="1" dirty="0" err="1"/>
              <a:t>printscreens</a:t>
            </a:r>
            <a:r>
              <a:rPr lang="en-US" i="1" dirty="0"/>
              <a:t> or video)</a:t>
            </a:r>
            <a:endParaRPr lang="el-GR" dirty="0"/>
          </a:p>
        </p:txBody>
      </p:sp>
      <p:pic>
        <p:nvPicPr>
          <p:cNvPr id="29698" name="Picture 2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9700" name="Picture 4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308951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/>
              <a:t>Ανάλυση Αγοράς</a:t>
            </a:r>
            <a:r>
              <a:rPr lang="en-US" sz="4000" dirty="0"/>
              <a:t>/</a:t>
            </a:r>
            <a:r>
              <a:rPr lang="el-GR" sz="4000" dirty="0"/>
              <a:t>Ανταγωνισμού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i="1" dirty="0"/>
              <a:t>Ποιο το μέγεθος της συγκεκριμένης αγοράς;</a:t>
            </a:r>
            <a:endParaRPr lang="el-GR" sz="2400" dirty="0"/>
          </a:p>
          <a:p>
            <a:r>
              <a:rPr lang="el-GR" sz="2400" i="1" dirty="0"/>
              <a:t>Τι υπάρχει ήδη στην αγορά για την κάλυψη της συγκεκριμένης ανάγκης (άμεσος και έμμεσος ανταγωνισμός)</a:t>
            </a:r>
          </a:p>
          <a:p>
            <a:r>
              <a:rPr lang="el-GR" sz="2400" i="1" dirty="0"/>
              <a:t>Πώς η προτεινόμενη ιδέα διαφέρει από τον ανταγωνισμό;</a:t>
            </a:r>
            <a:endParaRPr lang="el-GR" sz="2400" dirty="0"/>
          </a:p>
          <a:p>
            <a:endParaRPr lang="el-G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576008"/>
              </p:ext>
            </p:extLst>
          </p:nvPr>
        </p:nvGraphicFramePr>
        <p:xfrm>
          <a:off x="377914" y="3728748"/>
          <a:ext cx="817808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195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Functionality/ Competition</a:t>
                      </a:r>
                      <a:endParaRPr lang="el-GR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Feature 1</a:t>
                      </a:r>
                      <a:endParaRPr lang="el-GR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Feature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2</a:t>
                      </a:r>
                      <a:endParaRPr lang="el-GR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Feature 3</a:t>
                      </a:r>
                      <a:endParaRPr lang="el-GR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YOUR Product/Service</a:t>
                      </a:r>
                      <a:endParaRPr lang="el-GR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879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Competitor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1</a:t>
                      </a:r>
                      <a:endParaRPr lang="el-GR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X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X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Competitor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2</a:t>
                      </a:r>
                      <a:endParaRPr lang="el-GR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X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X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Competitor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3</a:t>
                      </a:r>
                      <a:endParaRPr lang="el-GR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X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X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7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564" y="1226733"/>
            <a:ext cx="8229600" cy="491648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l-GR" i="1" dirty="0"/>
              <a:t>Περιγράψτε το μοντέλο εσόδων και προσδιορίστε τις ροές εσόδων για κάθε κατηγορία πελατών</a:t>
            </a:r>
          </a:p>
          <a:p>
            <a:r>
              <a:rPr lang="el-GR" i="1" dirty="0"/>
              <a:t>Ποια είναι η αξία που είναι πραγματικά πρόθυμοι να πληρώσουν οι πελάτες σας; </a:t>
            </a:r>
          </a:p>
        </p:txBody>
      </p:sp>
      <p:pic>
        <p:nvPicPr>
          <p:cNvPr id="29698" name="Picture 2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9700" name="Picture 4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52448" y="5174130"/>
            <a:ext cx="63722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l-GR" sz="2400" i="1" dirty="0">
                <a:solidFill>
                  <a:srgbClr val="FF0000"/>
                </a:solidFill>
                <a:latin typeface="Calibri" pitchFamily="34" charset="0"/>
              </a:rPr>
              <a:t>Εδώ μπορείτε να χρησιμοποιήσετε και το </a:t>
            </a:r>
            <a:r>
              <a:rPr lang="en-US" sz="2400" i="1" dirty="0">
                <a:solidFill>
                  <a:srgbClr val="FF0000"/>
                </a:solidFill>
                <a:latin typeface="Calibri" pitchFamily="34" charset="0"/>
              </a:rPr>
              <a:t>Business model kit</a:t>
            </a:r>
            <a:endParaRPr lang="el-GR" sz="24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7205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Οικονομική Ανάλυση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564" y="1226733"/>
            <a:ext cx="8229600" cy="491648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l-GR" sz="2400" i="1" dirty="0"/>
              <a:t>Με βάση αισιόδοξο, ρεαλιστικό, απαισιόδοξο σενάριο.</a:t>
            </a:r>
            <a:endParaRPr lang="en-US" sz="2400" i="1" dirty="0"/>
          </a:p>
          <a:p>
            <a:pPr marL="0" indent="0">
              <a:spcBef>
                <a:spcPts val="0"/>
              </a:spcBef>
              <a:buNone/>
            </a:pPr>
            <a:endParaRPr lang="el-GR" sz="2400" i="1" dirty="0"/>
          </a:p>
          <a:p>
            <a:pPr>
              <a:spcBef>
                <a:spcPts val="0"/>
              </a:spcBef>
            </a:pPr>
            <a:r>
              <a:rPr lang="el-GR" sz="2400" i="1" dirty="0"/>
              <a:t>Εκτιμώμενο πλάνο υλοποίησης και οικονομικό πλάνο </a:t>
            </a:r>
            <a:endParaRPr lang="en-US" sz="2400" i="1" dirty="0"/>
          </a:p>
          <a:p>
            <a:pPr lvl="1">
              <a:spcBef>
                <a:spcPts val="0"/>
              </a:spcBef>
            </a:pPr>
            <a:r>
              <a:rPr lang="el-GR" sz="1800" i="1" dirty="0"/>
              <a:t>Σύντομη περιγραφή των βασικών δράσεων υλοποίησης και σχετιζόμενου κόστους μαζί με ένα πλάνο για το πώς αυτές θα χρηματοδοτηθούν, π.χ. μέσω προσωπικής εργασίας/προσπάθειας, κονδυλίων έρευνας, έσοδα από πελάτες, εξωτερικούς επενδυτές κλπ.</a:t>
            </a:r>
          </a:p>
          <a:p>
            <a:pPr>
              <a:spcBef>
                <a:spcPts val="0"/>
              </a:spcBef>
            </a:pPr>
            <a:endParaRPr lang="el-GR" sz="2400" i="1" dirty="0"/>
          </a:p>
          <a:p>
            <a:pPr>
              <a:spcBef>
                <a:spcPts val="0"/>
              </a:spcBef>
            </a:pPr>
            <a:r>
              <a:rPr lang="el-GR" sz="2400" i="1" dirty="0"/>
              <a:t>Εκτιμώμενα έσοδα</a:t>
            </a:r>
          </a:p>
          <a:p>
            <a:pPr lvl="1">
              <a:spcBef>
                <a:spcPts val="0"/>
              </a:spcBef>
            </a:pPr>
            <a:r>
              <a:rPr lang="el-GR" sz="1800" i="1" dirty="0"/>
              <a:t>Εκτιμώμενα έσοδα για τα πρώτα τρία έως πέντε χρόνια λειτουργίας.</a:t>
            </a:r>
            <a:endParaRPr lang="en-US" sz="1800" i="1" dirty="0"/>
          </a:p>
          <a:p>
            <a:pPr lvl="1">
              <a:spcBef>
                <a:spcPts val="0"/>
              </a:spcBef>
            </a:pPr>
            <a:endParaRPr lang="en-US" sz="1800" i="1" dirty="0"/>
          </a:p>
          <a:p>
            <a:pPr>
              <a:spcBef>
                <a:spcPts val="0"/>
              </a:spcBef>
            </a:pPr>
            <a:r>
              <a:rPr lang="en-US" sz="2400" i="1" dirty="0"/>
              <a:t>Break</a:t>
            </a:r>
            <a:r>
              <a:rPr lang="el-GR" sz="2400" i="1" dirty="0"/>
              <a:t>- </a:t>
            </a:r>
            <a:r>
              <a:rPr lang="en-US" sz="2400" i="1" dirty="0"/>
              <a:t>even point</a:t>
            </a:r>
            <a:endParaRPr lang="el-GR" sz="2400" i="1" dirty="0"/>
          </a:p>
          <a:p>
            <a:pPr>
              <a:spcBef>
                <a:spcPts val="0"/>
              </a:spcBef>
            </a:pPr>
            <a:endParaRPr lang="el-GR" sz="2400" i="1" dirty="0"/>
          </a:p>
        </p:txBody>
      </p:sp>
      <p:pic>
        <p:nvPicPr>
          <p:cNvPr id="29698" name="Picture 2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9700" name="Picture 4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416750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Ομάδα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3255112"/>
          </a:xfrm>
        </p:spPr>
        <p:txBody>
          <a:bodyPr/>
          <a:lstStyle/>
          <a:p>
            <a:r>
              <a:rPr lang="el-GR" sz="2400" i="1" dirty="0"/>
              <a:t>Περιγράψτε την ομάδα και τις δεξιότητες των μελών της ομάδας</a:t>
            </a:r>
          </a:p>
          <a:p>
            <a:r>
              <a:rPr lang="el-GR" sz="2400" i="1" dirty="0"/>
              <a:t>Περιγράψτε  τους διαφορετικούς ρόλους των μελών της ομάδας </a:t>
            </a:r>
          </a:p>
          <a:p>
            <a:r>
              <a:rPr lang="el-GR" sz="2400" i="1" dirty="0"/>
              <a:t>Περιγράψτε τη συπληρωματικότητα των ρόλων</a:t>
            </a:r>
          </a:p>
          <a:p>
            <a:endParaRPr lang="el-GR" sz="2400" i="1" dirty="0"/>
          </a:p>
        </p:txBody>
      </p:sp>
      <p:pic>
        <p:nvPicPr>
          <p:cNvPr id="29698" name="Picture 2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9700" name="Picture 4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80015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Πλάνο υλοποίησης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0078" y="1188097"/>
            <a:ext cx="8326191" cy="5006640"/>
          </a:xfrm>
        </p:spPr>
        <p:txBody>
          <a:bodyPr/>
          <a:lstStyle/>
          <a:p>
            <a:r>
              <a:rPr lang="el-GR" sz="2400" i="1" dirty="0"/>
              <a:t>Περιγράψτε τα επόμενα βήματα για την υλοποίηση </a:t>
            </a:r>
          </a:p>
          <a:p>
            <a:r>
              <a:rPr lang="el-GR" sz="2400" i="1" dirty="0"/>
              <a:t>Περιγράψτε τους κρίσιμους παράγοντες-ορόσημα για την επιτυχία της ιδέας σας</a:t>
            </a:r>
          </a:p>
          <a:p>
            <a:pPr marL="0" indent="0">
              <a:buNone/>
            </a:pPr>
            <a:endParaRPr lang="el-GR" sz="2400" i="1" dirty="0"/>
          </a:p>
        </p:txBody>
      </p:sp>
      <p:pic>
        <p:nvPicPr>
          <p:cNvPr id="29698" name="Picture 2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9700" name="Picture 4" descr="YouTube h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83802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5026</TotalTime>
  <Words>351</Words>
  <Application>Microsoft Office PowerPoint</Application>
  <PresentationFormat>On-screen Show (4:3)</PresentationFormat>
  <Paragraphs>58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Book Antiqua</vt:lpstr>
      <vt:lpstr>Calibri</vt:lpstr>
      <vt:lpstr>Default Design</vt:lpstr>
      <vt:lpstr>Τίτλος Παρουσίασης Logo</vt:lpstr>
      <vt:lpstr>Το πρόβλημα/ Η ευκαιρία</vt:lpstr>
      <vt:lpstr>Προσέγγιση</vt:lpstr>
      <vt:lpstr>Mock up / Demo</vt:lpstr>
      <vt:lpstr>Ανάλυση Αγοράς/Ανταγωνισμού</vt:lpstr>
      <vt:lpstr>Business model</vt:lpstr>
      <vt:lpstr>Οικονομική Ανάλυση</vt:lpstr>
      <vt:lpstr>Η Ομάδα</vt:lpstr>
      <vt:lpstr>Πλάνο υλοποίησης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dpap</dc:creator>
  <cp:lastModifiedBy>Angeliki</cp:lastModifiedBy>
  <cp:revision>116</cp:revision>
  <dcterms:created xsi:type="dcterms:W3CDTF">2011-02-11T22:16:11Z</dcterms:created>
  <dcterms:modified xsi:type="dcterms:W3CDTF">2021-05-28T10:00:07Z</dcterms:modified>
</cp:coreProperties>
</file>