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9" r:id="rId20"/>
    <p:sldId id="294" r:id="rId21"/>
    <p:sldId id="296" r:id="rId22"/>
    <p:sldId id="298" r:id="rId23"/>
    <p:sldId id="297" r:id="rId24"/>
    <p:sldId id="299" r:id="rId25"/>
    <p:sldId id="300" r:id="rId26"/>
    <p:sldId id="301" r:id="rId27"/>
    <p:sldId id="302" r:id="rId28"/>
    <p:sldId id="278" r:id="rId29"/>
    <p:sldId id="280" r:id="rId30"/>
    <p:sldId id="281" r:id="rId31"/>
    <p:sldId id="282" r:id="rId32"/>
    <p:sldId id="277" r:id="rId33"/>
    <p:sldId id="284" r:id="rId34"/>
    <p:sldId id="285" r:id="rId35"/>
    <p:sldId id="286" r:id="rId36"/>
    <p:sldId id="288" r:id="rId37"/>
    <p:sldId id="289" r:id="rId38"/>
    <p:sldId id="290" r:id="rId39"/>
    <p:sldId id="291" r:id="rId40"/>
    <p:sldId id="292" r:id="rId41"/>
    <p:sldId id="293" r:id="rId42"/>
    <p:sldId id="303" r:id="rId4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2" d="100"/>
          <a:sy n="62" d="100"/>
        </p:scale>
        <p:origin x="100" y="-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D5A70-B4EB-81DA-AC75-D9B0DFA81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xmlns="" id="{89956DC9-B934-D43D-E393-B92915452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B003CF1D-4924-883C-4997-CBE57A56E479}"/>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5" name="Footer Placeholder 4">
            <a:extLst>
              <a:ext uri="{FF2B5EF4-FFF2-40B4-BE49-F238E27FC236}">
                <a16:creationId xmlns:a16="http://schemas.microsoft.com/office/drawing/2014/main" xmlns="" id="{3BAD1C16-99CD-9400-5F84-E0232437239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1F523AA4-3AD1-9032-B512-DFEDE1FC6793}"/>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124616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76EEF-368C-FD3E-8510-9497911F5F95}"/>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A32EA5D7-4266-1D11-3FA9-5B297D9BA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1B9BB82-92B5-D90D-420B-34BAEC4FD911}"/>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5" name="Footer Placeholder 4">
            <a:extLst>
              <a:ext uri="{FF2B5EF4-FFF2-40B4-BE49-F238E27FC236}">
                <a16:creationId xmlns:a16="http://schemas.microsoft.com/office/drawing/2014/main" xmlns="" id="{BD8CBD71-544A-FA74-5153-E422682189E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121D8F70-E30C-9708-3721-FB842AE1DA77}"/>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289736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5F02EC-6096-C845-245E-7212AB1354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A43A0EB5-8B19-AF3C-156C-689994DE1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B00A38D-948F-095C-CF8B-40E68874A757}"/>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5" name="Footer Placeholder 4">
            <a:extLst>
              <a:ext uri="{FF2B5EF4-FFF2-40B4-BE49-F238E27FC236}">
                <a16:creationId xmlns:a16="http://schemas.microsoft.com/office/drawing/2014/main" xmlns="" id="{B872899E-E064-771D-B823-7AFF1F3EA5B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E1141831-9E7A-4EEC-E575-DB0101DA9146}"/>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169105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115C1-3AAA-9229-FBA0-897476D7BCC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AE4F2C22-2E28-CAB6-EE25-5B31087AC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8D6A606D-4A9C-AF72-5B7E-C3C08E87642C}"/>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5" name="Footer Placeholder 4">
            <a:extLst>
              <a:ext uri="{FF2B5EF4-FFF2-40B4-BE49-F238E27FC236}">
                <a16:creationId xmlns:a16="http://schemas.microsoft.com/office/drawing/2014/main" xmlns="" id="{F65B2989-3884-F557-C456-A98597B7B4A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61DDB322-10A0-8FA2-6224-221D761E3D60}"/>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262798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D055E-DA21-8161-E591-ECC2E67348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F44D5645-E43F-1EFC-BECF-91520932D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752FDCB-41DE-E37D-62DE-7F085639F7DA}"/>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5" name="Footer Placeholder 4">
            <a:extLst>
              <a:ext uri="{FF2B5EF4-FFF2-40B4-BE49-F238E27FC236}">
                <a16:creationId xmlns:a16="http://schemas.microsoft.com/office/drawing/2014/main" xmlns="" id="{F9CBC760-E343-DB4B-B80F-1AF85C5178D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1F381433-8B83-C3AC-3A51-41286AD0937E}"/>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45172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4D53F-7CC8-D02A-5C8C-8EC40A399233}"/>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0BFDA02C-F97E-CAB3-4BA6-8A23209ACB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790B7B85-DA96-9D9F-744F-DC476EEDD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95B2A63C-6A5B-BBA9-52E7-7A62CA382B49}"/>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6" name="Footer Placeholder 5">
            <a:extLst>
              <a:ext uri="{FF2B5EF4-FFF2-40B4-BE49-F238E27FC236}">
                <a16:creationId xmlns:a16="http://schemas.microsoft.com/office/drawing/2014/main" xmlns="" id="{3DA86385-2BF3-F582-8045-40B6FC439F3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F6E4B5B5-085E-C3A0-4CDC-82526A4E4D44}"/>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257142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05B0B-9827-4D91-A1FE-3BE1D03237E4}"/>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72E9CEC1-1D11-C963-7B90-C627B0EBE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B3D6AA-273C-0927-D9DA-D3799F7DF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ADC60D3D-0D25-DBB4-1917-38E5E1EAF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CA43ACE-7342-5B66-534C-63C9B2F51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4F67E682-6623-CB62-793D-355346EF70F9}"/>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8" name="Footer Placeholder 7">
            <a:extLst>
              <a:ext uri="{FF2B5EF4-FFF2-40B4-BE49-F238E27FC236}">
                <a16:creationId xmlns:a16="http://schemas.microsoft.com/office/drawing/2014/main" xmlns="" id="{9572FAEA-5EA4-4EDA-B860-895BA94F3C74}"/>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xmlns="" id="{14B8617D-7AB6-D2A9-FEF2-8B6A9E65B48F}"/>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51236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0B007-691C-1046-BB47-30FAA7F6A81E}"/>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51E779E0-929A-84C0-9A32-DFA2550D4EC3}"/>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4" name="Footer Placeholder 3">
            <a:extLst>
              <a:ext uri="{FF2B5EF4-FFF2-40B4-BE49-F238E27FC236}">
                <a16:creationId xmlns:a16="http://schemas.microsoft.com/office/drawing/2014/main" xmlns="" id="{3F17DC73-FBF5-3384-FA93-EC3F377D58E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xmlns="" id="{B40B3F74-E0D9-4453-1E8E-5CFC7B4F1145}"/>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383960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AB18B1-8591-EB09-4343-94E41F7507DD}"/>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3" name="Footer Placeholder 2">
            <a:extLst>
              <a:ext uri="{FF2B5EF4-FFF2-40B4-BE49-F238E27FC236}">
                <a16:creationId xmlns:a16="http://schemas.microsoft.com/office/drawing/2014/main" xmlns="" id="{A74CB383-FF6E-9BF3-E465-D2CD74D96406}"/>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xmlns="" id="{EDC97C55-F8A8-B44B-D634-4FBE4F5E1679}"/>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339961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CC51C-9FBE-BC36-05A4-5E8D186B4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499A31D7-D1D9-6A5F-D48C-2D7F1CEF4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594142E3-C12C-E2F2-7440-4F82A18BD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7C7E88-8035-ECED-0AE2-D57EDC697D7C}"/>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6" name="Footer Placeholder 5">
            <a:extLst>
              <a:ext uri="{FF2B5EF4-FFF2-40B4-BE49-F238E27FC236}">
                <a16:creationId xmlns:a16="http://schemas.microsoft.com/office/drawing/2014/main" xmlns="" id="{FBC469F8-D8A3-FEDA-D229-3A6CE7C61B1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22350AAD-DA93-7D84-F7B4-555468A4F382}"/>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385423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11486-D4FF-2ECF-E5CE-3C1D07CD2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9586BC5A-C05C-E990-6AE3-E093EBA7A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xmlns="" id="{2EA56C52-30B0-75E9-04DA-19370DBC2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B20E5D-9771-2996-9F77-5547AA26BC96}"/>
              </a:ext>
            </a:extLst>
          </p:cNvPr>
          <p:cNvSpPr>
            <a:spLocks noGrp="1"/>
          </p:cNvSpPr>
          <p:nvPr>
            <p:ph type="dt" sz="half" idx="10"/>
          </p:nvPr>
        </p:nvSpPr>
        <p:spPr/>
        <p:txBody>
          <a:bodyPr/>
          <a:lstStyle/>
          <a:p>
            <a:fld id="{79E0A26E-D042-4C99-A34C-A81F5B735596}" type="datetimeFigureOut">
              <a:rPr lang="el-GR" smtClean="0"/>
              <a:pPr/>
              <a:t>29/9/2023</a:t>
            </a:fld>
            <a:endParaRPr lang="el-GR"/>
          </a:p>
        </p:txBody>
      </p:sp>
      <p:sp>
        <p:nvSpPr>
          <p:cNvPr id="6" name="Footer Placeholder 5">
            <a:extLst>
              <a:ext uri="{FF2B5EF4-FFF2-40B4-BE49-F238E27FC236}">
                <a16:creationId xmlns:a16="http://schemas.microsoft.com/office/drawing/2014/main" xmlns="" id="{F78DF8B3-DCF0-DCDD-5F6B-29A236FE0C4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DE68FC47-870C-30CE-D32B-D0D9EF47F9B3}"/>
              </a:ext>
            </a:extLst>
          </p:cNvPr>
          <p:cNvSpPr>
            <a:spLocks noGrp="1"/>
          </p:cNvSpPr>
          <p:nvPr>
            <p:ph type="sldNum" sz="quarter" idx="12"/>
          </p:nvPr>
        </p:nvSpPr>
        <p:spPr/>
        <p:txBody>
          <a:body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37652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182729-905B-5775-87CE-5CDBCC98E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C6B7BDA0-2EBF-953B-98A0-E8ADAACDF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06C1B261-23BD-753B-CDF4-5661A440C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0A26E-D042-4C99-A34C-A81F5B735596}" type="datetimeFigureOut">
              <a:rPr lang="el-GR" smtClean="0"/>
              <a:pPr/>
              <a:t>29/9/2023</a:t>
            </a:fld>
            <a:endParaRPr lang="el-GR"/>
          </a:p>
        </p:txBody>
      </p:sp>
      <p:sp>
        <p:nvSpPr>
          <p:cNvPr id="5" name="Footer Placeholder 4">
            <a:extLst>
              <a:ext uri="{FF2B5EF4-FFF2-40B4-BE49-F238E27FC236}">
                <a16:creationId xmlns:a16="http://schemas.microsoft.com/office/drawing/2014/main" xmlns="" id="{EE22C12E-21D6-F7DD-6B88-FFAE6094B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xmlns="" id="{72F3FCE5-20B2-E7AE-7F90-6B07A799D2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C4B8C-D36E-41F6-BABC-E44077194882}" type="slidenum">
              <a:rPr lang="el-GR" smtClean="0"/>
              <a:pPr/>
              <a:t>‹#›</a:t>
            </a:fld>
            <a:endParaRPr lang="el-GR"/>
          </a:p>
        </p:txBody>
      </p:sp>
    </p:spTree>
    <p:extLst>
      <p:ext uri="{BB962C8B-B14F-4D97-AF65-F5344CB8AC3E}">
        <p14:creationId xmlns:p14="http://schemas.microsoft.com/office/powerpoint/2010/main" xmlns="" val="3379066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sychologynow.gr/istoria-psyxologias/psyxologikoi-stathmoi/1056-sto-spiti-tu-sigmund-freud-stin-afetiria-tis-psichanalisis.html" TargetMode="External"/><Relationship Id="rId2" Type="http://schemas.openxmlformats.org/officeDocument/2006/relationships/hyperlink" Target="https://www.bbc.com/news/magazine-33079041" TargetMode="External"/><Relationship Id="rId1" Type="http://schemas.openxmlformats.org/officeDocument/2006/relationships/slideLayout" Target="../slideLayouts/slideLayout2.xml"/><Relationship Id="rId6" Type="http://schemas.openxmlformats.org/officeDocument/2006/relationships/hyperlink" Target="https://www.psychologytoday.com/us/blog/headshrinkers-guide-the-galaxy/201404/whats-the-couch-got-do-it" TargetMode="External"/><Relationship Id="rId5" Type="http://schemas.openxmlformats.org/officeDocument/2006/relationships/hyperlink" Target="https://www.psychologytoday.com/us/blog/headshrinkers-guide-the-galaxy/201401/what-is-psychoanalysis" TargetMode="External"/><Relationship Id="rId4" Type="http://schemas.openxmlformats.org/officeDocument/2006/relationships/hyperlink" Target="https://ikastikos-kiklos.com/%CF%80%CF%89%CF%82-%CE%B7-%CE%BC%CE%B5%CE%B3%CE%AC%CE%BB%CE%B7-%CF%83%CF%85%CE%BB%CE%BB%CE%BF%CE%B3%CE%AE-%CF%84%CE%AD%CF%87%CE%BD%CE%B7%CF%82-%CF%84%CE%BF%CF%85-%CF%86%CF%81%CF%8C%CF%85%CE%BD%CF%8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20" name="Oval 9">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015484C3-E7DF-1A15-DF2C-1D2FE8110B02}"/>
              </a:ext>
            </a:extLst>
          </p:cNvPr>
          <p:cNvSpPr>
            <a:spLocks noGrp="1"/>
          </p:cNvSpPr>
          <p:nvPr>
            <p:ph type="ctrTitle"/>
          </p:nvPr>
        </p:nvSpPr>
        <p:spPr>
          <a:xfrm>
            <a:off x="1524000" y="2738406"/>
            <a:ext cx="9144000" cy="1381188"/>
          </a:xfrm>
        </p:spPr>
        <p:txBody>
          <a:bodyPr anchor="ctr">
            <a:normAutofit/>
          </a:bodyPr>
          <a:lstStyle/>
          <a:p>
            <a:r>
              <a:rPr lang="el-GR" sz="5400" b="1" dirty="0">
                <a:solidFill>
                  <a:schemeClr val="bg2"/>
                </a:solidFill>
              </a:rPr>
              <a:t>ΞΕΝΑΓΗΣΗ ΣΤΟ ΣΠΙΤΙ ΤΟ</a:t>
            </a:r>
            <a:r>
              <a:rPr lang="en-US" sz="5400" b="1" dirty="0">
                <a:solidFill>
                  <a:schemeClr val="bg2"/>
                </a:solidFill>
              </a:rPr>
              <a:t>Y FREUD</a:t>
            </a:r>
            <a:endParaRPr lang="el-GR" sz="5400" b="1" dirty="0">
              <a:solidFill>
                <a:schemeClr val="bg2"/>
              </a:solidFill>
            </a:endParaRPr>
          </a:p>
        </p:txBody>
      </p:sp>
      <p:sp>
        <p:nvSpPr>
          <p:cNvPr id="4" name="TextBox 3">
            <a:extLst>
              <a:ext uri="{FF2B5EF4-FFF2-40B4-BE49-F238E27FC236}">
                <a16:creationId xmlns:a16="http://schemas.microsoft.com/office/drawing/2014/main" xmlns="" id="{3A7E5588-8F13-2CBD-80B4-FBD6972C923A}"/>
              </a:ext>
            </a:extLst>
          </p:cNvPr>
          <p:cNvSpPr txBox="1"/>
          <p:nvPr/>
        </p:nvSpPr>
        <p:spPr>
          <a:xfrm flipH="1">
            <a:off x="7650240" y="3881735"/>
            <a:ext cx="3212832" cy="461665"/>
          </a:xfrm>
          <a:prstGeom prst="rect">
            <a:avLst/>
          </a:prstGeom>
          <a:noFill/>
        </p:spPr>
        <p:txBody>
          <a:bodyPr wrap="square" rtlCol="0">
            <a:spAutoFit/>
          </a:bodyPr>
          <a:lstStyle/>
          <a:p>
            <a:r>
              <a:rPr lang="el-GR" sz="2400" dirty="0" err="1">
                <a:solidFill>
                  <a:schemeClr val="accent1">
                    <a:lumMod val="50000"/>
                  </a:schemeClr>
                </a:solidFill>
              </a:rPr>
              <a:t>Ελένα</a:t>
            </a:r>
            <a:r>
              <a:rPr lang="el-GR" sz="2400" dirty="0">
                <a:solidFill>
                  <a:schemeClr val="accent1">
                    <a:lumMod val="50000"/>
                  </a:schemeClr>
                </a:solidFill>
              </a:rPr>
              <a:t> </a:t>
            </a:r>
            <a:r>
              <a:rPr lang="el-GR" sz="2400" dirty="0" err="1">
                <a:solidFill>
                  <a:schemeClr val="accent1">
                    <a:lumMod val="50000"/>
                  </a:schemeClr>
                </a:solidFill>
              </a:rPr>
              <a:t>Δημητρουλάκη</a:t>
            </a:r>
            <a:endParaRPr lang="el-GR" sz="2400" dirty="0">
              <a:solidFill>
                <a:schemeClr val="accent1">
                  <a:lumMod val="50000"/>
                </a:schemeClr>
              </a:solidFill>
            </a:endParaRPr>
          </a:p>
        </p:txBody>
      </p:sp>
    </p:spTree>
    <p:extLst>
      <p:ext uri="{BB962C8B-B14F-4D97-AF65-F5344CB8AC3E}">
        <p14:creationId xmlns:p14="http://schemas.microsoft.com/office/powerpoint/2010/main" xmlns="" val="36701463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4441" y="1774823"/>
            <a:ext cx="6989851" cy="4313760"/>
          </a:xfrm>
          <a:prstGeom prst="ellipse">
            <a:avLst/>
          </a:prstGeom>
        </p:spPr>
        <p:txBody>
          <a:bodyPr vert="horz" lIns="91440" tIns="45720" rIns="91440" bIns="45720" rtlCol="0" anchor="b">
            <a:noAutofit/>
          </a:bodyPr>
          <a:lstStyle/>
          <a:p>
            <a:r>
              <a:rPr lang="el-GR" sz="3600" b="0" i="0" dirty="0">
                <a:solidFill>
                  <a:schemeClr val="bg1"/>
                </a:solidFill>
                <a:effectLst/>
              </a:rPr>
              <a:t>Ομαδική φωτογραφία από την επίσκεψη των </a:t>
            </a:r>
            <a:r>
              <a:rPr lang="el-GR" sz="3600" b="0" i="0" dirty="0" err="1">
                <a:solidFill>
                  <a:schemeClr val="bg1"/>
                </a:solidFill>
                <a:effectLst/>
              </a:rPr>
              <a:t>Freud</a:t>
            </a:r>
            <a:r>
              <a:rPr lang="el-GR" sz="3600" b="0" i="0" dirty="0">
                <a:solidFill>
                  <a:schemeClr val="bg1"/>
                </a:solidFill>
                <a:effectLst/>
              </a:rPr>
              <a:t>, </a:t>
            </a:r>
            <a:r>
              <a:rPr lang="el-GR" sz="3600" b="0" i="0" dirty="0" err="1">
                <a:solidFill>
                  <a:schemeClr val="bg1"/>
                </a:solidFill>
                <a:effectLst/>
              </a:rPr>
              <a:t>Jung</a:t>
            </a:r>
            <a:r>
              <a:rPr lang="el-GR" sz="3600" b="0" i="0" dirty="0">
                <a:solidFill>
                  <a:schemeClr val="bg1"/>
                </a:solidFill>
                <a:effectLst/>
              </a:rPr>
              <a:t> και </a:t>
            </a:r>
            <a:r>
              <a:rPr lang="el-GR" sz="3600" b="0" i="0" dirty="0" err="1">
                <a:solidFill>
                  <a:schemeClr val="bg1"/>
                </a:solidFill>
                <a:effectLst/>
              </a:rPr>
              <a:t>Ferenczi</a:t>
            </a:r>
            <a:r>
              <a:rPr lang="el-GR" sz="3600" b="0" i="0" dirty="0">
                <a:solidFill>
                  <a:schemeClr val="bg1"/>
                </a:solidFill>
                <a:effectLst/>
              </a:rPr>
              <a:t> στο </a:t>
            </a:r>
            <a:r>
              <a:rPr lang="el-GR" sz="3600" b="0" i="0" dirty="0" err="1">
                <a:solidFill>
                  <a:schemeClr val="bg1"/>
                </a:solidFill>
                <a:effectLst/>
              </a:rPr>
              <a:t>Clark</a:t>
            </a:r>
            <a:r>
              <a:rPr lang="el-GR" sz="3600" b="0" i="0" dirty="0">
                <a:solidFill>
                  <a:schemeClr val="bg1"/>
                </a:solidFill>
                <a:effectLst/>
              </a:rPr>
              <a:t> </a:t>
            </a:r>
            <a:r>
              <a:rPr lang="el-GR" sz="3600" b="0" i="0" dirty="0" err="1">
                <a:solidFill>
                  <a:schemeClr val="bg1"/>
                </a:solidFill>
                <a:effectLst/>
              </a:rPr>
              <a:t>University</a:t>
            </a:r>
            <a:r>
              <a:rPr lang="el-GR" sz="3600" b="0" i="0" dirty="0">
                <a:solidFill>
                  <a:schemeClr val="bg1"/>
                </a:solidFill>
                <a:effectLst/>
              </a:rPr>
              <a:t>, μετά από πρόσκληση του </a:t>
            </a:r>
            <a:r>
              <a:rPr lang="el-GR" sz="3600" b="0" i="0" dirty="0" err="1">
                <a:solidFill>
                  <a:schemeClr val="bg1"/>
                </a:solidFill>
                <a:effectLst/>
              </a:rPr>
              <a:t>Stanley</a:t>
            </a:r>
            <a:r>
              <a:rPr lang="el-GR" sz="3600" b="0" i="0" dirty="0">
                <a:solidFill>
                  <a:schemeClr val="bg1"/>
                </a:solidFill>
                <a:effectLst/>
              </a:rPr>
              <a:t> </a:t>
            </a:r>
            <a:r>
              <a:rPr lang="el-GR" sz="3600" b="0" i="0" dirty="0" err="1">
                <a:solidFill>
                  <a:schemeClr val="bg1"/>
                </a:solidFill>
                <a:effectLst/>
              </a:rPr>
              <a:t>Hall</a:t>
            </a:r>
            <a:r>
              <a:rPr lang="el-GR" sz="3600" b="0" i="0" dirty="0">
                <a:solidFill>
                  <a:schemeClr val="bg1"/>
                </a:solidFill>
                <a:effectLst/>
              </a:rPr>
              <a:t>, ο οποίος εικονίζεται στο μέσο της κάτω σειράς. </a:t>
            </a:r>
            <a:r>
              <a:rPr lang="el-GR" sz="3600" dirty="0">
                <a:solidFill>
                  <a:schemeClr val="bg1"/>
                </a:solidFill>
              </a:rPr>
              <a:t/>
            </a:r>
            <a:br>
              <a:rPr lang="el-GR" sz="3600" dirty="0">
                <a:solidFill>
                  <a:schemeClr val="bg1"/>
                </a:solidFill>
              </a:rPr>
            </a:br>
            <a:endParaRPr lang="en-US" sz="3600" kern="1200" dirty="0">
              <a:solidFill>
                <a:schemeClr val="bg1"/>
              </a:solidFill>
              <a:ea typeface="+mj-ea"/>
              <a:cs typeface="+mj-cs"/>
            </a:endParaRPr>
          </a:p>
        </p:txBody>
      </p:sp>
      <p:pic>
        <p:nvPicPr>
          <p:cNvPr id="7" name="Content Placeholder 6" descr="A framed picture of a group of men&#10;&#10;Description automatically generated with medium confidence">
            <a:extLst>
              <a:ext uri="{FF2B5EF4-FFF2-40B4-BE49-F238E27FC236}">
                <a16:creationId xmlns:a16="http://schemas.microsoft.com/office/drawing/2014/main" xmlns="" id="{EE8FBBC1-C1C6-D227-8A57-CBD340D0B1D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6079" y="-5"/>
            <a:ext cx="6624063" cy="6858002"/>
          </a:xfrm>
        </p:spPr>
      </p:pic>
    </p:spTree>
    <p:extLst>
      <p:ext uri="{BB962C8B-B14F-4D97-AF65-F5344CB8AC3E}">
        <p14:creationId xmlns:p14="http://schemas.microsoft.com/office/powerpoint/2010/main" xmlns="" val="380293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0752" y="1932781"/>
            <a:ext cx="6989851" cy="4846465"/>
          </a:xfrm>
          <a:prstGeom prst="ellipse">
            <a:avLst/>
          </a:prstGeom>
        </p:spPr>
        <p:txBody>
          <a:bodyPr vert="horz" lIns="91440" tIns="45720" rIns="91440" bIns="45720" rtlCol="0" anchor="b">
            <a:noAutofit/>
          </a:bodyPr>
          <a:lstStyle/>
          <a:p>
            <a:r>
              <a:rPr lang="el-GR" sz="3200" b="0" i="0" dirty="0">
                <a:solidFill>
                  <a:schemeClr val="bg1"/>
                </a:solidFill>
                <a:effectLst/>
              </a:rPr>
              <a:t>H τρίτη αδυναμία του </a:t>
            </a:r>
            <a:r>
              <a:rPr lang="el-GR" sz="3200" b="0" i="0" dirty="0" err="1">
                <a:solidFill>
                  <a:schemeClr val="bg1"/>
                </a:solidFill>
                <a:effectLst/>
              </a:rPr>
              <a:t>Freud</a:t>
            </a:r>
            <a:r>
              <a:rPr lang="el-GR" sz="3200" b="0" i="0" dirty="0">
                <a:solidFill>
                  <a:schemeClr val="bg1"/>
                </a:solidFill>
                <a:effectLst/>
              </a:rPr>
              <a:t>, εκτός των ταξιδιών και του καπνίσματος, ήταν η συλλογή αρχαίων αντικών και κειμηλίων, όπου έκαναν το γραφείο του να μοιάζει με αρχαιολογικό μουσείο. Ο ίδιος ανέφερε ότι τα αρχαία αυτά αντικείμενα του κρατούσαν συντροφιά όταν μελετούσε ή έγραφε. </a:t>
            </a:r>
            <a:r>
              <a:rPr lang="el-GR" sz="3200" dirty="0">
                <a:solidFill>
                  <a:schemeClr val="bg1"/>
                </a:solidFill>
              </a:rPr>
              <a:t/>
            </a:r>
            <a:br>
              <a:rPr lang="el-GR" sz="3200" dirty="0">
                <a:solidFill>
                  <a:schemeClr val="bg1"/>
                </a:solidFill>
              </a:rPr>
            </a:br>
            <a:endParaRPr lang="en-US" sz="3200" kern="1200" dirty="0">
              <a:solidFill>
                <a:schemeClr val="bg1"/>
              </a:solidFill>
              <a:ea typeface="+mj-ea"/>
              <a:cs typeface="+mj-cs"/>
            </a:endParaRPr>
          </a:p>
        </p:txBody>
      </p:sp>
      <p:pic>
        <p:nvPicPr>
          <p:cNvPr id="6" name="Content Placeholder 5" descr="A picture containing indoor, open, opened&#10;&#10;Description automatically generated">
            <a:extLst>
              <a:ext uri="{FF2B5EF4-FFF2-40B4-BE49-F238E27FC236}">
                <a16:creationId xmlns:a16="http://schemas.microsoft.com/office/drawing/2014/main" xmlns="" id="{3DA19A97-2F0E-F6A5-10CE-EC0D6E81FE5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8347" y="-79490"/>
            <a:ext cx="6699545" cy="6937487"/>
          </a:xfrm>
        </p:spPr>
      </p:pic>
    </p:spTree>
    <p:extLst>
      <p:ext uri="{BB962C8B-B14F-4D97-AF65-F5344CB8AC3E}">
        <p14:creationId xmlns:p14="http://schemas.microsoft.com/office/powerpoint/2010/main" xmlns="" val="239908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xmlns="" id="{21ED5FCA-9564-42B4-9F52-2CCED8ED6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indoor, wall, table, dining table&#10;&#10;Description automatically generated">
            <a:extLst>
              <a:ext uri="{FF2B5EF4-FFF2-40B4-BE49-F238E27FC236}">
                <a16:creationId xmlns:a16="http://schemas.microsoft.com/office/drawing/2014/main" xmlns="" id="{CC9665B1-6EF2-C7AF-37D5-906DDB976B73}"/>
              </a:ext>
            </a:extLst>
          </p:cNvPr>
          <p:cNvPicPr>
            <a:picLocks noChangeAspect="1"/>
          </p:cNvPicPr>
          <p:nvPr/>
        </p:nvPicPr>
        <p:blipFill rotWithShape="1">
          <a:blip r:embed="rId2" cstate="print">
            <a:alphaModFix amt="55000"/>
            <a:extLst>
              <a:ext uri="{28A0092B-C50C-407E-A947-70E740481C1C}">
                <a14:useLocalDpi xmlns:a14="http://schemas.microsoft.com/office/drawing/2010/main" xmlns="" val="0"/>
              </a:ext>
            </a:extLst>
          </a:blip>
          <a:srcRect t="9595" b="6135"/>
          <a:stretch/>
        </p:blipFill>
        <p:spPr>
          <a:xfrm>
            <a:off x="20" y="-9107"/>
            <a:ext cx="12191980" cy="6858000"/>
          </a:xfrm>
          <a:prstGeom prst="rect">
            <a:avLst/>
          </a:prstGeom>
        </p:spPr>
      </p:pic>
      <p:sp>
        <p:nvSpPr>
          <p:cNvPr id="2" name="Title 1">
            <a:extLst>
              <a:ext uri="{FF2B5EF4-FFF2-40B4-BE49-F238E27FC236}">
                <a16:creationId xmlns:a16="http://schemas.microsoft.com/office/drawing/2014/main" xmlns="" id="{C4337F7B-E87C-9A79-4AB0-DAE56642B801}"/>
              </a:ext>
            </a:extLst>
          </p:cNvPr>
          <p:cNvSpPr>
            <a:spLocks noGrp="1"/>
          </p:cNvSpPr>
          <p:nvPr>
            <p:ph type="title"/>
          </p:nvPr>
        </p:nvSpPr>
        <p:spPr>
          <a:xfrm>
            <a:off x="838200" y="365125"/>
            <a:ext cx="10515600" cy="1325563"/>
          </a:xfrm>
        </p:spPr>
        <p:txBody>
          <a:bodyPr>
            <a:normAutofit/>
          </a:bodyPr>
          <a:lstStyle/>
          <a:p>
            <a:r>
              <a:rPr lang="el-GR" sz="4400" dirty="0">
                <a:solidFill>
                  <a:srgbClr val="FFFFFF"/>
                </a:solidFill>
              </a:rPr>
              <a:t>Η ΣΥΛΛΟΓΗ ΤΕΧΝΗΣ ΤΟΥ </a:t>
            </a:r>
            <a:r>
              <a:rPr lang="en-US" sz="4400" dirty="0">
                <a:solidFill>
                  <a:srgbClr val="FFFFFF"/>
                </a:solidFill>
              </a:rPr>
              <a:t>FREUD</a:t>
            </a:r>
            <a:endParaRPr lang="el-GR" dirty="0">
              <a:solidFill>
                <a:srgbClr val="FFFFFF"/>
              </a:solidFill>
            </a:endParaRPr>
          </a:p>
        </p:txBody>
      </p:sp>
      <p:sp>
        <p:nvSpPr>
          <p:cNvPr id="14" name="Arc 1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xmlns="" id="{0FD9C855-C30E-3958-C2AF-5659DD363E93}"/>
              </a:ext>
            </a:extLst>
          </p:cNvPr>
          <p:cNvSpPr>
            <a:spLocks noGrp="1"/>
          </p:cNvSpPr>
          <p:nvPr>
            <p:ph idx="1"/>
          </p:nvPr>
        </p:nvSpPr>
        <p:spPr>
          <a:xfrm>
            <a:off x="838200" y="1825625"/>
            <a:ext cx="10515600" cy="4351338"/>
          </a:xfrm>
        </p:spPr>
        <p:txBody>
          <a:bodyPr>
            <a:normAutofit/>
          </a:bodyPr>
          <a:lstStyle/>
          <a:p>
            <a:r>
              <a:rPr lang="el-GR" b="0" i="0" dirty="0">
                <a:solidFill>
                  <a:schemeClr val="bg1"/>
                </a:solidFill>
              </a:rPr>
              <a:t>Ο </a:t>
            </a:r>
            <a:r>
              <a:rPr lang="el-GR" b="0" i="0" dirty="0" err="1">
                <a:solidFill>
                  <a:schemeClr val="bg1"/>
                </a:solidFill>
              </a:rPr>
              <a:t>Φρόυντ</a:t>
            </a:r>
            <a:r>
              <a:rPr lang="el-GR" b="0" i="0" dirty="0">
                <a:solidFill>
                  <a:schemeClr val="bg1"/>
                </a:solidFill>
              </a:rPr>
              <a:t> άρχισε να συσσωρεύει αυτή την εκτεταμένη συλλογή το 1896 σε μια σημαντική συγκυρία στη ζωή του. Μόλις είχε πεθάνει ο πατέρας του, μόλις είχε ανοίξει το πρώτο του γραφείο και ήταν έτοιμος να ξεκινήσει τη δική του ανάλυση.</a:t>
            </a:r>
            <a:endParaRPr lang="en-US" dirty="0">
              <a:solidFill>
                <a:schemeClr val="bg1"/>
              </a:solidFill>
            </a:endParaRPr>
          </a:p>
          <a:p>
            <a:r>
              <a:rPr lang="el-GR" b="0" i="0" dirty="0">
                <a:solidFill>
                  <a:schemeClr val="bg1"/>
                </a:solidFill>
              </a:rPr>
              <a:t>Έτσι οι πρώτες του αγορές ήταν γύψινα ιταλικά αγάλματα, όπως αυτό του Μιχαήλ Άγγελου ο «Πεθαμένος σκλάβος» έργο περίπου του 1513. Όσο περνάει ο καιρός το γούστο του γίνεται πιο εκλεπτυσμένο και συλλέγει μόνο πρωτότυπα αντικείμενα από την αρχαιότητα.</a:t>
            </a:r>
            <a:endParaRPr lang="en-US" dirty="0">
              <a:solidFill>
                <a:schemeClr val="bg1"/>
              </a:solidFill>
            </a:endParaRPr>
          </a:p>
          <a:p>
            <a:endParaRPr lang="en-US" dirty="0">
              <a:solidFill>
                <a:srgbClr val="FFFFFF"/>
              </a:solidFill>
            </a:endParaRPr>
          </a:p>
        </p:txBody>
      </p:sp>
    </p:spTree>
    <p:extLst>
      <p:ext uri="{BB962C8B-B14F-4D97-AF65-F5344CB8AC3E}">
        <p14:creationId xmlns:p14="http://schemas.microsoft.com/office/powerpoint/2010/main" xmlns="" val="217779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wall, indoor, different, several&#10;&#10;Description automatically generated">
            <a:extLst>
              <a:ext uri="{FF2B5EF4-FFF2-40B4-BE49-F238E27FC236}">
                <a16:creationId xmlns:a16="http://schemas.microsoft.com/office/drawing/2014/main" xmlns="" id="{81B6B0EF-3AA5-BC0D-B19D-68424A470A5B}"/>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xmlns="" val="236815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cat&#10;&#10;Description automatically generated">
            <a:extLst>
              <a:ext uri="{FF2B5EF4-FFF2-40B4-BE49-F238E27FC236}">
                <a16:creationId xmlns:a16="http://schemas.microsoft.com/office/drawing/2014/main" xmlns="" id="{FE38934A-AA33-06B0-1567-AA6DB5DD786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20778" y="643466"/>
            <a:ext cx="4150444" cy="5571067"/>
          </a:xfrm>
          <a:prstGeom prst="rect">
            <a:avLst/>
          </a:prstGeom>
        </p:spPr>
      </p:pic>
    </p:spTree>
    <p:extLst>
      <p:ext uri="{BB962C8B-B14F-4D97-AF65-F5344CB8AC3E}">
        <p14:creationId xmlns:p14="http://schemas.microsoft.com/office/powerpoint/2010/main" xmlns="" val="429247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tatue of a lion&#10;&#10;Description automatically generated with low confidence">
            <a:extLst>
              <a:ext uri="{FF2B5EF4-FFF2-40B4-BE49-F238E27FC236}">
                <a16:creationId xmlns:a16="http://schemas.microsoft.com/office/drawing/2014/main" xmlns="" id="{E01232C9-80B3-9748-A860-F13E4111B30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13259" y="643466"/>
            <a:ext cx="3565482" cy="5571067"/>
          </a:xfrm>
          <a:prstGeom prst="rect">
            <a:avLst/>
          </a:prstGeom>
        </p:spPr>
      </p:pic>
    </p:spTree>
    <p:extLst>
      <p:ext uri="{BB962C8B-B14F-4D97-AF65-F5344CB8AC3E}">
        <p14:creationId xmlns:p14="http://schemas.microsoft.com/office/powerpoint/2010/main" xmlns="" val="23718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dinosaur&#10;&#10;Description automatically generated">
            <a:extLst>
              <a:ext uri="{FF2B5EF4-FFF2-40B4-BE49-F238E27FC236}">
                <a16:creationId xmlns:a16="http://schemas.microsoft.com/office/drawing/2014/main" xmlns="" id="{5906EEE6-8719-E5FA-6E6E-9A048B0E0A3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13259" y="643466"/>
            <a:ext cx="3565482" cy="5571067"/>
          </a:xfrm>
          <a:prstGeom prst="rect">
            <a:avLst/>
          </a:prstGeom>
        </p:spPr>
      </p:pic>
    </p:spTree>
    <p:extLst>
      <p:ext uri="{BB962C8B-B14F-4D97-AF65-F5344CB8AC3E}">
        <p14:creationId xmlns:p14="http://schemas.microsoft.com/office/powerpoint/2010/main" xmlns="" val="317216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culpture, building&#10;&#10;Description automatically generated">
            <a:extLst>
              <a:ext uri="{FF2B5EF4-FFF2-40B4-BE49-F238E27FC236}">
                <a16:creationId xmlns:a16="http://schemas.microsoft.com/office/drawing/2014/main" xmlns="" id="{C9F26E49-B033-E230-2DFD-713EDC5E8A2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34150" y="643466"/>
            <a:ext cx="3523699" cy="5571067"/>
          </a:xfrm>
          <a:prstGeom prst="rect">
            <a:avLst/>
          </a:prstGeom>
        </p:spPr>
      </p:pic>
    </p:spTree>
    <p:extLst>
      <p:ext uri="{BB962C8B-B14F-4D97-AF65-F5344CB8AC3E}">
        <p14:creationId xmlns:p14="http://schemas.microsoft.com/office/powerpoint/2010/main" xmlns="" val="3270363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2D71B471-61D7-CBF7-7ADE-EB16C8A150A4}"/>
              </a:ext>
            </a:extLst>
          </p:cNvPr>
          <p:cNvSpPr>
            <a:spLocks noGrp="1"/>
          </p:cNvSpPr>
          <p:nvPr>
            <p:ph idx="1"/>
          </p:nvPr>
        </p:nvSpPr>
        <p:spPr>
          <a:xfrm>
            <a:off x="5732980" y="649480"/>
            <a:ext cx="6359703" cy="5546047"/>
          </a:xfrm>
        </p:spPr>
        <p:txBody>
          <a:bodyPr anchor="ctr">
            <a:normAutofit/>
          </a:bodyPr>
          <a:lstStyle/>
          <a:p>
            <a:r>
              <a:rPr lang="el-GR" b="0" i="0" dirty="0">
                <a:effectLst/>
                <a:latin typeface="+mj-lt"/>
              </a:rPr>
              <a:t>Στο δεξί χέρι του γραφείου του βρίσκεται ένα πολύτιμο αντικείμενο, ένα μαρμάρινο αγαλμάτιο του αρχαίου αιγυπτιακού θεού </a:t>
            </a:r>
            <a:r>
              <a:rPr lang="el-GR" b="0" i="0" dirty="0" err="1">
                <a:effectLst/>
                <a:latin typeface="+mj-lt"/>
              </a:rPr>
              <a:t>Thoth</a:t>
            </a:r>
            <a:r>
              <a:rPr lang="el-GR" b="0" i="0" dirty="0">
                <a:effectLst/>
                <a:latin typeface="+mj-lt"/>
              </a:rPr>
              <a:t>. Η </a:t>
            </a:r>
            <a:r>
              <a:rPr lang="el-GR" b="0" i="0" dirty="0" err="1">
                <a:effectLst/>
                <a:latin typeface="+mj-lt"/>
              </a:rPr>
              <a:t>Paula</a:t>
            </a:r>
            <a:r>
              <a:rPr lang="el-GR" b="0" i="0" dirty="0">
                <a:effectLst/>
                <a:latin typeface="+mj-lt"/>
              </a:rPr>
              <a:t> </a:t>
            </a:r>
            <a:r>
              <a:rPr lang="el-GR" b="0" i="0" dirty="0" err="1">
                <a:effectLst/>
                <a:latin typeface="+mj-lt"/>
              </a:rPr>
              <a:t>Fichtl</a:t>
            </a:r>
            <a:r>
              <a:rPr lang="el-GR" b="0" i="0" dirty="0">
                <a:effectLst/>
                <a:latin typeface="+mj-lt"/>
              </a:rPr>
              <a:t>, η πιστή οικονόμος του </a:t>
            </a:r>
            <a:r>
              <a:rPr lang="el-GR" b="0" i="0" dirty="0" err="1">
                <a:effectLst/>
                <a:latin typeface="+mj-lt"/>
              </a:rPr>
              <a:t>Φρόυντ</a:t>
            </a:r>
            <a:r>
              <a:rPr lang="el-GR" b="0" i="0" dirty="0">
                <a:effectLst/>
                <a:latin typeface="+mj-lt"/>
              </a:rPr>
              <a:t>, υπεύθυνη για το ξεσκόνισμα και την ακριβή τοποθέτηση του αγαλματιδίου, θυμάται πως ο γιατρός το χτυπούσε στο κεφάλι ή το </a:t>
            </a:r>
            <a:r>
              <a:rPr lang="el-GR" b="0" i="0" dirty="0" err="1">
                <a:effectLst/>
                <a:latin typeface="+mj-lt"/>
              </a:rPr>
              <a:t>χάϊδευε</a:t>
            </a:r>
            <a:r>
              <a:rPr lang="el-GR" b="0" i="0" dirty="0">
                <a:effectLst/>
                <a:latin typeface="+mj-lt"/>
              </a:rPr>
              <a:t> ενώ έγραφε ή σκεφτόταν βαθιά</a:t>
            </a:r>
            <a:r>
              <a:rPr lang="en-US" b="0" i="0" dirty="0">
                <a:effectLst/>
                <a:latin typeface="+mj-lt"/>
              </a:rPr>
              <a:t>.</a:t>
            </a:r>
            <a:endParaRPr lang="el-GR" b="0" i="0" dirty="0">
              <a:effectLst/>
              <a:latin typeface="+mj-lt"/>
            </a:endParaRPr>
          </a:p>
          <a:p>
            <a:pPr marL="0" indent="0">
              <a:buNone/>
            </a:pPr>
            <a:endParaRPr lang="el-GR" sz="2000" dirty="0"/>
          </a:p>
        </p:txBody>
      </p:sp>
    </p:spTree>
    <p:extLst>
      <p:ext uri="{BB962C8B-B14F-4D97-AF65-F5344CB8AC3E}">
        <p14:creationId xmlns:p14="http://schemas.microsoft.com/office/powerpoint/2010/main" xmlns="" val="38981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39C3CDCD-61EC-55F1-7BBB-F431F6AA4816}"/>
              </a:ext>
            </a:extLst>
          </p:cNvPr>
          <p:cNvSpPr>
            <a:spLocks noGrp="1"/>
          </p:cNvSpPr>
          <p:nvPr>
            <p:ph idx="1"/>
          </p:nvPr>
        </p:nvSpPr>
        <p:spPr>
          <a:xfrm>
            <a:off x="5661061" y="649480"/>
            <a:ext cx="6390525" cy="5546047"/>
          </a:xfrm>
        </p:spPr>
        <p:txBody>
          <a:bodyPr anchor="ctr">
            <a:normAutofit fontScale="92500"/>
          </a:bodyPr>
          <a:lstStyle/>
          <a:p>
            <a:r>
              <a:rPr lang="el-GR" dirty="0">
                <a:latin typeface="+mj-lt"/>
              </a:rPr>
              <a:t>Η </a:t>
            </a:r>
            <a:r>
              <a:rPr lang="el-GR" b="0" i="0" dirty="0">
                <a:effectLst/>
                <a:latin typeface="+mj-lt"/>
              </a:rPr>
              <a:t>ψυχανάλυση και η αρχαιολογία δεν είναι ίδιες. “Τα ψυχικά αντικείμενα είναι ασύγκριτα πιο πολύπλοκα από τα υλικά του εκσκαφέα”, σημειώνει στις Κατασκευές στην Ανάλυση (1937). “Η κύρια διαφορά μεταξύ τους έγκειται στο γεγονός ότι για τον αρχαιολόγο η ανασυγκρότηση είναι ο σκοπός και το τέλος των προσπαθειών του, ενώ στην ψυχανάλυση η κατασκευή είναι μόνο προκαταρκτική εργασία.” Η συλλογή φαίνεται να ήταν προκαταρκτική εργασία και για τον </a:t>
            </a:r>
            <a:r>
              <a:rPr lang="el-GR" b="0" i="0" dirty="0" err="1">
                <a:effectLst/>
                <a:latin typeface="+mj-lt"/>
              </a:rPr>
              <a:t>Freud</a:t>
            </a:r>
            <a:r>
              <a:rPr lang="el-GR" b="0" i="0" dirty="0">
                <a:effectLst/>
                <a:latin typeface="+mj-lt"/>
              </a:rPr>
              <a:t>. </a:t>
            </a:r>
            <a:r>
              <a:rPr lang="el-GR" dirty="0">
                <a:latin typeface="+mj-lt"/>
              </a:rPr>
              <a:t>Αργότερα τα αντικείμενα αυτά, έ</a:t>
            </a:r>
            <a:r>
              <a:rPr lang="el-GR" b="0" i="0" dirty="0">
                <a:effectLst/>
                <a:latin typeface="+mj-lt"/>
              </a:rPr>
              <a:t>δωσαν νέες έννοιες για να εξηγήσουν την σημερινή ύπαρξή μας. </a:t>
            </a:r>
            <a:endParaRPr lang="el-GR" dirty="0">
              <a:latin typeface="+mj-lt"/>
            </a:endParaRPr>
          </a:p>
        </p:txBody>
      </p:sp>
    </p:spTree>
    <p:extLst>
      <p:ext uri="{BB962C8B-B14F-4D97-AF65-F5344CB8AC3E}">
        <p14:creationId xmlns:p14="http://schemas.microsoft.com/office/powerpoint/2010/main" xmlns="" val="164575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468C3F96-51BF-93FC-868C-12D89E491CD6}"/>
              </a:ext>
            </a:extLst>
          </p:cNvPr>
          <p:cNvSpPr>
            <a:spLocks noGrp="1"/>
          </p:cNvSpPr>
          <p:nvPr>
            <p:ph type="title"/>
          </p:nvPr>
        </p:nvSpPr>
        <p:spPr>
          <a:xfrm>
            <a:off x="276126" y="1064105"/>
            <a:ext cx="3760341" cy="3304922"/>
          </a:xfrm>
        </p:spPr>
        <p:txBody>
          <a:bodyPr vert="horz" lIns="91440" tIns="45720" rIns="91440" bIns="45720" rtlCol="0" anchor="t">
            <a:normAutofit/>
          </a:bodyPr>
          <a:lstStyle/>
          <a:p>
            <a:r>
              <a:rPr lang="en-US" sz="2800" kern="1200" dirty="0" err="1">
                <a:solidFill>
                  <a:srgbClr val="FFFFFF"/>
                </a:solidFill>
              </a:rPr>
              <a:t>Το</a:t>
            </a:r>
            <a:r>
              <a:rPr lang="en-US" sz="2800" kern="1200" dirty="0">
                <a:solidFill>
                  <a:srgbClr val="FFFFFF"/>
                </a:solidFill>
              </a:rPr>
              <a:t> </a:t>
            </a:r>
            <a:r>
              <a:rPr lang="en-US" sz="2800" kern="1200" dirty="0" err="1">
                <a:solidFill>
                  <a:srgbClr val="FFFFFF"/>
                </a:solidFill>
              </a:rPr>
              <a:t>εξωτερικό</a:t>
            </a:r>
            <a:r>
              <a:rPr lang="en-US" sz="2800" kern="1200" dirty="0">
                <a:solidFill>
                  <a:srgbClr val="FFFFFF"/>
                </a:solidFill>
              </a:rPr>
              <a:t> </a:t>
            </a:r>
            <a:r>
              <a:rPr lang="en-US" sz="2800" kern="1200" dirty="0" err="1">
                <a:solidFill>
                  <a:srgbClr val="FFFFFF"/>
                </a:solidFill>
              </a:rPr>
              <a:t>του</a:t>
            </a:r>
            <a:r>
              <a:rPr lang="en-US" sz="2800" kern="1200" dirty="0">
                <a:solidFill>
                  <a:srgbClr val="FFFFFF"/>
                </a:solidFill>
              </a:rPr>
              <a:t> σπ</a:t>
            </a:r>
            <a:r>
              <a:rPr lang="en-US" sz="2800" kern="1200" dirty="0" err="1">
                <a:solidFill>
                  <a:srgbClr val="FFFFFF"/>
                </a:solidFill>
              </a:rPr>
              <a:t>ιτιού</a:t>
            </a:r>
            <a:r>
              <a:rPr lang="en-US" sz="2800" kern="1200" dirty="0">
                <a:solidFill>
                  <a:srgbClr val="FFFFFF"/>
                </a:solidFill>
              </a:rPr>
              <a:t>/</a:t>
            </a:r>
            <a:r>
              <a:rPr lang="en-US" sz="2800" kern="1200" dirty="0" err="1">
                <a:solidFill>
                  <a:srgbClr val="FFFFFF"/>
                </a:solidFill>
              </a:rPr>
              <a:t>μουσείου</a:t>
            </a:r>
            <a:r>
              <a:rPr lang="en-US" sz="2800" kern="1200" dirty="0">
                <a:solidFill>
                  <a:srgbClr val="FFFFFF"/>
                </a:solidFill>
              </a:rPr>
              <a:t>.</a:t>
            </a:r>
            <a:br>
              <a:rPr lang="en-US" sz="2800" kern="1200" dirty="0">
                <a:solidFill>
                  <a:srgbClr val="FFFFFF"/>
                </a:solidFill>
              </a:rPr>
            </a:br>
            <a:r>
              <a:rPr lang="el-GR" sz="2800" kern="1200" dirty="0">
                <a:solidFill>
                  <a:srgbClr val="FFFFFF"/>
                </a:solidFill>
              </a:rPr>
              <a:t/>
            </a:r>
            <a:br>
              <a:rPr lang="el-GR" sz="2800" kern="1200" dirty="0">
                <a:solidFill>
                  <a:srgbClr val="FFFFFF"/>
                </a:solidFill>
              </a:rPr>
            </a:br>
            <a:r>
              <a:rPr lang="el-GR" sz="2800" dirty="0">
                <a:solidFill>
                  <a:srgbClr val="FFFFFF"/>
                </a:solidFill>
              </a:rPr>
              <a:t>Οδός:</a:t>
            </a:r>
            <a:r>
              <a:rPr lang="en-US" sz="2800" dirty="0">
                <a:solidFill>
                  <a:srgbClr val="FFFFFF"/>
                </a:solidFill>
              </a:rPr>
              <a:t> </a:t>
            </a:r>
            <a:r>
              <a:rPr lang="el-GR" sz="2800" b="0" i="0" dirty="0" err="1">
                <a:solidFill>
                  <a:schemeClr val="bg1"/>
                </a:solidFill>
                <a:effectLst/>
              </a:rPr>
              <a:t>Berggasse</a:t>
            </a:r>
            <a:r>
              <a:rPr lang="el-GR" sz="2800" b="0" i="0" dirty="0">
                <a:solidFill>
                  <a:schemeClr val="bg1"/>
                </a:solidFill>
                <a:effectLst/>
              </a:rPr>
              <a:t> 19, Βιέννη 1090 Αυστρία </a:t>
            </a:r>
            <a:r>
              <a:rPr lang="en-US" sz="2800" b="0" i="0" dirty="0">
                <a:solidFill>
                  <a:schemeClr val="bg1"/>
                </a:solidFill>
                <a:effectLst/>
              </a:rPr>
              <a:t/>
            </a:r>
            <a:br>
              <a:rPr lang="en-US" sz="2800" b="0" i="0" dirty="0">
                <a:solidFill>
                  <a:schemeClr val="bg1"/>
                </a:solidFill>
                <a:effectLst/>
              </a:rPr>
            </a:br>
            <a:r>
              <a:rPr lang="en-US" sz="2800" b="0" i="0" dirty="0">
                <a:solidFill>
                  <a:schemeClr val="bg1"/>
                </a:solidFill>
                <a:effectLst/>
              </a:rPr>
              <a:t/>
            </a:r>
            <a:br>
              <a:rPr lang="en-US" sz="2800" b="0" i="0" dirty="0">
                <a:solidFill>
                  <a:schemeClr val="bg1"/>
                </a:solidFill>
                <a:effectLst/>
              </a:rPr>
            </a:br>
            <a:r>
              <a:rPr lang="el-GR" sz="2800" b="0" i="0" dirty="0">
                <a:solidFill>
                  <a:schemeClr val="bg1"/>
                </a:solidFill>
                <a:effectLst/>
              </a:rPr>
              <a:t>Γειτονιά: </a:t>
            </a:r>
            <a:r>
              <a:rPr lang="el-GR" sz="2800" b="0" i="0" dirty="0" err="1">
                <a:solidFill>
                  <a:schemeClr val="bg1"/>
                </a:solidFill>
                <a:effectLst/>
              </a:rPr>
              <a:t>Σέρβιτεν</a:t>
            </a:r>
            <a:r>
              <a:rPr lang="el-GR" sz="2800" b="0" i="0" dirty="0">
                <a:solidFill>
                  <a:schemeClr val="bg1"/>
                </a:solidFill>
                <a:effectLst/>
              </a:rPr>
              <a:t> </a:t>
            </a:r>
            <a:r>
              <a:rPr lang="el-GR" sz="2800" b="0" i="0" dirty="0" err="1">
                <a:solidFill>
                  <a:schemeClr val="bg1"/>
                </a:solidFill>
                <a:effectLst/>
              </a:rPr>
              <a:t>Κουόρτερ</a:t>
            </a:r>
            <a:endParaRPr lang="en-US" sz="2800" kern="1200" dirty="0">
              <a:solidFill>
                <a:schemeClr val="bg1"/>
              </a:solidFill>
            </a:endParaRPr>
          </a:p>
        </p:txBody>
      </p:sp>
      <p:pic>
        <p:nvPicPr>
          <p:cNvPr id="5" name="Content Placeholder 4" descr="A picture containing building, outdoor, stone&#10;&#10;Description automatically generated">
            <a:extLst>
              <a:ext uri="{FF2B5EF4-FFF2-40B4-BE49-F238E27FC236}">
                <a16:creationId xmlns:a16="http://schemas.microsoft.com/office/drawing/2014/main" xmlns="" id="{DBF9A220-C763-7CC8-923A-FD3AD8D17EDB}"/>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5119"/>
          <a:stretch/>
        </p:blipFill>
        <p:spPr>
          <a:xfrm>
            <a:off x="4038604" y="1"/>
            <a:ext cx="8153396" cy="6875818"/>
          </a:xfrm>
          <a:prstGeom prst="rect">
            <a:avLst/>
          </a:prstGeom>
        </p:spPr>
      </p:pic>
    </p:spTree>
    <p:extLst>
      <p:ext uri="{BB962C8B-B14F-4D97-AF65-F5344CB8AC3E}">
        <p14:creationId xmlns:p14="http://schemas.microsoft.com/office/powerpoint/2010/main" xmlns="" val="324900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alphaModFix amt="50000"/>
            <a:extLst>
              <a:ext uri="{28A0092B-C50C-407E-A947-70E740481C1C}">
                <a14:useLocalDpi xmlns:a14="http://schemas.microsoft.com/office/drawing/2010/main" xmlns="" val="0"/>
              </a:ext>
            </a:extLst>
          </a:blip>
          <a:srcRect t="14922" r="-1" b="8527"/>
          <a:stretch/>
        </p:blipFill>
        <p:spPr>
          <a:xfrm>
            <a:off x="20" y="10"/>
            <a:ext cx="12188930" cy="6857990"/>
          </a:xfrm>
          <a:prstGeom prst="rect">
            <a:avLst/>
          </a:prstGeom>
        </p:spPr>
      </p:pic>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1524000" y="1122363"/>
            <a:ext cx="9144000" cy="3063240"/>
          </a:xfrm>
          <a:prstGeom prst="ellipse">
            <a:avLst/>
          </a:prstGeom>
        </p:spPr>
        <p:txBody>
          <a:bodyPr vert="horz" lIns="91440" tIns="45720" rIns="91440" bIns="45720" rtlCol="0" anchor="b">
            <a:normAutofit/>
          </a:bodyPr>
          <a:lstStyle/>
          <a:p>
            <a:pPr algn="ctr"/>
            <a:r>
              <a:rPr lang="en-US" sz="6600">
                <a:solidFill>
                  <a:srgbClr val="FFFFFF"/>
                </a:solidFill>
              </a:rPr>
              <a:t>ΤΟ ΝΤΙΒΑΝΙ</a:t>
            </a:r>
          </a:p>
        </p:txBody>
      </p:sp>
      <p:sp>
        <p:nvSpPr>
          <p:cNvPr id="65" name="sketchy line">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3376542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297951" y="212450"/>
            <a:ext cx="8599470" cy="4526443"/>
          </a:xfrm>
          <a:prstGeom prst="ellipse">
            <a:avLst/>
          </a:prstGeom>
        </p:spPr>
        <p:txBody>
          <a:bodyPr vert="horz" lIns="91440" tIns="45720" rIns="91440" bIns="45720" rtlCol="0" anchor="t">
            <a:noAutofit/>
          </a:bodyPr>
          <a:lstStyle/>
          <a:p>
            <a:r>
              <a:rPr lang="el-GR" sz="2800" dirty="0">
                <a:solidFill>
                  <a:srgbClr val="FFFFFF"/>
                </a:solidFill>
              </a:rPr>
              <a:t>-</a:t>
            </a:r>
            <a:r>
              <a:rPr lang="en-US" sz="2800" dirty="0">
                <a:solidFill>
                  <a:srgbClr val="FFFFFF"/>
                </a:solidFill>
              </a:rPr>
              <a:t> Η π</a:t>
            </a:r>
            <a:r>
              <a:rPr lang="en-US" sz="2800" dirty="0" err="1">
                <a:solidFill>
                  <a:srgbClr val="FFFFFF"/>
                </a:solidFill>
              </a:rPr>
              <a:t>ρώτη</a:t>
            </a:r>
            <a:r>
              <a:rPr lang="en-US" sz="2800" dirty="0">
                <a:solidFill>
                  <a:srgbClr val="FFFFFF"/>
                </a:solidFill>
              </a:rPr>
              <a:t> </a:t>
            </a:r>
            <a:r>
              <a:rPr lang="en-US" sz="2800" dirty="0" err="1">
                <a:solidFill>
                  <a:srgbClr val="FFFFFF"/>
                </a:solidFill>
              </a:rPr>
              <a:t>εικόν</a:t>
            </a:r>
            <a:r>
              <a:rPr lang="en-US" sz="2800" dirty="0">
                <a:solidFill>
                  <a:srgbClr val="FFFFFF"/>
                </a:solidFill>
              </a:rPr>
              <a:t>α που έρχεται στο μυαλό των περισσότερων ανθρώπων όταν μιλάμε για ψυχολογία.</a:t>
            </a:r>
            <a:br>
              <a:rPr lang="en-US" sz="2800" dirty="0">
                <a:solidFill>
                  <a:srgbClr val="FFFFFF"/>
                </a:solidFill>
              </a:rPr>
            </a:br>
            <a:r>
              <a:rPr lang="en-US" sz="2800" dirty="0">
                <a:solidFill>
                  <a:srgbClr val="FFFFFF"/>
                </a:solidFill>
              </a:rPr>
              <a:t/>
            </a:r>
            <a:br>
              <a:rPr lang="en-US" sz="2800" dirty="0">
                <a:solidFill>
                  <a:srgbClr val="FFFFFF"/>
                </a:solidFill>
              </a:rPr>
            </a:br>
            <a:r>
              <a:rPr lang="en-US" sz="2800" dirty="0">
                <a:solidFill>
                  <a:srgbClr val="FFFFFF"/>
                </a:solidFill>
              </a:rPr>
              <a:t>- </a:t>
            </a:r>
            <a:r>
              <a:rPr lang="en-US" sz="2800" dirty="0" err="1">
                <a:solidFill>
                  <a:srgbClr val="FFFFFF"/>
                </a:solidFill>
              </a:rPr>
              <a:t>Οι</a:t>
            </a:r>
            <a:r>
              <a:rPr lang="en-US" sz="2800" dirty="0">
                <a:solidFill>
                  <a:srgbClr val="FFFFFF"/>
                </a:solidFill>
              </a:rPr>
              <a:t> </a:t>
            </a:r>
            <a:r>
              <a:rPr lang="en-US" sz="2800" dirty="0" err="1">
                <a:solidFill>
                  <a:srgbClr val="FFFFFF"/>
                </a:solidFill>
              </a:rPr>
              <a:t>ρίζες</a:t>
            </a:r>
            <a:r>
              <a:rPr lang="en-US" sz="2800" dirty="0">
                <a:solidFill>
                  <a:srgbClr val="FFFFFF"/>
                </a:solidFill>
              </a:rPr>
              <a:t> </a:t>
            </a:r>
            <a:r>
              <a:rPr lang="en-US" sz="2800" dirty="0" err="1">
                <a:solidFill>
                  <a:srgbClr val="FFFFFF"/>
                </a:solidFill>
              </a:rPr>
              <a:t>της</a:t>
            </a:r>
            <a:r>
              <a:rPr lang="en-US" sz="2800" dirty="0">
                <a:solidFill>
                  <a:srgbClr val="FFFFFF"/>
                </a:solidFill>
              </a:rPr>
              <a:t> </a:t>
            </a:r>
            <a:r>
              <a:rPr lang="en-US" sz="2800" dirty="0" err="1">
                <a:solidFill>
                  <a:srgbClr val="FFFFFF"/>
                </a:solidFill>
              </a:rPr>
              <a:t>χρήσης</a:t>
            </a:r>
            <a:r>
              <a:rPr lang="en-US" sz="2800" dirty="0">
                <a:solidFill>
                  <a:srgbClr val="FFFFFF"/>
                </a:solidFill>
              </a:rPr>
              <a:t> </a:t>
            </a:r>
            <a:r>
              <a:rPr lang="en-US" sz="2800" dirty="0" err="1">
                <a:solidFill>
                  <a:srgbClr val="FFFFFF"/>
                </a:solidFill>
              </a:rPr>
              <a:t>του</a:t>
            </a:r>
            <a:r>
              <a:rPr lang="en-US" sz="2800" dirty="0">
                <a:solidFill>
                  <a:srgbClr val="FFFFFF"/>
                </a:solidFill>
              </a:rPr>
              <a:t> β</a:t>
            </a:r>
            <a:r>
              <a:rPr lang="en-US" sz="2800" dirty="0" err="1">
                <a:solidFill>
                  <a:srgbClr val="FFFFFF"/>
                </a:solidFill>
              </a:rPr>
              <a:t>ρίσκοντ</a:t>
            </a:r>
            <a:r>
              <a:rPr lang="en-US" sz="2800" dirty="0">
                <a:solidFill>
                  <a:srgbClr val="FFFFFF"/>
                </a:solidFill>
              </a:rPr>
              <a:t>αι στην ύπνωση. </a:t>
            </a:r>
            <a:r>
              <a:rPr lang="en-US" sz="2800" dirty="0" err="1">
                <a:solidFill>
                  <a:srgbClr val="FFFFFF"/>
                </a:solidFill>
              </a:rPr>
              <a:t>Συνεχίστηκε</a:t>
            </a:r>
            <a:r>
              <a:rPr lang="en-US" sz="2800" dirty="0">
                <a:solidFill>
                  <a:srgbClr val="FFFFFF"/>
                </a:solidFill>
              </a:rPr>
              <a:t> «κατα</a:t>
            </a:r>
            <a:r>
              <a:rPr lang="en-US" sz="2800" dirty="0" err="1">
                <a:solidFill>
                  <a:srgbClr val="FFFFFF"/>
                </a:solidFill>
              </a:rPr>
              <a:t>λάθος</a:t>
            </a:r>
            <a:r>
              <a:rPr lang="en-US" sz="2800" dirty="0">
                <a:solidFill>
                  <a:srgbClr val="FFFFFF"/>
                </a:solidFill>
              </a:rPr>
              <a:t>» σαν πα</a:t>
            </a:r>
            <a:r>
              <a:rPr lang="en-US" sz="2800" dirty="0" err="1">
                <a:solidFill>
                  <a:srgbClr val="FFFFFF"/>
                </a:solidFill>
              </a:rPr>
              <a:t>λιά</a:t>
            </a:r>
            <a:r>
              <a:rPr lang="en-US" sz="2800" dirty="0">
                <a:solidFill>
                  <a:srgbClr val="FFFFFF"/>
                </a:solidFill>
              </a:rPr>
              <a:t> </a:t>
            </a:r>
            <a:r>
              <a:rPr lang="en-US" sz="2800" dirty="0" err="1">
                <a:solidFill>
                  <a:srgbClr val="FFFFFF"/>
                </a:solidFill>
              </a:rPr>
              <a:t>συνήθει</a:t>
            </a:r>
            <a:r>
              <a:rPr lang="en-US" sz="2800" dirty="0">
                <a:solidFill>
                  <a:srgbClr val="FFFFFF"/>
                </a:solidFill>
              </a:rPr>
              <a:t>α από τον Freud </a:t>
            </a:r>
            <a:r>
              <a:rPr lang="el-GR" sz="2800" dirty="0">
                <a:solidFill>
                  <a:srgbClr val="FFFFFF"/>
                </a:solidFill>
              </a:rPr>
              <a:t>όταν ξεκίνησε </a:t>
            </a:r>
            <a:r>
              <a:rPr lang="en-US" sz="2800" dirty="0" err="1">
                <a:solidFill>
                  <a:srgbClr val="FFFFFF"/>
                </a:solidFill>
              </a:rPr>
              <a:t>την</a:t>
            </a:r>
            <a:r>
              <a:rPr lang="en-US" sz="2800" dirty="0">
                <a:solidFill>
                  <a:srgbClr val="FFFFFF"/>
                </a:solidFill>
              </a:rPr>
              <a:t> </a:t>
            </a:r>
            <a:r>
              <a:rPr lang="en-US" sz="2800" dirty="0" err="1">
                <a:solidFill>
                  <a:srgbClr val="FFFFFF"/>
                </a:solidFill>
              </a:rPr>
              <a:t>ψυχ</a:t>
            </a:r>
            <a:r>
              <a:rPr lang="en-US" sz="2800" dirty="0">
                <a:solidFill>
                  <a:srgbClr val="FFFFFF"/>
                </a:solidFill>
              </a:rPr>
              <a:t>ανάλυση. </a:t>
            </a:r>
            <a:r>
              <a:rPr lang="el-GR" sz="2800" dirty="0">
                <a:solidFill>
                  <a:srgbClr val="FFFFFF"/>
                </a:solidFill>
              </a:rPr>
              <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Σύνδεση με την κατάσταση που βρισκόμαστε σε όνειρο (ίχνος ύπνωσης</a:t>
            </a:r>
            <a:br>
              <a:rPr lang="el-GR" sz="2800" dirty="0">
                <a:solidFill>
                  <a:srgbClr val="FFFFFF"/>
                </a:solidFill>
              </a:rPr>
            </a:br>
            <a:r>
              <a:rPr lang="el-GR" sz="2000" dirty="0">
                <a:solidFill>
                  <a:srgbClr val="FFFFFF"/>
                </a:solidFill>
              </a:rPr>
              <a:t/>
            </a:r>
            <a:br>
              <a:rPr lang="el-GR" sz="2000" dirty="0">
                <a:solidFill>
                  <a:srgbClr val="FFFFFF"/>
                </a:solidFill>
              </a:rPr>
            </a:br>
            <a:r>
              <a:rPr lang="el-GR" sz="2000" dirty="0">
                <a:solidFill>
                  <a:srgbClr val="FFFFFF"/>
                </a:solidFill>
              </a:rPr>
              <a:t/>
            </a:r>
            <a:br>
              <a:rPr lang="el-GR" sz="2000" dirty="0">
                <a:solidFill>
                  <a:srgbClr val="FFFFFF"/>
                </a:solidFill>
              </a:rPr>
            </a:br>
            <a:r>
              <a:rPr lang="en-US" sz="2000" dirty="0">
                <a:solidFill>
                  <a:srgbClr val="FFFFFF"/>
                </a:solidFill>
              </a:rPr>
              <a:t/>
            </a:r>
            <a:br>
              <a:rPr lang="en-US" sz="2000" dirty="0">
                <a:solidFill>
                  <a:srgbClr val="FFFFFF"/>
                </a:solidFill>
              </a:rPr>
            </a:br>
            <a:endParaRPr lang="en-US" sz="2000" dirty="0">
              <a:solidFill>
                <a:srgbClr val="FFFFFF"/>
              </a:solidFill>
            </a:endParaRP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400288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281529" y="551497"/>
            <a:ext cx="7469312" cy="4526443"/>
          </a:xfrm>
          <a:prstGeom prst="ellipse">
            <a:avLst/>
          </a:prstGeom>
        </p:spPr>
        <p:txBody>
          <a:bodyPr vert="horz" lIns="91440" tIns="45720" rIns="91440" bIns="45720" rtlCol="0" anchor="t">
            <a:noAutofit/>
          </a:bodyPr>
          <a:lstStyle/>
          <a:p>
            <a:r>
              <a:rPr lang="el-GR" sz="2800" dirty="0">
                <a:solidFill>
                  <a:srgbClr val="FFFFFF"/>
                </a:solidFill>
              </a:rPr>
              <a:t>-</a:t>
            </a:r>
            <a:r>
              <a:rPr lang="en-US" sz="2800" dirty="0">
                <a:solidFill>
                  <a:srgbClr val="FFFFFF"/>
                </a:solidFill>
              </a:rPr>
              <a:t> </a:t>
            </a:r>
            <a:r>
              <a:rPr lang="el-GR" sz="2800" dirty="0">
                <a:solidFill>
                  <a:srgbClr val="FFFFFF"/>
                </a:solidFill>
              </a:rPr>
              <a:t>Σε αυτή την ατμόσφαιρα, γεννήθηκαν αυτοί που τους ονόμασε αργότερα ο </a:t>
            </a:r>
            <a:r>
              <a:rPr lang="en-US" sz="2800" dirty="0">
                <a:solidFill>
                  <a:srgbClr val="FFFFFF"/>
                </a:solidFill>
              </a:rPr>
              <a:t>Freud</a:t>
            </a:r>
            <a:r>
              <a:rPr lang="el-GR" sz="2800" dirty="0">
                <a:solidFill>
                  <a:srgbClr val="FFFFFF"/>
                </a:solidFill>
              </a:rPr>
              <a:t>: ελεύθεροι συνειρμοί. </a:t>
            </a:r>
            <a:r>
              <a:rPr lang="en-US" sz="2800" dirty="0">
                <a:solidFill>
                  <a:srgbClr val="FFFFFF"/>
                </a:solidFill>
              </a:rPr>
              <a:t> </a:t>
            </a:r>
            <a:r>
              <a:rPr lang="el-GR" sz="2800" dirty="0">
                <a:solidFill>
                  <a:srgbClr val="FFFFFF"/>
                </a:solidFill>
              </a:rPr>
              <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a:t>
            </a:r>
            <a:r>
              <a:rPr lang="en-US" sz="2800" dirty="0">
                <a:solidFill>
                  <a:srgbClr val="FFFFFF"/>
                </a:solidFill>
              </a:rPr>
              <a:t> </a:t>
            </a:r>
            <a:r>
              <a:rPr lang="el-GR" sz="2800" dirty="0">
                <a:solidFill>
                  <a:srgbClr val="FFFFFF"/>
                </a:solidFill>
              </a:rPr>
              <a:t>Παλινδρόμηση σε προηγούμενα στάδια της ζωής.</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Κατάσταση έκθεσης και πλήρους ελευθερίας. </a:t>
            </a:r>
            <a:r>
              <a:rPr lang="el-GR" sz="2000" dirty="0">
                <a:solidFill>
                  <a:srgbClr val="FFFFFF"/>
                </a:solidFill>
              </a:rPr>
              <a:t/>
            </a:r>
            <a:br>
              <a:rPr lang="el-GR" sz="2000" dirty="0">
                <a:solidFill>
                  <a:srgbClr val="FFFFFF"/>
                </a:solidFill>
              </a:rPr>
            </a:br>
            <a:r>
              <a:rPr lang="el-GR" sz="2000" dirty="0">
                <a:solidFill>
                  <a:srgbClr val="FFFFFF"/>
                </a:solidFill>
              </a:rPr>
              <a:t/>
            </a:r>
            <a:br>
              <a:rPr lang="el-GR" sz="2000" dirty="0">
                <a:solidFill>
                  <a:srgbClr val="FFFFFF"/>
                </a:solidFill>
              </a:rPr>
            </a:br>
            <a:r>
              <a:rPr lang="el-GR" sz="2000" dirty="0">
                <a:solidFill>
                  <a:srgbClr val="FFFFFF"/>
                </a:solidFill>
              </a:rPr>
              <a:t/>
            </a:r>
            <a:br>
              <a:rPr lang="el-GR" sz="2000" dirty="0">
                <a:solidFill>
                  <a:srgbClr val="FFFFFF"/>
                </a:solidFill>
              </a:rPr>
            </a:br>
            <a:endParaRPr lang="en-US" sz="2000" dirty="0">
              <a:solidFill>
                <a:srgbClr val="FFFFFF"/>
              </a:solidFill>
            </a:endParaRP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153537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195209" y="212450"/>
            <a:ext cx="8298588" cy="4526443"/>
          </a:xfrm>
          <a:prstGeom prst="ellipse">
            <a:avLst/>
          </a:prstGeom>
        </p:spPr>
        <p:txBody>
          <a:bodyPr vert="horz" lIns="91440" tIns="45720" rIns="91440" bIns="45720" rtlCol="0" anchor="t">
            <a:noAutofit/>
          </a:bodyPr>
          <a:lstStyle/>
          <a:p>
            <a:r>
              <a:rPr lang="el-GR" sz="2800" dirty="0">
                <a:solidFill>
                  <a:srgbClr val="FFFFFF"/>
                </a:solidFill>
              </a:rPr>
              <a:t>- Στην αρχή ο </a:t>
            </a:r>
            <a:r>
              <a:rPr lang="en-US" sz="2800" dirty="0">
                <a:solidFill>
                  <a:srgbClr val="FFFFFF"/>
                </a:solidFill>
              </a:rPr>
              <a:t>Freud </a:t>
            </a:r>
            <a:r>
              <a:rPr lang="el-GR" sz="2800" dirty="0">
                <a:solidFill>
                  <a:srgbClr val="FFFFFF"/>
                </a:solidFill>
              </a:rPr>
              <a:t>μετακινούσε αρκετές φορές την καρέκλα μέχρι να βρει την ιδανική θέση. </a:t>
            </a:r>
            <a:r>
              <a:rPr lang="en-US" sz="2800" dirty="0">
                <a:solidFill>
                  <a:srgbClr val="FFFFFF"/>
                </a:solidFill>
              </a:rPr>
              <a:t> </a:t>
            </a:r>
            <a:r>
              <a:rPr lang="el-GR" sz="2800" dirty="0">
                <a:solidFill>
                  <a:srgbClr val="FFFFFF"/>
                </a:solidFill>
              </a:rPr>
              <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Τελικά αποφάσισε να βρίσκεται πίσω από το ντιβάνι, στο προσκέφαλο του ασθενή.</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Η ατμόσφαιρα τώρα πια είχε γίνει πιο κλινική, όπως άλλωστε ήταν και ο στόχος του </a:t>
            </a:r>
            <a:r>
              <a:rPr lang="en-US" sz="2800" dirty="0">
                <a:solidFill>
                  <a:srgbClr val="FFFFFF"/>
                </a:solidFill>
              </a:rPr>
              <a:t>Freud </a:t>
            </a: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189691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391024" y="-5"/>
            <a:ext cx="8495116" cy="3208044"/>
          </a:xfrm>
          <a:prstGeom prst="ellipse">
            <a:avLst/>
          </a:prstGeom>
        </p:spPr>
        <p:txBody>
          <a:bodyPr vert="horz" lIns="91440" tIns="45720" rIns="91440" bIns="45720" rtlCol="0" anchor="t">
            <a:noAutofit/>
          </a:bodyPr>
          <a:lstStyle/>
          <a:p>
            <a:r>
              <a:rPr lang="el-GR" sz="2400" dirty="0">
                <a:solidFill>
                  <a:srgbClr val="FFFFFF"/>
                </a:solidFill>
              </a:rPr>
              <a:t/>
            </a:r>
            <a:br>
              <a:rPr lang="el-GR" sz="2400" dirty="0">
                <a:solidFill>
                  <a:srgbClr val="FFFFFF"/>
                </a:solidFill>
              </a:rPr>
            </a:br>
            <a:r>
              <a:rPr lang="el-GR" sz="2400" dirty="0">
                <a:solidFill>
                  <a:srgbClr val="FFFFFF"/>
                </a:solidFill>
              </a:rPr>
              <a:t>- Μελέτες έχουν δείξει ότι όταν οι άνθρωποι είναι ξαπλωμένοι τείνουν να έρχονται πιο κοντά ο ένας με τον άλλο. (Πλεονέκτημα για την θεραπευτική συμμαχία).</a:t>
            </a:r>
            <a:br>
              <a:rPr lang="el-GR" sz="2400" dirty="0">
                <a:solidFill>
                  <a:srgbClr val="FFFFFF"/>
                </a:solidFill>
              </a:rPr>
            </a:br>
            <a:r>
              <a:rPr lang="el-GR" sz="2400" dirty="0">
                <a:solidFill>
                  <a:srgbClr val="FFFFFF"/>
                </a:solidFill>
              </a:rPr>
              <a:t/>
            </a:r>
            <a:br>
              <a:rPr lang="el-GR" sz="2400" dirty="0">
                <a:solidFill>
                  <a:srgbClr val="FFFFFF"/>
                </a:solidFill>
              </a:rPr>
            </a:br>
            <a:r>
              <a:rPr lang="el-GR" sz="2400" dirty="0">
                <a:solidFill>
                  <a:srgbClr val="FFFFFF"/>
                </a:solidFill>
              </a:rPr>
              <a:t>-</a:t>
            </a:r>
            <a:r>
              <a:rPr lang="en-US" sz="2400" dirty="0">
                <a:solidFill>
                  <a:srgbClr val="FFFFFF"/>
                </a:solidFill>
              </a:rPr>
              <a:t> </a:t>
            </a:r>
            <a:r>
              <a:rPr lang="el-GR" sz="2400" dirty="0">
                <a:solidFill>
                  <a:srgbClr val="FFFFFF"/>
                </a:solidFill>
              </a:rPr>
              <a:t>Μέσα από την χαλάρωση και τους ελεύθερους συνειρμούς, ακριβώς επειδή ο αναλυόμενος δεν κοιτά κάποιον, είναι πιο εύκολο να εστιάσει και να εξωτερικεύσει σκέψεις και συναισθήματα. Καλύτερη αντίληψη στην διαφορά των σωμάτων. Το δικό του είναι ξεχωριστό, αυτόνομο. </a:t>
            </a:r>
            <a:br>
              <a:rPr lang="el-GR" sz="2400" dirty="0">
                <a:solidFill>
                  <a:srgbClr val="FFFFFF"/>
                </a:solidFill>
              </a:rPr>
            </a:br>
            <a:r>
              <a:rPr lang="el-GR" sz="2400" dirty="0">
                <a:solidFill>
                  <a:srgbClr val="FFFFFF"/>
                </a:solidFill>
              </a:rPr>
              <a:t/>
            </a:r>
            <a:br>
              <a:rPr lang="el-GR" sz="2400" dirty="0">
                <a:solidFill>
                  <a:srgbClr val="FFFFFF"/>
                </a:solidFill>
              </a:rPr>
            </a:br>
            <a:r>
              <a:rPr lang="el-GR" sz="2400" dirty="0">
                <a:solidFill>
                  <a:srgbClr val="FFFFFF"/>
                </a:solidFill>
              </a:rPr>
              <a:t>-</a:t>
            </a:r>
            <a:r>
              <a:rPr lang="en-US" sz="2400" dirty="0">
                <a:solidFill>
                  <a:srgbClr val="FFFFFF"/>
                </a:solidFill>
              </a:rPr>
              <a:t> </a:t>
            </a:r>
            <a:r>
              <a:rPr lang="el-GR" sz="2400" dirty="0">
                <a:solidFill>
                  <a:srgbClr val="FFFFFF"/>
                </a:solidFill>
              </a:rPr>
              <a:t>Η φυσική ροπή των ανθρώπων όταν βρίσκεται πρόσωπο με πρόσωπο με κάποιον είναι να πχ. να χαμογελά να κάνει κινήσεις…</a:t>
            </a:r>
            <a:endParaRPr lang="en-US" sz="2400" dirty="0">
              <a:solidFill>
                <a:srgbClr val="FFFFFF"/>
              </a:solidFill>
            </a:endParaRP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336510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60288" y="212450"/>
            <a:ext cx="9791271" cy="4526443"/>
          </a:xfrm>
          <a:prstGeom prst="ellipse">
            <a:avLst/>
          </a:prstGeom>
        </p:spPr>
        <p:txBody>
          <a:bodyPr vert="horz" lIns="91440" tIns="45720" rIns="91440" bIns="45720" rtlCol="0" anchor="t">
            <a:noAutofit/>
          </a:bodyPr>
          <a:lstStyle/>
          <a:p>
            <a:r>
              <a:rPr lang="el-GR" sz="2800" dirty="0">
                <a:solidFill>
                  <a:srgbClr val="FFFFFF"/>
                </a:solidFill>
              </a:rPr>
              <a:t>- Από αυτό ακριβώς θέλει να διαφοροποιηθεί η ψυχανάλυση. Από την συνηθισμένη καθημερινή συναναστροφή. </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Η κάθε θέση που θα πάρει το χέρι ή το πόδι του αναλυόμενου ερμηνεύεται έχει κάποιο νόημα.</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Επομένως οι θέσεις των αναλυτών – αναλυόμενων αποτελούν και μια  βοήθεια και προς τον ψυχαναλυτή, καθώς του δίνεται χώρος και ελευθερία να σκεφτεί και να κάνει σωστά τη δουλειά του. </a:t>
            </a:r>
            <a:br>
              <a:rPr lang="el-GR" sz="2800" dirty="0">
                <a:solidFill>
                  <a:srgbClr val="FFFFFF"/>
                </a:solidFill>
              </a:rPr>
            </a:br>
            <a:r>
              <a:rPr lang="el-GR" sz="2800" dirty="0">
                <a:solidFill>
                  <a:srgbClr val="FFFFFF"/>
                </a:solidFill>
              </a:rPr>
              <a:t/>
            </a:r>
            <a:br>
              <a:rPr lang="el-GR" sz="2800" dirty="0">
                <a:solidFill>
                  <a:srgbClr val="FFFFFF"/>
                </a:solidFill>
              </a:rPr>
            </a:br>
            <a:endParaRPr lang="en-US" sz="2800" dirty="0">
              <a:solidFill>
                <a:srgbClr val="FFFFFF"/>
              </a:solidFill>
            </a:endParaRP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186473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2322" y="-5"/>
            <a:ext cx="9965933" cy="3156673"/>
          </a:xfrm>
          <a:prstGeom prst="ellipse">
            <a:avLst/>
          </a:prstGeom>
        </p:spPr>
        <p:txBody>
          <a:bodyPr vert="horz" lIns="91440" tIns="45720" rIns="91440" bIns="45720" rtlCol="0" anchor="t">
            <a:noAutofit/>
          </a:bodyPr>
          <a:lstStyle/>
          <a:p>
            <a:r>
              <a:rPr lang="el-GR" sz="2800" dirty="0">
                <a:solidFill>
                  <a:srgbClr val="FFFFFF"/>
                </a:solidFill>
              </a:rPr>
              <a:t/>
            </a:r>
            <a:br>
              <a:rPr lang="el-GR" sz="2800" dirty="0">
                <a:solidFill>
                  <a:srgbClr val="FFFFFF"/>
                </a:solidFill>
              </a:rPr>
            </a:br>
            <a:r>
              <a:rPr lang="el-GR" sz="2800" dirty="0">
                <a:solidFill>
                  <a:srgbClr val="FFFFFF"/>
                </a:solidFill>
              </a:rPr>
              <a:t>- Μια ψυχαναλύτρια μοιράζεται την εμπειρία της σαν αναλυόμενη :</a:t>
            </a:r>
            <a:br>
              <a:rPr lang="el-GR" sz="2800" dirty="0">
                <a:solidFill>
                  <a:srgbClr val="FFFFFF"/>
                </a:solidFill>
              </a:rPr>
            </a:br>
            <a:r>
              <a:rPr lang="el-GR" sz="2800" dirty="0">
                <a:solidFill>
                  <a:srgbClr val="FFFFFF"/>
                </a:solidFill>
              </a:rPr>
              <a:t>Λέγοντας πως, άλλα μοιραζόμαστε όταν κοιτάμε κάποιον (πόσο μάλλον τον αναλυτή μας) και άλλα όταν δεν έχουμε </a:t>
            </a:r>
            <a:r>
              <a:rPr lang="el-GR" sz="2800" dirty="0" err="1">
                <a:solidFill>
                  <a:srgbClr val="FFFFFF"/>
                </a:solidFill>
              </a:rPr>
              <a:t>βλεμματική</a:t>
            </a:r>
            <a:r>
              <a:rPr lang="el-GR" sz="2800" dirty="0">
                <a:solidFill>
                  <a:srgbClr val="FFFFFF"/>
                </a:solidFill>
              </a:rPr>
              <a:t> επαφή.</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 Επίσης, η είσοδος στο ασυνείδητο είναι έντονη και βαριά διαδικασία. Όταν ο αναλυόμενος είναι ανάσκελα, του δίνεται κουράγιο να συνεχίσει και να «αντέξει» το ταξίδι αυτό, σε αντίθεση με την όρθια στάση.</a:t>
            </a:r>
            <a:endParaRPr lang="en-US" sz="2800" dirty="0">
              <a:solidFill>
                <a:srgbClr val="FFFFFF"/>
              </a:solidFill>
            </a:endParaRP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1837838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xmlns=""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380144" y="-588934"/>
            <a:ext cx="8917533" cy="4526443"/>
          </a:xfrm>
          <a:prstGeom prst="ellipse">
            <a:avLst/>
          </a:prstGeom>
        </p:spPr>
        <p:txBody>
          <a:bodyPr vert="horz" lIns="91440" tIns="45720" rIns="91440" bIns="45720" rtlCol="0" anchor="t">
            <a:noAutofit/>
          </a:bodyPr>
          <a:lstStyle/>
          <a:p>
            <a:r>
              <a:rPr lang="el-GR" sz="2800" dirty="0">
                <a:solidFill>
                  <a:srgbClr val="FFFFFF"/>
                </a:solidFill>
              </a:rPr>
              <a:t/>
            </a:r>
            <a:br>
              <a:rPr lang="el-GR" sz="2800" dirty="0">
                <a:solidFill>
                  <a:srgbClr val="FFFFFF"/>
                </a:solidFill>
              </a:rPr>
            </a:br>
            <a:r>
              <a:rPr lang="el-GR" sz="2800" dirty="0">
                <a:solidFill>
                  <a:srgbClr val="FFFFFF"/>
                </a:solidFill>
              </a:rPr>
              <a:t>-</a:t>
            </a:r>
            <a:r>
              <a:rPr lang="el-GR" sz="2800" b="0" i="0" dirty="0">
                <a:solidFill>
                  <a:srgbClr val="FFFFFF"/>
                </a:solidFill>
                <a:effectLst/>
              </a:rPr>
              <a:t>Πλέον θεωρείται σύμβολο της ψυχανάλυσης. </a:t>
            </a:r>
            <a:r>
              <a:rPr lang="el-GR" sz="2800" dirty="0">
                <a:solidFill>
                  <a:srgbClr val="FFFFFF"/>
                </a:solidFill>
              </a:rPr>
              <a:t>Το ντιβάνι είναι σαν το νυστέρι του χειρουργού. </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a:t>
            </a:r>
            <a:r>
              <a:rPr lang="el-GR" sz="2800" b="0" i="0" dirty="0">
                <a:solidFill>
                  <a:srgbClr val="FFFFFF"/>
                </a:solidFill>
                <a:effectLst/>
              </a:rPr>
              <a:t>Βέβαια ο καναπές αυτός δεν είναι πανάκει</a:t>
            </a:r>
            <a:r>
              <a:rPr lang="el-GR" sz="2800" dirty="0">
                <a:solidFill>
                  <a:srgbClr val="FFFFFF"/>
                </a:solidFill>
              </a:rPr>
              <a:t>α και πρέπει πάντα λαμβάνεται υπόψη τι ταιριάζει στον καθένα.</a:t>
            </a:r>
            <a:br>
              <a:rPr lang="el-GR" sz="2800" dirty="0">
                <a:solidFill>
                  <a:srgbClr val="FFFFFF"/>
                </a:solidFill>
              </a:rPr>
            </a:br>
            <a:r>
              <a:rPr lang="el-GR" sz="2800" dirty="0">
                <a:solidFill>
                  <a:srgbClr val="FFFFFF"/>
                </a:solidFill>
              </a:rPr>
              <a:t/>
            </a:r>
            <a:br>
              <a:rPr lang="el-GR" sz="2800" dirty="0">
                <a:solidFill>
                  <a:srgbClr val="FFFFFF"/>
                </a:solidFill>
              </a:rPr>
            </a:br>
            <a:r>
              <a:rPr lang="el-GR" sz="2800" dirty="0">
                <a:solidFill>
                  <a:srgbClr val="FFFFFF"/>
                </a:solidFill>
              </a:rPr>
              <a:t>-</a:t>
            </a:r>
            <a:r>
              <a:rPr lang="el-GR" sz="2800" b="0" i="0" dirty="0">
                <a:solidFill>
                  <a:srgbClr val="FFFFFF"/>
                </a:solidFill>
                <a:effectLst/>
              </a:rPr>
              <a:t> Υπάρχουν και οι ψυχαναλυτές που τον εντάσσουν στα πλαίσια του αναχρονισμού και προτιμούν να ενισχύουν την επαφή τοποθετώντας αντικριστά δυο καρέκλες.</a:t>
            </a:r>
            <a:br>
              <a:rPr lang="el-GR" sz="2800" b="0" i="0" dirty="0">
                <a:solidFill>
                  <a:srgbClr val="FFFFFF"/>
                </a:solidFill>
                <a:effectLst/>
              </a:rPr>
            </a:br>
            <a:r>
              <a:rPr lang="el-GR" sz="2800" b="0" i="0" dirty="0">
                <a:solidFill>
                  <a:srgbClr val="FFFFFF"/>
                </a:solidFill>
                <a:effectLst/>
              </a:rPr>
              <a:t/>
            </a:r>
            <a:br>
              <a:rPr lang="el-GR" sz="2800" b="0" i="0" dirty="0">
                <a:solidFill>
                  <a:srgbClr val="FFFFFF"/>
                </a:solidFill>
                <a:effectLst/>
              </a:rPr>
            </a:br>
            <a:endParaRPr lang="en-US" sz="2800" dirty="0">
              <a:solidFill>
                <a:srgbClr val="FFFFFF"/>
              </a:solidFill>
            </a:endParaRPr>
          </a:p>
        </p:txBody>
      </p:sp>
      <p:pic>
        <p:nvPicPr>
          <p:cNvPr id="6" name="Content Placeholder 5" descr="A couch in a room&#10;&#10;Description automatically generated with low confidence">
            <a:extLst>
              <a:ext uri="{FF2B5EF4-FFF2-40B4-BE49-F238E27FC236}">
                <a16:creationId xmlns:a16="http://schemas.microsoft.com/office/drawing/2014/main" xmlns="" id="{0EBEBB0E-2CFB-18D3-5D02-31481D3E1E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620" r="33439" b="-2"/>
          <a:stretch/>
        </p:blipFill>
        <p:spPr>
          <a:xfrm>
            <a:off x="8104092" y="10"/>
            <a:ext cx="4099858" cy="6857990"/>
          </a:xfrm>
          <a:prstGeom prst="rect">
            <a:avLst/>
          </a:prstGeom>
        </p:spPr>
      </p:pic>
    </p:spTree>
    <p:extLst>
      <p:ext uri="{BB962C8B-B14F-4D97-AF65-F5344CB8AC3E}">
        <p14:creationId xmlns:p14="http://schemas.microsoft.com/office/powerpoint/2010/main" xmlns="" val="39226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4441" y="1242118"/>
            <a:ext cx="6989851" cy="4846465"/>
          </a:xfrm>
          <a:prstGeom prst="ellipse">
            <a:avLst/>
          </a:prstGeom>
        </p:spPr>
        <p:txBody>
          <a:bodyPr vert="horz" lIns="91440" tIns="45720" rIns="91440" bIns="45720" rtlCol="0" anchor="b">
            <a:noAutofit/>
          </a:bodyPr>
          <a:lstStyle/>
          <a:p>
            <a:r>
              <a:rPr lang="el-GR" sz="3600" b="0" i="0" dirty="0">
                <a:solidFill>
                  <a:schemeClr val="bg1"/>
                </a:solidFill>
                <a:effectLst/>
              </a:rPr>
              <a:t>Φωτογραφίες από το μέρος που γεννήθηκε ο </a:t>
            </a:r>
            <a:r>
              <a:rPr lang="el-GR" sz="3600" b="0" i="0" dirty="0" err="1">
                <a:solidFill>
                  <a:schemeClr val="bg1"/>
                </a:solidFill>
                <a:effectLst/>
              </a:rPr>
              <a:t>Freud</a:t>
            </a:r>
            <a:r>
              <a:rPr lang="el-GR" sz="3600" b="0" i="0" dirty="0">
                <a:solidFill>
                  <a:schemeClr val="bg1"/>
                </a:solidFill>
                <a:effectLst/>
              </a:rPr>
              <a:t>. Η φωτογραφία δεξιά επάνω απεικονίζει την αρχική του κατοικία στο </a:t>
            </a:r>
            <a:r>
              <a:rPr lang="el-GR" sz="3600" b="0" i="0" dirty="0" err="1">
                <a:solidFill>
                  <a:schemeClr val="bg1"/>
                </a:solidFill>
                <a:effectLst/>
              </a:rPr>
              <a:t>Freiberg</a:t>
            </a:r>
            <a:r>
              <a:rPr lang="el-GR" sz="3600" b="0" i="0" dirty="0">
                <a:solidFill>
                  <a:schemeClr val="bg1"/>
                </a:solidFill>
                <a:effectLst/>
              </a:rPr>
              <a:t>. </a:t>
            </a:r>
            <a:r>
              <a:rPr lang="el-GR" sz="3600" dirty="0">
                <a:solidFill>
                  <a:schemeClr val="bg1"/>
                </a:solidFill>
              </a:rPr>
              <a:t/>
            </a:r>
            <a:br>
              <a:rPr lang="el-GR" sz="3600" dirty="0">
                <a:solidFill>
                  <a:schemeClr val="bg1"/>
                </a:solidFill>
              </a:rPr>
            </a:br>
            <a:endParaRPr lang="en-US" sz="7200" kern="1200" dirty="0">
              <a:solidFill>
                <a:schemeClr val="bg1"/>
              </a:solidFill>
              <a:latin typeface="+mj-lt"/>
              <a:ea typeface="+mj-ea"/>
              <a:cs typeface="+mj-cs"/>
            </a:endParaRPr>
          </a:p>
        </p:txBody>
      </p:sp>
      <p:pic>
        <p:nvPicPr>
          <p:cNvPr id="26" name="Content Placeholder 25" descr="A group of pictures on a wall&#10;&#10;Description automatically generated with low confidence">
            <a:extLst>
              <a:ext uri="{FF2B5EF4-FFF2-40B4-BE49-F238E27FC236}">
                <a16:creationId xmlns:a16="http://schemas.microsoft.com/office/drawing/2014/main" xmlns="" id="{3C47BAAB-1043-51B1-2D6B-BD2A90F2D29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67937" y="10141"/>
            <a:ext cx="6623298" cy="6858000"/>
          </a:xfrm>
        </p:spPr>
      </p:pic>
    </p:spTree>
    <p:extLst>
      <p:ext uri="{BB962C8B-B14F-4D97-AF65-F5344CB8AC3E}">
        <p14:creationId xmlns:p14="http://schemas.microsoft.com/office/powerpoint/2010/main" xmlns="" val="3453170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97223" y="2738928"/>
            <a:ext cx="7326827" cy="4846465"/>
          </a:xfrm>
          <a:prstGeom prst="ellipse">
            <a:avLst/>
          </a:prstGeom>
        </p:spPr>
        <p:txBody>
          <a:bodyPr vert="horz" lIns="91440" tIns="45720" rIns="91440" bIns="45720" rtlCol="0" anchor="b">
            <a:noAutofit/>
          </a:bodyPr>
          <a:lstStyle/>
          <a:p>
            <a:r>
              <a:rPr lang="el-GR" sz="2800" b="0" i="0" dirty="0">
                <a:solidFill>
                  <a:schemeClr val="bg1"/>
                </a:solidFill>
                <a:effectLst/>
              </a:rPr>
              <a:t>O </a:t>
            </a:r>
            <a:r>
              <a:rPr lang="el-GR" sz="2800" b="0" i="0" dirty="0" err="1">
                <a:solidFill>
                  <a:schemeClr val="bg1"/>
                </a:solidFill>
                <a:effectLst/>
              </a:rPr>
              <a:t>Freud</a:t>
            </a:r>
            <a:r>
              <a:rPr lang="el-GR" sz="2800" b="0" i="0" dirty="0">
                <a:solidFill>
                  <a:schemeClr val="bg1"/>
                </a:solidFill>
                <a:effectLst/>
              </a:rPr>
              <a:t> το 1863 περίπου. Για τη νεανική του ηλικία έγραφε: "Πιστεύω ότι οι άνθρωποι βλέπουν σε εμένα κάτι εξωπραγματικό και ο αληθινός λόγος είναι ότι ποτέ δεν ένιωσα νέος και τώρα που εισέρχομαι στην φάση της ωριμότητας, δεν μπορώ να ωριμάσω κατάλληλα..." (προς τη </a:t>
            </a:r>
            <a:r>
              <a:rPr lang="el-GR" sz="2800" b="0" i="0" dirty="0" err="1">
                <a:solidFill>
                  <a:schemeClr val="bg1"/>
                </a:solidFill>
                <a:effectLst/>
              </a:rPr>
              <a:t>Martha</a:t>
            </a:r>
            <a:r>
              <a:rPr lang="el-GR" sz="2800" b="0" i="0" dirty="0">
                <a:solidFill>
                  <a:schemeClr val="bg1"/>
                </a:solidFill>
                <a:effectLst/>
              </a:rPr>
              <a:t> </a:t>
            </a:r>
            <a:r>
              <a:rPr lang="el-GR" sz="2800" b="0" i="0" dirty="0" err="1">
                <a:solidFill>
                  <a:schemeClr val="bg1"/>
                </a:solidFill>
                <a:effectLst/>
              </a:rPr>
              <a:t>Bernays</a:t>
            </a:r>
            <a:r>
              <a:rPr lang="el-GR" sz="2800" b="0" i="0" dirty="0">
                <a:solidFill>
                  <a:schemeClr val="bg1"/>
                </a:solidFill>
                <a:effectLst/>
              </a:rPr>
              <a:t>, 2/02/1886)</a:t>
            </a:r>
            <a:r>
              <a:rPr lang="el-GR" sz="5400" dirty="0">
                <a:solidFill>
                  <a:schemeClr val="bg1"/>
                </a:solidFill>
              </a:rPr>
              <a:t/>
            </a:r>
            <a:br>
              <a:rPr lang="el-GR" sz="5400" dirty="0">
                <a:solidFill>
                  <a:schemeClr val="bg1"/>
                </a:solidFill>
              </a:rPr>
            </a:br>
            <a:endParaRPr lang="en-US" sz="11500" kern="1200" dirty="0">
              <a:solidFill>
                <a:schemeClr val="bg1"/>
              </a:solidFill>
              <a:latin typeface="+mj-lt"/>
              <a:ea typeface="+mj-ea"/>
              <a:cs typeface="+mj-cs"/>
            </a:endParaRPr>
          </a:p>
        </p:txBody>
      </p:sp>
      <p:pic>
        <p:nvPicPr>
          <p:cNvPr id="6" name="Content Placeholder 5" descr="A framed picture of a person sitting in a chair&#10;&#10;Description automatically generated with medium confidence">
            <a:extLst>
              <a:ext uri="{FF2B5EF4-FFF2-40B4-BE49-F238E27FC236}">
                <a16:creationId xmlns:a16="http://schemas.microsoft.com/office/drawing/2014/main" xmlns="" id="{60D0D2A2-D99A-3758-C6E2-25ABC8593E7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8347" y="10141"/>
            <a:ext cx="6062547" cy="6847856"/>
          </a:xfrm>
        </p:spPr>
      </p:pic>
    </p:spTree>
    <p:extLst>
      <p:ext uri="{BB962C8B-B14F-4D97-AF65-F5344CB8AC3E}">
        <p14:creationId xmlns:p14="http://schemas.microsoft.com/office/powerpoint/2010/main" xmlns="" val="46962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607847" y="10141"/>
            <a:ext cx="6775486" cy="3030724"/>
          </a:xfrm>
          <a:prstGeom prst="ellipse">
            <a:avLst/>
          </a:prstGeom>
        </p:spPr>
        <p:txBody>
          <a:bodyPr vert="horz" lIns="91440" tIns="45720" rIns="91440" bIns="45720" rtlCol="0" anchor="b">
            <a:normAutofit/>
          </a:bodyPr>
          <a:lstStyle/>
          <a:p>
            <a:r>
              <a:rPr lang="en-US" sz="4800" kern="1200" dirty="0">
                <a:solidFill>
                  <a:srgbClr val="FFFFFF"/>
                </a:solidFill>
              </a:rPr>
              <a:t>Η </a:t>
            </a:r>
            <a:r>
              <a:rPr lang="en-US" sz="4800" kern="1200" dirty="0" err="1">
                <a:solidFill>
                  <a:srgbClr val="FFFFFF"/>
                </a:solidFill>
              </a:rPr>
              <a:t>είσοδος</a:t>
            </a:r>
            <a:r>
              <a:rPr lang="en-US" sz="4800" kern="1200" dirty="0">
                <a:solidFill>
                  <a:srgbClr val="FFFFFF"/>
                </a:solidFill>
              </a:rPr>
              <a:t> </a:t>
            </a:r>
            <a:r>
              <a:rPr lang="en-US" sz="4800" kern="1200" dirty="0" err="1">
                <a:solidFill>
                  <a:srgbClr val="FFFFFF"/>
                </a:solidFill>
              </a:rPr>
              <a:t>του</a:t>
            </a:r>
            <a:r>
              <a:rPr lang="en-US" sz="4800" kern="1200" dirty="0">
                <a:solidFill>
                  <a:srgbClr val="FFFFFF"/>
                </a:solidFill>
              </a:rPr>
              <a:t> </a:t>
            </a:r>
            <a:r>
              <a:rPr lang="en-US" sz="4800" kern="1200" dirty="0" err="1">
                <a:solidFill>
                  <a:srgbClr val="FFFFFF"/>
                </a:solidFill>
              </a:rPr>
              <a:t>κτηρίου</a:t>
            </a:r>
            <a:r>
              <a:rPr lang="el-GR" sz="4800" kern="1200" dirty="0">
                <a:solidFill>
                  <a:srgbClr val="FFFFFF"/>
                </a:solidFill>
              </a:rPr>
              <a:t>.</a:t>
            </a:r>
            <a:r>
              <a:rPr lang="en-US" sz="4800" kern="1200" dirty="0">
                <a:solidFill>
                  <a:srgbClr val="FFFFFF"/>
                </a:solidFill>
              </a:rPr>
              <a:t> </a:t>
            </a:r>
          </a:p>
        </p:txBody>
      </p:sp>
      <p:pic>
        <p:nvPicPr>
          <p:cNvPr id="9" name="Content Placeholder 8" descr="A picture containing wall, indoor, building, floor&#10;&#10;Description automatically generated">
            <a:extLst>
              <a:ext uri="{FF2B5EF4-FFF2-40B4-BE49-F238E27FC236}">
                <a16:creationId xmlns:a16="http://schemas.microsoft.com/office/drawing/2014/main" xmlns="" id="{DED4A5A7-60AF-3E5A-A7AA-6D358801FE46}"/>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24103" b="4974"/>
          <a:stretch/>
        </p:blipFill>
        <p:spPr>
          <a:xfrm>
            <a:off x="5567937" y="-82192"/>
            <a:ext cx="6623298" cy="7037796"/>
          </a:xfrm>
          <a:prstGeom prst="rect">
            <a:avLst/>
          </a:prstGeom>
        </p:spPr>
      </p:pic>
    </p:spTree>
    <p:extLst>
      <p:ext uri="{BB962C8B-B14F-4D97-AF65-F5344CB8AC3E}">
        <p14:creationId xmlns:p14="http://schemas.microsoft.com/office/powerpoint/2010/main" xmlns="" val="1588869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15030" y="10141"/>
            <a:ext cx="6989851" cy="7146985"/>
          </a:xfrm>
          <a:prstGeom prst="ellipse">
            <a:avLst/>
          </a:prstGeom>
        </p:spPr>
        <p:txBody>
          <a:bodyPr vert="horz" lIns="91440" tIns="45720" rIns="91440" bIns="45720" rtlCol="0" anchor="b">
            <a:noAutofit/>
          </a:bodyPr>
          <a:lstStyle/>
          <a:p>
            <a:r>
              <a:rPr lang="el-GR" sz="2400" b="0" i="0" dirty="0" err="1">
                <a:solidFill>
                  <a:schemeClr val="bg1"/>
                </a:solidFill>
                <a:effectLst/>
              </a:rPr>
              <a:t>To</a:t>
            </a:r>
            <a:r>
              <a:rPr lang="el-GR" sz="2400" b="0" i="0" dirty="0">
                <a:solidFill>
                  <a:schemeClr val="bg1"/>
                </a:solidFill>
                <a:effectLst/>
              </a:rPr>
              <a:t> ζεύγος </a:t>
            </a:r>
            <a:r>
              <a:rPr lang="el-GR" sz="2400" b="0" i="0" dirty="0" err="1">
                <a:solidFill>
                  <a:schemeClr val="bg1"/>
                </a:solidFill>
                <a:effectLst/>
              </a:rPr>
              <a:t>Sigmund</a:t>
            </a:r>
            <a:r>
              <a:rPr lang="el-GR" sz="2400" b="0" i="0" dirty="0">
                <a:solidFill>
                  <a:schemeClr val="bg1"/>
                </a:solidFill>
                <a:effectLst/>
              </a:rPr>
              <a:t> </a:t>
            </a:r>
            <a:r>
              <a:rPr lang="el-GR" sz="2400" b="0" i="0" dirty="0" err="1">
                <a:solidFill>
                  <a:schemeClr val="bg1"/>
                </a:solidFill>
                <a:effectLst/>
              </a:rPr>
              <a:t>Freud</a:t>
            </a:r>
            <a:r>
              <a:rPr lang="el-GR" sz="2400" b="0" i="0" dirty="0">
                <a:solidFill>
                  <a:schemeClr val="bg1"/>
                </a:solidFill>
                <a:effectLst/>
              </a:rPr>
              <a:t> και </a:t>
            </a:r>
            <a:r>
              <a:rPr lang="el-GR" sz="2400" b="0" i="0" dirty="0" err="1">
                <a:solidFill>
                  <a:schemeClr val="bg1"/>
                </a:solidFill>
                <a:effectLst/>
              </a:rPr>
              <a:t>Martha</a:t>
            </a:r>
            <a:r>
              <a:rPr lang="el-GR" sz="2400" b="0" i="0" dirty="0">
                <a:solidFill>
                  <a:schemeClr val="bg1"/>
                </a:solidFill>
                <a:effectLst/>
              </a:rPr>
              <a:t> </a:t>
            </a:r>
            <a:r>
              <a:rPr lang="el-GR" sz="2400" b="0" i="0" dirty="0" err="1">
                <a:solidFill>
                  <a:schemeClr val="bg1"/>
                </a:solidFill>
                <a:effectLst/>
              </a:rPr>
              <a:t>Bernays</a:t>
            </a:r>
            <a:r>
              <a:rPr lang="el-GR" sz="2400" b="0" i="0" dirty="0">
                <a:solidFill>
                  <a:schemeClr val="bg1"/>
                </a:solidFill>
                <a:effectLst/>
              </a:rPr>
              <a:t> στο Αμβούργο το 1885. Σε απόσπασμα επιστολής του, γράφει προς τη γυναίκα του: "Αυτή η επιμονή που έχουμε δείξει, είναι ικανή να λιώσει την καρδιά της πέτρας και θα δεις ότι, όταν παντρευτούμε, όλη η οικογένεια θα μας ευχηθεί να ζήσουμε ευτυχισμένοι. Τότε με τη σειρά μας, θα πρέπει να λειτουργήσουμε ως πρότυπο για τις μελλοντικές γενεές των ερωτευμένων ζευγαριών, μόνο και μόνο επειδή είχαμε το θάρρος να ερωτευτούμε ο ένας στον άλλον και να το υπερασπιστούμε, χωρίς να ζητήσουμε την άδεια κανενός".</a:t>
            </a:r>
            <a:endParaRPr lang="en-US" sz="2400" kern="1200" dirty="0">
              <a:solidFill>
                <a:schemeClr val="bg1"/>
              </a:solidFill>
              <a:ea typeface="+mj-ea"/>
              <a:cs typeface="+mj-cs"/>
            </a:endParaRPr>
          </a:p>
        </p:txBody>
      </p:sp>
      <p:pic>
        <p:nvPicPr>
          <p:cNvPr id="7" name="Content Placeholder 6" descr="A framed picture of a person and person&#10;&#10;Description automatically generated with medium confidence">
            <a:extLst>
              <a:ext uri="{FF2B5EF4-FFF2-40B4-BE49-F238E27FC236}">
                <a16:creationId xmlns:a16="http://schemas.microsoft.com/office/drawing/2014/main" xmlns="" id="{54DC6D0B-AE29-B0BD-22C1-6A40DEDF954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6079" y="-2"/>
            <a:ext cx="6701539" cy="6858002"/>
          </a:xfrm>
        </p:spPr>
      </p:pic>
    </p:spTree>
    <p:extLst>
      <p:ext uri="{BB962C8B-B14F-4D97-AF65-F5344CB8AC3E}">
        <p14:creationId xmlns:p14="http://schemas.microsoft.com/office/powerpoint/2010/main" xmlns="" val="299939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4441" y="1005766"/>
            <a:ext cx="6989851" cy="4846465"/>
          </a:xfrm>
          <a:prstGeom prst="ellipse">
            <a:avLst/>
          </a:prstGeom>
        </p:spPr>
        <p:txBody>
          <a:bodyPr vert="horz" lIns="91440" tIns="45720" rIns="91440" bIns="45720" rtlCol="0" anchor="b">
            <a:noAutofit/>
          </a:bodyPr>
          <a:lstStyle/>
          <a:p>
            <a:r>
              <a:rPr lang="el-GR" sz="2800" b="0" i="0" dirty="0" err="1">
                <a:solidFill>
                  <a:schemeClr val="bg1"/>
                </a:solidFill>
                <a:effectLst/>
              </a:rPr>
              <a:t>To</a:t>
            </a:r>
            <a:r>
              <a:rPr lang="el-GR" sz="2800" b="0" i="0" dirty="0">
                <a:solidFill>
                  <a:schemeClr val="bg1"/>
                </a:solidFill>
                <a:effectLst/>
              </a:rPr>
              <a:t> σπίτι του </a:t>
            </a:r>
            <a:r>
              <a:rPr lang="el-GR" sz="2800" b="0" i="0" dirty="0" err="1">
                <a:solidFill>
                  <a:schemeClr val="bg1"/>
                </a:solidFill>
                <a:effectLst/>
              </a:rPr>
              <a:t>Freud</a:t>
            </a:r>
            <a:r>
              <a:rPr lang="el-GR" sz="2800" b="0" i="0" dirty="0">
                <a:solidFill>
                  <a:schemeClr val="bg1"/>
                </a:solidFill>
                <a:effectLst/>
              </a:rPr>
              <a:t> είναι πλέον γεμάτο με φωτογραφίες που δείχνουν στον επισκέπτη τη διαμόρφωσή του γραφείου του πριν μετακομίσει για το Λονδίνο και πάρει μαζί του τα περισσότερα από τα προσωπικά του αντικείμενα. </a:t>
            </a:r>
            <a:r>
              <a:rPr lang="el-GR" sz="2800" dirty="0">
                <a:solidFill>
                  <a:schemeClr val="bg1"/>
                </a:solidFill>
              </a:rPr>
              <a:t/>
            </a:r>
            <a:br>
              <a:rPr lang="el-GR" sz="2800" dirty="0">
                <a:solidFill>
                  <a:schemeClr val="bg1"/>
                </a:solidFill>
              </a:rPr>
            </a:br>
            <a:endParaRPr lang="en-US" sz="6000" kern="1200" dirty="0">
              <a:solidFill>
                <a:schemeClr val="bg1"/>
              </a:solidFill>
              <a:ea typeface="+mj-ea"/>
              <a:cs typeface="+mj-cs"/>
            </a:endParaRPr>
          </a:p>
        </p:txBody>
      </p:sp>
      <p:pic>
        <p:nvPicPr>
          <p:cNvPr id="37" name="Content Placeholder 36" descr="A picture containing text&#10;&#10;Description automatically generated">
            <a:extLst>
              <a:ext uri="{FF2B5EF4-FFF2-40B4-BE49-F238E27FC236}">
                <a16:creationId xmlns:a16="http://schemas.microsoft.com/office/drawing/2014/main" xmlns="" id="{AC83479D-2A01-487A-927C-217F860409F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36158" y="-2"/>
            <a:ext cx="6655077" cy="6858002"/>
          </a:xfrm>
        </p:spPr>
      </p:pic>
    </p:spTree>
    <p:extLst>
      <p:ext uri="{BB962C8B-B14F-4D97-AF65-F5344CB8AC3E}">
        <p14:creationId xmlns:p14="http://schemas.microsoft.com/office/powerpoint/2010/main" xmlns="" val="425022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xmlns="" id="{EE11A24D-C3C2-7BDF-EC1C-35E08887AD6C}"/>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7472" b="7291"/>
          <a:stretch/>
        </p:blipFill>
        <p:spPr>
          <a:xfrm>
            <a:off x="20" y="1282"/>
            <a:ext cx="12191980" cy="6856718"/>
          </a:xfrm>
          <a:prstGeom prst="rect">
            <a:avLst/>
          </a:prstGeom>
        </p:spPr>
      </p:pic>
    </p:spTree>
    <p:extLst>
      <p:ext uri="{BB962C8B-B14F-4D97-AF65-F5344CB8AC3E}">
        <p14:creationId xmlns:p14="http://schemas.microsoft.com/office/powerpoint/2010/main" xmlns="" val="81601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floor, indoor, shelf&#10;&#10;Description automatically generated">
            <a:extLst>
              <a:ext uri="{FF2B5EF4-FFF2-40B4-BE49-F238E27FC236}">
                <a16:creationId xmlns:a16="http://schemas.microsoft.com/office/drawing/2014/main" xmlns="" id="{755E5FE2-7A8E-D43C-3902-0767BB7F1D0E}"/>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1949" b="12815"/>
          <a:stretch/>
        </p:blipFill>
        <p:spPr>
          <a:xfrm>
            <a:off x="20" y="1282"/>
            <a:ext cx="12191980" cy="6856718"/>
          </a:xfrm>
          <a:prstGeom prst="rect">
            <a:avLst/>
          </a:prstGeom>
        </p:spPr>
      </p:pic>
    </p:spTree>
    <p:extLst>
      <p:ext uri="{BB962C8B-B14F-4D97-AF65-F5344CB8AC3E}">
        <p14:creationId xmlns:p14="http://schemas.microsoft.com/office/powerpoint/2010/main" xmlns="" val="4014933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vending machine&#10;&#10;Description automatically generated">
            <a:extLst>
              <a:ext uri="{FF2B5EF4-FFF2-40B4-BE49-F238E27FC236}">
                <a16:creationId xmlns:a16="http://schemas.microsoft.com/office/drawing/2014/main" xmlns="" id="{88611972-1941-5DF6-D86D-91D8626647D3}"/>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7274" b="7489"/>
          <a:stretch/>
        </p:blipFill>
        <p:spPr>
          <a:xfrm>
            <a:off x="20" y="1282"/>
            <a:ext cx="12191980" cy="6856718"/>
          </a:xfrm>
          <a:prstGeom prst="rect">
            <a:avLst/>
          </a:prstGeom>
        </p:spPr>
      </p:pic>
    </p:spTree>
    <p:extLst>
      <p:ext uri="{BB962C8B-B14F-4D97-AF65-F5344CB8AC3E}">
        <p14:creationId xmlns:p14="http://schemas.microsoft.com/office/powerpoint/2010/main" xmlns="" val="1977357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several&#10;&#10;Description automatically generated">
            <a:extLst>
              <a:ext uri="{FF2B5EF4-FFF2-40B4-BE49-F238E27FC236}">
                <a16:creationId xmlns:a16="http://schemas.microsoft.com/office/drawing/2014/main" xmlns="" id="{92BD179B-24B8-47E5-5888-89A7542A1177}"/>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4307" b="10456"/>
          <a:stretch/>
        </p:blipFill>
        <p:spPr>
          <a:xfrm>
            <a:off x="20" y="1282"/>
            <a:ext cx="12191980" cy="6856718"/>
          </a:xfrm>
          <a:prstGeom prst="rect">
            <a:avLst/>
          </a:prstGeom>
        </p:spPr>
      </p:pic>
    </p:spTree>
    <p:extLst>
      <p:ext uri="{BB962C8B-B14F-4D97-AF65-F5344CB8AC3E}">
        <p14:creationId xmlns:p14="http://schemas.microsoft.com/office/powerpoint/2010/main" xmlns="" val="4050952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0752" y="1687164"/>
            <a:ext cx="6989851" cy="1496082"/>
          </a:xfrm>
          <a:prstGeom prst="ellipse">
            <a:avLst/>
          </a:prstGeom>
        </p:spPr>
        <p:txBody>
          <a:bodyPr vert="horz" lIns="91440" tIns="45720" rIns="91440" bIns="45720" rtlCol="0" anchor="b">
            <a:noAutofit/>
          </a:bodyPr>
          <a:lstStyle/>
          <a:p>
            <a:r>
              <a:rPr lang="el-GR" sz="2800" b="0" i="0" dirty="0">
                <a:solidFill>
                  <a:schemeClr val="bg1"/>
                </a:solidFill>
                <a:effectLst/>
              </a:rPr>
              <a:t>Ο </a:t>
            </a:r>
            <a:r>
              <a:rPr lang="el-GR" sz="2800" b="0" i="0" dirty="0" err="1">
                <a:solidFill>
                  <a:schemeClr val="bg1"/>
                </a:solidFill>
                <a:effectLst/>
              </a:rPr>
              <a:t>Sigmund</a:t>
            </a:r>
            <a:r>
              <a:rPr lang="el-GR" sz="2800" b="0" i="0" dirty="0">
                <a:solidFill>
                  <a:schemeClr val="bg1"/>
                </a:solidFill>
                <a:effectLst/>
              </a:rPr>
              <a:t> </a:t>
            </a:r>
            <a:r>
              <a:rPr lang="el-GR" sz="2800" b="0" i="0" dirty="0" err="1">
                <a:solidFill>
                  <a:schemeClr val="bg1"/>
                </a:solidFill>
                <a:effectLst/>
              </a:rPr>
              <a:t>Freud</a:t>
            </a:r>
            <a:r>
              <a:rPr lang="el-GR" sz="2800" b="0" i="0" dirty="0">
                <a:solidFill>
                  <a:schemeClr val="bg1"/>
                </a:solidFill>
                <a:effectLst/>
              </a:rPr>
              <a:t> στην ηλικία των 50 ετών, 1906</a:t>
            </a:r>
            <a:r>
              <a:rPr lang="el-GR" sz="2800" b="0" i="0" dirty="0">
                <a:solidFill>
                  <a:srgbClr val="050505"/>
                </a:solidFill>
                <a:effectLst/>
              </a:rPr>
              <a:t>.</a:t>
            </a:r>
            <a:endParaRPr lang="en-US" sz="6000" kern="1200" dirty="0">
              <a:solidFill>
                <a:schemeClr val="bg1"/>
              </a:solidFill>
              <a:ea typeface="+mj-ea"/>
              <a:cs typeface="+mj-cs"/>
            </a:endParaRPr>
          </a:p>
        </p:txBody>
      </p:sp>
      <p:pic>
        <p:nvPicPr>
          <p:cNvPr id="6" name="Content Placeholder 5" descr="A framed picture of a person&#10;&#10;Description automatically generated with low confidence">
            <a:extLst>
              <a:ext uri="{FF2B5EF4-FFF2-40B4-BE49-F238E27FC236}">
                <a16:creationId xmlns:a16="http://schemas.microsoft.com/office/drawing/2014/main" xmlns="" id="{049EC0B3-2B01-ACD0-0560-6E8BB4ACF69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8346" y="10141"/>
            <a:ext cx="6603653" cy="6980789"/>
          </a:xfrm>
        </p:spPr>
      </p:pic>
    </p:spTree>
    <p:extLst>
      <p:ext uri="{BB962C8B-B14F-4D97-AF65-F5344CB8AC3E}">
        <p14:creationId xmlns:p14="http://schemas.microsoft.com/office/powerpoint/2010/main" xmlns="" val="4131313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0751" y="218946"/>
            <a:ext cx="6989851" cy="4831994"/>
          </a:xfrm>
          <a:prstGeom prst="ellipse">
            <a:avLst/>
          </a:prstGeom>
        </p:spPr>
        <p:txBody>
          <a:bodyPr vert="horz" lIns="91440" tIns="45720" rIns="91440" bIns="45720" rtlCol="0" anchor="b">
            <a:noAutofit/>
          </a:bodyPr>
          <a:lstStyle/>
          <a:p>
            <a:r>
              <a:rPr lang="el-GR" sz="2800" b="0" i="0" dirty="0">
                <a:solidFill>
                  <a:schemeClr val="bg1"/>
                </a:solidFill>
                <a:effectLst/>
              </a:rPr>
              <a:t>Ο </a:t>
            </a:r>
            <a:r>
              <a:rPr lang="el-GR" sz="2800" b="0" i="0" dirty="0" err="1">
                <a:solidFill>
                  <a:schemeClr val="bg1"/>
                </a:solidFill>
                <a:effectLst/>
              </a:rPr>
              <a:t>Freud</a:t>
            </a:r>
            <a:r>
              <a:rPr lang="el-GR" sz="2800" b="0" i="0" dirty="0">
                <a:solidFill>
                  <a:schemeClr val="bg1"/>
                </a:solidFill>
                <a:effectLst/>
              </a:rPr>
              <a:t> και η κόρη του </a:t>
            </a:r>
            <a:r>
              <a:rPr lang="el-GR" sz="2800" b="0" i="0" dirty="0" err="1">
                <a:solidFill>
                  <a:schemeClr val="bg1"/>
                </a:solidFill>
                <a:effectLst/>
              </a:rPr>
              <a:t>Sophie</a:t>
            </a:r>
            <a:r>
              <a:rPr lang="el-GR" sz="2800" b="0" i="0" dirty="0">
                <a:solidFill>
                  <a:schemeClr val="bg1"/>
                </a:solidFill>
                <a:effectLst/>
              </a:rPr>
              <a:t>, το 1912 περίπου. Μόλις είχε γυρίσει από τις διακοπές της στο Αμβούργο και είχε εκμυστηρευθεί στον πατέρα της ότι αρραβωνιάστηκε κρυφά τον </a:t>
            </a:r>
            <a:r>
              <a:rPr lang="el-GR" sz="2800" b="0" i="0" dirty="0" err="1">
                <a:solidFill>
                  <a:schemeClr val="bg1"/>
                </a:solidFill>
                <a:effectLst/>
              </a:rPr>
              <a:t>Max</a:t>
            </a:r>
            <a:r>
              <a:rPr lang="el-GR" sz="2800" b="0" i="0" dirty="0">
                <a:solidFill>
                  <a:schemeClr val="bg1"/>
                </a:solidFill>
                <a:effectLst/>
              </a:rPr>
              <a:t> </a:t>
            </a:r>
            <a:r>
              <a:rPr lang="el-GR" sz="2800" b="0" i="0" dirty="0" err="1">
                <a:solidFill>
                  <a:schemeClr val="bg1"/>
                </a:solidFill>
                <a:effectLst/>
              </a:rPr>
              <a:t>Halberstadt</a:t>
            </a:r>
            <a:r>
              <a:rPr lang="el-GR" sz="2800" b="0" i="0" dirty="0">
                <a:solidFill>
                  <a:schemeClr val="bg1"/>
                </a:solidFill>
                <a:effectLst/>
              </a:rPr>
              <a:t>. Ο </a:t>
            </a:r>
            <a:r>
              <a:rPr lang="el-GR" sz="2800" b="0" i="0" dirty="0" err="1">
                <a:solidFill>
                  <a:schemeClr val="bg1"/>
                </a:solidFill>
                <a:effectLst/>
              </a:rPr>
              <a:t>Freud</a:t>
            </a:r>
            <a:r>
              <a:rPr lang="el-GR" sz="2800" b="0" i="0" dirty="0">
                <a:solidFill>
                  <a:schemeClr val="bg1"/>
                </a:solidFill>
                <a:effectLst/>
              </a:rPr>
              <a:t> αντέδρασε ψύχραιμα και έδωσε την ευχή του στο ζεύγος.</a:t>
            </a:r>
            <a:endParaRPr lang="en-US" sz="6000" kern="1200" dirty="0">
              <a:solidFill>
                <a:schemeClr val="bg1"/>
              </a:solidFill>
              <a:ea typeface="+mj-ea"/>
              <a:cs typeface="+mj-cs"/>
            </a:endParaRPr>
          </a:p>
        </p:txBody>
      </p:sp>
      <p:pic>
        <p:nvPicPr>
          <p:cNvPr id="7" name="Content Placeholder 6" descr="A framed picture of a person and person&#10;&#10;Description automatically generated with medium confidence">
            <a:extLst>
              <a:ext uri="{FF2B5EF4-FFF2-40B4-BE49-F238E27FC236}">
                <a16:creationId xmlns:a16="http://schemas.microsoft.com/office/drawing/2014/main" xmlns="" id="{F5D63A40-83FE-C55D-6D97-A40F6EF60FF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8348" y="-157840"/>
            <a:ext cx="6602888" cy="7103170"/>
          </a:xfrm>
        </p:spPr>
      </p:pic>
    </p:spTree>
    <p:extLst>
      <p:ext uri="{BB962C8B-B14F-4D97-AF65-F5344CB8AC3E}">
        <p14:creationId xmlns:p14="http://schemas.microsoft.com/office/powerpoint/2010/main" xmlns="" val="1396635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4441" y="1020240"/>
            <a:ext cx="6989851" cy="2893320"/>
          </a:xfrm>
          <a:prstGeom prst="ellipse">
            <a:avLst/>
          </a:prstGeom>
        </p:spPr>
        <p:txBody>
          <a:bodyPr vert="horz" lIns="91440" tIns="45720" rIns="91440" bIns="45720" rtlCol="0" anchor="b">
            <a:noAutofit/>
          </a:bodyPr>
          <a:lstStyle/>
          <a:p>
            <a:r>
              <a:rPr lang="el-GR" sz="3600" b="0" i="0" dirty="0">
                <a:solidFill>
                  <a:schemeClr val="bg1"/>
                </a:solidFill>
                <a:effectLst/>
              </a:rPr>
              <a:t>Με τα εγγόνια του, Ernst και </a:t>
            </a:r>
            <a:r>
              <a:rPr lang="el-GR" sz="3600" b="0" i="0" dirty="0" err="1">
                <a:solidFill>
                  <a:schemeClr val="bg1"/>
                </a:solidFill>
                <a:effectLst/>
              </a:rPr>
              <a:t>Heinerle</a:t>
            </a:r>
            <a:r>
              <a:rPr lang="el-GR" sz="3600" b="0" i="0" dirty="0">
                <a:solidFill>
                  <a:schemeClr val="bg1"/>
                </a:solidFill>
                <a:effectLst/>
              </a:rPr>
              <a:t>, τους γιούς του </a:t>
            </a:r>
            <a:r>
              <a:rPr lang="el-GR" sz="3600" b="0" i="0" dirty="0" err="1">
                <a:solidFill>
                  <a:schemeClr val="bg1"/>
                </a:solidFill>
                <a:effectLst/>
              </a:rPr>
              <a:t>Max</a:t>
            </a:r>
            <a:r>
              <a:rPr lang="el-GR" sz="3600" b="0" i="0" dirty="0">
                <a:solidFill>
                  <a:schemeClr val="bg1"/>
                </a:solidFill>
                <a:effectLst/>
              </a:rPr>
              <a:t> και της </a:t>
            </a:r>
            <a:r>
              <a:rPr lang="el-GR" sz="3600" b="0" i="0" dirty="0" err="1">
                <a:solidFill>
                  <a:schemeClr val="bg1"/>
                </a:solidFill>
                <a:effectLst/>
              </a:rPr>
              <a:t>Sophie</a:t>
            </a:r>
            <a:r>
              <a:rPr lang="el-GR" sz="3600" b="0" i="0" dirty="0">
                <a:solidFill>
                  <a:schemeClr val="bg1"/>
                </a:solidFill>
                <a:effectLst/>
              </a:rPr>
              <a:t>. </a:t>
            </a:r>
            <a:r>
              <a:rPr lang="el-GR" sz="3600" dirty="0">
                <a:solidFill>
                  <a:schemeClr val="bg1"/>
                </a:solidFill>
              </a:rPr>
              <a:t/>
            </a:r>
            <a:br>
              <a:rPr lang="el-GR" sz="3600" dirty="0">
                <a:solidFill>
                  <a:schemeClr val="bg1"/>
                </a:solidFill>
              </a:rPr>
            </a:br>
            <a:endParaRPr lang="en-US" sz="7200" kern="1200" dirty="0">
              <a:solidFill>
                <a:schemeClr val="bg1"/>
              </a:solidFill>
              <a:ea typeface="+mj-ea"/>
              <a:cs typeface="+mj-cs"/>
            </a:endParaRPr>
          </a:p>
        </p:txBody>
      </p:sp>
      <p:pic>
        <p:nvPicPr>
          <p:cNvPr id="11" name="Content Placeholder 10" descr="A framed picture of a person and two children&#10;&#10;Description automatically generated with medium confidence">
            <a:extLst>
              <a:ext uri="{FF2B5EF4-FFF2-40B4-BE49-F238E27FC236}">
                <a16:creationId xmlns:a16="http://schemas.microsoft.com/office/drawing/2014/main" xmlns="" id="{C60B0D05-2009-3852-E54F-9CD53DDCD41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67937" y="-12845"/>
            <a:ext cx="7083422" cy="6935189"/>
          </a:xfrm>
        </p:spPr>
      </p:pic>
    </p:spTree>
    <p:extLst>
      <p:ext uri="{BB962C8B-B14F-4D97-AF65-F5344CB8AC3E}">
        <p14:creationId xmlns:p14="http://schemas.microsoft.com/office/powerpoint/2010/main" xmlns="" val="2440039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599326" y="218946"/>
            <a:ext cx="6989851" cy="3509770"/>
          </a:xfrm>
          <a:prstGeom prst="ellipse">
            <a:avLst/>
          </a:prstGeom>
        </p:spPr>
        <p:txBody>
          <a:bodyPr vert="horz" lIns="91440" tIns="45720" rIns="91440" bIns="45720" rtlCol="0" anchor="b">
            <a:noAutofit/>
          </a:bodyPr>
          <a:lstStyle/>
          <a:p>
            <a:r>
              <a:rPr lang="el-GR" sz="3600" b="0" i="0" dirty="0">
                <a:solidFill>
                  <a:schemeClr val="bg1"/>
                </a:solidFill>
                <a:effectLst/>
              </a:rPr>
              <a:t>Ο </a:t>
            </a:r>
            <a:r>
              <a:rPr lang="el-GR" sz="3600" b="0" i="0" dirty="0" err="1">
                <a:solidFill>
                  <a:schemeClr val="bg1"/>
                </a:solidFill>
                <a:effectLst/>
              </a:rPr>
              <a:t>Freud</a:t>
            </a:r>
            <a:r>
              <a:rPr lang="el-GR" sz="3600" b="0" i="0" dirty="0">
                <a:solidFill>
                  <a:schemeClr val="bg1"/>
                </a:solidFill>
                <a:effectLst/>
              </a:rPr>
              <a:t> με την κόρη του </a:t>
            </a:r>
            <a:r>
              <a:rPr lang="el-GR" sz="3600" b="0" i="0" dirty="0" err="1">
                <a:solidFill>
                  <a:schemeClr val="bg1"/>
                </a:solidFill>
                <a:effectLst/>
              </a:rPr>
              <a:t>Anna</a:t>
            </a:r>
            <a:r>
              <a:rPr lang="el-GR" sz="3600" b="0" i="0" dirty="0">
                <a:solidFill>
                  <a:schemeClr val="bg1"/>
                </a:solidFill>
                <a:effectLst/>
              </a:rPr>
              <a:t> το 1920 στο 6ο Διεθνές Ψυχαναλυτικό Συνέδριο στη Χάγη</a:t>
            </a:r>
            <a:r>
              <a:rPr lang="el-GR" sz="3600" dirty="0">
                <a:solidFill>
                  <a:schemeClr val="bg1"/>
                </a:solidFill>
              </a:rPr>
              <a:t>.</a:t>
            </a:r>
            <a:endParaRPr lang="en-US" sz="7200" kern="1200" dirty="0">
              <a:solidFill>
                <a:schemeClr val="bg1"/>
              </a:solidFill>
              <a:ea typeface="+mj-ea"/>
              <a:cs typeface="+mj-cs"/>
            </a:endParaRPr>
          </a:p>
        </p:txBody>
      </p:sp>
      <p:pic>
        <p:nvPicPr>
          <p:cNvPr id="15" name="Content Placeholder 14" descr="A picture containing text, indoor, wall, gallery&#10;&#10;Description automatically generated">
            <a:extLst>
              <a:ext uri="{FF2B5EF4-FFF2-40B4-BE49-F238E27FC236}">
                <a16:creationId xmlns:a16="http://schemas.microsoft.com/office/drawing/2014/main" xmlns="" id="{BEF442E2-D345-E01E-6D46-1D75F141048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67937" y="10141"/>
            <a:ext cx="6822697" cy="6857999"/>
          </a:xfrm>
        </p:spPr>
      </p:pic>
    </p:spTree>
    <p:extLst>
      <p:ext uri="{BB962C8B-B14F-4D97-AF65-F5344CB8AC3E}">
        <p14:creationId xmlns:p14="http://schemas.microsoft.com/office/powerpoint/2010/main" xmlns="" val="29754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7711" y="235891"/>
            <a:ext cx="6061752" cy="5100223"/>
          </a:xfrm>
          <a:prstGeom prst="ellipse">
            <a:avLst/>
          </a:prstGeom>
        </p:spPr>
        <p:txBody>
          <a:bodyPr vert="horz" lIns="91440" tIns="45720" rIns="91440" bIns="45720" rtlCol="0" anchor="b">
            <a:noAutofit/>
          </a:bodyPr>
          <a:lstStyle/>
          <a:p>
            <a:r>
              <a:rPr lang="el-GR" sz="4800" dirty="0">
                <a:solidFill>
                  <a:srgbClr val="FFFFFF"/>
                </a:solidFill>
              </a:rPr>
              <a:t>Ανεβαίνοντας τις σκάλες προς το σπίτι του </a:t>
            </a:r>
            <a:r>
              <a:rPr lang="en-US" sz="4800" dirty="0">
                <a:solidFill>
                  <a:srgbClr val="FFFFFF"/>
                </a:solidFill>
              </a:rPr>
              <a:t>Freud</a:t>
            </a:r>
            <a:r>
              <a:rPr lang="el-GR" sz="4800" dirty="0">
                <a:solidFill>
                  <a:srgbClr val="FFFFFF"/>
                </a:solidFill>
              </a:rPr>
              <a:t>.</a:t>
            </a:r>
            <a:endParaRPr lang="en-US" sz="4800" kern="1200" dirty="0">
              <a:solidFill>
                <a:srgbClr val="FFFFFF"/>
              </a:solidFill>
            </a:endParaRPr>
          </a:p>
        </p:txBody>
      </p:sp>
      <p:pic>
        <p:nvPicPr>
          <p:cNvPr id="11" name="Content Placeholder 10" descr="A staircase leading to a window&#10;&#10;Description automatically generated with low confidence">
            <a:extLst>
              <a:ext uri="{FF2B5EF4-FFF2-40B4-BE49-F238E27FC236}">
                <a16:creationId xmlns:a16="http://schemas.microsoft.com/office/drawing/2014/main" xmlns="" id="{A78ECD38-8C4C-BB45-469C-1C8D88F1E33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67937" y="-5"/>
            <a:ext cx="6624063" cy="6858002"/>
          </a:xfrm>
        </p:spPr>
      </p:pic>
    </p:spTree>
    <p:extLst>
      <p:ext uri="{BB962C8B-B14F-4D97-AF65-F5344CB8AC3E}">
        <p14:creationId xmlns:p14="http://schemas.microsoft.com/office/powerpoint/2010/main" xmlns="" val="59148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46726" y="-839675"/>
            <a:ext cx="6989851" cy="4831994"/>
          </a:xfrm>
          <a:prstGeom prst="ellipse">
            <a:avLst/>
          </a:prstGeom>
        </p:spPr>
        <p:txBody>
          <a:bodyPr vert="horz" lIns="91440" tIns="45720" rIns="91440" bIns="45720" rtlCol="0" anchor="b">
            <a:noAutofit/>
          </a:bodyPr>
          <a:lstStyle/>
          <a:p>
            <a:r>
              <a:rPr lang="el-GR" sz="3600" b="0" i="0" dirty="0">
                <a:solidFill>
                  <a:schemeClr val="bg1"/>
                </a:solidFill>
                <a:effectLst/>
              </a:rPr>
              <a:t>Η πολυθρόνα του ήταν ειδική παραγγελία, την οποία έχει επιμεληθεί ο ίδιος.</a:t>
            </a:r>
            <a:endParaRPr lang="en-US" sz="7200" kern="1200" dirty="0">
              <a:solidFill>
                <a:schemeClr val="bg1"/>
              </a:solidFill>
              <a:ea typeface="+mj-ea"/>
              <a:cs typeface="+mj-cs"/>
            </a:endParaRPr>
          </a:p>
        </p:txBody>
      </p:sp>
      <p:pic>
        <p:nvPicPr>
          <p:cNvPr id="19" name="Content Placeholder 18" descr="A picture containing text&#10;&#10;Description automatically generated">
            <a:extLst>
              <a:ext uri="{FF2B5EF4-FFF2-40B4-BE49-F238E27FC236}">
                <a16:creationId xmlns:a16="http://schemas.microsoft.com/office/drawing/2014/main" xmlns="" id="{AE09A979-80F1-565C-5B5B-FABC81A9656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96398" y="-820087"/>
            <a:ext cx="6791494" cy="7678087"/>
          </a:xfrm>
        </p:spPr>
      </p:pic>
    </p:spTree>
    <p:extLst>
      <p:ext uri="{BB962C8B-B14F-4D97-AF65-F5344CB8AC3E}">
        <p14:creationId xmlns:p14="http://schemas.microsoft.com/office/powerpoint/2010/main" xmlns="" val="3787140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325865" y="383286"/>
            <a:ext cx="6989851" cy="2501980"/>
          </a:xfrm>
          <a:prstGeom prst="ellipse">
            <a:avLst/>
          </a:prstGeom>
        </p:spPr>
        <p:txBody>
          <a:bodyPr vert="horz" lIns="91440" tIns="45720" rIns="91440" bIns="45720" rtlCol="0" anchor="b">
            <a:noAutofit/>
          </a:bodyPr>
          <a:lstStyle/>
          <a:p>
            <a:r>
              <a:rPr lang="el-GR" sz="4800" b="0" i="0" dirty="0">
                <a:solidFill>
                  <a:schemeClr val="bg1"/>
                </a:solidFill>
                <a:effectLst/>
              </a:rPr>
              <a:t>Προτομή του στο σπίτι/μουσείο.</a:t>
            </a:r>
            <a:endParaRPr lang="en-US" sz="4800" kern="1200" dirty="0">
              <a:solidFill>
                <a:schemeClr val="bg1"/>
              </a:solidFill>
              <a:ea typeface="+mj-ea"/>
              <a:cs typeface="+mj-cs"/>
            </a:endParaRPr>
          </a:p>
        </p:txBody>
      </p:sp>
      <p:pic>
        <p:nvPicPr>
          <p:cNvPr id="10" name="Content Placeholder 9" descr="A bust of a person&#10;&#10;Description automatically generated with medium confidence">
            <a:extLst>
              <a:ext uri="{FF2B5EF4-FFF2-40B4-BE49-F238E27FC236}">
                <a16:creationId xmlns:a16="http://schemas.microsoft.com/office/drawing/2014/main" xmlns="" id="{73BD8040-0816-70D5-6CD7-CFC0FCE3BD6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6079" y="-143838"/>
            <a:ext cx="6624063" cy="7001837"/>
          </a:xfrm>
        </p:spPr>
      </p:pic>
    </p:spTree>
    <p:extLst>
      <p:ext uri="{BB962C8B-B14F-4D97-AF65-F5344CB8AC3E}">
        <p14:creationId xmlns:p14="http://schemas.microsoft.com/office/powerpoint/2010/main" xmlns="" val="1110662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112C5FA-C8A0-DCDD-4F5B-EF59BB9F58CF}"/>
              </a:ext>
            </a:extLst>
          </p:cNvPr>
          <p:cNvSpPr>
            <a:spLocks noGrp="1"/>
          </p:cNvSpPr>
          <p:nvPr>
            <p:ph type="title"/>
          </p:nvPr>
        </p:nvSpPr>
        <p:spPr>
          <a:xfrm>
            <a:off x="5045367" y="698043"/>
            <a:ext cx="2565451" cy="924977"/>
          </a:xfrm>
        </p:spPr>
        <p:txBody>
          <a:bodyPr vert="horz" lIns="91440" tIns="45720" rIns="91440" bIns="45720" rtlCol="0" anchor="b">
            <a:normAutofit fontScale="90000"/>
          </a:bodyPr>
          <a:lstStyle/>
          <a:p>
            <a:pPr algn="ctr"/>
            <a:r>
              <a:rPr lang="el-GR" sz="4800" dirty="0">
                <a:solidFill>
                  <a:srgbClr val="FFFFFF"/>
                </a:solidFill>
              </a:rPr>
              <a:t>ΠΗΓΕΣ:</a:t>
            </a:r>
            <a:br>
              <a:rPr lang="el-GR" sz="4800" dirty="0">
                <a:solidFill>
                  <a:srgbClr val="FFFFFF"/>
                </a:solidFill>
              </a:rPr>
            </a:br>
            <a:endParaRPr lang="en-US" sz="4800" kern="1200" dirty="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xmlns=""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4879BA4D-B71E-DA5C-5290-7BA19770E0D6}"/>
              </a:ext>
            </a:extLst>
          </p:cNvPr>
          <p:cNvSpPr txBox="1"/>
          <p:nvPr/>
        </p:nvSpPr>
        <p:spPr>
          <a:xfrm>
            <a:off x="873303" y="1571946"/>
            <a:ext cx="11219380" cy="4708981"/>
          </a:xfrm>
          <a:prstGeom prst="rect">
            <a:avLst/>
          </a:prstGeom>
          <a:noFill/>
        </p:spPr>
        <p:txBody>
          <a:bodyPr wrap="square" rtlCol="0">
            <a:spAutoFit/>
          </a:bodyPr>
          <a:lstStyle/>
          <a:p>
            <a:pPr marL="342900" indent="-342900">
              <a:buFont typeface="Arial" panose="020B0604020202020204" pitchFamily="34" charset="0"/>
              <a:buChar char="•"/>
            </a:pPr>
            <a:r>
              <a:rPr lang="en-US" sz="2000" i="1" dirty="0">
                <a:solidFill>
                  <a:schemeClr val="bg1"/>
                </a:solidFill>
                <a:latin typeface="+mj-lt"/>
              </a:rPr>
              <a:t>The Use of the Analytic Couch, Harold </a:t>
            </a:r>
            <a:r>
              <a:rPr lang="en-US" sz="2000" i="1" dirty="0" err="1">
                <a:solidFill>
                  <a:schemeClr val="bg1"/>
                </a:solidFill>
                <a:latin typeface="+mj-lt"/>
              </a:rPr>
              <a:t>Kelman</a:t>
            </a:r>
            <a:r>
              <a:rPr lang="en-US" sz="2000" i="1" dirty="0">
                <a:solidFill>
                  <a:schemeClr val="bg1"/>
                </a:solidFill>
                <a:latin typeface="+mj-lt"/>
              </a:rPr>
              <a:t> MD, The American Journal of Psychoanalysis</a:t>
            </a:r>
          </a:p>
          <a:p>
            <a:pPr marL="342900" indent="-342900">
              <a:buFont typeface="Arial" panose="020B0604020202020204" pitchFamily="34" charset="0"/>
              <a:buChar char="•"/>
            </a:pPr>
            <a:r>
              <a:rPr lang="en-US" sz="2000" i="1" dirty="0">
                <a:solidFill>
                  <a:schemeClr val="bg1"/>
                </a:solidFill>
                <a:latin typeface="+mj-lt"/>
              </a:rPr>
              <a:t>Two Views on the Use of the Couch: The Couch, Richard </a:t>
            </a:r>
            <a:r>
              <a:rPr lang="en-US" sz="2000" i="1" dirty="0" err="1">
                <a:solidFill>
                  <a:schemeClr val="bg1"/>
                </a:solidFill>
                <a:latin typeface="+mj-lt"/>
              </a:rPr>
              <a:t>Robertiello</a:t>
            </a:r>
            <a:r>
              <a:rPr lang="en-US" sz="2000" i="1" dirty="0">
                <a:solidFill>
                  <a:schemeClr val="bg1"/>
                </a:solidFill>
                <a:latin typeface="+mj-lt"/>
              </a:rPr>
              <a:t> MD, The Psychoanalytic Review</a:t>
            </a:r>
          </a:p>
          <a:p>
            <a:pPr marL="342900" indent="-342900">
              <a:buFont typeface="Arial" panose="020B0604020202020204" pitchFamily="34" charset="0"/>
              <a:buChar char="•"/>
            </a:pPr>
            <a:r>
              <a:rPr lang="en-US" sz="2000" b="0" i="0" u="sng" dirty="0">
                <a:solidFill>
                  <a:schemeClr val="bg1"/>
                </a:solidFill>
                <a:effectLst/>
                <a:latin typeface="+mj-lt"/>
                <a:hlinkClick r:id="rId2">
                  <a:extLst>
                    <a:ext uri="{A12FA001-AC4F-418D-AE19-62706E023703}">
                      <ahyp:hlinkClr xmlns:ahyp="http://schemas.microsoft.com/office/drawing/2018/hyperlinkcolor" xmlns="" val="tx"/>
                    </a:ext>
                  </a:extLst>
                </a:hlinkClick>
              </a:rPr>
              <a:t>https://www.bbc.com/news/magazine-33079041</a:t>
            </a:r>
            <a:endParaRPr lang="en-US" sz="2000" b="0" i="0" u="sng" dirty="0">
              <a:solidFill>
                <a:schemeClr val="bg1"/>
              </a:solidFill>
              <a:effectLst/>
              <a:latin typeface="+mj-lt"/>
            </a:endParaRPr>
          </a:p>
          <a:p>
            <a:pPr marL="342900" indent="-342900">
              <a:buFont typeface="Arial" panose="020B0604020202020204" pitchFamily="34" charset="0"/>
              <a:buChar char="•"/>
            </a:pPr>
            <a:r>
              <a:rPr lang="en-US" sz="2000" b="0" i="0" u="sng" dirty="0">
                <a:solidFill>
                  <a:schemeClr val="bg1"/>
                </a:solidFill>
                <a:effectLst/>
                <a:latin typeface="+mj-lt"/>
                <a:hlinkClick r:id="rId3">
                  <a:extLst>
                    <a:ext uri="{A12FA001-AC4F-418D-AE19-62706E023703}">
                      <ahyp:hlinkClr xmlns:ahyp="http://schemas.microsoft.com/office/drawing/2018/hyperlinkcolor" xmlns="" val="tx"/>
                    </a:ext>
                  </a:extLst>
                </a:hlinkClick>
              </a:rPr>
              <a:t>https://www.psychologynow.gr/istoria-psyxologias/psyxologikoi-stathmoi/1056-sto-spiti-tu-sigmund-freud-stin-afetiria-tis-psichanalisis.html</a:t>
            </a:r>
            <a:endParaRPr lang="en-US" sz="2000" u="sng" dirty="0">
              <a:solidFill>
                <a:schemeClr val="bg1"/>
              </a:solidFill>
              <a:latin typeface="+mj-lt"/>
            </a:endParaRPr>
          </a:p>
          <a:p>
            <a:pPr marL="342900" indent="-342900">
              <a:buFont typeface="Arial" panose="020B0604020202020204" pitchFamily="34" charset="0"/>
              <a:buChar char="•"/>
            </a:pPr>
            <a:r>
              <a:rPr lang="en-US" sz="2000" b="0" i="0" u="sng" dirty="0">
                <a:solidFill>
                  <a:schemeClr val="bg1"/>
                </a:solidFill>
                <a:effectLst/>
                <a:latin typeface="+mj-lt"/>
                <a:hlinkClick r:id="rId4">
                  <a:extLst>
                    <a:ext uri="{A12FA001-AC4F-418D-AE19-62706E023703}">
                      <ahyp:hlinkClr xmlns:ahyp="http://schemas.microsoft.com/office/drawing/2018/hyperlinkcolor" xmlns="" val="tx"/>
                    </a:ext>
                  </a:extLst>
                </a:hlinkClick>
              </a:rPr>
              <a:t>https://ikastikos-kiklos.com/%CF%80%CF%89%CF%82-%CE%B7-%CE%BC%CE%B5%CE%B3%CE%AC%CE%BB%CE%B7-%CF%83%CF%85%CE%BB%CE%BB%CE%BF%CE%B3%CE%AE-%CF%84%CE%AD%CF%87%CE%BD%CE%B7%CF%82-%CF%84%CE%BF%CF%85-%CF%86%CF%81%CF%8C%CF%85%CE%BD%CF%84/</a:t>
            </a:r>
            <a:endParaRPr lang="en-US" sz="2000" b="0" i="0" u="sng" dirty="0">
              <a:solidFill>
                <a:schemeClr val="bg1"/>
              </a:solidFill>
              <a:effectLst/>
              <a:latin typeface="+mj-lt"/>
            </a:endParaRPr>
          </a:p>
          <a:p>
            <a:pPr marL="342900" indent="-342900">
              <a:buFont typeface="Arial" panose="020B0604020202020204" pitchFamily="34" charset="0"/>
              <a:buChar char="•"/>
            </a:pPr>
            <a:r>
              <a:rPr lang="en-US" sz="2000" b="0" i="0" u="sng" dirty="0">
                <a:solidFill>
                  <a:schemeClr val="bg1"/>
                </a:solidFill>
                <a:effectLst/>
                <a:latin typeface="+mj-lt"/>
                <a:hlinkClick r:id="rId5">
                  <a:extLst>
                    <a:ext uri="{A12FA001-AC4F-418D-AE19-62706E023703}">
                      <ahyp:hlinkClr xmlns:ahyp="http://schemas.microsoft.com/office/drawing/2018/hyperlinkcolor" xmlns="" val="tx"/>
                    </a:ext>
                  </a:extLst>
                </a:hlinkClick>
              </a:rPr>
              <a:t>https://www.psychologytoday.com/us/blog/headshrinkers-guide-the-galaxy/201401/what-is-psychoanalysis</a:t>
            </a:r>
            <a:endParaRPr lang="en-US" sz="2000" u="sng" dirty="0">
              <a:solidFill>
                <a:schemeClr val="bg1"/>
              </a:solidFill>
              <a:latin typeface="+mj-lt"/>
            </a:endParaRPr>
          </a:p>
          <a:p>
            <a:pPr marL="342900" indent="-342900">
              <a:buFont typeface="Arial" panose="020B0604020202020204" pitchFamily="34" charset="0"/>
              <a:buChar char="•"/>
            </a:pPr>
            <a:r>
              <a:rPr lang="en-US" sz="2000" b="0" i="0" u="sng" dirty="0">
                <a:solidFill>
                  <a:schemeClr val="bg1"/>
                </a:solidFill>
                <a:effectLst/>
                <a:latin typeface="+mj-lt"/>
                <a:hlinkClick r:id="rId6">
                  <a:extLst>
                    <a:ext uri="{A12FA001-AC4F-418D-AE19-62706E023703}">
                      <ahyp:hlinkClr xmlns:ahyp="http://schemas.microsoft.com/office/drawing/2018/hyperlinkcolor" xmlns="" val="tx"/>
                    </a:ext>
                  </a:extLst>
                </a:hlinkClick>
              </a:rPr>
              <a:t>https://www.psychologytoday.com/us/blog/headshrinkers-guide-the-galaxy/201404/whats-the-couch-got-do-it</a:t>
            </a:r>
            <a:endParaRPr lang="en-US" sz="2000" i="1" dirty="0">
              <a:solidFill>
                <a:schemeClr val="bg1"/>
              </a:solidFill>
              <a:latin typeface="+mj-lt"/>
            </a:endParaRPr>
          </a:p>
          <a:p>
            <a:pPr marL="342900" indent="-342900">
              <a:buFont typeface="Arial" panose="020B0604020202020204" pitchFamily="34" charset="0"/>
              <a:buChar char="•"/>
            </a:pPr>
            <a:endParaRPr lang="el-GR" sz="2000" i="1" dirty="0">
              <a:solidFill>
                <a:schemeClr val="bg1"/>
              </a:solidFill>
              <a:latin typeface="+mj-lt"/>
            </a:endParaRPr>
          </a:p>
        </p:txBody>
      </p:sp>
    </p:spTree>
    <p:extLst>
      <p:ext uri="{BB962C8B-B14F-4D97-AF65-F5344CB8AC3E}">
        <p14:creationId xmlns:p14="http://schemas.microsoft.com/office/powerpoint/2010/main" xmlns="" val="264347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452063" y="814596"/>
            <a:ext cx="5698787" cy="3464362"/>
          </a:xfrm>
          <a:prstGeom prst="ellipse">
            <a:avLst/>
          </a:prstGeom>
        </p:spPr>
        <p:txBody>
          <a:bodyPr vert="horz" lIns="91440" tIns="45720" rIns="91440" bIns="45720" rtlCol="0" anchor="b">
            <a:normAutofit/>
          </a:bodyPr>
          <a:lstStyle/>
          <a:p>
            <a:r>
              <a:rPr lang="en-US" sz="4000" kern="1200" dirty="0">
                <a:solidFill>
                  <a:srgbClr val="FFFFFF"/>
                </a:solidFill>
                <a:latin typeface="+mj-lt"/>
                <a:ea typeface="+mj-ea"/>
                <a:cs typeface="+mj-cs"/>
              </a:rPr>
              <a:t>H </a:t>
            </a:r>
            <a:r>
              <a:rPr lang="el-GR" sz="4000" kern="1200" dirty="0">
                <a:solidFill>
                  <a:srgbClr val="FFFFFF"/>
                </a:solidFill>
                <a:latin typeface="+mj-lt"/>
                <a:ea typeface="+mj-ea"/>
                <a:cs typeface="+mj-cs"/>
              </a:rPr>
              <a:t>πινακίδα του γραφείου του, με τις ώρες υποδοχής των ασθεν</a:t>
            </a:r>
            <a:r>
              <a:rPr lang="el-GR" sz="4000" dirty="0">
                <a:solidFill>
                  <a:srgbClr val="FFFFFF"/>
                </a:solidFill>
              </a:rPr>
              <a:t>ών.</a:t>
            </a:r>
            <a:endParaRPr lang="en-US" sz="4000" kern="1200" dirty="0">
              <a:solidFill>
                <a:srgbClr val="FFFFFF"/>
              </a:solidFill>
              <a:latin typeface="+mj-lt"/>
              <a:ea typeface="+mj-ea"/>
              <a:cs typeface="+mj-cs"/>
            </a:endParaRPr>
          </a:p>
        </p:txBody>
      </p:sp>
      <p:pic>
        <p:nvPicPr>
          <p:cNvPr id="6" name="Content Placeholder 5" descr="A picture containing text, indoor, oven&#10;&#10;Description automatically generated">
            <a:extLst>
              <a:ext uri="{FF2B5EF4-FFF2-40B4-BE49-F238E27FC236}">
                <a16:creationId xmlns:a16="http://schemas.microsoft.com/office/drawing/2014/main" xmlns="" id="{59A64A43-57A7-4DD6-9739-375B56CC9AB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6079" y="-92466"/>
            <a:ext cx="6624063" cy="6950466"/>
          </a:xfrm>
        </p:spPr>
      </p:pic>
    </p:spTree>
    <p:extLst>
      <p:ext uri="{BB962C8B-B14F-4D97-AF65-F5344CB8AC3E}">
        <p14:creationId xmlns:p14="http://schemas.microsoft.com/office/powerpoint/2010/main" xmlns="" val="309190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665399" y="352258"/>
            <a:ext cx="6890589" cy="4846465"/>
          </a:xfrm>
          <a:prstGeom prst="ellipse">
            <a:avLst/>
          </a:prstGeom>
        </p:spPr>
        <p:txBody>
          <a:bodyPr vert="horz" lIns="91440" tIns="45720" rIns="91440" bIns="45720" rtlCol="0" anchor="b">
            <a:normAutofit fontScale="90000"/>
          </a:bodyPr>
          <a:lstStyle/>
          <a:p>
            <a:r>
              <a:rPr lang="el-GR" sz="4000" dirty="0">
                <a:solidFill>
                  <a:srgbClr val="FFFFFF"/>
                </a:solidFill>
              </a:rPr>
              <a:t>Οι δύο είσοδοι στο σπίτι του </a:t>
            </a:r>
            <a:r>
              <a:rPr lang="en-US" sz="4000" dirty="0">
                <a:solidFill>
                  <a:srgbClr val="FFFFFF"/>
                </a:solidFill>
              </a:rPr>
              <a:t>Freud </a:t>
            </a:r>
            <a:r>
              <a:rPr lang="el-GR" sz="4000" dirty="0">
                <a:solidFill>
                  <a:srgbClr val="FFFFFF"/>
                </a:solidFill>
              </a:rPr>
              <a:t>ήταν έτσι διαμορφωμένες ώστε να μην υπάρχει σύγχυση μεταξύ των συγγενών και ασθενών του.</a:t>
            </a:r>
            <a:endParaRPr lang="en-US" sz="4000" kern="1200" dirty="0">
              <a:solidFill>
                <a:srgbClr val="FFFFFF"/>
              </a:solidFill>
              <a:latin typeface="+mj-lt"/>
              <a:ea typeface="+mj-ea"/>
              <a:cs typeface="+mj-cs"/>
            </a:endParaRPr>
          </a:p>
        </p:txBody>
      </p:sp>
      <p:pic>
        <p:nvPicPr>
          <p:cNvPr id="7" name="Content Placeholder 6" descr="A picture containing indoor, wall, floor, room&#10;&#10;Description automatically generated">
            <a:extLst>
              <a:ext uri="{FF2B5EF4-FFF2-40B4-BE49-F238E27FC236}">
                <a16:creationId xmlns:a16="http://schemas.microsoft.com/office/drawing/2014/main" xmlns="" id="{4EFFD42E-4156-60B4-F177-648BE87E32B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8347" y="-85062"/>
            <a:ext cx="6602887" cy="7028121"/>
          </a:xfrm>
        </p:spPr>
      </p:pic>
    </p:spTree>
    <p:extLst>
      <p:ext uri="{BB962C8B-B14F-4D97-AF65-F5344CB8AC3E}">
        <p14:creationId xmlns:p14="http://schemas.microsoft.com/office/powerpoint/2010/main" xmlns="" val="234598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427141" y="2021676"/>
            <a:ext cx="6523141" cy="4846465"/>
          </a:xfrm>
          <a:prstGeom prst="ellipse">
            <a:avLst/>
          </a:prstGeom>
        </p:spPr>
        <p:txBody>
          <a:bodyPr vert="horz" lIns="91440" tIns="45720" rIns="91440" bIns="45720" rtlCol="0" anchor="b">
            <a:noAutofit/>
          </a:bodyPr>
          <a:lstStyle/>
          <a:p>
            <a:r>
              <a:rPr lang="el-GR" sz="3200" b="0" i="0" dirty="0">
                <a:solidFill>
                  <a:schemeClr val="bg1"/>
                </a:solidFill>
                <a:effectLst/>
              </a:rPr>
              <a:t>Ο χώρος αναμονής των ασθενών αλλά και χώρος συνάντησης του </a:t>
            </a:r>
            <a:r>
              <a:rPr lang="el-GR" sz="3200" b="0" i="0" dirty="0" err="1">
                <a:solidFill>
                  <a:schemeClr val="bg1"/>
                </a:solidFill>
                <a:effectLst/>
              </a:rPr>
              <a:t>Freud</a:t>
            </a:r>
            <a:r>
              <a:rPr lang="el-GR" sz="3200" b="0" i="0" dirty="0">
                <a:solidFill>
                  <a:schemeClr val="bg1"/>
                </a:solidFill>
                <a:effectLst/>
              </a:rPr>
              <a:t> με τους αρχικούς συνεργάτες του κάθε Τετάρτη.</a:t>
            </a:r>
            <a:br>
              <a:rPr lang="el-GR" sz="3200" b="0" i="0" dirty="0">
                <a:solidFill>
                  <a:schemeClr val="bg1"/>
                </a:solidFill>
                <a:effectLst/>
              </a:rPr>
            </a:br>
            <a:r>
              <a:rPr lang="el-GR" sz="3200" b="0" i="0" dirty="0">
                <a:solidFill>
                  <a:schemeClr val="bg1"/>
                </a:solidFill>
                <a:effectLst/>
              </a:rPr>
              <a:t/>
            </a:r>
            <a:br>
              <a:rPr lang="el-GR" sz="3200" b="0" i="0" dirty="0">
                <a:solidFill>
                  <a:schemeClr val="bg1"/>
                </a:solidFill>
                <a:effectLst/>
              </a:rPr>
            </a:br>
            <a:r>
              <a:rPr lang="el-GR" sz="3200" b="0" i="0" dirty="0">
                <a:solidFill>
                  <a:schemeClr val="bg1"/>
                </a:solidFill>
                <a:effectLst/>
              </a:rPr>
              <a:t>Όλοι μαζί είχαν συστήσει την "</a:t>
            </a:r>
            <a:r>
              <a:rPr lang="el-GR" sz="3200" b="0" i="0" dirty="0" err="1">
                <a:solidFill>
                  <a:schemeClr val="bg1"/>
                </a:solidFill>
                <a:effectLst/>
              </a:rPr>
              <a:t>Wednesday</a:t>
            </a:r>
            <a:r>
              <a:rPr lang="el-GR" sz="3200" b="0" i="0" dirty="0">
                <a:solidFill>
                  <a:schemeClr val="bg1"/>
                </a:solidFill>
                <a:effectLst/>
              </a:rPr>
              <a:t> </a:t>
            </a:r>
            <a:r>
              <a:rPr lang="el-GR" sz="3200" b="0" i="0" dirty="0" err="1">
                <a:solidFill>
                  <a:schemeClr val="bg1"/>
                </a:solidFill>
                <a:effectLst/>
              </a:rPr>
              <a:t>Psychological</a:t>
            </a:r>
            <a:r>
              <a:rPr lang="el-GR" sz="3200" b="0" i="0" dirty="0">
                <a:solidFill>
                  <a:schemeClr val="bg1"/>
                </a:solidFill>
                <a:effectLst/>
              </a:rPr>
              <a:t> Society", η οποία αποτέλεσε την απαρχή του παγκόσμιου ψυχαναλυτικού κινήματος.</a:t>
            </a:r>
            <a:endParaRPr lang="en-US" sz="3200" kern="1200" dirty="0">
              <a:solidFill>
                <a:schemeClr val="bg1"/>
              </a:solidFill>
              <a:ea typeface="+mj-ea"/>
              <a:cs typeface="+mj-cs"/>
            </a:endParaRPr>
          </a:p>
        </p:txBody>
      </p:sp>
      <p:pic>
        <p:nvPicPr>
          <p:cNvPr id="6" name="Content Placeholder 5" descr="A picture containing text, indoor, floor, room&#10;&#10;Description automatically generated">
            <a:extLst>
              <a:ext uri="{FF2B5EF4-FFF2-40B4-BE49-F238E27FC236}">
                <a16:creationId xmlns:a16="http://schemas.microsoft.com/office/drawing/2014/main" xmlns="" id="{C20D0CAE-D2EB-E4CA-7E20-1BFCE838D71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28016" y="10141"/>
            <a:ext cx="6663219" cy="6858000"/>
          </a:xfrm>
        </p:spPr>
      </p:pic>
    </p:spTree>
    <p:extLst>
      <p:ext uri="{BB962C8B-B14F-4D97-AF65-F5344CB8AC3E}">
        <p14:creationId xmlns:p14="http://schemas.microsoft.com/office/powerpoint/2010/main" xmlns="" val="339949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427141" y="2136476"/>
            <a:ext cx="6523141" cy="4846465"/>
          </a:xfrm>
          <a:prstGeom prst="ellipse">
            <a:avLst/>
          </a:prstGeom>
        </p:spPr>
        <p:txBody>
          <a:bodyPr vert="horz" lIns="91440" tIns="45720" rIns="91440" bIns="45720" rtlCol="0" anchor="b">
            <a:noAutofit/>
          </a:bodyPr>
          <a:lstStyle/>
          <a:p>
            <a:r>
              <a:rPr lang="el-GR" sz="3600" b="0" i="0" dirty="0">
                <a:solidFill>
                  <a:schemeClr val="bg1"/>
                </a:solidFill>
                <a:effectLst/>
              </a:rPr>
              <a:t>Ένας τοίχος γεμάτες τιμητικές διακρίσεις. Ανάμεσα σε αυτές βρίσκεται και ο έπαινος από την Ελληνική Ιατρική Ερευνητική Κοινότητα του Πανεπιστημίου Αθηνών, με ημερομηνία 15 Δεκεμβρίου 1924.</a:t>
            </a:r>
            <a:endParaRPr lang="en-US" sz="3600" kern="1200" dirty="0">
              <a:solidFill>
                <a:schemeClr val="bg1"/>
              </a:solidFill>
              <a:ea typeface="+mj-ea"/>
              <a:cs typeface="+mj-cs"/>
            </a:endParaRPr>
          </a:p>
        </p:txBody>
      </p:sp>
      <p:pic>
        <p:nvPicPr>
          <p:cNvPr id="11" name="Content Placeholder 10" descr="A wall with pictures on it&#10;&#10;Description automatically generated with low confidence">
            <a:extLst>
              <a:ext uri="{FF2B5EF4-FFF2-40B4-BE49-F238E27FC236}">
                <a16:creationId xmlns:a16="http://schemas.microsoft.com/office/drawing/2014/main" xmlns="" id="{BB9B815F-D6B1-AE0E-4413-46034C17952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36158" y="-1"/>
            <a:ext cx="6655077" cy="6982942"/>
          </a:xfrm>
        </p:spPr>
      </p:pic>
    </p:spTree>
    <p:extLst>
      <p:ext uri="{BB962C8B-B14F-4D97-AF65-F5344CB8AC3E}">
        <p14:creationId xmlns:p14="http://schemas.microsoft.com/office/powerpoint/2010/main" xmlns="" val="14682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38819DC-A68B-AB12-80E2-D5AA612ABDE2}"/>
              </a:ext>
            </a:extLst>
          </p:cNvPr>
          <p:cNvSpPr>
            <a:spLocks noGrp="1"/>
          </p:cNvSpPr>
          <p:nvPr>
            <p:ph type="title"/>
          </p:nvPr>
        </p:nvSpPr>
        <p:spPr>
          <a:xfrm>
            <a:off x="-704441" y="-495519"/>
            <a:ext cx="6989851" cy="4846465"/>
          </a:xfrm>
          <a:prstGeom prst="ellipse">
            <a:avLst/>
          </a:prstGeom>
        </p:spPr>
        <p:txBody>
          <a:bodyPr vert="horz" lIns="91440" tIns="45720" rIns="91440" bIns="45720" rtlCol="0" anchor="b">
            <a:noAutofit/>
          </a:bodyPr>
          <a:lstStyle/>
          <a:p>
            <a:r>
              <a:rPr lang="el-GR" sz="3600" b="0" i="0" dirty="0">
                <a:solidFill>
                  <a:schemeClr val="bg1"/>
                </a:solidFill>
                <a:effectLst/>
              </a:rPr>
              <a:t>Αναγνώριση του επιστημονικού έργου του </a:t>
            </a:r>
            <a:r>
              <a:rPr lang="el-GR" sz="3600" b="0" i="0" dirty="0" err="1">
                <a:solidFill>
                  <a:schemeClr val="bg1"/>
                </a:solidFill>
                <a:effectLst/>
              </a:rPr>
              <a:t>Freud</a:t>
            </a:r>
            <a:r>
              <a:rPr lang="el-GR" sz="3600" b="0" i="0" dirty="0">
                <a:solidFill>
                  <a:schemeClr val="bg1"/>
                </a:solidFill>
                <a:effectLst/>
              </a:rPr>
              <a:t> από τη Βρετανική Ψυχολογική Κοινότητα.</a:t>
            </a:r>
            <a:endParaRPr lang="en-US" sz="3600" kern="1200" dirty="0">
              <a:solidFill>
                <a:schemeClr val="bg1"/>
              </a:solidFill>
              <a:ea typeface="+mj-ea"/>
              <a:cs typeface="+mj-cs"/>
            </a:endParaRPr>
          </a:p>
        </p:txBody>
      </p:sp>
      <p:pic>
        <p:nvPicPr>
          <p:cNvPr id="6" name="Content Placeholder 5" descr="A wall with pictures on it&#10;&#10;Description automatically generated with low confidence">
            <a:extLst>
              <a:ext uri="{FF2B5EF4-FFF2-40B4-BE49-F238E27FC236}">
                <a16:creationId xmlns:a16="http://schemas.microsoft.com/office/drawing/2014/main" xmlns="" id="{D5F0007A-83E6-A3ED-0856-CDC0A9F6D42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36159" y="-124942"/>
            <a:ext cx="6655076" cy="7070271"/>
          </a:xfrm>
        </p:spPr>
      </p:pic>
    </p:spTree>
    <p:extLst>
      <p:ext uri="{BB962C8B-B14F-4D97-AF65-F5344CB8AC3E}">
        <p14:creationId xmlns:p14="http://schemas.microsoft.com/office/powerpoint/2010/main" xmlns="" val="2275058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905</Words>
  <Application>Microsoft Office PowerPoint</Application>
  <PresentationFormat>Custom</PresentationFormat>
  <Paragraphs>43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ΞΕΝΑΓΗΣΗ ΣΤΟ ΣΠΙΤΙ ΤΟY FREUD</vt:lpstr>
      <vt:lpstr>Το εξωτερικό του σπιτιού/μουσείου.  Οδός: Berggasse 19, Βιέννη 1090 Αυστρία   Γειτονιά: Σέρβιτεν Κουόρτερ</vt:lpstr>
      <vt:lpstr>Η είσοδος του κτηρίου. </vt:lpstr>
      <vt:lpstr>Ανεβαίνοντας τις σκάλες προς το σπίτι του Freud.</vt:lpstr>
      <vt:lpstr>H πινακίδα του γραφείου του, με τις ώρες υποδοχής των ασθενών.</vt:lpstr>
      <vt:lpstr>Οι δύο είσοδοι στο σπίτι του Freud ήταν έτσι διαμορφωμένες ώστε να μην υπάρχει σύγχυση μεταξύ των συγγενών και ασθενών του.</vt:lpstr>
      <vt:lpstr>Ο χώρος αναμονής των ασθενών αλλά και χώρος συνάντησης του Freud με τους αρχικούς συνεργάτες του κάθε Τετάρτη.  Όλοι μαζί είχαν συστήσει την "Wednesday Psychological Society", η οποία αποτέλεσε την απαρχή του παγκόσμιου ψυχαναλυτικού κινήματος.</vt:lpstr>
      <vt:lpstr>Ένας τοίχος γεμάτες τιμητικές διακρίσεις. Ανάμεσα σε αυτές βρίσκεται και ο έπαινος από την Ελληνική Ιατρική Ερευνητική Κοινότητα του Πανεπιστημίου Αθηνών, με ημερομηνία 15 Δεκεμβρίου 1924.</vt:lpstr>
      <vt:lpstr>Αναγνώριση του επιστημονικού έργου του Freud από τη Βρετανική Ψυχολογική Κοινότητα.</vt:lpstr>
      <vt:lpstr>Ομαδική φωτογραφία από την επίσκεψη των Freud, Jung και Ferenczi στο Clark University, μετά από πρόσκληση του Stanley Hall, ο οποίος εικονίζεται στο μέσο της κάτω σειράς.  </vt:lpstr>
      <vt:lpstr>H τρίτη αδυναμία του Freud, εκτός των ταξιδιών και του καπνίσματος, ήταν η συλλογή αρχαίων αντικών και κειμηλίων, όπου έκαναν το γραφείο του να μοιάζει με αρχαιολογικό μουσείο. Ο ίδιος ανέφερε ότι τα αρχαία αυτά αντικείμενα του κρατούσαν συντροφιά όταν μελετούσε ή έγραφε.  </vt:lpstr>
      <vt:lpstr>Η ΣΥΛΛΟΓΗ ΤΕΧΝΗΣ ΤΟΥ FREUD</vt:lpstr>
      <vt:lpstr>Slide 13</vt:lpstr>
      <vt:lpstr>Slide 14</vt:lpstr>
      <vt:lpstr>Slide 15</vt:lpstr>
      <vt:lpstr>Slide 16</vt:lpstr>
      <vt:lpstr>Slide 17</vt:lpstr>
      <vt:lpstr>Slide 18</vt:lpstr>
      <vt:lpstr>Slide 19</vt:lpstr>
      <vt:lpstr>ΤΟ ΝΤΙΒΑΝΙ</vt:lpstr>
      <vt:lpstr>- Η πρώτη εικόνα που έρχεται στο μυαλό των περισσότερων ανθρώπων όταν μιλάμε για ψυχολογία.  - Οι ρίζες της χρήσης του βρίσκονται στην ύπνωση. Συνεχίστηκε «καταλάθος» σαν παλιά συνήθεια από τον Freud όταν ξεκίνησε την ψυχανάλυση.   - Σύνδεση με την κατάσταση που βρισκόμαστε σε όνειρο (ίχνος ύπνωσης    </vt:lpstr>
      <vt:lpstr>- Σε αυτή την ατμόσφαιρα, γεννήθηκαν αυτοί που τους ονόμασε αργότερα ο Freud: ελεύθεροι συνειρμοί.    - Παλινδρόμηση σε προηγούμενα στάδια της ζωής.  - Κατάσταση έκθεσης και πλήρους ελευθερίας.    </vt:lpstr>
      <vt:lpstr>- Στην αρχή ο Freud μετακινούσε αρκετές φορές την καρέκλα μέχρι να βρει την ιδανική θέση.    - Τελικά αποφάσισε να βρίσκεται πίσω από το ντιβάνι, στο προσκέφαλο του ασθενή.  - Η ατμόσφαιρα τώρα πια είχε γίνει πιο κλινική, όπως άλλωστε ήταν και ο στόχος του Freud </vt:lpstr>
      <vt:lpstr> - Μελέτες έχουν δείξει ότι όταν οι άνθρωποι είναι ξαπλωμένοι τείνουν να έρχονται πιο κοντά ο ένας με τον άλλο. (Πλεονέκτημα για την θεραπευτική συμμαχία).  - Μέσα από την χαλάρωση και τους ελεύθερους συνειρμούς, ακριβώς επειδή ο αναλυόμενος δεν κοιτά κάποιον, είναι πιο εύκολο να εστιάσει και να εξωτερικεύσει σκέψεις και συναισθήματα. Καλύτερη αντίληψη στην διαφορά των σωμάτων. Το δικό του είναι ξεχωριστό, αυτόνομο.   - Η φυσική ροπή των ανθρώπων όταν βρίσκεται πρόσωπο με πρόσωπο με κάποιον είναι να πχ. να χαμογελά να κάνει κινήσεις…</vt:lpstr>
      <vt:lpstr>- Από αυτό ακριβώς θέλει να διαφοροποιηθεί η ψυχανάλυση. Από την συνηθισμένη καθημερινή συναναστροφή.   - Η κάθε θέση που θα πάρει το χέρι ή το πόδι του αναλυόμενου ερμηνεύεται έχει κάποιο νόημα.  - Επομένως οι θέσεις των αναλυτών – αναλυόμενων αποτελούν και μια  βοήθεια και προς τον ψυχαναλυτή, καθώς του δίνεται χώρος και ελευθερία να σκεφτεί και να κάνει σωστά τη δουλειά του.   </vt:lpstr>
      <vt:lpstr> - Μια ψυχαναλύτρια μοιράζεται την εμπειρία της σαν αναλυόμενη : Λέγοντας πως, άλλα μοιραζόμαστε όταν κοιτάμε κάποιον (πόσο μάλλον τον αναλυτή μας) και άλλα όταν δεν έχουμε βλεμματική επαφή.  - Επίσης, η είσοδος στο ασυνείδητο είναι έντονη και βαριά διαδικασία. Όταν ο αναλυόμενος είναι ανάσκελα, του δίνεται κουράγιο να συνεχίσει και να «αντέξει» το ταξίδι αυτό, σε αντίθεση με την όρθια στάση.</vt:lpstr>
      <vt:lpstr> -Πλέον θεωρείται σύμβολο της ψυχανάλυσης. Το ντιβάνι είναι σαν το νυστέρι του χειρουργού.   -Βέβαια ο καναπές αυτός δεν είναι πανάκεια και πρέπει πάντα λαμβάνεται υπόψη τι ταιριάζει στον καθένα.  - Υπάρχουν και οι ψυχαναλυτές που τον εντάσσουν στα πλαίσια του αναχρονισμού και προτιμούν να ενισχύουν την επαφή τοποθετώντας αντικριστά δυο καρέκλες.  </vt:lpstr>
      <vt:lpstr>Φωτογραφίες από το μέρος που γεννήθηκε ο Freud. Η φωτογραφία δεξιά επάνω απεικονίζει την αρχική του κατοικία στο Freiberg.  </vt:lpstr>
      <vt:lpstr>O Freud το 1863 περίπου. Για τη νεανική του ηλικία έγραφε: "Πιστεύω ότι οι άνθρωποι βλέπουν σε εμένα κάτι εξωπραγματικό και ο αληθινός λόγος είναι ότι ποτέ δεν ένιωσα νέος και τώρα που εισέρχομαι στην φάση της ωριμότητας, δεν μπορώ να ωριμάσω κατάλληλα..." (προς τη Martha Bernays, 2/02/1886) </vt:lpstr>
      <vt:lpstr>To ζεύγος Sigmund Freud και Martha Bernays στο Αμβούργο το 1885. Σε απόσπασμα επιστολής του, γράφει προς τη γυναίκα του: "Αυτή η επιμονή που έχουμε δείξει, είναι ικανή να λιώσει την καρδιά της πέτρας και θα δεις ότι, όταν παντρευτούμε, όλη η οικογένεια θα μας ευχηθεί να ζήσουμε ευτυχισμένοι. Τότε με τη σειρά μας, θα πρέπει να λειτουργήσουμε ως πρότυπο για τις μελλοντικές γενεές των ερωτευμένων ζευγαριών, μόνο και μόνο επειδή είχαμε το θάρρος να ερωτευτούμε ο ένας στον άλλον και να το υπερασπιστούμε, χωρίς να ζητήσουμε την άδεια κανενός".</vt:lpstr>
      <vt:lpstr>To σπίτι του Freud είναι πλέον γεμάτο με φωτογραφίες που δείχνουν στον επισκέπτη τη διαμόρφωσή του γραφείου του πριν μετακομίσει για το Λονδίνο και πάρει μαζί του τα περισσότερα από τα προσωπικά του αντικείμενα.  </vt:lpstr>
      <vt:lpstr>Slide 32</vt:lpstr>
      <vt:lpstr>Slide 33</vt:lpstr>
      <vt:lpstr>Slide 34</vt:lpstr>
      <vt:lpstr>Slide 35</vt:lpstr>
      <vt:lpstr>Ο Sigmund Freud στην ηλικία των 50 ετών, 1906.</vt:lpstr>
      <vt:lpstr>Ο Freud και η κόρη του Sophie, το 1912 περίπου. Μόλις είχε γυρίσει από τις διακοπές της στο Αμβούργο και είχε εκμυστηρευθεί στον πατέρα της ότι αρραβωνιάστηκε κρυφά τον Max Halberstadt. Ο Freud αντέδρασε ψύχραιμα και έδωσε την ευχή του στο ζεύγος.</vt:lpstr>
      <vt:lpstr>Με τα εγγόνια του, Ernst και Heinerle, τους γιούς του Max και της Sophie.  </vt:lpstr>
      <vt:lpstr>Ο Freud με την κόρη του Anna το 1920 στο 6ο Διεθνές Ψυχαναλυτικό Συνέδριο στη Χάγη.</vt:lpstr>
      <vt:lpstr>Η πολυθρόνα του ήταν ειδική παραγγελία, την οποία έχει επιμεληθεί ο ίδιος.</vt:lpstr>
      <vt:lpstr>Προτομή του στο σπίτι/μουσείο.</vt:lpstr>
      <vt:lpstr>ΠΗΓΕΣ: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ΞΕΝΑΓΗΣΗ ΣΤΟ ΣΠΙΤΙ ΤΟY FREUD</dc:title>
  <dc:creator>Spyridon Chalkias (Nokia)</dc:creator>
  <cp:lastModifiedBy>Lissy Canellopoulos</cp:lastModifiedBy>
  <cp:revision>9</cp:revision>
  <dcterms:created xsi:type="dcterms:W3CDTF">2023-05-03T09:54:12Z</dcterms:created>
  <dcterms:modified xsi:type="dcterms:W3CDTF">2023-09-29T06:43:19Z</dcterms:modified>
</cp:coreProperties>
</file>