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8"/>
  </p:notesMasterIdLst>
  <p:handoutMasterIdLst>
    <p:handoutMasterId r:id="rId49"/>
  </p:handoutMasterIdLst>
  <p:sldIdLst>
    <p:sldId id="299" r:id="rId2"/>
    <p:sldId id="303" r:id="rId3"/>
    <p:sldId id="304" r:id="rId4"/>
    <p:sldId id="305" r:id="rId5"/>
    <p:sldId id="309" r:id="rId6"/>
    <p:sldId id="308" r:id="rId7"/>
    <p:sldId id="310" r:id="rId8"/>
    <p:sldId id="307" r:id="rId9"/>
    <p:sldId id="315" r:id="rId10"/>
    <p:sldId id="316" r:id="rId11"/>
    <p:sldId id="311" r:id="rId12"/>
    <p:sldId id="317" r:id="rId13"/>
    <p:sldId id="306" r:id="rId14"/>
    <p:sldId id="318" r:id="rId15"/>
    <p:sldId id="320" r:id="rId16"/>
    <p:sldId id="325" r:id="rId17"/>
    <p:sldId id="321" r:id="rId18"/>
    <p:sldId id="314" r:id="rId19"/>
    <p:sldId id="326" r:id="rId20"/>
    <p:sldId id="324" r:id="rId21"/>
    <p:sldId id="323" r:id="rId22"/>
    <p:sldId id="327" r:id="rId23"/>
    <p:sldId id="328" r:id="rId24"/>
    <p:sldId id="322" r:id="rId25"/>
    <p:sldId id="329" r:id="rId26"/>
    <p:sldId id="330" r:id="rId27"/>
    <p:sldId id="312" r:id="rId28"/>
    <p:sldId id="282" r:id="rId29"/>
    <p:sldId id="286" r:id="rId30"/>
    <p:sldId id="264" r:id="rId31"/>
    <p:sldId id="295" r:id="rId32"/>
    <p:sldId id="270" r:id="rId33"/>
    <p:sldId id="285" r:id="rId34"/>
    <p:sldId id="296" r:id="rId35"/>
    <p:sldId id="287" r:id="rId36"/>
    <p:sldId id="292" r:id="rId37"/>
    <p:sldId id="289" r:id="rId38"/>
    <p:sldId id="274" r:id="rId39"/>
    <p:sldId id="297" r:id="rId40"/>
    <p:sldId id="280" r:id="rId41"/>
    <p:sldId id="290" r:id="rId42"/>
    <p:sldId id="291" r:id="rId43"/>
    <p:sldId id="268" r:id="rId44"/>
    <p:sldId id="293" r:id="rId45"/>
    <p:sldId id="294" r:id="rId46"/>
    <p:sldId id="269" r:id="rId47"/>
  </p:sldIdLst>
  <p:sldSz cx="9144000" cy="6858000" type="screen4x3"/>
  <p:notesSz cx="6865938" cy="9998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31978C6-4FEE-254E-85E6-57566A49078F}">
          <p14:sldIdLst>
            <p14:sldId id="299"/>
            <p14:sldId id="303"/>
            <p14:sldId id="304"/>
            <p14:sldId id="305"/>
            <p14:sldId id="309"/>
            <p14:sldId id="308"/>
            <p14:sldId id="310"/>
            <p14:sldId id="307"/>
            <p14:sldId id="315"/>
            <p14:sldId id="316"/>
            <p14:sldId id="311"/>
            <p14:sldId id="317"/>
            <p14:sldId id="306"/>
            <p14:sldId id="318"/>
            <p14:sldId id="320"/>
            <p14:sldId id="325"/>
            <p14:sldId id="321"/>
            <p14:sldId id="314"/>
            <p14:sldId id="326"/>
            <p14:sldId id="324"/>
            <p14:sldId id="323"/>
            <p14:sldId id="327"/>
            <p14:sldId id="328"/>
            <p14:sldId id="322"/>
            <p14:sldId id="329"/>
            <p14:sldId id="330"/>
            <p14:sldId id="312"/>
            <p14:sldId id="282"/>
            <p14:sldId id="286"/>
            <p14:sldId id="264"/>
            <p14:sldId id="295"/>
            <p14:sldId id="270"/>
            <p14:sldId id="285"/>
            <p14:sldId id="296"/>
            <p14:sldId id="287"/>
            <p14:sldId id="292"/>
            <p14:sldId id="289"/>
            <p14:sldId id="274"/>
            <p14:sldId id="297"/>
            <p14:sldId id="280"/>
            <p14:sldId id="290"/>
            <p14:sldId id="291"/>
            <p14:sldId id="268"/>
            <p14:sldId id="293"/>
            <p14:sldId id="294"/>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86429" autoAdjust="0"/>
  </p:normalViewPr>
  <p:slideViewPr>
    <p:cSldViewPr snapToGrid="0" snapToObjects="1">
      <p:cViewPr>
        <p:scale>
          <a:sx n="100" d="100"/>
          <a:sy n="100" d="100"/>
        </p:scale>
        <p:origin x="-504" y="-72"/>
      </p:cViewPr>
      <p:guideLst>
        <p:guide orient="horz" pos="2160"/>
        <p:guide pos="2880"/>
      </p:guideLst>
    </p:cSldViewPr>
  </p:slideViewPr>
  <p:outlineViewPr>
    <p:cViewPr>
      <p:scale>
        <a:sx n="33" d="100"/>
        <a:sy n="33" d="100"/>
      </p:scale>
      <p:origin x="0" y="8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en-GB"/>
          </a:p>
        </p:txBody>
      </p:sp>
      <p:sp>
        <p:nvSpPr>
          <p:cNvPr id="3" name="Date Placeholder 2"/>
          <p:cNvSpPr>
            <a:spLocks noGrp="1"/>
          </p:cNvSpPr>
          <p:nvPr>
            <p:ph type="dt" sz="quarter" idx="1"/>
          </p:nvPr>
        </p:nvSpPr>
        <p:spPr>
          <a:xfrm>
            <a:off x="3889109" y="0"/>
            <a:ext cx="2975240" cy="499904"/>
          </a:xfrm>
          <a:prstGeom prst="rect">
            <a:avLst/>
          </a:prstGeom>
        </p:spPr>
        <p:txBody>
          <a:bodyPr vert="horz" lIns="96359" tIns="48180" rIns="96359" bIns="48180" rtlCol="0"/>
          <a:lstStyle>
            <a:lvl1pPr algn="r">
              <a:defRPr sz="1300"/>
            </a:lvl1pPr>
          </a:lstStyle>
          <a:p>
            <a:fld id="{9E365E1E-61FE-4559-969A-22C178169BEC}" type="datetimeFigureOut">
              <a:rPr lang="en-GB" smtClean="0"/>
              <a:t>16/05/2017</a:t>
            </a:fld>
            <a:endParaRPr lang="en-GB"/>
          </a:p>
        </p:txBody>
      </p:sp>
      <p:sp>
        <p:nvSpPr>
          <p:cNvPr id="4" name="Footer Placeholder 3"/>
          <p:cNvSpPr>
            <a:spLocks noGrp="1"/>
          </p:cNvSpPr>
          <p:nvPr>
            <p:ph type="ftr" sz="quarter" idx="2"/>
          </p:nvPr>
        </p:nvSpPr>
        <p:spPr>
          <a:xfrm>
            <a:off x="0" y="9496436"/>
            <a:ext cx="2975240" cy="499904"/>
          </a:xfrm>
          <a:prstGeom prst="rect">
            <a:avLst/>
          </a:prstGeom>
        </p:spPr>
        <p:txBody>
          <a:bodyPr vert="horz" lIns="96359" tIns="48180" rIns="96359" bIns="48180" rtlCol="0" anchor="b"/>
          <a:lstStyle>
            <a:lvl1pPr algn="l">
              <a:defRPr sz="1300"/>
            </a:lvl1pPr>
          </a:lstStyle>
          <a:p>
            <a:endParaRPr lang="en-GB"/>
          </a:p>
        </p:txBody>
      </p:sp>
      <p:sp>
        <p:nvSpPr>
          <p:cNvPr id="5" name="Slide Number Placeholder 4"/>
          <p:cNvSpPr>
            <a:spLocks noGrp="1"/>
          </p:cNvSpPr>
          <p:nvPr>
            <p:ph type="sldNum" sz="quarter" idx="3"/>
          </p:nvPr>
        </p:nvSpPr>
        <p:spPr>
          <a:xfrm>
            <a:off x="3889109" y="9496436"/>
            <a:ext cx="2975240" cy="499904"/>
          </a:xfrm>
          <a:prstGeom prst="rect">
            <a:avLst/>
          </a:prstGeom>
        </p:spPr>
        <p:txBody>
          <a:bodyPr vert="horz" lIns="96359" tIns="48180" rIns="96359" bIns="48180" rtlCol="0" anchor="b"/>
          <a:lstStyle>
            <a:lvl1pPr algn="r">
              <a:defRPr sz="1300"/>
            </a:lvl1pPr>
          </a:lstStyle>
          <a:p>
            <a:fld id="{755C52D1-C979-4A62-A7A9-398021BBDB17}" type="slidenum">
              <a:rPr lang="en-GB" smtClean="0"/>
              <a:t>‹#›</a:t>
            </a:fld>
            <a:endParaRPr lang="en-GB"/>
          </a:p>
        </p:txBody>
      </p:sp>
    </p:spTree>
    <p:extLst>
      <p:ext uri="{BB962C8B-B14F-4D97-AF65-F5344CB8AC3E}">
        <p14:creationId xmlns:p14="http://schemas.microsoft.com/office/powerpoint/2010/main" val="2039145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en-GB"/>
          </a:p>
        </p:txBody>
      </p:sp>
      <p:sp>
        <p:nvSpPr>
          <p:cNvPr id="3" name="Date Placeholder 2"/>
          <p:cNvSpPr>
            <a:spLocks noGrp="1"/>
          </p:cNvSpPr>
          <p:nvPr>
            <p:ph type="dt" idx="1"/>
          </p:nvPr>
        </p:nvSpPr>
        <p:spPr>
          <a:xfrm>
            <a:off x="3889109" y="0"/>
            <a:ext cx="2975240" cy="499904"/>
          </a:xfrm>
          <a:prstGeom prst="rect">
            <a:avLst/>
          </a:prstGeom>
        </p:spPr>
        <p:txBody>
          <a:bodyPr vert="horz" lIns="96359" tIns="48180" rIns="96359" bIns="48180" rtlCol="0"/>
          <a:lstStyle>
            <a:lvl1pPr algn="r">
              <a:defRPr sz="1300"/>
            </a:lvl1pPr>
          </a:lstStyle>
          <a:p>
            <a:fld id="{60D60BB5-BE31-4CCC-A101-FC92B46C2768}" type="datetimeFigureOut">
              <a:rPr lang="en-GB" smtClean="0"/>
              <a:t>16/05/2017</a:t>
            </a:fld>
            <a:endParaRPr lang="en-GB"/>
          </a:p>
        </p:txBody>
      </p:sp>
      <p:sp>
        <p:nvSpPr>
          <p:cNvPr id="4" name="Slide Image Placeholder 3"/>
          <p:cNvSpPr>
            <a:spLocks noGrp="1" noRot="1" noChangeAspect="1"/>
          </p:cNvSpPr>
          <p:nvPr>
            <p:ph type="sldImg" idx="2"/>
          </p:nvPr>
        </p:nvSpPr>
        <p:spPr>
          <a:xfrm>
            <a:off x="933450" y="749300"/>
            <a:ext cx="4999038" cy="3749675"/>
          </a:xfrm>
          <a:prstGeom prst="rect">
            <a:avLst/>
          </a:prstGeom>
          <a:noFill/>
          <a:ln w="12700">
            <a:solidFill>
              <a:prstClr val="black"/>
            </a:solidFill>
          </a:ln>
        </p:spPr>
        <p:txBody>
          <a:bodyPr vert="horz" lIns="96359" tIns="48180" rIns="96359" bIns="48180" rtlCol="0" anchor="ctr"/>
          <a:lstStyle/>
          <a:p>
            <a:endParaRPr lang="en-GB"/>
          </a:p>
        </p:txBody>
      </p:sp>
      <p:sp>
        <p:nvSpPr>
          <p:cNvPr id="5" name="Notes Placeholder 4"/>
          <p:cNvSpPr>
            <a:spLocks noGrp="1"/>
          </p:cNvSpPr>
          <p:nvPr>
            <p:ph type="body" sz="quarter" idx="3"/>
          </p:nvPr>
        </p:nvSpPr>
        <p:spPr>
          <a:xfrm>
            <a:off x="686594" y="4749086"/>
            <a:ext cx="5492750" cy="4499134"/>
          </a:xfrm>
          <a:prstGeom prst="rect">
            <a:avLst/>
          </a:prstGeom>
        </p:spPr>
        <p:txBody>
          <a:bodyPr vert="horz" lIns="96359" tIns="48180" rIns="96359" bIns="4818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6436"/>
            <a:ext cx="2975240" cy="499904"/>
          </a:xfrm>
          <a:prstGeom prst="rect">
            <a:avLst/>
          </a:prstGeom>
        </p:spPr>
        <p:txBody>
          <a:bodyPr vert="horz" lIns="96359" tIns="48180" rIns="96359" bIns="48180" rtlCol="0" anchor="b"/>
          <a:lstStyle>
            <a:lvl1pPr algn="l">
              <a:defRPr sz="1300"/>
            </a:lvl1pPr>
          </a:lstStyle>
          <a:p>
            <a:endParaRPr lang="en-GB"/>
          </a:p>
        </p:txBody>
      </p:sp>
      <p:sp>
        <p:nvSpPr>
          <p:cNvPr id="7" name="Slide Number Placeholder 6"/>
          <p:cNvSpPr>
            <a:spLocks noGrp="1"/>
          </p:cNvSpPr>
          <p:nvPr>
            <p:ph type="sldNum" sz="quarter" idx="5"/>
          </p:nvPr>
        </p:nvSpPr>
        <p:spPr>
          <a:xfrm>
            <a:off x="3889109" y="9496436"/>
            <a:ext cx="2975240" cy="499904"/>
          </a:xfrm>
          <a:prstGeom prst="rect">
            <a:avLst/>
          </a:prstGeom>
        </p:spPr>
        <p:txBody>
          <a:bodyPr vert="horz" lIns="96359" tIns="48180" rIns="96359" bIns="48180" rtlCol="0" anchor="b"/>
          <a:lstStyle>
            <a:lvl1pPr algn="r">
              <a:defRPr sz="1300"/>
            </a:lvl1pPr>
          </a:lstStyle>
          <a:p>
            <a:fld id="{0F5364B1-2AFD-41F1-B292-7FB35D8AB54C}" type="slidenum">
              <a:rPr lang="en-GB" smtClean="0"/>
              <a:t>‹#›</a:t>
            </a:fld>
            <a:endParaRPr lang="en-GB"/>
          </a:p>
        </p:txBody>
      </p:sp>
    </p:spTree>
    <p:extLst>
      <p:ext uri="{BB962C8B-B14F-4D97-AF65-F5344CB8AC3E}">
        <p14:creationId xmlns:p14="http://schemas.microsoft.com/office/powerpoint/2010/main" val="574638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1</a:t>
            </a:fld>
            <a:endParaRPr lang="en-GB"/>
          </a:p>
        </p:txBody>
      </p:sp>
    </p:spTree>
    <p:extLst>
      <p:ext uri="{BB962C8B-B14F-4D97-AF65-F5344CB8AC3E}">
        <p14:creationId xmlns:p14="http://schemas.microsoft.com/office/powerpoint/2010/main" val="2055965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36</a:t>
            </a:fld>
            <a:endParaRPr lang="en-GB"/>
          </a:p>
        </p:txBody>
      </p:sp>
    </p:spTree>
    <p:extLst>
      <p:ext uri="{BB962C8B-B14F-4D97-AF65-F5344CB8AC3E}">
        <p14:creationId xmlns:p14="http://schemas.microsoft.com/office/powerpoint/2010/main" val="2111474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37</a:t>
            </a:fld>
            <a:endParaRPr lang="en-GB"/>
          </a:p>
        </p:txBody>
      </p:sp>
    </p:spTree>
    <p:extLst>
      <p:ext uri="{BB962C8B-B14F-4D97-AF65-F5344CB8AC3E}">
        <p14:creationId xmlns:p14="http://schemas.microsoft.com/office/powerpoint/2010/main" val="21114743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38</a:t>
            </a:fld>
            <a:endParaRPr lang="en-GB"/>
          </a:p>
        </p:txBody>
      </p:sp>
    </p:spTree>
    <p:extLst>
      <p:ext uri="{BB962C8B-B14F-4D97-AF65-F5344CB8AC3E}">
        <p14:creationId xmlns:p14="http://schemas.microsoft.com/office/powerpoint/2010/main" val="4207528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39</a:t>
            </a:fld>
            <a:endParaRPr lang="en-GB"/>
          </a:p>
        </p:txBody>
      </p:sp>
    </p:spTree>
    <p:extLst>
      <p:ext uri="{BB962C8B-B14F-4D97-AF65-F5344CB8AC3E}">
        <p14:creationId xmlns:p14="http://schemas.microsoft.com/office/powerpoint/2010/main" val="4207528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40</a:t>
            </a:fld>
            <a:endParaRPr lang="en-GB"/>
          </a:p>
        </p:txBody>
      </p:sp>
    </p:spTree>
    <p:extLst>
      <p:ext uri="{BB962C8B-B14F-4D97-AF65-F5344CB8AC3E}">
        <p14:creationId xmlns:p14="http://schemas.microsoft.com/office/powerpoint/2010/main" val="2360452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41</a:t>
            </a:fld>
            <a:endParaRPr lang="en-GB"/>
          </a:p>
        </p:txBody>
      </p:sp>
    </p:spTree>
    <p:extLst>
      <p:ext uri="{BB962C8B-B14F-4D97-AF65-F5344CB8AC3E}">
        <p14:creationId xmlns:p14="http://schemas.microsoft.com/office/powerpoint/2010/main" val="27955902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42</a:t>
            </a:fld>
            <a:endParaRPr lang="en-GB"/>
          </a:p>
        </p:txBody>
      </p:sp>
    </p:spTree>
    <p:extLst>
      <p:ext uri="{BB962C8B-B14F-4D97-AF65-F5344CB8AC3E}">
        <p14:creationId xmlns:p14="http://schemas.microsoft.com/office/powerpoint/2010/main" val="2111474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43</a:t>
            </a:fld>
            <a:endParaRPr lang="en-GB"/>
          </a:p>
        </p:txBody>
      </p:sp>
    </p:spTree>
    <p:extLst>
      <p:ext uri="{BB962C8B-B14F-4D97-AF65-F5344CB8AC3E}">
        <p14:creationId xmlns:p14="http://schemas.microsoft.com/office/powerpoint/2010/main" val="2806361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44</a:t>
            </a:fld>
            <a:endParaRPr lang="en-GB"/>
          </a:p>
        </p:txBody>
      </p:sp>
    </p:spTree>
    <p:extLst>
      <p:ext uri="{BB962C8B-B14F-4D97-AF65-F5344CB8AC3E}">
        <p14:creationId xmlns:p14="http://schemas.microsoft.com/office/powerpoint/2010/main" val="28063614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45</a:t>
            </a:fld>
            <a:endParaRPr lang="en-GB"/>
          </a:p>
        </p:txBody>
      </p:sp>
    </p:spTree>
    <p:extLst>
      <p:ext uri="{BB962C8B-B14F-4D97-AF65-F5344CB8AC3E}">
        <p14:creationId xmlns:p14="http://schemas.microsoft.com/office/powerpoint/2010/main" val="2806361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28</a:t>
            </a:fld>
            <a:endParaRPr lang="en-GB"/>
          </a:p>
        </p:txBody>
      </p:sp>
    </p:spTree>
    <p:extLst>
      <p:ext uri="{BB962C8B-B14F-4D97-AF65-F5344CB8AC3E}">
        <p14:creationId xmlns:p14="http://schemas.microsoft.com/office/powerpoint/2010/main" val="17204521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46</a:t>
            </a:fld>
            <a:endParaRPr lang="en-GB"/>
          </a:p>
        </p:txBody>
      </p:sp>
    </p:spTree>
    <p:extLst>
      <p:ext uri="{BB962C8B-B14F-4D97-AF65-F5344CB8AC3E}">
        <p14:creationId xmlns:p14="http://schemas.microsoft.com/office/powerpoint/2010/main" val="4069306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29</a:t>
            </a:fld>
            <a:endParaRPr lang="en-GB"/>
          </a:p>
        </p:txBody>
      </p:sp>
    </p:spTree>
    <p:extLst>
      <p:ext uri="{BB962C8B-B14F-4D97-AF65-F5344CB8AC3E}">
        <p14:creationId xmlns:p14="http://schemas.microsoft.com/office/powerpoint/2010/main" val="169267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30</a:t>
            </a:fld>
            <a:endParaRPr lang="en-GB"/>
          </a:p>
        </p:txBody>
      </p:sp>
    </p:spTree>
    <p:extLst>
      <p:ext uri="{BB962C8B-B14F-4D97-AF65-F5344CB8AC3E}">
        <p14:creationId xmlns:p14="http://schemas.microsoft.com/office/powerpoint/2010/main" val="1879466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31</a:t>
            </a:fld>
            <a:endParaRPr lang="en-GB"/>
          </a:p>
        </p:txBody>
      </p:sp>
    </p:spTree>
    <p:extLst>
      <p:ext uri="{BB962C8B-B14F-4D97-AF65-F5344CB8AC3E}">
        <p14:creationId xmlns:p14="http://schemas.microsoft.com/office/powerpoint/2010/main" val="2316135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32</a:t>
            </a:fld>
            <a:endParaRPr lang="en-GB"/>
          </a:p>
        </p:txBody>
      </p:sp>
    </p:spTree>
    <p:extLst>
      <p:ext uri="{BB962C8B-B14F-4D97-AF65-F5344CB8AC3E}">
        <p14:creationId xmlns:p14="http://schemas.microsoft.com/office/powerpoint/2010/main" val="219412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33</a:t>
            </a:fld>
            <a:endParaRPr lang="en-GB"/>
          </a:p>
        </p:txBody>
      </p:sp>
    </p:spTree>
    <p:extLst>
      <p:ext uri="{BB962C8B-B14F-4D97-AF65-F5344CB8AC3E}">
        <p14:creationId xmlns:p14="http://schemas.microsoft.com/office/powerpoint/2010/main" val="10824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34</a:t>
            </a:fld>
            <a:endParaRPr lang="en-GB"/>
          </a:p>
        </p:txBody>
      </p:sp>
    </p:spTree>
    <p:extLst>
      <p:ext uri="{BB962C8B-B14F-4D97-AF65-F5344CB8AC3E}">
        <p14:creationId xmlns:p14="http://schemas.microsoft.com/office/powerpoint/2010/main" val="1082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5364B1-2AFD-41F1-B292-7FB35D8AB54C}" type="slidenum">
              <a:rPr lang="en-GB" smtClean="0"/>
              <a:t>35</a:t>
            </a:fld>
            <a:endParaRPr lang="en-GB"/>
          </a:p>
        </p:txBody>
      </p:sp>
    </p:spTree>
    <p:extLst>
      <p:ext uri="{BB962C8B-B14F-4D97-AF65-F5344CB8AC3E}">
        <p14:creationId xmlns:p14="http://schemas.microsoft.com/office/powerpoint/2010/main" val="10824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4CDB2D61-3965-2446-B0C4-91F1C940F18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269101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CDB2D61-3965-2446-B0C4-91F1C940F18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329895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CDB2D61-3965-2446-B0C4-91F1C940F18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275592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CDB2D61-3965-2446-B0C4-91F1C940F18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113421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CDB2D61-3965-2446-B0C4-91F1C940F18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228063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4CDB2D61-3965-2446-B0C4-91F1C940F18D}"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1732714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4CDB2D61-3965-2446-B0C4-91F1C940F18D}" type="datetimeFigureOut">
              <a:rPr lang="en-US" smtClean="0"/>
              <a:t>5/16/2017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206206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4CDB2D61-3965-2446-B0C4-91F1C940F18D}" type="datetimeFigureOut">
              <a:rPr lang="en-US" smtClean="0"/>
              <a:t>5/16/2017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188651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B2D61-3965-2446-B0C4-91F1C940F18D}" type="datetimeFigureOut">
              <a:rPr lang="en-US" smtClean="0"/>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4259415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CDB2D61-3965-2446-B0C4-91F1C940F18D}"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377053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CDB2D61-3965-2446-B0C4-91F1C940F18D}"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FAE57F-EE67-774F-BC6E-6AFED0DF5490}" type="slidenum">
              <a:rPr lang="en-US" smtClean="0"/>
              <a:t>‹#›</a:t>
            </a:fld>
            <a:endParaRPr lang="en-US"/>
          </a:p>
        </p:txBody>
      </p:sp>
    </p:spTree>
    <p:extLst>
      <p:ext uri="{BB962C8B-B14F-4D97-AF65-F5344CB8AC3E}">
        <p14:creationId xmlns:p14="http://schemas.microsoft.com/office/powerpoint/2010/main" val="92979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B2D61-3965-2446-B0C4-91F1C940F18D}" type="datetimeFigureOut">
              <a:rPr lang="en-US" smtClean="0"/>
              <a:t>5/16/2017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AE57F-EE67-774F-BC6E-6AFED0DF5490}" type="slidenum">
              <a:rPr lang="en-US" smtClean="0"/>
              <a:t>‹#›</a:t>
            </a:fld>
            <a:endParaRPr lang="en-US"/>
          </a:p>
        </p:txBody>
      </p:sp>
    </p:spTree>
    <p:extLst>
      <p:ext uri="{BB962C8B-B14F-4D97-AF65-F5344CB8AC3E}">
        <p14:creationId xmlns:p14="http://schemas.microsoft.com/office/powerpoint/2010/main" val="3092961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2450"/>
            <a:ext cx="7772400" cy="3676650"/>
          </a:xfrm>
        </p:spPr>
        <p:txBody>
          <a:bodyPr>
            <a:normAutofit fontScale="90000"/>
          </a:bodyPr>
          <a:lstStyle/>
          <a:p>
            <a:r>
              <a:rPr lang="en-US" sz="2400" dirty="0" smtClean="0"/>
              <a:t>Athens University</a:t>
            </a:r>
            <a:r>
              <a:rPr lang="en-US" sz="2400" dirty="0"/>
              <a:t/>
            </a:r>
            <a:br>
              <a:rPr lang="en-US" sz="2400" dirty="0"/>
            </a:br>
            <a:r>
              <a:rPr lang="en-US" sz="2400" dirty="0" smtClean="0"/>
              <a:t>16 May 2017</a:t>
            </a:r>
            <a:br>
              <a:rPr lang="en-US" sz="2400" dirty="0" smtClean="0"/>
            </a:br>
            <a:r>
              <a:rPr lang="en-US" sz="2400" dirty="0"/>
              <a:t/>
            </a:r>
            <a:br>
              <a:rPr lang="en-US" sz="2400" dirty="0"/>
            </a:br>
            <a:r>
              <a:rPr lang="en-US" sz="2400" dirty="0" smtClean="0"/>
              <a:t/>
            </a:r>
            <a:br>
              <a:rPr lang="en-US" sz="2400" dirty="0" smtClean="0"/>
            </a:br>
            <a:r>
              <a:rPr lang="en-GB" sz="3100" b="1" dirty="0" smtClean="0"/>
              <a:t>Private </a:t>
            </a:r>
            <a:r>
              <a:rPr lang="en-GB" sz="3100" b="1" dirty="0"/>
              <a:t>International </a:t>
            </a:r>
            <a:r>
              <a:rPr lang="en-GB" sz="3100" b="1" dirty="0" smtClean="0"/>
              <a:t>Law</a:t>
            </a:r>
            <a:br>
              <a:rPr lang="en-GB" sz="3100" b="1" dirty="0" smtClean="0"/>
            </a:br>
            <a:r>
              <a:rPr lang="en-GB" sz="3100" b="1" dirty="0" smtClean="0"/>
              <a:t/>
            </a:r>
            <a:br>
              <a:rPr lang="en-GB" sz="3100" b="1" dirty="0" smtClean="0"/>
            </a:br>
            <a:r>
              <a:rPr lang="en-GB" sz="3100" b="1" dirty="0" smtClean="0"/>
              <a:t>Some </a:t>
            </a:r>
            <a:r>
              <a:rPr lang="en-GB" sz="3100" b="1" dirty="0"/>
              <a:t>reflections from the perspective </a:t>
            </a:r>
            <a:r>
              <a:rPr lang="en-GB" sz="3100" b="1" dirty="0" smtClean="0"/>
              <a:t/>
            </a:r>
            <a:br>
              <a:rPr lang="en-GB" sz="3100" b="1" dirty="0" smtClean="0"/>
            </a:br>
            <a:r>
              <a:rPr lang="en-GB" sz="3100" b="1" dirty="0" smtClean="0"/>
              <a:t>of </a:t>
            </a:r>
            <a:r>
              <a:rPr lang="en-GB" sz="3100" b="1" dirty="0"/>
              <a:t>an English barrister</a:t>
            </a:r>
            <a:r>
              <a:rPr lang="en-US" sz="2400" b="1" i="1" dirty="0" smtClean="0"/>
              <a:t/>
            </a:r>
            <a:br>
              <a:rPr lang="en-US" sz="2400" b="1" i="1" dirty="0" smtClean="0"/>
            </a:br>
            <a:r>
              <a:rPr lang="en-US" sz="2400" dirty="0"/>
              <a:t/>
            </a:r>
            <a:br>
              <a:rPr lang="en-US" sz="2400" dirty="0"/>
            </a:br>
            <a:endParaRPr lang="en-US" sz="2400" dirty="0"/>
          </a:p>
        </p:txBody>
      </p:sp>
      <p:sp>
        <p:nvSpPr>
          <p:cNvPr id="3" name="Subtitle 2"/>
          <p:cNvSpPr>
            <a:spLocks noGrp="1"/>
          </p:cNvSpPr>
          <p:nvPr>
            <p:ph type="subTitle" idx="1"/>
          </p:nvPr>
        </p:nvSpPr>
        <p:spPr>
          <a:xfrm>
            <a:off x="1039164" y="4600575"/>
            <a:ext cx="7620534" cy="2001036"/>
          </a:xfrm>
        </p:spPr>
        <p:txBody>
          <a:bodyPr>
            <a:normAutofit/>
          </a:bodyPr>
          <a:lstStyle/>
          <a:p>
            <a:r>
              <a:rPr lang="en-US" sz="2800" i="1" dirty="0" smtClean="0">
                <a:solidFill>
                  <a:schemeClr val="tx1"/>
                </a:solidFill>
              </a:rPr>
              <a:t>Alexander Layton QC</a:t>
            </a:r>
            <a:endParaRPr lang="en-US" dirty="0"/>
          </a:p>
        </p:txBody>
      </p:sp>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145" y="5531635"/>
            <a:ext cx="108012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0685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422154" y="4215655"/>
            <a:ext cx="1606671" cy="623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7"/>
          <p:cNvSpPr>
            <a:spLocks noGrp="1"/>
          </p:cNvSpPr>
          <p:nvPr>
            <p:ph sz="half" idx="2"/>
          </p:nvPr>
        </p:nvSpPr>
        <p:spPr>
          <a:xfrm>
            <a:off x="4933950" y="514350"/>
            <a:ext cx="3752850" cy="5611813"/>
          </a:xfrm>
          <a:ln>
            <a:solidFill>
              <a:schemeClr val="tx1">
                <a:alpha val="0"/>
              </a:schemeClr>
            </a:solidFill>
          </a:ln>
        </p:spPr>
        <p:txBody>
          <a:bodyPr>
            <a:normAutofit fontScale="92500" lnSpcReduction="20000"/>
          </a:bodyPr>
          <a:lstStyle/>
          <a:p>
            <a:pPr marL="0" indent="0">
              <a:buNone/>
            </a:pPr>
            <a:r>
              <a:rPr lang="en-GB" dirty="0" smtClean="0"/>
              <a:t>Settlor gives property to Trustee to hold on trust for the Beneficiary</a:t>
            </a:r>
          </a:p>
          <a:p>
            <a:pPr marL="0" indent="0">
              <a:buNone/>
            </a:pPr>
            <a:endParaRPr lang="en-GB" dirty="0"/>
          </a:p>
          <a:p>
            <a:pPr marL="0" indent="0">
              <a:buNone/>
            </a:pPr>
            <a:r>
              <a:rPr lang="en-GB" dirty="0" smtClean="0"/>
              <a:t>Trustee has duty to account to beneficiary</a:t>
            </a:r>
          </a:p>
          <a:p>
            <a:pPr marL="0" indent="0">
              <a:buNone/>
            </a:pPr>
            <a:endParaRPr lang="en-GB" dirty="0"/>
          </a:p>
          <a:p>
            <a:pPr marL="0" indent="0">
              <a:buNone/>
            </a:pPr>
            <a:r>
              <a:rPr lang="en-GB" dirty="0" smtClean="0"/>
              <a:t>Trust may be created </a:t>
            </a:r>
          </a:p>
          <a:p>
            <a:r>
              <a:rPr lang="en-GB" dirty="0" smtClean="0"/>
              <a:t>by statute </a:t>
            </a:r>
          </a:p>
          <a:p>
            <a:r>
              <a:rPr lang="en-GB" dirty="0" smtClean="0"/>
              <a:t>in writing </a:t>
            </a:r>
          </a:p>
          <a:p>
            <a:r>
              <a:rPr lang="en-GB" dirty="0" smtClean="0"/>
              <a:t>even orally</a:t>
            </a:r>
          </a:p>
          <a:p>
            <a:r>
              <a:rPr lang="en-GB" dirty="0"/>
              <a:t>b</a:t>
            </a:r>
            <a:r>
              <a:rPr lang="en-GB" dirty="0" smtClean="0"/>
              <a:t>y operation of law: remedial and constructive trusts</a:t>
            </a:r>
            <a:endParaRPr lang="en-GB" dirty="0"/>
          </a:p>
        </p:txBody>
      </p:sp>
      <p:sp>
        <p:nvSpPr>
          <p:cNvPr id="5" name="Text Box 2"/>
          <p:cNvSpPr txBox="1">
            <a:spLocks noChangeArrowheads="1"/>
          </p:cNvSpPr>
          <p:nvPr/>
        </p:nvSpPr>
        <p:spPr bwMode="auto">
          <a:xfrm>
            <a:off x="1374775" y="1106805"/>
            <a:ext cx="2279650" cy="671830"/>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2400" dirty="0">
                <a:effectLst/>
                <a:latin typeface="Calibri"/>
                <a:ea typeface="Calibri"/>
                <a:cs typeface="Times New Roman"/>
              </a:rPr>
              <a:t>Settlor</a:t>
            </a:r>
            <a:endParaRPr lang="en-GB" sz="1100" dirty="0">
              <a:effectLst/>
              <a:latin typeface="Calibri"/>
              <a:ea typeface="Calibri"/>
              <a:cs typeface="Times New Roman"/>
            </a:endParaRPr>
          </a:p>
        </p:txBody>
      </p:sp>
      <p:sp>
        <p:nvSpPr>
          <p:cNvPr id="6" name="Text Box 2"/>
          <p:cNvSpPr txBox="1">
            <a:spLocks noChangeArrowheads="1"/>
          </p:cNvSpPr>
          <p:nvPr/>
        </p:nvSpPr>
        <p:spPr bwMode="auto">
          <a:xfrm>
            <a:off x="1374775" y="2762250"/>
            <a:ext cx="2279650" cy="671830"/>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2400">
                <a:effectLst/>
                <a:latin typeface="Calibri"/>
                <a:ea typeface="Calibri"/>
                <a:cs typeface="Times New Roman"/>
              </a:rPr>
              <a:t>Trustee(s)</a:t>
            </a:r>
            <a:endParaRPr lang="en-GB" sz="1100">
              <a:effectLst/>
              <a:latin typeface="Calibri"/>
              <a:ea typeface="Calibri"/>
              <a:cs typeface="Times New Roman"/>
            </a:endParaRPr>
          </a:p>
        </p:txBody>
      </p:sp>
      <p:sp>
        <p:nvSpPr>
          <p:cNvPr id="7" name="Text Box 2"/>
          <p:cNvSpPr txBox="1">
            <a:spLocks noChangeArrowheads="1"/>
          </p:cNvSpPr>
          <p:nvPr/>
        </p:nvSpPr>
        <p:spPr bwMode="auto">
          <a:xfrm>
            <a:off x="2797175" y="4248773"/>
            <a:ext cx="1622425" cy="517065"/>
          </a:xfrm>
          <a:prstGeom prst="rect">
            <a:avLst/>
          </a:prstGeom>
          <a:solidFill>
            <a:srgbClr val="FFFFFF"/>
          </a:solidFill>
          <a:ln w="25400">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2400" dirty="0">
                <a:effectLst/>
                <a:latin typeface="Calibri"/>
                <a:ea typeface="Calibri"/>
                <a:cs typeface="Times New Roman"/>
              </a:rPr>
              <a:t>Beneficiary</a:t>
            </a:r>
            <a:endParaRPr lang="en-GB" sz="1100" dirty="0">
              <a:effectLst/>
              <a:latin typeface="Calibri"/>
              <a:ea typeface="Calibri"/>
              <a:cs typeface="Times New Roman"/>
            </a:endParaRPr>
          </a:p>
        </p:txBody>
      </p:sp>
      <p:cxnSp>
        <p:nvCxnSpPr>
          <p:cNvPr id="10" name="Straight Arrow Connector 9"/>
          <p:cNvCxnSpPr/>
          <p:nvPr/>
        </p:nvCxnSpPr>
        <p:spPr>
          <a:xfrm flipH="1">
            <a:off x="1538288" y="3571875"/>
            <a:ext cx="757237" cy="557213"/>
          </a:xfrm>
          <a:prstGeom prst="straightConnector1">
            <a:avLst/>
          </a:prstGeom>
          <a:noFill/>
          <a:ln w="25400" cap="flat" cmpd="sng" algn="ctr">
            <a:solidFill>
              <a:sysClr val="windowText" lastClr="000000"/>
            </a:solidFill>
            <a:prstDash val="solid"/>
            <a:tailEnd type="arrow"/>
          </a:ln>
          <a:effectLst/>
        </p:spPr>
      </p:cxnSp>
      <p:cxnSp>
        <p:nvCxnSpPr>
          <p:cNvPr id="11" name="Straight Arrow Connector 10"/>
          <p:cNvCxnSpPr/>
          <p:nvPr/>
        </p:nvCxnSpPr>
        <p:spPr>
          <a:xfrm>
            <a:off x="2638425" y="3571875"/>
            <a:ext cx="514350" cy="557213"/>
          </a:xfrm>
          <a:prstGeom prst="straightConnector1">
            <a:avLst/>
          </a:prstGeom>
          <a:noFill/>
          <a:ln w="25400" cap="flat" cmpd="sng" algn="ctr">
            <a:solidFill>
              <a:sysClr val="windowText" lastClr="000000"/>
            </a:solidFill>
            <a:prstDash val="solid"/>
            <a:tailEnd type="arrow"/>
          </a:ln>
          <a:effectLst/>
        </p:spPr>
      </p:cxnSp>
      <p:cxnSp>
        <p:nvCxnSpPr>
          <p:cNvPr id="15" name="Straight Arrow Connector 14"/>
          <p:cNvCxnSpPr/>
          <p:nvPr/>
        </p:nvCxnSpPr>
        <p:spPr>
          <a:xfrm>
            <a:off x="2514600" y="1924050"/>
            <a:ext cx="0" cy="838200"/>
          </a:xfrm>
          <a:prstGeom prst="straightConnector1">
            <a:avLst/>
          </a:prstGeom>
          <a:noFill/>
          <a:ln w="25400" cap="flat" cmpd="sng" algn="ctr">
            <a:solidFill>
              <a:sysClr val="windowText" lastClr="000000"/>
            </a:solidFill>
            <a:prstDash val="solid"/>
            <a:tailEnd type="arrow"/>
          </a:ln>
          <a:effectLst/>
        </p:spPr>
      </p:cxnSp>
      <p:sp>
        <p:nvSpPr>
          <p:cNvPr id="25" name="Rectangle 24"/>
          <p:cNvSpPr/>
          <p:nvPr/>
        </p:nvSpPr>
        <p:spPr>
          <a:xfrm>
            <a:off x="4648200" y="514350"/>
            <a:ext cx="4038600" cy="5611813"/>
          </a:xfrm>
          <a:prstGeom prst="rect">
            <a:avLst/>
          </a:prstGeom>
          <a:noFill/>
          <a:ln>
            <a:solidFill>
              <a:schemeClr val="tx1">
                <a:alpha val="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72246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0074"/>
            <a:ext cx="8229600" cy="1181101"/>
          </a:xfrm>
        </p:spPr>
        <p:txBody>
          <a:bodyPr>
            <a:normAutofit fontScale="90000"/>
          </a:bodyPr>
          <a:lstStyle/>
          <a:p>
            <a:pPr algn="l"/>
            <a:r>
              <a:rPr lang="en-GB" sz="3100" dirty="0" smtClean="0"/>
              <a:t/>
            </a:r>
            <a:br>
              <a:rPr lang="en-GB" sz="3100" dirty="0" smtClean="0"/>
            </a:br>
            <a:r>
              <a:rPr lang="en-GB" sz="3100" dirty="0" smtClean="0"/>
              <a:t>Hague </a:t>
            </a:r>
            <a:r>
              <a:rPr lang="en-GB" sz="3100" dirty="0"/>
              <a:t>Convention on the Law Applicable to Trusts and to their Recognition – 1 July 1985 </a:t>
            </a:r>
            <a:r>
              <a:rPr lang="en-GB" dirty="0"/>
              <a:t/>
            </a:r>
            <a:br>
              <a:rPr lang="en-GB" dirty="0"/>
            </a:br>
            <a:r>
              <a:rPr lang="en-GB" dirty="0" smtClean="0"/>
              <a:t> </a:t>
            </a:r>
            <a:endParaRPr lang="en-GB" dirty="0"/>
          </a:p>
        </p:txBody>
      </p:sp>
      <p:sp>
        <p:nvSpPr>
          <p:cNvPr id="3" name="Content Placeholder 2"/>
          <p:cNvSpPr>
            <a:spLocks noGrp="1"/>
          </p:cNvSpPr>
          <p:nvPr>
            <p:ph idx="1"/>
          </p:nvPr>
        </p:nvSpPr>
        <p:spPr>
          <a:xfrm>
            <a:off x="819150" y="1781174"/>
            <a:ext cx="7867649" cy="3810001"/>
          </a:xfrm>
        </p:spPr>
        <p:txBody>
          <a:bodyPr numCol="2">
            <a:normAutofit lnSpcReduction="10000"/>
          </a:bodyPr>
          <a:lstStyle/>
          <a:p>
            <a:pPr marL="0" lvl="1" indent="0">
              <a:buNone/>
            </a:pPr>
            <a:r>
              <a:rPr lang="en-GB" dirty="0" smtClean="0"/>
              <a:t>12 countries:</a:t>
            </a:r>
          </a:p>
          <a:p>
            <a:pPr marL="400050" lvl="2" indent="0">
              <a:buNone/>
            </a:pPr>
            <a:endParaRPr lang="en-GB" dirty="0"/>
          </a:p>
          <a:p>
            <a:pPr marL="400050" lvl="2" indent="0">
              <a:buNone/>
            </a:pPr>
            <a:r>
              <a:rPr lang="en-GB" dirty="0" smtClean="0"/>
              <a:t>Australia </a:t>
            </a:r>
          </a:p>
          <a:p>
            <a:pPr marL="400050" lvl="2" indent="0">
              <a:buNone/>
            </a:pPr>
            <a:r>
              <a:rPr lang="en-GB" dirty="0" smtClean="0"/>
              <a:t>Canada </a:t>
            </a:r>
          </a:p>
          <a:p>
            <a:pPr marL="400050" lvl="2" indent="0">
              <a:buNone/>
            </a:pPr>
            <a:r>
              <a:rPr lang="en-GB" dirty="0" smtClean="0"/>
              <a:t>Cyprus</a:t>
            </a:r>
          </a:p>
          <a:p>
            <a:pPr marL="400050" lvl="2" indent="0">
              <a:buNone/>
            </a:pPr>
            <a:r>
              <a:rPr lang="en-GB" dirty="0" smtClean="0"/>
              <a:t>Italy</a:t>
            </a:r>
          </a:p>
          <a:p>
            <a:pPr marL="400050" lvl="2" indent="0">
              <a:buNone/>
            </a:pPr>
            <a:r>
              <a:rPr lang="en-GB" dirty="0" err="1" smtClean="0"/>
              <a:t>Leichtenstein</a:t>
            </a:r>
            <a:endParaRPr lang="en-GB" dirty="0" smtClean="0"/>
          </a:p>
          <a:p>
            <a:pPr marL="400050" lvl="2" indent="0">
              <a:buNone/>
            </a:pPr>
            <a:r>
              <a:rPr lang="en-GB" dirty="0" smtClean="0"/>
              <a:t>Luxembourg </a:t>
            </a:r>
          </a:p>
          <a:p>
            <a:pPr marL="400050" lvl="2" indent="0">
              <a:buNone/>
            </a:pPr>
            <a:endParaRPr lang="en-GB" dirty="0" smtClean="0"/>
          </a:p>
          <a:p>
            <a:pPr marL="400050" lvl="2" indent="0">
              <a:buNone/>
            </a:pPr>
            <a:endParaRPr lang="en-GB" dirty="0"/>
          </a:p>
          <a:p>
            <a:pPr marL="400050" lvl="2" indent="0">
              <a:buNone/>
            </a:pPr>
            <a:endParaRPr lang="en-GB" dirty="0" smtClean="0"/>
          </a:p>
          <a:p>
            <a:pPr marL="400050" lvl="2" indent="0">
              <a:buNone/>
            </a:pPr>
            <a:r>
              <a:rPr lang="en-GB" dirty="0" smtClean="0"/>
              <a:t>Malta</a:t>
            </a:r>
          </a:p>
          <a:p>
            <a:pPr marL="400050" lvl="2" indent="0">
              <a:buNone/>
            </a:pPr>
            <a:r>
              <a:rPr lang="en-GB" dirty="0" smtClean="0"/>
              <a:t>Monaco</a:t>
            </a:r>
          </a:p>
          <a:p>
            <a:pPr marL="400050" lvl="2" indent="0">
              <a:buNone/>
            </a:pPr>
            <a:r>
              <a:rPr lang="en-GB" dirty="0" smtClean="0"/>
              <a:t>Netherlands</a:t>
            </a:r>
          </a:p>
          <a:p>
            <a:pPr marL="400050" lvl="2" indent="0">
              <a:buNone/>
            </a:pPr>
            <a:r>
              <a:rPr lang="en-GB" dirty="0" smtClean="0"/>
              <a:t>San Marino</a:t>
            </a:r>
          </a:p>
          <a:p>
            <a:pPr marL="400050" lvl="2" indent="0">
              <a:buNone/>
            </a:pPr>
            <a:r>
              <a:rPr lang="en-GB" dirty="0" smtClean="0"/>
              <a:t>Switzerland</a:t>
            </a:r>
          </a:p>
          <a:p>
            <a:pPr marL="400050" lvl="2" indent="0">
              <a:buNone/>
            </a:pPr>
            <a:r>
              <a:rPr lang="en-GB" dirty="0" smtClean="0"/>
              <a:t>United Kingdom</a:t>
            </a:r>
          </a:p>
          <a:p>
            <a:pPr marL="0" indent="0">
              <a:buNone/>
            </a:pPr>
            <a:endParaRPr lang="en-GB"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4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819150" y="381000"/>
            <a:ext cx="7867649" cy="5745163"/>
          </a:xfrm>
        </p:spPr>
        <p:txBody>
          <a:bodyPr>
            <a:normAutofit lnSpcReduction="10000"/>
          </a:bodyPr>
          <a:lstStyle/>
          <a:p>
            <a:pPr marL="0" lvl="0" indent="0">
              <a:buNone/>
            </a:pPr>
            <a:r>
              <a:rPr lang="en-GB" sz="2000" i="1" dirty="0" smtClean="0">
                <a:solidFill>
                  <a:prstClr val="black"/>
                </a:solidFill>
              </a:rPr>
              <a:t>Hague Convention - Art </a:t>
            </a:r>
            <a:r>
              <a:rPr lang="en-GB" sz="2000" i="1" dirty="0">
                <a:solidFill>
                  <a:prstClr val="black"/>
                </a:solidFill>
              </a:rPr>
              <a:t>2: </a:t>
            </a:r>
          </a:p>
          <a:p>
            <a:pPr marL="0" lvl="0" indent="0">
              <a:buNone/>
            </a:pPr>
            <a:endParaRPr lang="en-GB" sz="2000" dirty="0" smtClean="0">
              <a:solidFill>
                <a:prstClr val="black"/>
              </a:solidFill>
            </a:endParaRPr>
          </a:p>
          <a:p>
            <a:pPr marL="0" lvl="0" indent="0">
              <a:buNone/>
            </a:pPr>
            <a:r>
              <a:rPr lang="en-GB" sz="2000" dirty="0" smtClean="0">
                <a:solidFill>
                  <a:prstClr val="black"/>
                </a:solidFill>
              </a:rPr>
              <a:t>For </a:t>
            </a:r>
            <a:r>
              <a:rPr lang="en-GB" sz="2000" dirty="0">
                <a:solidFill>
                  <a:prstClr val="black"/>
                </a:solidFill>
              </a:rPr>
              <a:t>the purposes of this Convention, the term "trust" refers to the legal relationships created - </a:t>
            </a:r>
            <a:r>
              <a:rPr lang="en-GB" sz="2000" i="1" dirty="0">
                <a:solidFill>
                  <a:prstClr val="black"/>
                </a:solidFill>
              </a:rPr>
              <a:t>inter </a:t>
            </a:r>
            <a:r>
              <a:rPr lang="en-GB" sz="2000" i="1" dirty="0" err="1">
                <a:solidFill>
                  <a:prstClr val="black"/>
                </a:solidFill>
              </a:rPr>
              <a:t>vivos</a:t>
            </a:r>
            <a:r>
              <a:rPr lang="en-GB" sz="2000" dirty="0">
                <a:solidFill>
                  <a:prstClr val="black"/>
                </a:solidFill>
              </a:rPr>
              <a:t> or on death - by a person, the settlor, when assets have been placed under the control of a trustee for the benefit of a beneficiary or for a specified purpose. </a:t>
            </a:r>
          </a:p>
          <a:p>
            <a:pPr lvl="0"/>
            <a:endParaRPr lang="en-GB" sz="2000" dirty="0">
              <a:solidFill>
                <a:prstClr val="black"/>
              </a:solidFill>
            </a:endParaRPr>
          </a:p>
          <a:p>
            <a:pPr marL="0" lvl="0" indent="0">
              <a:buNone/>
            </a:pPr>
            <a:r>
              <a:rPr lang="en-GB" sz="2000" dirty="0">
                <a:solidFill>
                  <a:prstClr val="black"/>
                </a:solidFill>
              </a:rPr>
              <a:t>A trust has the following characteristics - </a:t>
            </a:r>
          </a:p>
          <a:p>
            <a:pPr marL="400050" lvl="1" indent="0">
              <a:buNone/>
            </a:pPr>
            <a:r>
              <a:rPr lang="en-GB" sz="2000" i="1" dirty="0">
                <a:solidFill>
                  <a:prstClr val="black"/>
                </a:solidFill>
              </a:rPr>
              <a:t>a)</a:t>
            </a:r>
            <a:r>
              <a:rPr lang="en-GB" sz="2000" dirty="0">
                <a:solidFill>
                  <a:prstClr val="black"/>
                </a:solidFill>
              </a:rPr>
              <a:t> the assets constitute a separate fund and are not a part of the trustee's own estate; </a:t>
            </a:r>
            <a:br>
              <a:rPr lang="en-GB" sz="2000" dirty="0">
                <a:solidFill>
                  <a:prstClr val="black"/>
                </a:solidFill>
              </a:rPr>
            </a:br>
            <a:r>
              <a:rPr lang="en-GB" sz="2000" i="1" dirty="0">
                <a:solidFill>
                  <a:prstClr val="black"/>
                </a:solidFill>
              </a:rPr>
              <a:t>b)</a:t>
            </a:r>
            <a:r>
              <a:rPr lang="en-GB" sz="2000" dirty="0">
                <a:solidFill>
                  <a:prstClr val="black"/>
                </a:solidFill>
              </a:rPr>
              <a:t> title to the trust assets stands in the name of the trustee or in the name of another person on behalf of the trustee; </a:t>
            </a:r>
            <a:br>
              <a:rPr lang="en-GB" sz="2000" dirty="0">
                <a:solidFill>
                  <a:prstClr val="black"/>
                </a:solidFill>
              </a:rPr>
            </a:br>
            <a:r>
              <a:rPr lang="en-GB" sz="2000" i="1" dirty="0">
                <a:solidFill>
                  <a:prstClr val="black"/>
                </a:solidFill>
              </a:rPr>
              <a:t>c)</a:t>
            </a:r>
            <a:r>
              <a:rPr lang="en-GB" sz="2000" dirty="0">
                <a:solidFill>
                  <a:prstClr val="black"/>
                </a:solidFill>
              </a:rPr>
              <a:t> the trustee has the power and the duty, in respect of which he is accountable, to manage, employ or dispose of the assets in accordance with the terms of the trust and the special duties imposed upon him by law. </a:t>
            </a:r>
          </a:p>
          <a:p>
            <a:pPr marL="0" lvl="0" indent="0">
              <a:buNone/>
            </a:pPr>
            <a:r>
              <a:rPr lang="en-GB" sz="2000" dirty="0">
                <a:solidFill>
                  <a:prstClr val="black"/>
                </a:solidFill>
              </a:rPr>
              <a:t>The reservation by the settlor of certain rights and powers, and the fact that the trustee may himself have rights as a beneficiary, are not necessarily inconsistent with the existence of a trust. </a:t>
            </a:r>
          </a:p>
          <a:p>
            <a:pPr marL="0" indent="0">
              <a:buNone/>
            </a:pPr>
            <a:endParaRPr lang="en-GB" dirty="0" smtClean="0"/>
          </a:p>
          <a:p>
            <a:pPr marL="0" indent="0">
              <a:buNone/>
            </a:pPr>
            <a:endParaRPr lang="en-GB"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131" y="5945188"/>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3644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719154" y="704850"/>
            <a:ext cx="7967646" cy="5421313"/>
          </a:xfrm>
        </p:spPr>
        <p:txBody>
          <a:bodyPr/>
          <a:lstStyle/>
          <a:p>
            <a:pPr marL="0" indent="0">
              <a:buNone/>
            </a:pPr>
            <a:r>
              <a:rPr lang="en-GB" i="1" dirty="0" smtClean="0"/>
              <a:t>Contemporary uses of trusts:</a:t>
            </a:r>
          </a:p>
          <a:p>
            <a:pPr>
              <a:buFontTx/>
              <a:buChar char="-"/>
            </a:pPr>
            <a:r>
              <a:rPr lang="en-GB" dirty="0" smtClean="0"/>
              <a:t>To hold property for persons who cannot hold it themselves</a:t>
            </a:r>
          </a:p>
          <a:p>
            <a:pPr>
              <a:buFontTx/>
              <a:buChar char="-"/>
            </a:pPr>
            <a:r>
              <a:rPr lang="en-GB" dirty="0" smtClean="0"/>
              <a:t>To make financial provision for dependants</a:t>
            </a:r>
          </a:p>
          <a:p>
            <a:pPr>
              <a:buFontTx/>
              <a:buChar char="-"/>
            </a:pPr>
            <a:r>
              <a:rPr lang="en-GB" dirty="0" smtClean="0"/>
              <a:t>Wills and succession</a:t>
            </a:r>
          </a:p>
          <a:p>
            <a:pPr>
              <a:buFontTx/>
              <a:buChar char="-"/>
            </a:pPr>
            <a:r>
              <a:rPr lang="en-GB" dirty="0" smtClean="0"/>
              <a:t>Tax avoidance</a:t>
            </a:r>
          </a:p>
          <a:p>
            <a:pPr>
              <a:buFontTx/>
              <a:buChar char="-"/>
            </a:pPr>
            <a:r>
              <a:rPr lang="en-GB" dirty="0" smtClean="0"/>
              <a:t>To enable joint ownership of land</a:t>
            </a:r>
          </a:p>
          <a:p>
            <a:pPr>
              <a:buFontTx/>
              <a:buChar char="-"/>
            </a:pPr>
            <a:r>
              <a:rPr lang="en-GB" dirty="0" smtClean="0"/>
              <a:t>Facilitating investments (</a:t>
            </a:r>
            <a:r>
              <a:rPr lang="en-GB" dirty="0" err="1" smtClean="0"/>
              <a:t>eg</a:t>
            </a:r>
            <a:r>
              <a:rPr lang="en-GB" dirty="0" smtClean="0"/>
              <a:t>. unit trusts)	</a:t>
            </a:r>
          </a:p>
          <a:p>
            <a:pPr>
              <a:buFontTx/>
              <a:buChar char="-"/>
            </a:pPr>
            <a:r>
              <a:rPr lang="en-GB" dirty="0" smtClean="0"/>
              <a:t>Charities</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3482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smtClean="0"/>
              <a:t>IV. Jurisdiction [Civil &amp; commercial]</a:t>
            </a:r>
            <a:r>
              <a:rPr lang="en-GB" sz="2800" dirty="0"/>
              <a:t> </a:t>
            </a:r>
            <a:r>
              <a:rPr lang="en-GB" sz="2800" b="1" dirty="0" smtClean="0"/>
              <a:t>– A Jigsaw </a:t>
            </a:r>
            <a:r>
              <a:rPr lang="en-GB" sz="2800" dirty="0" smtClean="0"/>
              <a:t>Brussels </a:t>
            </a:r>
            <a:r>
              <a:rPr lang="en-GB" sz="2800" dirty="0"/>
              <a:t>I Recast [Brussels I </a:t>
            </a:r>
            <a:r>
              <a:rPr lang="en-GB" sz="2800" i="1" dirty="0" err="1"/>
              <a:t>bis</a:t>
            </a:r>
            <a:r>
              <a:rPr lang="en-GB" sz="2800" dirty="0" smtClean="0"/>
              <a:t>]</a:t>
            </a:r>
            <a:r>
              <a:rPr lang="en-GB" sz="2800" b="1" dirty="0" smtClean="0"/>
              <a:t> </a:t>
            </a:r>
            <a:endParaRPr lang="en-GB" sz="2800" b="1" dirty="0"/>
          </a:p>
        </p:txBody>
      </p:sp>
      <p:sp>
        <p:nvSpPr>
          <p:cNvPr id="3" name="Content Placeholder 2"/>
          <p:cNvSpPr>
            <a:spLocks noGrp="1"/>
          </p:cNvSpPr>
          <p:nvPr>
            <p:ph idx="1"/>
          </p:nvPr>
        </p:nvSpPr>
        <p:spPr>
          <a:xfrm>
            <a:off x="1485900" y="1343026"/>
            <a:ext cx="7200899" cy="5258584"/>
          </a:xfrm>
        </p:spPr>
        <p:txBody>
          <a:bodyPr>
            <a:noAutofit/>
          </a:bodyPr>
          <a:lstStyle/>
          <a:p>
            <a:pPr marL="0" indent="0">
              <a:buNone/>
            </a:pPr>
            <a:r>
              <a:rPr lang="en-GB" sz="2800" u="sng" dirty="0" err="1" smtClean="0"/>
              <a:t>Renvoi</a:t>
            </a:r>
            <a:r>
              <a:rPr lang="en-GB" sz="2800" u="sng" dirty="0" smtClean="0"/>
              <a:t> to national law:</a:t>
            </a:r>
          </a:p>
          <a:p>
            <a:pPr marL="0" lvl="2" indent="0">
              <a:buNone/>
            </a:pPr>
            <a:r>
              <a:rPr lang="en-GB" sz="2800" dirty="0" smtClean="0"/>
              <a:t>1. Art 4. </a:t>
            </a:r>
            <a:r>
              <a:rPr lang="en-GB" sz="2800" i="1" dirty="0" smtClean="0"/>
              <a:t>Actor sequitur forum rei</a:t>
            </a:r>
          </a:p>
          <a:p>
            <a:pPr marL="914400" lvl="4" indent="0">
              <a:buNone/>
            </a:pPr>
            <a:r>
              <a:rPr lang="en-GB" sz="2800" dirty="0" smtClean="0"/>
              <a:t>Art </a:t>
            </a:r>
            <a:r>
              <a:rPr lang="en-GB" sz="2800" dirty="0"/>
              <a:t>62- domicile of individuals</a:t>
            </a:r>
          </a:p>
          <a:p>
            <a:pPr marL="0" indent="0">
              <a:buNone/>
            </a:pPr>
            <a:r>
              <a:rPr lang="en-GB" sz="2800" dirty="0" smtClean="0"/>
              <a:t>2. Art 6.2 – Jurisdiction vs non-EU domiciliaries</a:t>
            </a:r>
          </a:p>
          <a:p>
            <a:pPr marL="0" indent="0">
              <a:buNone/>
            </a:pPr>
            <a:r>
              <a:rPr lang="en-GB" sz="2800" dirty="0" smtClean="0"/>
              <a:t>3. Art </a:t>
            </a:r>
            <a:r>
              <a:rPr lang="en-GB" sz="2800" dirty="0"/>
              <a:t>7</a:t>
            </a:r>
            <a:r>
              <a:rPr lang="en-GB" sz="2800" dirty="0" smtClean="0"/>
              <a:t>.1 – Place of performance</a:t>
            </a:r>
          </a:p>
          <a:p>
            <a:pPr marL="0" lvl="2" indent="0">
              <a:buNone/>
            </a:pPr>
            <a:r>
              <a:rPr lang="en-GB" sz="2800" dirty="0" smtClean="0"/>
              <a:t>4. Art </a:t>
            </a:r>
            <a:r>
              <a:rPr lang="en-GB" sz="2800" dirty="0"/>
              <a:t>7.6 </a:t>
            </a:r>
            <a:r>
              <a:rPr lang="en-GB" sz="2800" dirty="0" smtClean="0"/>
              <a:t>– Trusts</a:t>
            </a:r>
          </a:p>
          <a:p>
            <a:pPr marL="914400" lvl="4" indent="0">
              <a:buNone/>
            </a:pPr>
            <a:r>
              <a:rPr lang="en-GB" sz="2800" dirty="0" smtClean="0"/>
              <a:t>Art </a:t>
            </a:r>
            <a:r>
              <a:rPr lang="en-GB" sz="2800" dirty="0"/>
              <a:t>63.3 – domicile of trusts</a:t>
            </a:r>
          </a:p>
          <a:p>
            <a:pPr marL="0" indent="0">
              <a:buNone/>
            </a:pPr>
            <a:r>
              <a:rPr lang="en-GB" sz="2800" dirty="0" smtClean="0"/>
              <a:t>5. Art 25 – Jurisdiction agreements</a:t>
            </a:r>
          </a:p>
          <a:p>
            <a:pPr marL="0" indent="0">
              <a:buNone/>
            </a:pPr>
            <a:r>
              <a:rPr lang="en-GB" sz="2800" dirty="0" smtClean="0"/>
              <a:t>6. Art 26 – Entry of an appearance</a:t>
            </a:r>
          </a:p>
          <a:p>
            <a:pPr marL="0" indent="0">
              <a:buNone/>
            </a:pPr>
            <a:r>
              <a:rPr lang="en-GB" sz="2800" dirty="0" smtClean="0"/>
              <a:t>7. Art 35 – Provisional and protective measures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79663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marL="0" lvl="2" indent="0">
              <a:buNone/>
            </a:pPr>
            <a:r>
              <a:rPr lang="en-GB" sz="2800" b="1" dirty="0" smtClean="0"/>
              <a:t>1. Art 4. </a:t>
            </a:r>
            <a:r>
              <a:rPr lang="en-GB" sz="2800" b="1" i="1" dirty="0" smtClean="0"/>
              <a:t>Actor sequitur forum rei</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lvl="2" indent="0">
              <a:buNone/>
            </a:pPr>
            <a:r>
              <a:rPr lang="en-GB" dirty="0" smtClean="0"/>
              <a:t>Art 62 – Domicile of Individuals               National law </a:t>
            </a:r>
          </a:p>
          <a:p>
            <a:pPr marL="0" lvl="2" indent="0">
              <a:buNone/>
            </a:pPr>
            <a:r>
              <a:rPr lang="en-GB" dirty="0" smtClean="0"/>
              <a:t>English law very liberal</a:t>
            </a:r>
          </a:p>
          <a:p>
            <a:pPr marL="0" lvl="2" indent="0">
              <a:buNone/>
            </a:pPr>
            <a:r>
              <a:rPr lang="en-GB" dirty="0" smtClean="0"/>
              <a:t>Civil Jurisdiction &amp; Judgments Order 2001, Sch. 1, para. 9:</a:t>
            </a:r>
          </a:p>
          <a:p>
            <a:pPr marL="457200" lvl="3" indent="0">
              <a:buNone/>
            </a:pPr>
            <a:r>
              <a:rPr lang="en-GB" sz="1600" dirty="0" smtClean="0"/>
              <a:t>(2) An </a:t>
            </a:r>
            <a:r>
              <a:rPr lang="en-GB" sz="1600" dirty="0"/>
              <a:t>individual is domiciled in the United Kingdom if and only if—</a:t>
            </a:r>
          </a:p>
          <a:p>
            <a:pPr marL="1371600" lvl="5" indent="0">
              <a:buNone/>
            </a:pPr>
            <a:r>
              <a:rPr lang="en-GB" sz="1600" dirty="0" smtClean="0"/>
              <a:t>(</a:t>
            </a:r>
            <a:r>
              <a:rPr lang="en-GB" sz="1600" dirty="0"/>
              <a:t>a) he is resident in the United Kingdom; and</a:t>
            </a:r>
          </a:p>
          <a:p>
            <a:pPr marL="1371600" lvl="5" indent="0">
              <a:buNone/>
            </a:pPr>
            <a:r>
              <a:rPr lang="en-GB" sz="1600" dirty="0" smtClean="0"/>
              <a:t>(</a:t>
            </a:r>
            <a:r>
              <a:rPr lang="en-GB" sz="1600" dirty="0"/>
              <a:t>b) the nature and circumstances of his residence indicate that he has a substantial connection with the United Kingdom</a:t>
            </a:r>
            <a:r>
              <a:rPr lang="en-GB" sz="1600" dirty="0" smtClean="0"/>
              <a:t>.</a:t>
            </a:r>
          </a:p>
          <a:p>
            <a:pPr marL="457200" lvl="3" indent="0">
              <a:buNone/>
            </a:pPr>
            <a:r>
              <a:rPr lang="en-GB" sz="1600" dirty="0"/>
              <a:t>(6) In the case of an individual who—</a:t>
            </a:r>
          </a:p>
          <a:p>
            <a:pPr marL="1371600" lvl="5" indent="0">
              <a:buNone/>
            </a:pPr>
            <a:r>
              <a:rPr lang="en-GB" sz="1600" dirty="0" smtClean="0"/>
              <a:t>(</a:t>
            </a:r>
            <a:r>
              <a:rPr lang="en-GB" sz="1600" dirty="0"/>
              <a:t>a) is resident in the United Kingdom, or in a particular part of the United Kingdom; and</a:t>
            </a:r>
          </a:p>
          <a:p>
            <a:pPr marL="1371600" lvl="5" indent="0">
              <a:buNone/>
            </a:pPr>
            <a:r>
              <a:rPr lang="en-GB" sz="1600" dirty="0" smtClean="0"/>
              <a:t>(</a:t>
            </a:r>
            <a:r>
              <a:rPr lang="en-GB" sz="1600" dirty="0"/>
              <a:t>b) has been so resident for the last three months or more,</a:t>
            </a:r>
          </a:p>
          <a:p>
            <a:pPr marL="914400" lvl="4" indent="0">
              <a:buNone/>
            </a:pPr>
            <a:r>
              <a:rPr lang="en-GB" sz="1600" dirty="0" smtClean="0"/>
              <a:t>the </a:t>
            </a:r>
            <a:r>
              <a:rPr lang="en-GB" sz="1600" dirty="0"/>
              <a:t>requirements of sub-paragraph (2)(b) </a:t>
            </a:r>
            <a:r>
              <a:rPr lang="en-GB" sz="1600" dirty="0" smtClean="0"/>
              <a:t>…shall </a:t>
            </a:r>
            <a:r>
              <a:rPr lang="en-GB" sz="1600" dirty="0"/>
              <a:t>be presumed to be fulfilled unless the contrary is proved</a:t>
            </a:r>
          </a:p>
          <a:p>
            <a:pPr marL="457200" lvl="3" indent="0">
              <a:buNone/>
            </a:pPr>
            <a:endParaRPr lang="en-GB" sz="1600" dirty="0"/>
          </a:p>
          <a:p>
            <a:pPr marL="0" lvl="2" indent="0">
              <a:buNone/>
            </a:pPr>
            <a:endParaRPr lang="en-GB"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a:xfrm>
            <a:off x="5105400" y="1600200"/>
            <a:ext cx="7715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8923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a:t>2. Art 6.2 – Jurisdiction vs non-EU </a:t>
            </a:r>
            <a:r>
              <a:rPr lang="en-GB" sz="2800" b="1" dirty="0" smtClean="0"/>
              <a:t>domiciliaries </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a:buFontTx/>
              <a:buChar char="-"/>
            </a:pPr>
            <a:r>
              <a:rPr lang="en-GB" sz="2800" dirty="0" smtClean="0"/>
              <a:t>Service within the (territorial) jurisdiction (US: ‘tag’ jurisdiction).</a:t>
            </a:r>
          </a:p>
          <a:p>
            <a:pPr marL="1200150" lvl="2" indent="-342900"/>
            <a:r>
              <a:rPr lang="en-GB" sz="2000" dirty="0" smtClean="0"/>
              <a:t>Personal, post, </a:t>
            </a:r>
            <a:r>
              <a:rPr lang="en-GB" sz="2000" dirty="0" err="1" smtClean="0"/>
              <a:t>etc</a:t>
            </a:r>
            <a:endParaRPr lang="en-GB" sz="2000" dirty="0" smtClean="0"/>
          </a:p>
          <a:p>
            <a:pPr marL="1200150" lvl="2" indent="-342900"/>
            <a:r>
              <a:rPr lang="en-GB" sz="2000" dirty="0" smtClean="0"/>
              <a:t>May be set aside if D can show that there is another country, to whose jurisdiction he is amenable, which is more appropriate (</a:t>
            </a:r>
            <a:r>
              <a:rPr lang="en-GB" sz="2000" i="1" dirty="0" smtClean="0"/>
              <a:t>forum non </a:t>
            </a:r>
            <a:r>
              <a:rPr lang="en-GB" sz="2000" i="1" dirty="0" err="1" smtClean="0"/>
              <a:t>conveniens</a:t>
            </a:r>
            <a:r>
              <a:rPr lang="en-GB" sz="2000" i="1" dirty="0" smtClean="0"/>
              <a:t>)</a:t>
            </a:r>
          </a:p>
          <a:p>
            <a:pPr marL="1200150" lvl="2" indent="-342900"/>
            <a:r>
              <a:rPr lang="en-GB" sz="2000" dirty="0" smtClean="0"/>
              <a:t>(includes transitory presence = exorbitant – see Arts 5.2 &amp; 6.2)</a:t>
            </a:r>
          </a:p>
          <a:p>
            <a:pPr>
              <a:buFontTx/>
              <a:buChar char="-"/>
            </a:pPr>
            <a:r>
              <a:rPr lang="en-GB" sz="2800" dirty="0" smtClean="0"/>
              <a:t>Service out of the jurisdiction</a:t>
            </a:r>
          </a:p>
          <a:p>
            <a:pPr lvl="2" indent="-342900"/>
            <a:r>
              <a:rPr lang="en-GB" sz="2000" dirty="0" smtClean="0"/>
              <a:t>Gateways [CPR PD 6B para. 3]</a:t>
            </a:r>
          </a:p>
          <a:p>
            <a:pPr marL="800100" lvl="2" indent="0">
              <a:buNone/>
            </a:pPr>
            <a:r>
              <a:rPr lang="en-GB" sz="2000" dirty="0"/>
              <a:t>	</a:t>
            </a:r>
            <a:r>
              <a:rPr lang="en-GB" sz="2000" dirty="0" smtClean="0"/>
              <a:t>	paradigm</a:t>
            </a:r>
          </a:p>
          <a:p>
            <a:pPr lvl="2" indent="-342900"/>
            <a:r>
              <a:rPr lang="en-GB" sz="2000" dirty="0" smtClean="0"/>
              <a:t>England is ‘the proper place to bring the claim’ (</a:t>
            </a:r>
            <a:r>
              <a:rPr lang="en-GB" sz="2000" i="1" dirty="0" smtClean="0"/>
              <a:t>forum </a:t>
            </a:r>
            <a:r>
              <a:rPr lang="en-GB" sz="2000" i="1" dirty="0" err="1" smtClean="0"/>
              <a:t>conveniens</a:t>
            </a:r>
            <a:r>
              <a:rPr lang="en-GB" sz="2000" dirty="0" smtClean="0"/>
              <a:t>).’</a:t>
            </a:r>
          </a:p>
          <a:p>
            <a:pPr lvl="2" indent="-342900"/>
            <a:endParaRPr lang="en-GB" sz="2000"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8039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marL="0" indent="0" algn="l"/>
            <a:r>
              <a:rPr lang="en-GB" sz="2800" b="1" dirty="0"/>
              <a:t>3. Art 7.1(a) – Place of performance of the obligation in question </a:t>
            </a:r>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endParaRPr lang="en-GB" sz="2800" i="1" dirty="0" smtClean="0"/>
          </a:p>
          <a:p>
            <a:pPr marL="0" indent="0">
              <a:buNone/>
            </a:pPr>
            <a:r>
              <a:rPr lang="en-GB" sz="2800" i="1" dirty="0" err="1" smtClean="0"/>
              <a:t>Tessili</a:t>
            </a:r>
            <a:r>
              <a:rPr lang="en-GB" sz="2800" i="1" dirty="0" smtClean="0"/>
              <a:t> v Dunlop AG                 </a:t>
            </a:r>
            <a:r>
              <a:rPr lang="en-GB" sz="2800" dirty="0" smtClean="0"/>
              <a:t>National law</a:t>
            </a:r>
          </a:p>
          <a:p>
            <a:pPr marL="0" indent="0">
              <a:buNone/>
            </a:pPr>
            <a:endParaRPr lang="en-GB" sz="2800" i="1" dirty="0"/>
          </a:p>
          <a:p>
            <a:pPr marL="0" indent="0">
              <a:buNone/>
            </a:pPr>
            <a:r>
              <a:rPr lang="en-GB" sz="2800" i="1" dirty="0" smtClean="0"/>
              <a:t>1. Agreement, express or implied  </a:t>
            </a:r>
            <a:endParaRPr lang="en-GB" sz="2800" i="1" dirty="0"/>
          </a:p>
          <a:p>
            <a:pPr marL="0" indent="0">
              <a:buNone/>
            </a:pPr>
            <a:r>
              <a:rPr lang="en-GB" sz="2800" i="1" dirty="0" smtClean="0"/>
              <a:t>2. Debtor seeks out creditor</a:t>
            </a:r>
          </a:p>
          <a:p>
            <a:pPr marL="0" indent="0">
              <a:buNone/>
            </a:pPr>
            <a:r>
              <a:rPr lang="en-GB" sz="2800" i="1" dirty="0" smtClean="0"/>
              <a:t>3. Exceptions (</a:t>
            </a:r>
            <a:r>
              <a:rPr lang="en-GB" sz="2800" i="1" dirty="0" err="1" smtClean="0"/>
              <a:t>eg</a:t>
            </a:r>
            <a:r>
              <a:rPr lang="en-GB" sz="2800" i="1" dirty="0" smtClean="0"/>
              <a:t>, bank accounts)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6380" y="1990725"/>
            <a:ext cx="969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187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a:t>4. Art 7.6 – Trusts</a:t>
            </a:r>
          </a:p>
        </p:txBody>
      </p:sp>
      <p:sp>
        <p:nvSpPr>
          <p:cNvPr id="3" name="Content Placeholder 2"/>
          <p:cNvSpPr>
            <a:spLocks noGrp="1"/>
          </p:cNvSpPr>
          <p:nvPr>
            <p:ph idx="1"/>
          </p:nvPr>
        </p:nvSpPr>
        <p:spPr>
          <a:xfrm>
            <a:off x="1039162" y="1600200"/>
            <a:ext cx="7647637" cy="4525963"/>
          </a:xfrm>
        </p:spPr>
        <p:txBody>
          <a:bodyPr>
            <a:normAutofit lnSpcReduction="10000"/>
          </a:bodyPr>
          <a:lstStyle/>
          <a:p>
            <a:pPr marL="0" indent="0">
              <a:buNone/>
            </a:pPr>
            <a:r>
              <a:rPr lang="en-US" dirty="0" smtClean="0"/>
              <a:t>A </a:t>
            </a:r>
            <a:r>
              <a:rPr lang="en-US" dirty="0"/>
              <a:t>person domiciled in a Member State may be sued in another Member State: </a:t>
            </a:r>
            <a:r>
              <a:rPr lang="mr-IN" dirty="0" smtClean="0"/>
              <a:t>…</a:t>
            </a:r>
            <a:endParaRPr lang="en-GB" dirty="0" smtClean="0"/>
          </a:p>
          <a:p>
            <a:r>
              <a:rPr lang="en-GB" dirty="0"/>
              <a:t>(6) as regards a dispute brought against a settlor, trustee or beneficiary of a trust created by the operation of a statute, or by a written instrument, or created orally and evidenced in writing, in the courts of the Member State in which the trust is domiciled;</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7103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801687"/>
          </a:xfrm>
        </p:spPr>
        <p:txBody>
          <a:bodyPr>
            <a:normAutofit/>
          </a:bodyPr>
          <a:lstStyle/>
          <a:p>
            <a:pPr lvl="2" algn="l" defTabSz="457200" rtl="0">
              <a:spcBef>
                <a:spcPct val="0"/>
              </a:spcBef>
            </a:pPr>
            <a:r>
              <a:rPr lang="en-GB" sz="2800" b="1" dirty="0" smtClean="0"/>
              <a:t>4. Art 7.6 – Trusts</a:t>
            </a:r>
            <a:endParaRPr lang="en-GB" sz="2800" b="1" dirty="0"/>
          </a:p>
        </p:txBody>
      </p:sp>
      <p:sp>
        <p:nvSpPr>
          <p:cNvPr id="3" name="Content Placeholder 2"/>
          <p:cNvSpPr>
            <a:spLocks noGrp="1"/>
          </p:cNvSpPr>
          <p:nvPr>
            <p:ph idx="1"/>
          </p:nvPr>
        </p:nvSpPr>
        <p:spPr>
          <a:xfrm>
            <a:off x="1257300" y="1076325"/>
            <a:ext cx="7429499" cy="5525285"/>
          </a:xfrm>
        </p:spPr>
        <p:txBody>
          <a:bodyPr>
            <a:noAutofit/>
          </a:bodyPr>
          <a:lstStyle/>
          <a:p>
            <a:pPr marL="0" lvl="2" indent="0">
              <a:buNone/>
            </a:pPr>
            <a:r>
              <a:rPr lang="en-GB" sz="2800" dirty="0" smtClean="0"/>
              <a:t>Art </a:t>
            </a:r>
            <a:r>
              <a:rPr lang="en-GB" sz="2800" dirty="0"/>
              <a:t>63.3 – domicile of </a:t>
            </a:r>
            <a:r>
              <a:rPr lang="en-GB" sz="2800" dirty="0" smtClean="0"/>
              <a:t>trusts             national PIL</a:t>
            </a:r>
          </a:p>
          <a:p>
            <a:pPr marL="0" lvl="2" indent="0">
              <a:buNone/>
            </a:pPr>
            <a:endParaRPr lang="en-GB" sz="2800" dirty="0" smtClean="0"/>
          </a:p>
          <a:p>
            <a:pPr marL="0" lvl="2" indent="0">
              <a:buNone/>
            </a:pPr>
            <a:r>
              <a:rPr lang="en-GB" sz="2800" dirty="0" smtClean="0"/>
              <a:t>CJJO 2001, Sch. 1, para 12</a:t>
            </a:r>
          </a:p>
          <a:p>
            <a:pPr marL="0" lvl="2" indent="0">
              <a:buNone/>
            </a:pPr>
            <a:endParaRPr lang="en-GB" sz="2800" dirty="0" smtClean="0"/>
          </a:p>
          <a:p>
            <a:pPr marL="0" lvl="2" indent="0">
              <a:buNone/>
            </a:pPr>
            <a:r>
              <a:rPr lang="en-GB" sz="2800" dirty="0" smtClean="0"/>
              <a:t>12</a:t>
            </a:r>
            <a:r>
              <a:rPr lang="en-GB" sz="2800" dirty="0"/>
              <a:t>.— Domicile of trusts (section 45)</a:t>
            </a:r>
          </a:p>
          <a:p>
            <a:pPr marL="0" lvl="2" indent="0">
              <a:buNone/>
            </a:pPr>
            <a:r>
              <a:rPr lang="en-GB" dirty="0" smtClean="0"/>
              <a:t>…</a:t>
            </a:r>
            <a:endParaRPr lang="en-GB" dirty="0"/>
          </a:p>
          <a:p>
            <a:pPr marL="0" lvl="2" indent="0">
              <a:buNone/>
            </a:pPr>
            <a:r>
              <a:rPr lang="en-GB" dirty="0" smtClean="0"/>
              <a:t>(</a:t>
            </a:r>
            <a:r>
              <a:rPr lang="en-GB" dirty="0"/>
              <a:t>3) A trust is domiciled in a part of the United Kingdom if and only if the system of law of that part is the system of law with which the trust has its </a:t>
            </a:r>
            <a:r>
              <a:rPr lang="en-GB" b="1" dirty="0"/>
              <a:t>closest and most real connection</a:t>
            </a:r>
            <a:r>
              <a:rPr lang="en-GB" dirty="0"/>
              <a:t>.</a:t>
            </a:r>
          </a:p>
          <a:p>
            <a:pPr marL="0" lvl="2" indent="0">
              <a:buNone/>
            </a:pPr>
            <a:r>
              <a:rPr lang="en-GB" sz="2800" dirty="0" smtClean="0"/>
              <a:t>  </a:t>
            </a:r>
            <a:endParaRPr lang="en-GB" sz="2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1625" y="1209675"/>
            <a:ext cx="969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782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1039162" y="1600200"/>
            <a:ext cx="7647637" cy="4525963"/>
          </a:xfrm>
        </p:spPr>
        <p:txBody>
          <a:bodyPr/>
          <a:lstStyle/>
          <a:p>
            <a:pPr marL="0" indent="0">
              <a:buNone/>
            </a:pPr>
            <a:r>
              <a:rPr lang="en-GB" dirty="0" smtClean="0"/>
              <a:t>I.	The United Kingdom</a:t>
            </a:r>
          </a:p>
          <a:p>
            <a:pPr marL="0" indent="0">
              <a:buNone/>
            </a:pPr>
            <a:r>
              <a:rPr lang="en-GB" dirty="0" smtClean="0"/>
              <a:t>II. 	English law – Background</a:t>
            </a:r>
          </a:p>
          <a:p>
            <a:pPr marL="0" indent="0">
              <a:buNone/>
            </a:pPr>
            <a:r>
              <a:rPr lang="en-GB" dirty="0" smtClean="0"/>
              <a:t>III.	Trusts</a:t>
            </a:r>
          </a:p>
          <a:p>
            <a:pPr marL="0" indent="0">
              <a:buNone/>
            </a:pPr>
            <a:r>
              <a:rPr lang="en-GB" dirty="0" smtClean="0"/>
              <a:t>IV.	Jurisdiction – A jigsaw</a:t>
            </a:r>
          </a:p>
          <a:p>
            <a:pPr marL="0" indent="0">
              <a:buNone/>
            </a:pPr>
            <a:r>
              <a:rPr lang="en-GB" dirty="0" smtClean="0"/>
              <a:t>V.	Rome II</a:t>
            </a:r>
          </a:p>
          <a:p>
            <a:pPr marL="0" indent="0">
              <a:buNone/>
            </a:pPr>
            <a:r>
              <a:rPr lang="en-GB" dirty="0" smtClean="0"/>
              <a:t>VI.	Brexit</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773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773112"/>
          </a:xfrm>
        </p:spPr>
        <p:txBody>
          <a:bodyPr>
            <a:normAutofit/>
          </a:bodyPr>
          <a:lstStyle/>
          <a:p>
            <a:pPr algn="l"/>
            <a:r>
              <a:rPr lang="en-GB" sz="2800" b="1" dirty="0"/>
              <a:t>5. Art </a:t>
            </a:r>
            <a:r>
              <a:rPr lang="en-GB" sz="2800" b="1" dirty="0" smtClean="0"/>
              <a:t>25 </a:t>
            </a:r>
            <a:r>
              <a:rPr lang="en-GB" sz="2800" b="1" dirty="0"/>
              <a:t>– Jurisdiction </a:t>
            </a:r>
            <a:r>
              <a:rPr lang="en-GB" sz="2800" b="1" dirty="0" smtClean="0"/>
              <a:t>agreements</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r>
              <a:rPr lang="en-GB" sz="2000" dirty="0"/>
              <a:t>25.1 - </a:t>
            </a:r>
            <a:r>
              <a:rPr lang="en-GB" sz="2000" dirty="0" smtClean="0"/>
              <a:t>If </a:t>
            </a:r>
            <a:r>
              <a:rPr lang="en-GB" sz="2000" dirty="0"/>
              <a:t>the parties, regardless of their domicile, have agreed that a court or the courts of a Member State are to have jurisdiction to settle any disputes which have arisen or which may arise in connection with a particular legal relationship, that court or those courts shall have jurisdiction, </a:t>
            </a:r>
            <a:r>
              <a:rPr lang="en-GB" sz="2000" b="1" dirty="0"/>
              <a:t>unless the agreement is null and void as to its substantive </a:t>
            </a:r>
            <a:r>
              <a:rPr lang="en-GB" sz="2000" b="1" dirty="0" smtClean="0"/>
              <a:t>validity </a:t>
            </a:r>
            <a:r>
              <a:rPr lang="en-GB" sz="2000" b="1" dirty="0"/>
              <a:t>under the law of that Member State</a:t>
            </a:r>
            <a:r>
              <a:rPr lang="en-GB" sz="2000" dirty="0"/>
              <a:t>. </a:t>
            </a:r>
            <a:endParaRPr lang="en-GB" sz="2000" dirty="0" smtClean="0"/>
          </a:p>
          <a:p>
            <a:pPr marL="0" indent="0">
              <a:buNone/>
            </a:pPr>
            <a:endParaRPr lang="en-GB" sz="2000" dirty="0"/>
          </a:p>
          <a:p>
            <a:pPr marL="0" indent="0">
              <a:buNone/>
            </a:pPr>
            <a:r>
              <a:rPr lang="en-GB" sz="2000" dirty="0" smtClean="0"/>
              <a:t>Includes PIL rules (!) – Recital 20</a:t>
            </a:r>
          </a:p>
          <a:p>
            <a:pPr marL="400050" lvl="1" indent="0">
              <a:buNone/>
            </a:pPr>
            <a:r>
              <a:rPr lang="en-GB" sz="2000" dirty="0"/>
              <a:t>Where a question arises as to whether a choice-of-court agreement in favour of a court or the courts of a Member State is null and void as to its substantive validity, that question should be decided in accordance with the law of the Member State of the court or courts designated in the agreement, </a:t>
            </a:r>
            <a:r>
              <a:rPr lang="en-GB" sz="2000" b="1" dirty="0"/>
              <a:t>including the conflict-of- laws rules of that Member State</a:t>
            </a:r>
            <a:r>
              <a:rPr lang="en-GB" sz="2000" dirty="0"/>
              <a:t>.</a:t>
            </a:r>
            <a:endParaRPr lang="en-GB" sz="2000" dirty="0" smtClean="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8592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smtClean="0"/>
              <a:t>Null and void</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r>
              <a:rPr lang="en-GB" sz="2800" dirty="0" smtClean="0"/>
              <a:t>Conflict of law rules – NOT Rome I [Art 1.2(e)]</a:t>
            </a:r>
          </a:p>
          <a:p>
            <a:pPr marL="400050" lvl="1" indent="0">
              <a:buNone/>
            </a:pPr>
            <a:r>
              <a:rPr lang="en-GB" sz="2400" i="1" dirty="0" smtClean="0"/>
              <a:t>1. Express choice</a:t>
            </a:r>
          </a:p>
          <a:p>
            <a:pPr marL="400050" lvl="1" indent="0">
              <a:buNone/>
            </a:pPr>
            <a:r>
              <a:rPr lang="en-GB" sz="2400" i="1" dirty="0" smtClean="0"/>
              <a:t>2. Implies choice</a:t>
            </a:r>
          </a:p>
          <a:p>
            <a:pPr marL="400050" lvl="1" indent="0">
              <a:buNone/>
            </a:pPr>
            <a:r>
              <a:rPr lang="en-GB" sz="2400" i="1" dirty="0" smtClean="0"/>
              <a:t>3. Closest and most real connection</a:t>
            </a:r>
            <a:endParaRPr lang="en-GB" sz="2400" i="1" dirty="0"/>
          </a:p>
          <a:p>
            <a:pPr marL="400050" lvl="1" indent="0">
              <a:buNone/>
            </a:pPr>
            <a:endParaRPr lang="en-GB" sz="2400" i="1" dirty="0" smtClean="0"/>
          </a:p>
          <a:p>
            <a:pPr marL="0" indent="0">
              <a:buNone/>
            </a:pPr>
            <a:r>
              <a:rPr lang="en-GB" sz="2800" dirty="0" smtClean="0"/>
              <a:t>Substantive law</a:t>
            </a:r>
          </a:p>
          <a:p>
            <a:pPr marL="0" indent="0">
              <a:buNone/>
            </a:pPr>
            <a:r>
              <a:rPr lang="en-GB" sz="2800" dirty="0" err="1" smtClean="0"/>
              <a:t>Eg</a:t>
            </a:r>
            <a:r>
              <a:rPr lang="en-GB" sz="2800" dirty="0" smtClean="0"/>
              <a:t>: void for mistake as to identity</a:t>
            </a:r>
          </a:p>
          <a:p>
            <a:pPr marL="0" indent="0">
              <a:buNone/>
            </a:pPr>
            <a:r>
              <a:rPr lang="en-GB" sz="2800" dirty="0"/>
              <a:t> </a:t>
            </a:r>
            <a:r>
              <a:rPr lang="en-GB" sz="2800" dirty="0" smtClean="0"/>
              <a:t>     ultra vires</a:t>
            </a:r>
          </a:p>
          <a:p>
            <a:pPr marL="0" indent="0">
              <a:buNone/>
            </a:pPr>
            <a:r>
              <a:rPr lang="en-GB" sz="2800" dirty="0"/>
              <a:t>	</a:t>
            </a:r>
            <a:r>
              <a:rPr lang="en-GB" sz="2800" dirty="0" smtClean="0"/>
              <a:t>voidable for lack of capacity</a:t>
            </a:r>
          </a:p>
          <a:p>
            <a:pPr marL="0" indent="0">
              <a:buNone/>
            </a:pPr>
            <a:r>
              <a:rPr lang="en-GB" sz="2800" dirty="0"/>
              <a:t> </a:t>
            </a:r>
            <a:r>
              <a:rPr lang="en-GB" sz="2800" dirty="0" smtClean="0"/>
              <a:t>     etc.</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9080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323849"/>
            <a:ext cx="7647638" cy="874713"/>
          </a:xfrm>
        </p:spPr>
        <p:txBody>
          <a:bodyPr>
            <a:normAutofit/>
          </a:bodyPr>
          <a:lstStyle/>
          <a:p>
            <a:pPr algn="l"/>
            <a:r>
              <a:rPr lang="en-GB" sz="2800" b="1" dirty="0"/>
              <a:t>6. Art </a:t>
            </a:r>
            <a:r>
              <a:rPr lang="en-GB" sz="2800" b="1" dirty="0" smtClean="0"/>
              <a:t>26 </a:t>
            </a:r>
            <a:r>
              <a:rPr lang="en-GB" sz="2800" b="1" dirty="0"/>
              <a:t>– Entry of an </a:t>
            </a:r>
            <a:r>
              <a:rPr lang="en-GB" sz="2800" b="1" dirty="0" smtClean="0"/>
              <a:t>appearance</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r>
              <a:rPr lang="en-GB" sz="2400" dirty="0" smtClean="0"/>
              <a:t>Apart </a:t>
            </a:r>
            <a:r>
              <a:rPr lang="en-GB" sz="2400" dirty="0"/>
              <a:t>from jurisdiction derived from other provisions of this Regulation, a court of a Member State before which a defendant </a:t>
            </a:r>
            <a:r>
              <a:rPr lang="en-GB" sz="2400" b="1" dirty="0"/>
              <a:t>enters an appearance </a:t>
            </a:r>
            <a:r>
              <a:rPr lang="en-GB" sz="2400" dirty="0"/>
              <a:t>shall have jurisdiction. This rule shall not apply where </a:t>
            </a:r>
            <a:r>
              <a:rPr lang="en-GB" sz="2400" b="1" dirty="0"/>
              <a:t>appearance was entered to contest the jurisdiction</a:t>
            </a:r>
            <a:r>
              <a:rPr lang="en-GB" sz="2400" dirty="0"/>
              <a:t>, or where another court has </a:t>
            </a:r>
            <a:r>
              <a:rPr lang="en-GB" sz="2400" dirty="0" smtClean="0"/>
              <a:t>exclusive </a:t>
            </a:r>
            <a:r>
              <a:rPr lang="en-GB" sz="2400" dirty="0"/>
              <a:t>jurisdiction by virtue of Article 24</a:t>
            </a:r>
            <a:r>
              <a:rPr lang="en-GB" sz="2400" dirty="0" smtClean="0"/>
              <a:t>.</a:t>
            </a:r>
          </a:p>
          <a:p>
            <a:pPr marL="0" indent="0">
              <a:buNone/>
            </a:pPr>
            <a:endParaRPr lang="en-GB" sz="2400" dirty="0"/>
          </a:p>
          <a:p>
            <a:pPr marL="0" indent="0">
              <a:buNone/>
            </a:pPr>
            <a:r>
              <a:rPr lang="en-GB" sz="2400" i="1" dirty="0" err="1" smtClean="0"/>
              <a:t>Elefanten</a:t>
            </a:r>
            <a:r>
              <a:rPr lang="en-GB" sz="2400" i="1" dirty="0" smtClean="0"/>
              <a:t> </a:t>
            </a:r>
            <a:r>
              <a:rPr lang="en-GB" sz="2400" i="1" dirty="0" err="1" smtClean="0"/>
              <a:t>Schuh</a:t>
            </a:r>
            <a:r>
              <a:rPr lang="en-GB" sz="2400" i="1" dirty="0" smtClean="0"/>
              <a:t> GmbH v </a:t>
            </a:r>
            <a:r>
              <a:rPr lang="en-GB" sz="2400" i="1" dirty="0" err="1" smtClean="0"/>
              <a:t>Jacqmain</a:t>
            </a:r>
            <a:endParaRPr lang="en-GB" sz="2400" i="1" dirty="0" smtClean="0"/>
          </a:p>
          <a:p>
            <a:r>
              <a:rPr lang="en-GB" sz="2400" dirty="0" smtClean="0"/>
              <a:t>Challenge not preliminary to any defence </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35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323849"/>
            <a:ext cx="7647638" cy="874713"/>
          </a:xfrm>
        </p:spPr>
        <p:txBody>
          <a:bodyPr>
            <a:normAutofit/>
          </a:bodyPr>
          <a:lstStyle/>
          <a:p>
            <a:pPr algn="l"/>
            <a:r>
              <a:rPr lang="en-GB" sz="2800" i="1" dirty="0" smtClean="0"/>
              <a:t>Entry of appearance and challenge to jurisdiction</a:t>
            </a:r>
            <a:endParaRPr lang="en-GB" sz="2800" i="1" dirty="0"/>
          </a:p>
        </p:txBody>
      </p:sp>
      <p:sp>
        <p:nvSpPr>
          <p:cNvPr id="3" name="Content Placeholder 2"/>
          <p:cNvSpPr>
            <a:spLocks noGrp="1"/>
          </p:cNvSpPr>
          <p:nvPr>
            <p:ph idx="1"/>
          </p:nvPr>
        </p:nvSpPr>
        <p:spPr>
          <a:xfrm>
            <a:off x="1039162" y="1343026"/>
            <a:ext cx="7647637" cy="4783138"/>
          </a:xfrm>
        </p:spPr>
        <p:txBody>
          <a:bodyPr>
            <a:noAutofit/>
          </a:bodyPr>
          <a:lstStyle/>
          <a:p>
            <a:r>
              <a:rPr lang="en-GB" sz="2400" dirty="0" smtClean="0"/>
              <a:t>Defendant has time within which to file an Acknowledgment of Service</a:t>
            </a:r>
          </a:p>
          <a:p>
            <a:r>
              <a:rPr lang="en-GB" sz="2400" dirty="0" smtClean="0"/>
              <a:t>May indicate challenge to jurisdiction</a:t>
            </a:r>
          </a:p>
          <a:p>
            <a:r>
              <a:rPr lang="en-GB" sz="2400" dirty="0" smtClean="0"/>
              <a:t>Issue an application</a:t>
            </a:r>
          </a:p>
          <a:p>
            <a:r>
              <a:rPr lang="en-GB" sz="2400" dirty="0" smtClean="0"/>
              <a:t>If </a:t>
            </a:r>
            <a:r>
              <a:rPr lang="en-GB" sz="2400" dirty="0" err="1" smtClean="0"/>
              <a:t>unsuccesful</a:t>
            </a:r>
            <a:r>
              <a:rPr lang="en-GB" sz="2400" dirty="0" smtClean="0"/>
              <a:t>, Acknowledgment of Service ceases to have effect, BUT</a:t>
            </a:r>
          </a:p>
          <a:p>
            <a:r>
              <a:rPr lang="en-GB" sz="2400" dirty="0" smtClean="0"/>
              <a:t>Filing a further Acknowledgment of Service is deemed submission to the jurisdiction </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5245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a:t>7. Art 35 – Provisional and protective </a:t>
            </a:r>
            <a:r>
              <a:rPr lang="en-GB" sz="2800" b="1" dirty="0" smtClean="0"/>
              <a:t>measures </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r>
              <a:rPr lang="en-GB" sz="2400" dirty="0" smtClean="0"/>
              <a:t>Application </a:t>
            </a:r>
            <a:r>
              <a:rPr lang="en-GB" sz="2400" dirty="0"/>
              <a:t>may be made to the courts of a Member State for such provisional, including protective, measures </a:t>
            </a:r>
            <a:r>
              <a:rPr lang="en-GB" sz="2400" b="1" dirty="0"/>
              <a:t>as may be available under the law of that Member State</a:t>
            </a:r>
            <a:r>
              <a:rPr lang="en-GB" sz="2400" dirty="0"/>
              <a:t>, even if the courts of another Member State have jurisdiction as to the substance of the matter</a:t>
            </a:r>
            <a:r>
              <a:rPr lang="en-GB" sz="2400" dirty="0" smtClean="0"/>
              <a:t>.</a:t>
            </a:r>
          </a:p>
          <a:p>
            <a:pPr marL="0" indent="0">
              <a:buNone/>
            </a:pPr>
            <a:endParaRPr lang="en-GB" sz="2400" dirty="0"/>
          </a:p>
          <a:p>
            <a:r>
              <a:rPr lang="en-GB" sz="2400" dirty="0" smtClean="0"/>
              <a:t>National rules of jurisdiction, including exorbitant rules</a:t>
            </a:r>
          </a:p>
          <a:p>
            <a:r>
              <a:rPr lang="en-GB" sz="2400" dirty="0" smtClean="0"/>
              <a:t>National measures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2937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8" cy="1143000"/>
          </a:xfrm>
        </p:spPr>
        <p:txBody>
          <a:bodyPr>
            <a:normAutofit/>
          </a:bodyPr>
          <a:lstStyle/>
          <a:p>
            <a:pPr algn="l"/>
            <a:r>
              <a:rPr lang="en-GB" sz="2800" b="1" dirty="0"/>
              <a:t>7. Art 35 – Provisional and protective </a:t>
            </a:r>
            <a:r>
              <a:rPr lang="en-GB" sz="2800" b="1" dirty="0" smtClean="0"/>
              <a:t>measures </a:t>
            </a:r>
            <a:endParaRPr lang="en-GB" sz="2800" b="1" dirty="0"/>
          </a:p>
        </p:txBody>
      </p:sp>
      <p:sp>
        <p:nvSpPr>
          <p:cNvPr id="3" name="Content Placeholder 2"/>
          <p:cNvSpPr>
            <a:spLocks noGrp="1"/>
          </p:cNvSpPr>
          <p:nvPr>
            <p:ph idx="1"/>
          </p:nvPr>
        </p:nvSpPr>
        <p:spPr>
          <a:xfrm>
            <a:off x="1039162" y="1343026"/>
            <a:ext cx="7647637" cy="4783138"/>
          </a:xfrm>
        </p:spPr>
        <p:txBody>
          <a:bodyPr>
            <a:noAutofit/>
          </a:bodyPr>
          <a:lstStyle/>
          <a:p>
            <a:pPr marL="0" indent="0">
              <a:buNone/>
            </a:pPr>
            <a:r>
              <a:rPr lang="en-GB" sz="2400" dirty="0" smtClean="0"/>
              <a:t>Application </a:t>
            </a:r>
            <a:r>
              <a:rPr lang="en-GB" sz="2400" dirty="0"/>
              <a:t>may be made to the courts of a Member State for such provisional, including protective, measures </a:t>
            </a:r>
            <a:r>
              <a:rPr lang="en-GB" sz="2400" b="1" dirty="0"/>
              <a:t>as may be available under the law of that Member State</a:t>
            </a:r>
            <a:r>
              <a:rPr lang="en-GB" sz="2400" dirty="0"/>
              <a:t>, even if the courts of another Member State have jurisdiction as to the substance of the matter</a:t>
            </a:r>
            <a:r>
              <a:rPr lang="en-GB" sz="2400" dirty="0" smtClean="0"/>
              <a:t>.</a:t>
            </a:r>
          </a:p>
          <a:p>
            <a:pPr marL="0" indent="0">
              <a:buNone/>
            </a:pPr>
            <a:endParaRPr lang="en-GB" sz="2400" dirty="0"/>
          </a:p>
          <a:p>
            <a:r>
              <a:rPr lang="en-GB" sz="2400" dirty="0" smtClean="0"/>
              <a:t>National rules of jurisdiction, including exorbitant rules</a:t>
            </a:r>
          </a:p>
          <a:p>
            <a:r>
              <a:rPr lang="en-GB" sz="2400" dirty="0" smtClean="0"/>
              <a:t>National measures</a:t>
            </a:r>
          </a:p>
          <a:p>
            <a:pPr lvl="1"/>
            <a:r>
              <a:rPr lang="en-GB" sz="2000" dirty="0" smtClean="0"/>
              <a:t>‘Freezing’ orders</a:t>
            </a:r>
          </a:p>
          <a:p>
            <a:pPr lvl="1"/>
            <a:r>
              <a:rPr lang="en-GB" sz="2000" dirty="0" smtClean="0"/>
              <a:t>‘Search’ orders</a:t>
            </a:r>
          </a:p>
          <a:p>
            <a:pPr lvl="1"/>
            <a:r>
              <a:rPr lang="en-GB" sz="2000" dirty="0" smtClean="0"/>
              <a:t>Interim payments</a:t>
            </a:r>
          </a:p>
          <a:p>
            <a:pPr lvl="1"/>
            <a:r>
              <a:rPr lang="en-GB" sz="2000" dirty="0" smtClean="0"/>
              <a:t>Provisional damages</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3170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b="1" dirty="0" smtClean="0"/>
              <a:t>V. Rome II – Non-contractual obligations</a:t>
            </a:r>
            <a:endParaRPr lang="en-GB" sz="2800"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GB" sz="2800" dirty="0" smtClean="0"/>
              <a:t>Art 4: </a:t>
            </a:r>
          </a:p>
          <a:p>
            <a:pPr marL="0" indent="0">
              <a:buNone/>
            </a:pPr>
            <a:r>
              <a:rPr lang="en-GB" sz="2800" dirty="0" smtClean="0"/>
              <a:t>4.1 – </a:t>
            </a:r>
            <a:r>
              <a:rPr lang="en-GB" sz="2800" i="1" dirty="0" smtClean="0"/>
              <a:t>Lex loci </a:t>
            </a:r>
            <a:r>
              <a:rPr lang="en-GB" sz="2800" i="1" dirty="0" err="1" smtClean="0"/>
              <a:t>damni</a:t>
            </a:r>
            <a:endParaRPr lang="en-GB" sz="2800" i="1" dirty="0" smtClean="0"/>
          </a:p>
          <a:p>
            <a:pPr marL="0" indent="0">
              <a:buNone/>
            </a:pPr>
            <a:r>
              <a:rPr lang="en-GB" sz="2800" dirty="0" smtClean="0"/>
              <a:t>4.2 – Displacement - Common habitual residence</a:t>
            </a:r>
          </a:p>
          <a:p>
            <a:pPr marL="0" indent="0">
              <a:buNone/>
            </a:pPr>
            <a:r>
              <a:rPr lang="en-GB" sz="2800" dirty="0" smtClean="0"/>
              <a:t>4.3 – Escape clause: “… manifestly more closely connected with a country other than that indicated in paragraphs 1 or 2…”</a:t>
            </a:r>
          </a:p>
          <a:p>
            <a:pPr marL="0" indent="0">
              <a:buNone/>
            </a:pPr>
            <a:endParaRPr lang="en-GB" sz="2800" dirty="0"/>
          </a:p>
          <a:p>
            <a:pPr marL="0" indent="0">
              <a:buNone/>
            </a:pPr>
            <a:r>
              <a:rPr lang="en-GB" sz="2800" dirty="0" smtClean="0"/>
              <a:t>Can 4.3 lead back to </a:t>
            </a:r>
            <a:r>
              <a:rPr lang="en-GB" sz="2800" i="1" dirty="0" smtClean="0"/>
              <a:t>lex loci </a:t>
            </a:r>
            <a:r>
              <a:rPr lang="en-GB" sz="2800" i="1" dirty="0" err="1" smtClean="0"/>
              <a:t>damni</a:t>
            </a:r>
            <a:r>
              <a:rPr lang="en-GB" sz="2800" i="1" dirty="0" smtClean="0"/>
              <a:t> </a:t>
            </a:r>
            <a:r>
              <a:rPr lang="en-GB" sz="2800" dirty="0" smtClean="0"/>
              <a:t>if parties share habitual residence?</a:t>
            </a:r>
            <a:endParaRPr lang="en-GB" sz="2800" i="1" dirty="0"/>
          </a:p>
        </p:txBody>
      </p:sp>
    </p:spTree>
    <p:extLst>
      <p:ext uri="{BB962C8B-B14F-4D97-AF65-F5344CB8AC3E}">
        <p14:creationId xmlns:p14="http://schemas.microsoft.com/office/powerpoint/2010/main" val="616948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1039162" y="657226"/>
            <a:ext cx="7647637" cy="5468938"/>
          </a:xfrm>
        </p:spPr>
        <p:txBody>
          <a:bodyPr/>
          <a:lstStyle/>
          <a:p>
            <a:pPr marL="0" indent="0">
              <a:buNone/>
            </a:pPr>
            <a:r>
              <a:rPr lang="en-GB" sz="2800" dirty="0" smtClean="0"/>
              <a:t>Art 15(c). Applicable law governs “the existence, the nature </a:t>
            </a:r>
            <a:r>
              <a:rPr lang="en-GB" sz="2800" b="1" dirty="0" smtClean="0"/>
              <a:t>and the assessment </a:t>
            </a:r>
            <a:r>
              <a:rPr lang="en-GB" sz="2800" dirty="0" smtClean="0"/>
              <a:t>of damage or the remedy claimed”</a:t>
            </a:r>
            <a:r>
              <a:rPr lang="en-GB" dirty="0" smtClean="0"/>
              <a:t>	</a:t>
            </a:r>
          </a:p>
          <a:p>
            <a:pPr marL="0" indent="0">
              <a:buNone/>
            </a:pPr>
            <a:endParaRPr lang="en-GB" dirty="0"/>
          </a:p>
          <a:p>
            <a:pPr marL="0" indent="0">
              <a:buNone/>
            </a:pPr>
            <a:r>
              <a:rPr lang="en-GB" sz="2800" dirty="0" smtClean="0"/>
              <a:t>Contrast English law, where </a:t>
            </a:r>
            <a:r>
              <a:rPr lang="en-GB" sz="2800" b="1" dirty="0" smtClean="0"/>
              <a:t>assessment</a:t>
            </a:r>
            <a:r>
              <a:rPr lang="en-GB" sz="2800" dirty="0" smtClean="0"/>
              <a:t> of damage is categorised as procedural and </a:t>
            </a:r>
            <a:r>
              <a:rPr lang="en-GB" sz="2800" dirty="0" err="1" smtClean="0"/>
              <a:t>hance</a:t>
            </a:r>
            <a:r>
              <a:rPr lang="en-GB" sz="2800" dirty="0" smtClean="0"/>
              <a:t> governed by the </a:t>
            </a:r>
            <a:r>
              <a:rPr lang="en-GB" sz="2800" i="1" dirty="0" smtClean="0"/>
              <a:t>lex fori</a:t>
            </a:r>
            <a:r>
              <a:rPr lang="en-GB" sz="2800" dirty="0" smtClean="0"/>
              <a:t>.</a:t>
            </a:r>
          </a:p>
          <a:p>
            <a:pPr marL="0" indent="0">
              <a:buNone/>
            </a:pPr>
            <a:endParaRPr lang="en-GB" i="1"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730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42471" y="5751379"/>
            <a:ext cx="184666" cy="369332"/>
          </a:xfrm>
          <a:prstGeom prst="rect">
            <a:avLst/>
          </a:prstGeom>
          <a:noFill/>
        </p:spPr>
        <p:txBody>
          <a:bodyPr wrap="none" rtlCol="0">
            <a:spAutoFit/>
          </a:bodyPr>
          <a:lstStyle/>
          <a:p>
            <a:endParaRPr lang="en-US" dirty="0"/>
          </a:p>
        </p:txBody>
      </p:sp>
      <p:sp>
        <p:nvSpPr>
          <p:cNvPr id="3" name="Content Placeholder 2"/>
          <p:cNvSpPr>
            <a:spLocks noGrp="1"/>
          </p:cNvSpPr>
          <p:nvPr>
            <p:ph idx="1"/>
          </p:nvPr>
        </p:nvSpPr>
        <p:spPr>
          <a:xfrm>
            <a:off x="457199" y="930539"/>
            <a:ext cx="8229600" cy="4942950"/>
          </a:xfrm>
        </p:spPr>
        <p:txBody>
          <a:bodyPr>
            <a:normAutofit/>
          </a:bodyPr>
          <a:lstStyle/>
          <a:p>
            <a:pPr marL="0" indent="0">
              <a:buNone/>
            </a:pPr>
            <a:endParaRPr lang="en-US" dirty="0"/>
          </a:p>
          <a:p>
            <a:pPr marL="0" indent="0">
              <a:buNone/>
            </a:pPr>
            <a:r>
              <a:rPr lang="en-US" dirty="0"/>
              <a:t>	</a:t>
            </a:r>
          </a:p>
        </p:txBody>
      </p:sp>
      <p:sp>
        <p:nvSpPr>
          <p:cNvPr id="2" name="Title 1"/>
          <p:cNvSpPr>
            <a:spLocks noGrp="1"/>
          </p:cNvSpPr>
          <p:nvPr>
            <p:ph type="title"/>
          </p:nvPr>
        </p:nvSpPr>
        <p:spPr>
          <a:xfrm>
            <a:off x="457199" y="274638"/>
            <a:ext cx="8229600" cy="1182687"/>
          </a:xfrm>
        </p:spPr>
        <p:txBody>
          <a:bodyPr>
            <a:normAutofit fontScale="90000"/>
          </a:bodyPr>
          <a:lstStyle/>
          <a:p>
            <a:pPr algn="l">
              <a:lnSpc>
                <a:spcPct val="150000"/>
              </a:lnSpc>
              <a:spcAft>
                <a:spcPts val="1200"/>
              </a:spcAft>
            </a:pPr>
            <a:r>
              <a:rPr lang="en-US" sz="2700" dirty="0" smtClean="0"/>
              <a:t/>
            </a:r>
            <a:br>
              <a:rPr lang="en-US" sz="2700" dirty="0" smtClean="0"/>
            </a:br>
            <a:r>
              <a:rPr lang="en-US" sz="2700" dirty="0" smtClean="0"/>
              <a:t>	</a:t>
            </a:r>
            <a:r>
              <a:rPr lang="en-US" sz="2700" b="1" dirty="0" smtClean="0"/>
              <a:t>VI. BREXIT</a:t>
            </a:r>
            <a:br>
              <a:rPr lang="en-US" sz="2700" b="1" dirty="0" smtClean="0"/>
            </a:br>
            <a:r>
              <a:rPr lang="en-US" sz="2700" b="1" dirty="0"/>
              <a:t>	</a:t>
            </a:r>
            <a:r>
              <a:rPr lang="en-US" sz="2800" dirty="0" smtClean="0"/>
              <a:t>Brussels </a:t>
            </a:r>
            <a:r>
              <a:rPr lang="en-US" sz="2800" dirty="0"/>
              <a:t>I Recast, Lugano 2007</a:t>
            </a:r>
            <a:r>
              <a:rPr lang="en-US" sz="2700" dirty="0"/>
              <a:t/>
            </a:r>
            <a:br>
              <a:rPr lang="en-US" sz="2700" dirty="0"/>
            </a:br>
            <a:endParaRPr lang="en-US" sz="3600" i="1" dirty="0"/>
          </a:p>
        </p:txBody>
      </p:sp>
      <p:sp>
        <p:nvSpPr>
          <p:cNvPr id="4" name="TextBox 3"/>
          <p:cNvSpPr txBox="1"/>
          <p:nvPr/>
        </p:nvSpPr>
        <p:spPr>
          <a:xfrm>
            <a:off x="1823142" y="2376644"/>
            <a:ext cx="184666" cy="369332"/>
          </a:xfrm>
          <a:prstGeom prst="rect">
            <a:avLst/>
          </a:prstGeom>
          <a:noFill/>
        </p:spPr>
        <p:txBody>
          <a:bodyPr wrap="none" rtlCol="0">
            <a:spAutoFit/>
          </a:bodyPr>
          <a:lstStyle/>
          <a:p>
            <a:endParaRPr lang="en-US" dirty="0"/>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971550" y="1457325"/>
            <a:ext cx="6829425" cy="5206810"/>
          </a:xfrm>
          <a:prstGeom prst="rect">
            <a:avLst/>
          </a:prstGeom>
        </p:spPr>
      </p:pic>
    </p:spTree>
    <p:extLst>
      <p:ext uri="{BB962C8B-B14F-4D97-AF65-F5344CB8AC3E}">
        <p14:creationId xmlns:p14="http://schemas.microsoft.com/office/powerpoint/2010/main" val="272997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1</a:t>
            </a:r>
            <a:r>
              <a:rPr lang="en-US" sz="3200" b="1" dirty="0" smtClean="0"/>
              <a:t>. Replacement of Brussels I Recast?</a:t>
            </a:r>
            <a:r>
              <a:rPr lang="en-GB" sz="3200" b="1" dirty="0" smtClean="0">
                <a:effectLst/>
              </a:rPr>
              <a:t> </a:t>
            </a:r>
            <a:endParaRPr lang="en-US" sz="3200" b="1" dirty="0"/>
          </a:p>
        </p:txBody>
      </p:sp>
      <p:sp>
        <p:nvSpPr>
          <p:cNvPr id="3" name="Content Placeholder 2"/>
          <p:cNvSpPr>
            <a:spLocks noGrp="1"/>
          </p:cNvSpPr>
          <p:nvPr>
            <p:ph idx="1"/>
          </p:nvPr>
        </p:nvSpPr>
        <p:spPr>
          <a:xfrm>
            <a:off x="1009650" y="1600200"/>
            <a:ext cx="6772275" cy="4525963"/>
          </a:xfrm>
        </p:spPr>
        <p:txBody>
          <a:bodyPr>
            <a:normAutofit/>
          </a:bodyPr>
          <a:lstStyle/>
          <a:p>
            <a:pPr marL="458787" lvl="1" indent="-457200">
              <a:spcAft>
                <a:spcPts val="1200"/>
              </a:spcAft>
              <a:buAutoNum type="alphaLcParenBoth"/>
            </a:pPr>
            <a:endParaRPr lang="en-US" sz="2400" dirty="0" smtClean="0"/>
          </a:p>
          <a:p>
            <a:pPr marL="458787" lvl="1" indent="-457200">
              <a:spcAft>
                <a:spcPts val="1200"/>
              </a:spcAft>
              <a:buAutoNum type="alphaLcParenBoth"/>
            </a:pPr>
            <a:r>
              <a:rPr lang="en-US" sz="2400" dirty="0" smtClean="0"/>
              <a:t>Revival of Brussels Convention of 1968 (with Accession Conventions up to 1996)?</a:t>
            </a:r>
          </a:p>
          <a:p>
            <a:pPr marL="458787" lvl="1" indent="-457200">
              <a:spcAft>
                <a:spcPts val="1200"/>
              </a:spcAft>
              <a:buAutoNum type="alphaLcParenBoth"/>
            </a:pPr>
            <a:r>
              <a:rPr lang="en-US" sz="2400" dirty="0" smtClean="0"/>
              <a:t>Revival of Lugano Convention 1988?</a:t>
            </a:r>
          </a:p>
          <a:p>
            <a:pPr marL="458787" lvl="1" indent="-457200">
              <a:spcAft>
                <a:spcPts val="1200"/>
              </a:spcAft>
              <a:buAutoNum type="alphaLcParenBoth"/>
            </a:pPr>
            <a:r>
              <a:rPr lang="en-US" sz="2400" dirty="0" smtClean="0"/>
              <a:t>Continuation of Lugano Convention 2007?</a:t>
            </a:r>
          </a:p>
          <a:p>
            <a:pPr marL="458787" lvl="1" indent="-457200">
              <a:spcAft>
                <a:spcPts val="1200"/>
              </a:spcAft>
              <a:buAutoNum type="alphaLcParenBoth"/>
            </a:pPr>
            <a:r>
              <a:rPr lang="en-US" sz="2400" dirty="0" smtClean="0"/>
              <a:t>Special agreement on Danish model?</a:t>
            </a:r>
            <a:endParaRPr lang="en-US" sz="2400" dirty="0"/>
          </a:p>
        </p:txBody>
      </p:sp>
    </p:spTree>
    <p:extLst>
      <p:ext uri="{BB962C8B-B14F-4D97-AF65-F5344CB8AC3E}">
        <p14:creationId xmlns:p14="http://schemas.microsoft.com/office/powerpoint/2010/main" val="1118380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b="1" dirty="0" smtClean="0"/>
              <a:t>I. The United Kingdom</a:t>
            </a:r>
            <a:endParaRPr lang="en-GB" sz="2800" b="1" dirty="0"/>
          </a:p>
        </p:txBody>
      </p:sp>
      <p:sp>
        <p:nvSpPr>
          <p:cNvPr id="3" name="Content Placeholder 2"/>
          <p:cNvSpPr>
            <a:spLocks noGrp="1"/>
          </p:cNvSpPr>
          <p:nvPr>
            <p:ph idx="1"/>
          </p:nvPr>
        </p:nvSpPr>
        <p:spPr/>
        <p:txBody>
          <a:bodyPr>
            <a:normAutofit/>
          </a:bodyPr>
          <a:lstStyle/>
          <a:p>
            <a:pPr marL="0" indent="0">
              <a:buNone/>
            </a:pPr>
            <a:r>
              <a:rPr lang="en-GB" sz="2800" dirty="0" smtClean="0"/>
              <a:t>4 nations; 3 systems</a:t>
            </a:r>
          </a:p>
          <a:p>
            <a:pPr marL="0" indent="0">
              <a:buNone/>
            </a:pPr>
            <a:endParaRPr lang="en-GB" sz="2800" dirty="0" smtClean="0"/>
          </a:p>
          <a:p>
            <a:r>
              <a:rPr lang="en-GB" sz="2800" dirty="0" smtClean="0"/>
              <a:t>England (&amp; Wales)</a:t>
            </a:r>
          </a:p>
          <a:p>
            <a:r>
              <a:rPr lang="en-GB" sz="2800" dirty="0" smtClean="0"/>
              <a:t>Scotland</a:t>
            </a:r>
          </a:p>
          <a:p>
            <a:r>
              <a:rPr lang="en-GB" sz="2800" dirty="0" smtClean="0"/>
              <a:t>Northern Ireland</a:t>
            </a:r>
          </a:p>
          <a:p>
            <a:pPr marL="0" indent="0">
              <a:buNone/>
            </a:pPr>
            <a:endParaRPr lang="en-GB" sz="2800" dirty="0" smtClean="0"/>
          </a:p>
          <a:p>
            <a:pPr marL="0" indent="0">
              <a:buNone/>
            </a:pPr>
            <a:r>
              <a:rPr lang="en-GB" sz="2800" dirty="0" smtClean="0"/>
              <a:t>No (written) constitution</a:t>
            </a:r>
            <a:endParaRPr lang="en-GB" sz="2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9175" y="1711325"/>
            <a:ext cx="3924300" cy="4414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1091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i="1" dirty="0" smtClean="0"/>
              <a:t>(a) </a:t>
            </a:r>
            <a:r>
              <a:rPr lang="en-US" sz="3600" i="1" dirty="0"/>
              <a:t>Revival of Brussels Convention (and </a:t>
            </a:r>
            <a:r>
              <a:rPr lang="en-US" sz="3600" i="1" dirty="0" smtClean="0"/>
              <a:t>accession conventions)?</a:t>
            </a:r>
            <a:r>
              <a:rPr lang="en-GB" sz="3600" i="1" dirty="0" smtClean="0">
                <a:effectLst/>
              </a:rPr>
              <a:t> </a:t>
            </a:r>
            <a:endParaRPr lang="en-US" sz="3600" i="1" dirty="0"/>
          </a:p>
        </p:txBody>
      </p:sp>
      <p:sp>
        <p:nvSpPr>
          <p:cNvPr id="4" name="Content Placeholder 3"/>
          <p:cNvSpPr>
            <a:spLocks noGrp="1"/>
          </p:cNvSpPr>
          <p:nvPr>
            <p:ph idx="1"/>
          </p:nvPr>
        </p:nvSpPr>
        <p:spPr/>
        <p:txBody>
          <a:bodyPr>
            <a:normAutofit/>
          </a:bodyPr>
          <a:lstStyle/>
          <a:p>
            <a:pPr marL="1587" lvl="1" indent="0">
              <a:buNone/>
            </a:pPr>
            <a:endParaRPr lang="en-US" sz="2400" b="1" dirty="0"/>
          </a:p>
          <a:p>
            <a:pPr marL="1587" lvl="1" indent="0">
              <a:buNone/>
            </a:pPr>
            <a:r>
              <a:rPr lang="en-US" sz="2000" b="1" dirty="0">
                <a:solidFill>
                  <a:schemeClr val="tx2">
                    <a:lumMod val="60000"/>
                    <a:lumOff val="40000"/>
                  </a:schemeClr>
                </a:solidFill>
              </a:rPr>
              <a:t>Article 68(1) Brussels I and Brussels I</a:t>
            </a:r>
            <a:r>
              <a:rPr lang="en-US" sz="2000" b="1" i="1" dirty="0">
                <a:solidFill>
                  <a:schemeClr val="tx2">
                    <a:lumMod val="60000"/>
                    <a:lumOff val="40000"/>
                  </a:schemeClr>
                </a:solidFill>
              </a:rPr>
              <a:t>bis</a:t>
            </a:r>
            <a:r>
              <a:rPr lang="en-US" sz="2000" b="1" dirty="0">
                <a:solidFill>
                  <a:schemeClr val="tx2">
                    <a:lumMod val="60000"/>
                    <a:lumOff val="40000"/>
                  </a:schemeClr>
                </a:solidFill>
              </a:rPr>
              <a:t> Regulations</a:t>
            </a:r>
          </a:p>
          <a:p>
            <a:pPr marL="401637" lvl="2" indent="0">
              <a:buNone/>
            </a:pPr>
            <a:r>
              <a:rPr lang="en-US" sz="2000" dirty="0">
                <a:solidFill>
                  <a:schemeClr val="tx2">
                    <a:lumMod val="60000"/>
                    <a:lumOff val="40000"/>
                  </a:schemeClr>
                </a:solidFill>
              </a:rPr>
              <a:t>This Regulation shall, as between the Member States, </a:t>
            </a:r>
            <a:r>
              <a:rPr lang="en-US" sz="2000" dirty="0">
                <a:solidFill>
                  <a:srgbClr val="FF0000"/>
                </a:solidFill>
              </a:rPr>
              <a:t>supersede</a:t>
            </a:r>
            <a:r>
              <a:rPr lang="en-US" sz="2000" dirty="0">
                <a:solidFill>
                  <a:schemeClr val="tx2">
                    <a:lumMod val="60000"/>
                    <a:lumOff val="40000"/>
                  </a:schemeClr>
                </a:solidFill>
              </a:rPr>
              <a:t> the 1968 Brussels Convention, except as regards the territories of the Member States which fall within the territorial scope of that Convention and which are excluded from this Regulation pursuant to Article 355 of the TFEU. </a:t>
            </a:r>
          </a:p>
          <a:p>
            <a:pPr>
              <a:lnSpc>
                <a:spcPct val="80000"/>
              </a:lnSpc>
              <a:spcBef>
                <a:spcPts val="2400"/>
              </a:spcBef>
            </a:pPr>
            <a:r>
              <a:rPr lang="en-US" sz="2600" dirty="0"/>
              <a:t>Termination or suspension?</a:t>
            </a:r>
          </a:p>
          <a:p>
            <a:pPr>
              <a:lnSpc>
                <a:spcPct val="80000"/>
              </a:lnSpc>
              <a:spcBef>
                <a:spcPts val="2400"/>
              </a:spcBef>
            </a:pPr>
            <a:r>
              <a:rPr lang="en-US" sz="2600" dirty="0"/>
              <a:t>If “revival” possible: withdrawal because of fundamental change of circumstances? Vienna Convention on the Law of Treaties, Art 62 </a:t>
            </a:r>
          </a:p>
          <a:p>
            <a:endParaRPr lang="en-GB" dirty="0"/>
          </a:p>
        </p:txBody>
      </p:sp>
    </p:spTree>
    <p:extLst>
      <p:ext uri="{BB962C8B-B14F-4D97-AF65-F5344CB8AC3E}">
        <p14:creationId xmlns:p14="http://schemas.microsoft.com/office/powerpoint/2010/main" val="11464976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1587" lvl="1" indent="0">
              <a:buNone/>
            </a:pPr>
            <a:r>
              <a:rPr lang="en-US" sz="3200" b="1" i="1" dirty="0" smtClean="0"/>
              <a:t>Would this be a good thing? </a:t>
            </a:r>
          </a:p>
          <a:p>
            <a:pPr marL="1587" lvl="1" indent="0">
              <a:buNone/>
            </a:pPr>
            <a:r>
              <a:rPr lang="en-US" sz="3200" b="1" i="1" dirty="0" smtClean="0"/>
              <a:t>– Not really, but better than nothing</a:t>
            </a:r>
          </a:p>
          <a:p>
            <a:pPr marL="342900" lvl="1" indent="-342900">
              <a:lnSpc>
                <a:spcPct val="80000"/>
              </a:lnSpc>
              <a:spcBef>
                <a:spcPts val="2400"/>
              </a:spcBef>
              <a:buFont typeface="Arial"/>
              <a:buChar char="•"/>
            </a:pPr>
            <a:r>
              <a:rPr lang="en-US" sz="2400" dirty="0" smtClean="0"/>
              <a:t>Limited territorial scope &amp; r</a:t>
            </a:r>
            <a:r>
              <a:rPr lang="en-US" sz="2000" dirty="0" smtClean="0"/>
              <a:t>eturn </a:t>
            </a:r>
            <a:r>
              <a:rPr lang="en-US" sz="2000" dirty="0"/>
              <a:t>to outdated rules</a:t>
            </a:r>
          </a:p>
          <a:p>
            <a:pPr>
              <a:lnSpc>
                <a:spcPct val="80000"/>
              </a:lnSpc>
              <a:spcBef>
                <a:spcPts val="2400"/>
              </a:spcBef>
            </a:pPr>
            <a:endParaRPr lang="en-US" sz="2400" dirty="0" smtClean="0"/>
          </a:p>
          <a:p>
            <a:pPr>
              <a:lnSpc>
                <a:spcPct val="80000"/>
              </a:lnSpc>
              <a:spcBef>
                <a:spcPts val="2400"/>
              </a:spcBef>
            </a:pPr>
            <a:endParaRPr lang="en-US" sz="2400" dirty="0"/>
          </a:p>
          <a:p>
            <a:pPr>
              <a:lnSpc>
                <a:spcPct val="80000"/>
              </a:lnSpc>
              <a:spcBef>
                <a:spcPts val="2400"/>
              </a:spcBef>
            </a:pPr>
            <a:endParaRPr lang="en-US" sz="2400" dirty="0" smtClean="0"/>
          </a:p>
          <a:p>
            <a:pPr>
              <a:lnSpc>
                <a:spcPct val="80000"/>
              </a:lnSpc>
              <a:spcBef>
                <a:spcPts val="2400"/>
              </a:spcBef>
            </a:pPr>
            <a:endParaRPr lang="en-US" sz="2400" dirty="0"/>
          </a:p>
          <a:p>
            <a:pPr>
              <a:lnSpc>
                <a:spcPct val="80000"/>
              </a:lnSpc>
              <a:spcBef>
                <a:spcPts val="2400"/>
              </a:spcBef>
            </a:pPr>
            <a:endParaRPr lang="en-US" sz="2400" dirty="0"/>
          </a:p>
          <a:p>
            <a:pPr marL="1587" lvl="1" indent="0">
              <a:buNone/>
            </a:pPr>
            <a:endParaRPr lang="en-US" sz="1800" dirty="0">
              <a:solidFill>
                <a:schemeClr val="tx2">
                  <a:lumMod val="60000"/>
                  <a:lumOff val="40000"/>
                </a:schemeClr>
              </a:solidFill>
            </a:endParaRPr>
          </a:p>
        </p:txBody>
      </p:sp>
      <p:pic>
        <p:nvPicPr>
          <p:cNvPr id="5" name="Content Placeholder 4" descr="Screen Shot 2016-05-25 at 22.36.34.png"/>
          <p:cNvPicPr>
            <a:picLocks noChangeAspect="1"/>
          </p:cNvPicPr>
          <p:nvPr/>
        </p:nvPicPr>
        <p:blipFill>
          <a:blip r:embed="rId3">
            <a:extLst>
              <a:ext uri="{28A0092B-C50C-407E-A947-70E740481C1C}">
                <a14:useLocalDpi xmlns:a14="http://schemas.microsoft.com/office/drawing/2010/main" val="0"/>
              </a:ext>
            </a:extLst>
          </a:blip>
          <a:srcRect l="-31366" r="-31366"/>
          <a:stretch>
            <a:fillRect/>
          </a:stretch>
        </p:blipFill>
        <p:spPr>
          <a:xfrm>
            <a:off x="2981325" y="2457450"/>
            <a:ext cx="6238876" cy="3682616"/>
          </a:xfrm>
          <a:prstGeom prst="rect">
            <a:avLst/>
          </a:prstGeom>
        </p:spPr>
      </p:pic>
      <p:sp>
        <p:nvSpPr>
          <p:cNvPr id="6" name="TextBox 5"/>
          <p:cNvSpPr txBox="1"/>
          <p:nvPr/>
        </p:nvSpPr>
        <p:spPr>
          <a:xfrm>
            <a:off x="323850" y="2457450"/>
            <a:ext cx="3714750" cy="3385542"/>
          </a:xfrm>
          <a:prstGeom prst="rect">
            <a:avLst/>
          </a:prstGeom>
          <a:noFill/>
        </p:spPr>
        <p:txBody>
          <a:bodyPr wrap="square" rtlCol="0">
            <a:spAutoFit/>
          </a:bodyPr>
          <a:lstStyle/>
          <a:p>
            <a:r>
              <a:rPr lang="en-GB" sz="1600" dirty="0" smtClean="0"/>
              <a:t>Original 6: Belgium, France, Italy</a:t>
            </a:r>
            <a:endParaRPr lang="en-GB" sz="1600" dirty="0"/>
          </a:p>
          <a:p>
            <a:r>
              <a:rPr lang="en-GB" sz="1600" dirty="0"/>
              <a:t>	</a:t>
            </a:r>
            <a:r>
              <a:rPr lang="en-GB" sz="1600" dirty="0" smtClean="0"/>
              <a:t>	Germany, Luxembourg,</a:t>
            </a:r>
          </a:p>
          <a:p>
            <a:r>
              <a:rPr lang="en-GB" sz="1600" dirty="0" smtClean="0"/>
              <a:t>		Netherlands</a:t>
            </a:r>
            <a:endParaRPr lang="en-GB" sz="1600" dirty="0"/>
          </a:p>
          <a:p>
            <a:endParaRPr lang="en-GB" sz="1600" dirty="0" smtClean="0"/>
          </a:p>
          <a:p>
            <a:r>
              <a:rPr lang="en-GB" sz="1600" dirty="0" smtClean="0"/>
              <a:t>1978: 	Denmark, Ireland</a:t>
            </a:r>
          </a:p>
          <a:p>
            <a:r>
              <a:rPr lang="en-GB" sz="1600" dirty="0" smtClean="0"/>
              <a:t>		UK</a:t>
            </a:r>
          </a:p>
          <a:p>
            <a:endParaRPr lang="en-GB" sz="1600" dirty="0" smtClean="0"/>
          </a:p>
          <a:p>
            <a:r>
              <a:rPr lang="en-GB" sz="1600" dirty="0" smtClean="0"/>
              <a:t>1982:	Greece</a:t>
            </a:r>
          </a:p>
          <a:p>
            <a:endParaRPr lang="en-GB" sz="1600" dirty="0" smtClean="0"/>
          </a:p>
          <a:p>
            <a:r>
              <a:rPr lang="en-GB" sz="1600" dirty="0" smtClean="0"/>
              <a:t>1988:	Portugal, Spain</a:t>
            </a:r>
          </a:p>
          <a:p>
            <a:endParaRPr lang="en-GB" sz="1600" dirty="0"/>
          </a:p>
          <a:p>
            <a:r>
              <a:rPr lang="en-GB" sz="1600" dirty="0" smtClean="0"/>
              <a:t>1996: 	Austria, Finland, 				Sweden</a:t>
            </a:r>
            <a:endParaRPr lang="en-GB" sz="1600" dirty="0"/>
          </a:p>
        </p:txBody>
      </p:sp>
    </p:spTree>
    <p:extLst>
      <p:ext uri="{BB962C8B-B14F-4D97-AF65-F5344CB8AC3E}">
        <p14:creationId xmlns:p14="http://schemas.microsoft.com/office/powerpoint/2010/main" val="1687967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(b) Revival of </a:t>
            </a:r>
            <a:r>
              <a:rPr lang="en-US" sz="3600" i="1" dirty="0"/>
              <a:t>Lugano </a:t>
            </a:r>
            <a:r>
              <a:rPr lang="en-US" sz="3600" i="1" dirty="0" smtClean="0"/>
              <a:t>Convention 1988?</a:t>
            </a:r>
            <a:r>
              <a:rPr lang="en-GB" sz="3600" i="1" dirty="0" smtClean="0">
                <a:effectLst/>
              </a:rPr>
              <a:t> </a:t>
            </a:r>
            <a:endParaRPr lang="en-US" sz="3600" i="1" dirty="0"/>
          </a:p>
        </p:txBody>
      </p:sp>
      <p:sp>
        <p:nvSpPr>
          <p:cNvPr id="3" name="Content Placeholder 2"/>
          <p:cNvSpPr>
            <a:spLocks noGrp="1"/>
          </p:cNvSpPr>
          <p:nvPr>
            <p:ph idx="1"/>
          </p:nvPr>
        </p:nvSpPr>
        <p:spPr/>
        <p:txBody>
          <a:bodyPr>
            <a:normAutofit/>
          </a:bodyPr>
          <a:lstStyle/>
          <a:p>
            <a:pPr marL="1587" lvl="1" indent="0">
              <a:buNone/>
            </a:pPr>
            <a:r>
              <a:rPr lang="en-US" b="1" i="1" dirty="0"/>
              <a:t>Will this happen? – </a:t>
            </a:r>
            <a:r>
              <a:rPr lang="en-US" b="1" i="1" dirty="0" smtClean="0"/>
              <a:t>Probably not </a:t>
            </a:r>
            <a:endParaRPr lang="en-US" b="1" i="1" dirty="0"/>
          </a:p>
          <a:p>
            <a:pPr marL="1587" lvl="1" indent="0">
              <a:buNone/>
            </a:pPr>
            <a:endParaRPr lang="de-CH" sz="2000" dirty="0" smtClean="0">
              <a:solidFill>
                <a:schemeClr val="tx2">
                  <a:lumMod val="60000"/>
                  <a:lumOff val="40000"/>
                </a:schemeClr>
              </a:solidFill>
            </a:endParaRPr>
          </a:p>
          <a:p>
            <a:pPr marL="1587" lvl="1" indent="0">
              <a:buNone/>
            </a:pPr>
            <a:r>
              <a:rPr lang="en-US" sz="2000" b="1" dirty="0">
                <a:solidFill>
                  <a:schemeClr val="tx2">
                    <a:lumMod val="60000"/>
                    <a:lumOff val="40000"/>
                  </a:schemeClr>
                </a:solidFill>
              </a:rPr>
              <a:t>Article 69(6) Lugano Convention 2007</a:t>
            </a:r>
          </a:p>
          <a:p>
            <a:pPr marL="1587" lvl="1" indent="0">
              <a:buNone/>
            </a:pPr>
            <a:r>
              <a:rPr lang="en-US" sz="2000" dirty="0">
                <a:solidFill>
                  <a:schemeClr val="tx2">
                    <a:lumMod val="60000"/>
                    <a:lumOff val="40000"/>
                  </a:schemeClr>
                </a:solidFill>
              </a:rPr>
              <a:t>Without prejudice to Article 3(3) of Protocol 2, this Convention shall </a:t>
            </a:r>
            <a:r>
              <a:rPr lang="en-US" sz="2000" dirty="0">
                <a:solidFill>
                  <a:srgbClr val="FF0000"/>
                </a:solidFill>
              </a:rPr>
              <a:t>replace</a:t>
            </a:r>
            <a:r>
              <a:rPr lang="en-US" sz="2000" dirty="0">
                <a:solidFill>
                  <a:schemeClr val="tx2">
                    <a:lumMod val="60000"/>
                    <a:lumOff val="40000"/>
                  </a:schemeClr>
                </a:solidFill>
              </a:rPr>
              <a:t> the Convention on jurisdiction and the enforcement of judgments in civil and commercial matters done at Lugano on 16 September 1988 as of the date of its entry into force in accordance with paragraphs 4 </a:t>
            </a:r>
            <a:r>
              <a:rPr lang="de-CH" sz="2000" dirty="0">
                <a:solidFill>
                  <a:schemeClr val="tx2">
                    <a:lumMod val="60000"/>
                    <a:lumOff val="40000"/>
                  </a:schemeClr>
                </a:solidFill>
              </a:rPr>
              <a:t>and 5 above.</a:t>
            </a:r>
          </a:p>
          <a:p>
            <a:pPr marL="1587" lvl="1" indent="0">
              <a:buNone/>
            </a:pPr>
            <a:endParaRPr lang="en-US" b="1" i="1" dirty="0" smtClean="0"/>
          </a:p>
          <a:p>
            <a:pPr marL="1587" lvl="1" indent="0">
              <a:buNone/>
            </a:pPr>
            <a:r>
              <a:rPr lang="en-US" b="1" i="1" dirty="0" smtClean="0"/>
              <a:t>Would </a:t>
            </a:r>
            <a:r>
              <a:rPr lang="en-US" b="1" i="1" dirty="0"/>
              <a:t>this be a good thing? </a:t>
            </a:r>
          </a:p>
          <a:p>
            <a:pPr marL="1587" lvl="1" indent="0">
              <a:buNone/>
            </a:pPr>
            <a:r>
              <a:rPr lang="en-US" b="1" i="1" dirty="0"/>
              <a:t>– Not really, but </a:t>
            </a:r>
            <a:r>
              <a:rPr lang="en-US" b="1" i="1" dirty="0" smtClean="0"/>
              <a:t>better </a:t>
            </a:r>
            <a:r>
              <a:rPr lang="en-US" b="1" i="1" dirty="0"/>
              <a:t>than </a:t>
            </a:r>
            <a:r>
              <a:rPr lang="en-US" b="1" i="1" dirty="0" smtClean="0"/>
              <a:t>(a) nothing and (b) revival of Brussels Convention</a:t>
            </a:r>
            <a:endParaRPr lang="en-US" b="1" i="1" dirty="0"/>
          </a:p>
          <a:p>
            <a:pPr marL="1587" lvl="1" indent="0">
              <a:buNone/>
            </a:pPr>
            <a:endParaRPr lang="de-CH" sz="2000" dirty="0">
              <a:solidFill>
                <a:schemeClr val="tx2">
                  <a:lumMod val="60000"/>
                  <a:lumOff val="40000"/>
                </a:schemeClr>
              </a:solidFill>
            </a:endParaRPr>
          </a:p>
        </p:txBody>
      </p:sp>
    </p:spTree>
    <p:extLst>
      <p:ext uri="{BB962C8B-B14F-4D97-AF65-F5344CB8AC3E}">
        <p14:creationId xmlns:p14="http://schemas.microsoft.com/office/powerpoint/2010/main" val="32034781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6"/>
            <a:ext cx="8229600" cy="1143000"/>
          </a:xfrm>
        </p:spPr>
        <p:txBody>
          <a:bodyPr>
            <a:normAutofit fontScale="90000"/>
          </a:bodyPr>
          <a:lstStyle/>
          <a:p>
            <a:pPr algn="l"/>
            <a:r>
              <a:rPr lang="en-US" sz="3600" i="1" dirty="0"/>
              <a:t>(</a:t>
            </a:r>
            <a:r>
              <a:rPr lang="en-US" sz="3600" i="1" dirty="0" smtClean="0"/>
              <a:t>c) Continuation </a:t>
            </a:r>
            <a:r>
              <a:rPr lang="en-US" sz="3600" i="1" dirty="0"/>
              <a:t>of Lugano </a:t>
            </a:r>
            <a:r>
              <a:rPr lang="en-US" sz="3600" i="1" dirty="0" smtClean="0"/>
              <a:t>Convention 2007?</a:t>
            </a:r>
            <a:r>
              <a:rPr lang="en-GB" sz="3600" dirty="0" smtClean="0">
                <a:effectLst/>
              </a:rPr>
              <a:t> </a:t>
            </a:r>
            <a:endParaRPr lang="en-US" sz="3600" dirty="0"/>
          </a:p>
        </p:txBody>
      </p:sp>
      <p:sp>
        <p:nvSpPr>
          <p:cNvPr id="3" name="Content Placeholder 2"/>
          <p:cNvSpPr>
            <a:spLocks noGrp="1"/>
          </p:cNvSpPr>
          <p:nvPr>
            <p:ph idx="1"/>
          </p:nvPr>
        </p:nvSpPr>
        <p:spPr>
          <a:xfrm>
            <a:off x="457200" y="1114426"/>
            <a:ext cx="8229600" cy="5419724"/>
          </a:xfrm>
        </p:spPr>
        <p:txBody>
          <a:bodyPr>
            <a:normAutofit fontScale="77500" lnSpcReduction="20000"/>
          </a:bodyPr>
          <a:lstStyle/>
          <a:p>
            <a:pPr marL="1587" lvl="1" indent="0">
              <a:buNone/>
            </a:pPr>
            <a:r>
              <a:rPr lang="en-US" sz="3300" b="1" i="1" dirty="0"/>
              <a:t>Will this happen? – </a:t>
            </a:r>
            <a:r>
              <a:rPr lang="en-US" sz="3300" b="1" i="1" dirty="0" smtClean="0"/>
              <a:t>A realistic possibility</a:t>
            </a:r>
            <a:endParaRPr lang="en-US" sz="3300" b="1" i="1" dirty="0"/>
          </a:p>
          <a:p>
            <a:pPr marL="1587" lvl="1" indent="0">
              <a:buNone/>
            </a:pPr>
            <a:endParaRPr lang="en-US" sz="2000" dirty="0"/>
          </a:p>
          <a:p>
            <a:pPr marL="1587" lvl="1" indent="0">
              <a:buNone/>
            </a:pPr>
            <a:r>
              <a:rPr lang="en-US" sz="2600" dirty="0" smtClean="0"/>
              <a:t>No </a:t>
            </a:r>
            <a:r>
              <a:rPr lang="en-US" sz="2600" dirty="0"/>
              <a:t>automatic status of UK as contracting party after </a:t>
            </a:r>
            <a:r>
              <a:rPr lang="en-US" sz="2600" dirty="0" smtClean="0"/>
              <a:t>Brexit</a:t>
            </a:r>
          </a:p>
          <a:p>
            <a:pPr marL="1587" lvl="1" indent="0">
              <a:buNone/>
            </a:pPr>
            <a:endParaRPr lang="en-US" sz="2600" dirty="0"/>
          </a:p>
          <a:p>
            <a:pPr marL="1587" lvl="1" indent="0">
              <a:buNone/>
            </a:pPr>
            <a:r>
              <a:rPr lang="en-US" sz="2600" b="1" dirty="0" smtClean="0">
                <a:solidFill>
                  <a:schemeClr val="tx2">
                    <a:lumMod val="60000"/>
                    <a:lumOff val="40000"/>
                  </a:schemeClr>
                </a:solidFill>
              </a:rPr>
              <a:t>Article </a:t>
            </a:r>
            <a:r>
              <a:rPr lang="en-US" sz="2600" b="1" dirty="0">
                <a:solidFill>
                  <a:schemeClr val="tx2">
                    <a:lumMod val="60000"/>
                    <a:lumOff val="40000"/>
                  </a:schemeClr>
                </a:solidFill>
              </a:rPr>
              <a:t>70 Lugano Convention 2007</a:t>
            </a:r>
          </a:p>
          <a:p>
            <a:pPr marL="401637" lvl="2" indent="0">
              <a:buNone/>
            </a:pPr>
            <a:r>
              <a:rPr lang="en-GB" sz="2600" dirty="0">
                <a:solidFill>
                  <a:schemeClr val="tx2">
                    <a:lumMod val="60000"/>
                    <a:lumOff val="40000"/>
                  </a:schemeClr>
                </a:solidFill>
              </a:rPr>
              <a:t>After entering into force this Convention shall be open for accession by:</a:t>
            </a:r>
            <a:endParaRPr lang="de-CH" sz="2600" dirty="0">
              <a:solidFill>
                <a:schemeClr val="tx2">
                  <a:lumMod val="60000"/>
                  <a:lumOff val="40000"/>
                </a:schemeClr>
              </a:solidFill>
            </a:endParaRPr>
          </a:p>
          <a:p>
            <a:pPr marL="401637" lvl="2" indent="0">
              <a:buNone/>
            </a:pPr>
            <a:r>
              <a:rPr lang="en-GB" sz="2600" dirty="0">
                <a:solidFill>
                  <a:schemeClr val="tx2">
                    <a:lumMod val="60000"/>
                    <a:lumOff val="40000"/>
                  </a:schemeClr>
                </a:solidFill>
              </a:rPr>
              <a:t>(a) the States which, after the opening of this Convention for signature, become Members of the European Free Trade Association, under the conditions laid down in Article 71;</a:t>
            </a:r>
            <a:endParaRPr lang="de-CH" sz="2600" dirty="0">
              <a:solidFill>
                <a:schemeClr val="tx2">
                  <a:lumMod val="60000"/>
                  <a:lumOff val="40000"/>
                </a:schemeClr>
              </a:solidFill>
            </a:endParaRPr>
          </a:p>
          <a:p>
            <a:pPr marL="401637" lvl="2" indent="0">
              <a:buNone/>
            </a:pPr>
            <a:r>
              <a:rPr lang="en-GB" sz="2600" dirty="0">
                <a:solidFill>
                  <a:schemeClr val="tx2">
                    <a:lumMod val="60000"/>
                    <a:lumOff val="40000"/>
                  </a:schemeClr>
                </a:solidFill>
              </a:rPr>
              <a:t>[…]</a:t>
            </a:r>
            <a:endParaRPr lang="de-CH" sz="2600" dirty="0">
              <a:solidFill>
                <a:schemeClr val="tx2">
                  <a:lumMod val="60000"/>
                  <a:lumOff val="40000"/>
                </a:schemeClr>
              </a:solidFill>
            </a:endParaRPr>
          </a:p>
          <a:p>
            <a:pPr marL="401637" lvl="2" indent="0">
              <a:buNone/>
            </a:pPr>
            <a:r>
              <a:rPr lang="en-GB" sz="2600" dirty="0">
                <a:solidFill>
                  <a:schemeClr val="tx2">
                    <a:lumMod val="60000"/>
                    <a:lumOff val="40000"/>
                  </a:schemeClr>
                </a:solidFill>
              </a:rPr>
              <a:t>(c) any other State, under the conditions laid down in Article 72.</a:t>
            </a:r>
            <a:endParaRPr lang="de-CH" sz="2600" dirty="0">
              <a:solidFill>
                <a:schemeClr val="tx2">
                  <a:lumMod val="60000"/>
                  <a:lumOff val="40000"/>
                </a:schemeClr>
              </a:solidFill>
            </a:endParaRPr>
          </a:p>
          <a:p>
            <a:pPr>
              <a:spcBef>
                <a:spcPts val="2400"/>
              </a:spcBef>
            </a:pPr>
            <a:r>
              <a:rPr lang="en-US" sz="2600" dirty="0" smtClean="0"/>
              <a:t>Possibility of accession under (c): requires unanimous agreement of other Contracting Parties (EU, Denmark, Iceland, Norway, Switzerland)</a:t>
            </a:r>
          </a:p>
          <a:p>
            <a:pPr marL="342900" lvl="1" indent="-342900">
              <a:spcBef>
                <a:spcPts val="2400"/>
              </a:spcBef>
              <a:buFont typeface="Arial"/>
              <a:buChar char="•"/>
            </a:pPr>
            <a:r>
              <a:rPr lang="en-US" sz="2600" dirty="0"/>
              <a:t>But non-membership of Internal Market</a:t>
            </a:r>
            <a:r>
              <a:rPr lang="en-US" sz="2600" dirty="0" smtClean="0"/>
              <a:t>?</a:t>
            </a:r>
          </a:p>
          <a:p>
            <a:pPr lvl="1"/>
            <a:endParaRPr lang="en-US" dirty="0"/>
          </a:p>
          <a:p>
            <a:pPr lvl="1"/>
            <a:endParaRPr lang="en-US" sz="2400"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908596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6"/>
            <a:ext cx="8229600" cy="1143000"/>
          </a:xfrm>
        </p:spPr>
        <p:txBody>
          <a:bodyPr>
            <a:normAutofit fontScale="90000"/>
          </a:bodyPr>
          <a:lstStyle/>
          <a:p>
            <a:pPr algn="l"/>
            <a:r>
              <a:rPr lang="en-US" sz="3600" i="1" dirty="0"/>
              <a:t>(</a:t>
            </a:r>
            <a:r>
              <a:rPr lang="en-US" sz="3600" i="1" dirty="0" smtClean="0"/>
              <a:t>c) Continuation </a:t>
            </a:r>
            <a:r>
              <a:rPr lang="en-US" sz="3600" i="1" dirty="0"/>
              <a:t>of Lugano </a:t>
            </a:r>
            <a:r>
              <a:rPr lang="en-US" sz="3600" i="1" dirty="0" smtClean="0"/>
              <a:t>Convention 2007?</a:t>
            </a:r>
            <a:r>
              <a:rPr lang="en-GB" sz="3600" dirty="0" smtClean="0">
                <a:effectLst/>
              </a:rPr>
              <a:t> </a:t>
            </a:r>
            <a:endParaRPr lang="en-US" sz="3600" dirty="0"/>
          </a:p>
        </p:txBody>
      </p:sp>
      <p:sp>
        <p:nvSpPr>
          <p:cNvPr id="3" name="Content Placeholder 2"/>
          <p:cNvSpPr>
            <a:spLocks noGrp="1"/>
          </p:cNvSpPr>
          <p:nvPr>
            <p:ph idx="1"/>
          </p:nvPr>
        </p:nvSpPr>
        <p:spPr>
          <a:xfrm>
            <a:off x="1066800" y="1114426"/>
            <a:ext cx="7619999" cy="5419724"/>
          </a:xfrm>
        </p:spPr>
        <p:txBody>
          <a:bodyPr>
            <a:normAutofit/>
          </a:bodyPr>
          <a:lstStyle/>
          <a:p>
            <a:pPr marL="1587" lvl="1" indent="0">
              <a:buNone/>
            </a:pPr>
            <a:r>
              <a:rPr lang="en-US" sz="2600" b="1" i="1" dirty="0"/>
              <a:t>Would this be a good thing? </a:t>
            </a:r>
          </a:p>
          <a:p>
            <a:pPr marL="1587" lvl="1" indent="0">
              <a:buNone/>
            </a:pPr>
            <a:r>
              <a:rPr lang="en-US" sz="2600" b="1" i="1" dirty="0" smtClean="0"/>
              <a:t>– Hmmm. Better </a:t>
            </a:r>
            <a:r>
              <a:rPr lang="en-US" sz="2600" b="1" i="1" dirty="0"/>
              <a:t>than </a:t>
            </a:r>
            <a:endParaRPr lang="en-US" sz="2600" b="1" i="1" dirty="0" smtClean="0"/>
          </a:p>
          <a:p>
            <a:pPr marL="1587" lvl="1" indent="0">
              <a:buNone/>
            </a:pPr>
            <a:r>
              <a:rPr lang="en-US" sz="2600" b="1" i="1" dirty="0"/>
              <a:t>	</a:t>
            </a:r>
            <a:r>
              <a:rPr lang="en-US" sz="2600" b="1" i="1" dirty="0" smtClean="0"/>
              <a:t>(</a:t>
            </a:r>
            <a:r>
              <a:rPr lang="en-US" sz="2600" b="1" i="1" dirty="0"/>
              <a:t>a) </a:t>
            </a:r>
            <a:r>
              <a:rPr lang="en-US" sz="2600" b="1" i="1" dirty="0" smtClean="0"/>
              <a:t>nothing,</a:t>
            </a:r>
          </a:p>
          <a:p>
            <a:pPr marL="1587" lvl="1" indent="0">
              <a:buNone/>
            </a:pPr>
            <a:r>
              <a:rPr lang="en-US" sz="2600" b="1" i="1" dirty="0" smtClean="0"/>
              <a:t>	(</a:t>
            </a:r>
            <a:r>
              <a:rPr lang="en-US" sz="2600" b="1" i="1" dirty="0"/>
              <a:t>b) revival of Brussels </a:t>
            </a:r>
            <a:r>
              <a:rPr lang="en-US" sz="2600" b="1" i="1" dirty="0" smtClean="0"/>
              <a:t>Convention, or </a:t>
            </a:r>
          </a:p>
          <a:p>
            <a:pPr marL="1587" lvl="1" indent="0">
              <a:buNone/>
            </a:pPr>
            <a:r>
              <a:rPr lang="en-US" sz="2600" b="1" i="1" dirty="0" smtClean="0"/>
              <a:t>	(c) revival of Lugano 1988</a:t>
            </a:r>
          </a:p>
          <a:p>
            <a:pPr marL="1587" lvl="1" indent="0">
              <a:buNone/>
            </a:pPr>
            <a:endParaRPr lang="en-US" b="1" i="1" dirty="0"/>
          </a:p>
          <a:p>
            <a:pPr marL="458787" lvl="1" indent="-457200">
              <a:buFont typeface="Arial" pitchFamily="34" charset="0"/>
              <a:buChar char="•"/>
            </a:pPr>
            <a:r>
              <a:rPr lang="en-US" sz="2400" dirty="0" smtClean="0"/>
              <a:t>Same territorial scope as at present</a:t>
            </a:r>
          </a:p>
          <a:p>
            <a:pPr marL="1587" lvl="1" indent="0">
              <a:buNone/>
            </a:pPr>
            <a:r>
              <a:rPr lang="en-US" sz="2400" dirty="0" smtClean="0"/>
              <a:t>but</a:t>
            </a:r>
          </a:p>
          <a:p>
            <a:pPr>
              <a:spcBef>
                <a:spcPts val="2400"/>
              </a:spcBef>
            </a:pPr>
            <a:r>
              <a:rPr lang="en-US" sz="2400" dirty="0"/>
              <a:t>Differences from Brussels I </a:t>
            </a:r>
            <a:r>
              <a:rPr lang="en-US" sz="2400" dirty="0" smtClean="0"/>
              <a:t>Recast:</a:t>
            </a:r>
            <a:endParaRPr lang="en-US" sz="2400" dirty="0"/>
          </a:p>
          <a:p>
            <a:pPr lvl="1">
              <a:spcBef>
                <a:spcPts val="0"/>
              </a:spcBef>
              <a:buFontTx/>
              <a:buChar char="-"/>
            </a:pPr>
            <a:r>
              <a:rPr lang="en-US" sz="2400" dirty="0" smtClean="0"/>
              <a:t>no </a:t>
            </a:r>
            <a:r>
              <a:rPr lang="en-US" sz="2400" dirty="0"/>
              <a:t>qualification of priority </a:t>
            </a:r>
            <a:r>
              <a:rPr lang="en-US" sz="2400" dirty="0" smtClean="0"/>
              <a:t>rule</a:t>
            </a:r>
          </a:p>
          <a:p>
            <a:pPr lvl="1">
              <a:spcBef>
                <a:spcPts val="0"/>
              </a:spcBef>
              <a:buFontTx/>
              <a:buChar char="-"/>
            </a:pPr>
            <a:r>
              <a:rPr lang="en-US" sz="2400" dirty="0" smtClean="0"/>
              <a:t>no </a:t>
            </a:r>
            <a:r>
              <a:rPr lang="en-US" sz="2400" dirty="0"/>
              <a:t>recital 12 re arbitration</a:t>
            </a:r>
          </a:p>
          <a:p>
            <a:pPr marL="1587" lvl="1"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05554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(d) Special agreement on Danish model?</a:t>
            </a:r>
            <a:r>
              <a:rPr lang="en-GB" sz="3600" dirty="0" smtClean="0">
                <a:effectLst/>
              </a:rPr>
              <a:t> </a:t>
            </a:r>
            <a:endParaRPr lang="en-US" sz="3600" dirty="0"/>
          </a:p>
        </p:txBody>
      </p:sp>
      <p:sp>
        <p:nvSpPr>
          <p:cNvPr id="3" name="Content Placeholder 2"/>
          <p:cNvSpPr>
            <a:spLocks noGrp="1"/>
          </p:cNvSpPr>
          <p:nvPr>
            <p:ph idx="1"/>
          </p:nvPr>
        </p:nvSpPr>
        <p:spPr>
          <a:xfrm>
            <a:off x="457200" y="1417638"/>
            <a:ext cx="8229600" cy="4859337"/>
          </a:xfrm>
        </p:spPr>
        <p:txBody>
          <a:bodyPr>
            <a:normAutofit/>
          </a:bodyPr>
          <a:lstStyle/>
          <a:p>
            <a:pPr marL="1587" lvl="1" indent="0">
              <a:buNone/>
            </a:pPr>
            <a:r>
              <a:rPr lang="en-US" sz="2600" b="1" i="1" dirty="0" smtClean="0"/>
              <a:t>Best option</a:t>
            </a:r>
          </a:p>
          <a:p>
            <a:pPr marL="344487" lvl="1" indent="-342900">
              <a:buFont typeface="Arial" pitchFamily="34" charset="0"/>
              <a:buChar char="•"/>
            </a:pPr>
            <a:r>
              <a:rPr lang="en-US" sz="2400" dirty="0" smtClean="0"/>
              <a:t>Applies Brussels I  (</a:t>
            </a:r>
            <a:r>
              <a:rPr lang="en-US" sz="2400" dirty="0" err="1" smtClean="0"/>
              <a:t>Reg</a:t>
            </a:r>
            <a:r>
              <a:rPr lang="en-US" sz="2400" dirty="0" smtClean="0"/>
              <a:t> 44/2001)</a:t>
            </a:r>
          </a:p>
          <a:p>
            <a:pPr marL="344487" lvl="1" indent="-342900">
              <a:buFont typeface="Arial" pitchFamily="34" charset="0"/>
              <a:buChar char="•"/>
            </a:pPr>
            <a:r>
              <a:rPr lang="en-US" sz="2400" dirty="0" smtClean="0"/>
              <a:t>Confers jurisdiction on CJEU for interpretative rulings</a:t>
            </a:r>
          </a:p>
          <a:p>
            <a:pPr marL="344487" lvl="1" indent="-342900">
              <a:buFont typeface="Arial" pitchFamily="34" charset="0"/>
              <a:buChar char="•"/>
            </a:pPr>
            <a:r>
              <a:rPr lang="en-US" sz="2400" dirty="0" smtClean="0"/>
              <a:t>Adapt to Lugano 2007, Protocol II model </a:t>
            </a:r>
          </a:p>
          <a:p>
            <a:pPr marL="401637" lvl="2" indent="0">
              <a:buNone/>
            </a:pPr>
            <a:r>
              <a:rPr lang="en-US" sz="2000" dirty="0" smtClean="0"/>
              <a:t>- “pay due account to the principles laid down by any relevant decision concerning the provisions concerned …”</a:t>
            </a:r>
          </a:p>
          <a:p>
            <a:pPr marL="401637" lvl="2" indent="0">
              <a:buNone/>
            </a:pPr>
            <a:r>
              <a:rPr lang="en-US" sz="2000" dirty="0" smtClean="0"/>
              <a:t>- Entitlement to submit “statements of case or written observations”</a:t>
            </a:r>
          </a:p>
          <a:p>
            <a:pPr marL="344487" lvl="1" indent="-342900">
              <a:buFont typeface="Arial" pitchFamily="34" charset="0"/>
              <a:buChar char="•"/>
            </a:pPr>
            <a:r>
              <a:rPr lang="en-US" sz="2400" dirty="0" smtClean="0"/>
              <a:t>Preferred option by Bar Council Brexit Working Group</a:t>
            </a:r>
          </a:p>
          <a:p>
            <a:pPr marL="1587" lvl="1" indent="0">
              <a:buNone/>
            </a:pPr>
            <a:endParaRPr lang="en-US" sz="2400" dirty="0" smtClean="0"/>
          </a:p>
          <a:p>
            <a:pPr marL="1587" lvl="1" indent="0">
              <a:buNone/>
            </a:pPr>
            <a:r>
              <a:rPr lang="en-US" sz="2400" b="1" i="1" dirty="0" smtClean="0"/>
              <a:t>Will it happen? – Who knows?</a:t>
            </a:r>
          </a:p>
          <a:p>
            <a:pPr marL="344487" lvl="1" indent="-342900">
              <a:buFont typeface="Arial" pitchFamily="34" charset="0"/>
              <a:buChar char="•"/>
            </a:pPr>
            <a:r>
              <a:rPr lang="en-US" sz="2400" dirty="0" smtClean="0"/>
              <a:t>Non-membership of Internal Market?</a:t>
            </a:r>
          </a:p>
          <a:p>
            <a:pPr marL="1587" lvl="1" indent="0">
              <a:buNone/>
            </a:pPr>
            <a:endParaRPr lang="en-US" dirty="0"/>
          </a:p>
          <a:p>
            <a:pPr lvl="1"/>
            <a:endParaRPr lang="en-US" sz="2400"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137323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600" b="1" dirty="0"/>
              <a:t>2</a:t>
            </a:r>
            <a:r>
              <a:rPr lang="en-GB" sz="3600" b="1" dirty="0" smtClean="0"/>
              <a:t>. What if there is no agreement? </a:t>
            </a:r>
            <a:endParaRPr lang="en-US" sz="3600" b="1" dirty="0"/>
          </a:p>
        </p:txBody>
      </p:sp>
      <p:sp>
        <p:nvSpPr>
          <p:cNvPr id="3" name="Content Placeholder 2"/>
          <p:cNvSpPr>
            <a:spLocks noGrp="1"/>
          </p:cNvSpPr>
          <p:nvPr>
            <p:ph idx="1"/>
          </p:nvPr>
        </p:nvSpPr>
        <p:spPr>
          <a:xfrm>
            <a:off x="457200" y="1417638"/>
            <a:ext cx="8229600" cy="4708525"/>
          </a:xfrm>
        </p:spPr>
        <p:txBody>
          <a:bodyPr>
            <a:normAutofit/>
          </a:bodyPr>
          <a:lstStyle/>
          <a:p>
            <a:pPr marL="457200" indent="-457200">
              <a:buAutoNum type="alphaLcParenBoth"/>
            </a:pPr>
            <a:r>
              <a:rPr lang="en-US" i="1" dirty="0" smtClean="0"/>
              <a:t> Jurisdiction</a:t>
            </a:r>
            <a:r>
              <a:rPr lang="en-US" sz="2800" dirty="0" smtClean="0"/>
              <a:t>  </a:t>
            </a:r>
          </a:p>
          <a:p>
            <a:pPr marL="0" indent="0">
              <a:buNone/>
            </a:pPr>
            <a:endParaRPr lang="en-US" sz="2800" dirty="0" smtClean="0"/>
          </a:p>
          <a:p>
            <a:pPr marL="0" indent="0">
              <a:buNone/>
            </a:pPr>
            <a:r>
              <a:rPr lang="en-US" sz="2800" dirty="0" smtClean="0"/>
              <a:t>Extension of CPR 6.36 &amp; PD6B para. 3.1 </a:t>
            </a:r>
          </a:p>
          <a:p>
            <a:r>
              <a:rPr lang="en-US" sz="2800" dirty="0" smtClean="0"/>
              <a:t>Service out</a:t>
            </a:r>
          </a:p>
          <a:p>
            <a:r>
              <a:rPr lang="en-US" sz="2800" dirty="0" smtClean="0"/>
              <a:t>Discretion (“England &amp; Wales if the proper place…”)CPR 6.37(3)</a:t>
            </a:r>
          </a:p>
          <a:p>
            <a:r>
              <a:rPr lang="en-US" sz="2800" i="1" dirty="0" smtClean="0"/>
              <a:t>Forum non </a:t>
            </a:r>
            <a:r>
              <a:rPr lang="en-US" sz="2800" i="1" dirty="0" err="1" smtClean="0"/>
              <a:t>conveniens</a:t>
            </a:r>
            <a:r>
              <a:rPr lang="en-US" sz="2800" dirty="0" smtClean="0"/>
              <a:t> </a:t>
            </a:r>
          </a:p>
          <a:p>
            <a:r>
              <a:rPr lang="en-US" sz="2800" dirty="0" smtClean="0"/>
              <a:t>Anti-suit injunctions</a:t>
            </a:r>
            <a:endParaRPr lang="en-US" sz="2800" dirty="0"/>
          </a:p>
        </p:txBody>
      </p:sp>
    </p:spTree>
    <p:extLst>
      <p:ext uri="{BB962C8B-B14F-4D97-AF65-F5344CB8AC3E}">
        <p14:creationId xmlns:p14="http://schemas.microsoft.com/office/powerpoint/2010/main" val="15641279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 </a:t>
            </a:r>
            <a:endParaRPr lang="en-US" sz="3600" b="1" dirty="0"/>
          </a:p>
        </p:txBody>
      </p:sp>
      <p:sp>
        <p:nvSpPr>
          <p:cNvPr id="3" name="Content Placeholder 2"/>
          <p:cNvSpPr>
            <a:spLocks noGrp="1"/>
          </p:cNvSpPr>
          <p:nvPr>
            <p:ph idx="1"/>
          </p:nvPr>
        </p:nvSpPr>
        <p:spPr>
          <a:xfrm>
            <a:off x="457200" y="781050"/>
            <a:ext cx="8229600" cy="5345113"/>
          </a:xfrm>
        </p:spPr>
        <p:txBody>
          <a:bodyPr>
            <a:normAutofit/>
          </a:bodyPr>
          <a:lstStyle/>
          <a:p>
            <a:pPr marL="0" indent="0">
              <a:buNone/>
            </a:pPr>
            <a:r>
              <a:rPr lang="en-US" sz="3000" i="1" dirty="0" smtClean="0"/>
              <a:t>(b) Recognition &amp; Enforcement of European judgments</a:t>
            </a:r>
          </a:p>
          <a:p>
            <a:pPr marL="0" indent="0">
              <a:buNone/>
            </a:pPr>
            <a:endParaRPr lang="en-US" sz="2800" i="1" dirty="0"/>
          </a:p>
          <a:p>
            <a:r>
              <a:rPr lang="en-US" sz="2800" i="1" dirty="0" smtClean="0"/>
              <a:t>Revival of UK’s old bilateral conventions?</a:t>
            </a:r>
          </a:p>
          <a:p>
            <a:pPr lvl="1"/>
            <a:r>
              <a:rPr lang="en-GB" sz="2400" i="1" dirty="0"/>
              <a:t>Foreign Judgments (Reciprocal Enforcement) Act 1933</a:t>
            </a:r>
          </a:p>
          <a:p>
            <a:pPr lvl="1"/>
            <a:r>
              <a:rPr lang="en-GB" sz="2400" i="1" dirty="0"/>
              <a:t>Gives effect to bilateral conventions</a:t>
            </a:r>
          </a:p>
          <a:p>
            <a:pPr lvl="1"/>
            <a:r>
              <a:rPr lang="en-GB" sz="2400" i="1" dirty="0"/>
              <a:t>Process of registration on application; may be set aside if grounds for non-recognition apply</a:t>
            </a:r>
          </a:p>
          <a:p>
            <a:pPr lvl="1"/>
            <a:r>
              <a:rPr lang="en-GB" sz="2400" i="1" dirty="0"/>
              <a:t>CPR Part 74</a:t>
            </a:r>
          </a:p>
          <a:p>
            <a:pPr marL="0" indent="0">
              <a:buNone/>
            </a:pPr>
            <a:endParaRPr lang="en-US" sz="2800" i="1" dirty="0" smtClean="0"/>
          </a:p>
          <a:p>
            <a:r>
              <a:rPr lang="en-US" sz="2800" i="1" dirty="0" smtClean="0"/>
              <a:t>Common law action on a judgment</a:t>
            </a:r>
            <a:endParaRPr lang="en-US" sz="2800" dirty="0" smtClean="0"/>
          </a:p>
          <a:p>
            <a:pPr marL="0" indent="0">
              <a:buNone/>
            </a:pPr>
            <a:endParaRPr lang="en-US" sz="2800" dirty="0"/>
          </a:p>
        </p:txBody>
      </p:sp>
    </p:spTree>
    <p:extLst>
      <p:ext uri="{BB962C8B-B14F-4D97-AF65-F5344CB8AC3E}">
        <p14:creationId xmlns:p14="http://schemas.microsoft.com/office/powerpoint/2010/main" val="30579168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3587"/>
          </a:xfrm>
        </p:spPr>
        <p:txBody>
          <a:bodyPr>
            <a:normAutofit/>
          </a:bodyPr>
          <a:lstStyle/>
          <a:p>
            <a:pPr algn="l"/>
            <a:r>
              <a:rPr lang="en-US" sz="2800" i="1" dirty="0" smtClean="0"/>
              <a:t>Revival </a:t>
            </a:r>
            <a:r>
              <a:rPr lang="en-US" sz="2800" i="1" dirty="0"/>
              <a:t>of UK’s </a:t>
            </a:r>
            <a:r>
              <a:rPr lang="en-US" sz="2800" i="1" dirty="0" smtClean="0"/>
              <a:t>old bilateral </a:t>
            </a:r>
            <a:r>
              <a:rPr lang="en-US" sz="2800" i="1" dirty="0"/>
              <a:t>conventions?</a:t>
            </a:r>
            <a:r>
              <a:rPr lang="en-GB" sz="2800" i="1" dirty="0" smtClean="0">
                <a:effectLst/>
              </a:rPr>
              <a:t> </a:t>
            </a:r>
            <a:endParaRPr lang="en-US" sz="2800" i="1" dirty="0"/>
          </a:p>
        </p:txBody>
      </p:sp>
      <p:sp>
        <p:nvSpPr>
          <p:cNvPr id="3" name="Content Placeholder 2"/>
          <p:cNvSpPr>
            <a:spLocks noGrp="1"/>
          </p:cNvSpPr>
          <p:nvPr>
            <p:ph idx="1"/>
          </p:nvPr>
        </p:nvSpPr>
        <p:spPr>
          <a:xfrm>
            <a:off x="457200" y="1308100"/>
            <a:ext cx="8229600" cy="5397500"/>
          </a:xfrm>
        </p:spPr>
        <p:txBody>
          <a:bodyPr>
            <a:normAutofit/>
          </a:bodyPr>
          <a:lstStyle/>
          <a:p>
            <a:pPr marL="0" indent="0">
              <a:buNone/>
            </a:pPr>
            <a:endParaRPr lang="en-US" sz="2800" b="1" i="1" dirty="0" smtClean="0"/>
          </a:p>
          <a:p>
            <a:pPr marL="0" indent="0">
              <a:buNone/>
            </a:pPr>
            <a:endParaRPr lang="en-US" sz="2800" b="1" i="1" dirty="0" smtClean="0"/>
          </a:p>
        </p:txBody>
      </p:sp>
      <p:sp>
        <p:nvSpPr>
          <p:cNvPr id="5" name="Rectangle 4"/>
          <p:cNvSpPr/>
          <p:nvPr/>
        </p:nvSpPr>
        <p:spPr>
          <a:xfrm>
            <a:off x="457200" y="1308100"/>
            <a:ext cx="3390900" cy="4524315"/>
          </a:xfrm>
          <a:prstGeom prst="rect">
            <a:avLst/>
          </a:prstGeom>
        </p:spPr>
        <p:txBody>
          <a:bodyPr wrap="square">
            <a:spAutoFit/>
          </a:bodyPr>
          <a:lstStyle/>
          <a:p>
            <a:r>
              <a:rPr lang="en-GB" dirty="0"/>
              <a:t>Pre-Brussels conventions “for the reciprocal [recognition and]enforcement of judgments in civil and commercial matters”:</a:t>
            </a:r>
          </a:p>
          <a:p>
            <a:endParaRPr lang="en-GB" dirty="0"/>
          </a:p>
          <a:p>
            <a:r>
              <a:rPr lang="en-GB" b="1" dirty="0"/>
              <a:t> France</a:t>
            </a:r>
            <a:r>
              <a:rPr lang="en-GB" dirty="0"/>
              <a:t>, Paris, 18 January 1934</a:t>
            </a:r>
          </a:p>
          <a:p>
            <a:r>
              <a:rPr lang="en-GB" b="1" dirty="0"/>
              <a:t> Belgium</a:t>
            </a:r>
            <a:r>
              <a:rPr lang="en-GB" dirty="0"/>
              <a:t>, Brussels, 2 May 1934</a:t>
            </a:r>
          </a:p>
          <a:p>
            <a:r>
              <a:rPr lang="en-GB" b="1" dirty="0"/>
              <a:t> Germany</a:t>
            </a:r>
            <a:r>
              <a:rPr lang="en-GB" dirty="0"/>
              <a:t>, Bonn, 14 July 1960</a:t>
            </a:r>
          </a:p>
          <a:p>
            <a:r>
              <a:rPr lang="en-GB" b="1" dirty="0"/>
              <a:t> </a:t>
            </a:r>
            <a:r>
              <a:rPr lang="en-GB" b="1" i="1" dirty="0"/>
              <a:t>Norway</a:t>
            </a:r>
            <a:r>
              <a:rPr lang="en-GB" i="1" dirty="0"/>
              <a:t>, London, 12 June 1961</a:t>
            </a:r>
          </a:p>
          <a:p>
            <a:r>
              <a:rPr lang="en-GB" dirty="0"/>
              <a:t> </a:t>
            </a:r>
            <a:r>
              <a:rPr lang="en-GB" b="1" dirty="0"/>
              <a:t>Austria</a:t>
            </a:r>
            <a:r>
              <a:rPr lang="en-GB" dirty="0"/>
              <a:t>, Vienna, 14  July 1961 </a:t>
            </a:r>
          </a:p>
          <a:p>
            <a:r>
              <a:rPr lang="en-GB" dirty="0" smtClean="0"/>
              <a:t>(</a:t>
            </a:r>
            <a:r>
              <a:rPr lang="en-GB" dirty="0"/>
              <a:t>amended, London, 6 March 1970)</a:t>
            </a:r>
          </a:p>
          <a:p>
            <a:r>
              <a:rPr lang="en-GB" b="1" dirty="0"/>
              <a:t> Italy</a:t>
            </a:r>
            <a:r>
              <a:rPr lang="en-GB" dirty="0"/>
              <a:t>, Rome 7 February 1964,</a:t>
            </a:r>
          </a:p>
          <a:p>
            <a:r>
              <a:rPr lang="en-GB" dirty="0" smtClean="0"/>
              <a:t>(</a:t>
            </a:r>
            <a:r>
              <a:rPr lang="en-GB" dirty="0"/>
              <a:t>amended, Rome, 14 July 1970)</a:t>
            </a:r>
          </a:p>
          <a:p>
            <a:r>
              <a:rPr lang="en-GB" b="1" dirty="0" smtClean="0"/>
              <a:t>Netherlands</a:t>
            </a:r>
            <a:r>
              <a:rPr lang="en-GB" dirty="0"/>
              <a:t>, The Hague, 17 November 1967</a:t>
            </a:r>
          </a:p>
        </p:txBody>
      </p:sp>
      <p:pic>
        <p:nvPicPr>
          <p:cNvPr id="6" name="Content Placeholder 4"/>
          <p:cNvPicPr>
            <a:picLocks noChangeAspect="1"/>
          </p:cNvPicPr>
          <p:nvPr/>
        </p:nvPicPr>
        <p:blipFill>
          <a:blip r:embed="rId3">
            <a:extLst>
              <a:ext uri="{28A0092B-C50C-407E-A947-70E740481C1C}">
                <a14:useLocalDpi xmlns:a14="http://schemas.microsoft.com/office/drawing/2010/main" val="0"/>
              </a:ext>
            </a:extLst>
          </a:blip>
          <a:srcRect t="-1" b="-1"/>
          <a:stretch>
            <a:fillRect/>
          </a:stretch>
        </p:blipFill>
        <p:spPr>
          <a:xfrm>
            <a:off x="4009536" y="1308100"/>
            <a:ext cx="4831252" cy="4281915"/>
          </a:xfrm>
          <a:prstGeom prst="rect">
            <a:avLst/>
          </a:prstGeom>
        </p:spPr>
      </p:pic>
    </p:spTree>
    <p:extLst>
      <p:ext uri="{BB962C8B-B14F-4D97-AF65-F5344CB8AC3E}">
        <p14:creationId xmlns:p14="http://schemas.microsoft.com/office/powerpoint/2010/main" val="42916879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 </a:t>
            </a:r>
            <a:endParaRPr lang="en-US" sz="3600" i="1" dirty="0"/>
          </a:p>
        </p:txBody>
      </p:sp>
      <p:sp>
        <p:nvSpPr>
          <p:cNvPr id="3" name="Content Placeholder 2"/>
          <p:cNvSpPr>
            <a:spLocks noGrp="1"/>
          </p:cNvSpPr>
          <p:nvPr>
            <p:ph idx="1"/>
          </p:nvPr>
        </p:nvSpPr>
        <p:spPr>
          <a:xfrm>
            <a:off x="457200" y="676275"/>
            <a:ext cx="8229600" cy="6029325"/>
          </a:xfrm>
        </p:spPr>
        <p:txBody>
          <a:bodyPr>
            <a:normAutofit/>
          </a:bodyPr>
          <a:lstStyle/>
          <a:p>
            <a:pPr marL="0" indent="0">
              <a:buNone/>
            </a:pPr>
            <a:r>
              <a:rPr lang="en-US" sz="2800" b="1" i="1" dirty="0" smtClean="0"/>
              <a:t>Will </a:t>
            </a:r>
            <a:r>
              <a:rPr lang="en-US" sz="2800" b="1" i="1" dirty="0"/>
              <a:t>this happen? – Probably</a:t>
            </a:r>
          </a:p>
          <a:p>
            <a:pPr marL="0" indent="0">
              <a:buNone/>
            </a:pPr>
            <a:endParaRPr lang="en-US" sz="2000" b="1" dirty="0" smtClean="0">
              <a:solidFill>
                <a:srgbClr val="4F81BD"/>
              </a:solidFill>
            </a:endParaRPr>
          </a:p>
          <a:p>
            <a:pPr marL="0" indent="0">
              <a:buNone/>
            </a:pPr>
            <a:r>
              <a:rPr lang="en-US" sz="2000" b="1" dirty="0" smtClean="0">
                <a:solidFill>
                  <a:srgbClr val="4F81BD"/>
                </a:solidFill>
              </a:rPr>
              <a:t>Article </a:t>
            </a:r>
            <a:r>
              <a:rPr lang="en-US" sz="2000" b="1" dirty="0">
                <a:solidFill>
                  <a:srgbClr val="4F81BD"/>
                </a:solidFill>
              </a:rPr>
              <a:t>69, Brussels I</a:t>
            </a:r>
            <a:r>
              <a:rPr lang="en-US" sz="2000" b="1" i="1" dirty="0">
                <a:solidFill>
                  <a:srgbClr val="4F81BD"/>
                </a:solidFill>
              </a:rPr>
              <a:t>bis </a:t>
            </a:r>
            <a:r>
              <a:rPr lang="en-US" sz="2000" b="1" dirty="0">
                <a:solidFill>
                  <a:srgbClr val="4F81BD"/>
                </a:solidFill>
              </a:rPr>
              <a:t>Regulation</a:t>
            </a:r>
          </a:p>
          <a:p>
            <a:pPr marL="400050" lvl="1" indent="0">
              <a:buNone/>
            </a:pPr>
            <a:r>
              <a:rPr lang="en-US" sz="2000" dirty="0">
                <a:solidFill>
                  <a:srgbClr val="4F81BD"/>
                </a:solidFill>
              </a:rPr>
              <a:t>Subject to Articles 70 and 71, this Regulation shall, as between the Member States, </a:t>
            </a:r>
            <a:r>
              <a:rPr lang="en-US" sz="2000" dirty="0">
                <a:solidFill>
                  <a:srgbClr val="FF0000"/>
                </a:solidFill>
              </a:rPr>
              <a:t>supersede</a:t>
            </a:r>
            <a:r>
              <a:rPr lang="en-US" sz="2000" dirty="0">
                <a:solidFill>
                  <a:srgbClr val="4F81BD"/>
                </a:solidFill>
              </a:rPr>
              <a:t> the conventions that cover the same matters as those to which this Regulation applies. In particular, the conventions included in the list established by the Commission pursuant to point (c) of Article 76(1) and Article 76(2) shall be superseded. </a:t>
            </a:r>
            <a:endParaRPr lang="en-US" sz="2000" i="1" dirty="0"/>
          </a:p>
          <a:p>
            <a:pPr marL="0" indent="0">
              <a:buNone/>
            </a:pPr>
            <a:endParaRPr lang="en-US" sz="2000" i="1" dirty="0">
              <a:solidFill>
                <a:srgbClr val="4F81BD"/>
              </a:solidFill>
            </a:endParaRPr>
          </a:p>
          <a:p>
            <a:pPr marL="0" indent="0">
              <a:buNone/>
            </a:pPr>
            <a:r>
              <a:rPr lang="en-US" sz="2000" b="1" dirty="0">
                <a:solidFill>
                  <a:srgbClr val="4F81BD"/>
                </a:solidFill>
              </a:rPr>
              <a:t>Article 70, Brussels I</a:t>
            </a:r>
            <a:r>
              <a:rPr lang="en-US" sz="2000" b="1" i="1" dirty="0">
                <a:solidFill>
                  <a:srgbClr val="4F81BD"/>
                </a:solidFill>
              </a:rPr>
              <a:t>bis </a:t>
            </a:r>
            <a:r>
              <a:rPr lang="en-US" sz="2000" b="1" dirty="0">
                <a:solidFill>
                  <a:srgbClr val="4F81BD"/>
                </a:solidFill>
              </a:rPr>
              <a:t>Regulation</a:t>
            </a:r>
          </a:p>
          <a:p>
            <a:pPr marL="400050" lvl="1" indent="0">
              <a:buNone/>
            </a:pPr>
            <a:r>
              <a:rPr lang="en-US" sz="2000" dirty="0">
                <a:solidFill>
                  <a:schemeClr val="accent1"/>
                </a:solidFill>
              </a:rPr>
              <a:t>1. The conventions referred to in Article 69 </a:t>
            </a:r>
            <a:r>
              <a:rPr lang="en-US" sz="2000" dirty="0">
                <a:solidFill>
                  <a:srgbClr val="FF0000"/>
                </a:solidFill>
              </a:rPr>
              <a:t>shall continue to have effect </a:t>
            </a:r>
            <a:r>
              <a:rPr lang="en-US" sz="2000" dirty="0">
                <a:solidFill>
                  <a:schemeClr val="accent1"/>
                </a:solidFill>
              </a:rPr>
              <a:t>in relation to matters to which this Regulation does not apply. </a:t>
            </a:r>
          </a:p>
          <a:p>
            <a:pPr marL="400050" lvl="1" indent="0">
              <a:buNone/>
            </a:pPr>
            <a:r>
              <a:rPr lang="en-US" sz="2000" dirty="0">
                <a:solidFill>
                  <a:schemeClr val="accent1"/>
                </a:solidFill>
              </a:rPr>
              <a:t>2. They shall continue to have effect in respect of judgments given, authentic instruments formally drawn up or registered and court settlements approved or concluded before the date of entry into force of Regulation (EC) No 44/2001. </a:t>
            </a:r>
            <a:endParaRPr lang="en-US" sz="2000" i="1" dirty="0">
              <a:solidFill>
                <a:schemeClr val="accent1"/>
              </a:solidFill>
            </a:endParaRPr>
          </a:p>
          <a:p>
            <a:pPr marL="0" indent="0">
              <a:buNone/>
            </a:pPr>
            <a:endParaRPr lang="en-US" sz="2800" b="1" i="1" dirty="0"/>
          </a:p>
          <a:p>
            <a:pPr marL="0" indent="0">
              <a:buNone/>
            </a:pPr>
            <a:endParaRPr lang="en-US" sz="2800" b="1" i="1" dirty="0" smtClean="0"/>
          </a:p>
          <a:p>
            <a:pPr marL="0" indent="0">
              <a:buNone/>
            </a:pPr>
            <a:endParaRPr lang="en-US" sz="2800" b="1" i="1" dirty="0" smtClean="0"/>
          </a:p>
        </p:txBody>
      </p:sp>
    </p:spTree>
    <p:extLst>
      <p:ext uri="{BB962C8B-B14F-4D97-AF65-F5344CB8AC3E}">
        <p14:creationId xmlns:p14="http://schemas.microsoft.com/office/powerpoint/2010/main" val="2916881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1039162" y="523875"/>
            <a:ext cx="7647637" cy="5602289"/>
          </a:xfrm>
        </p:spPr>
        <p:txBody>
          <a:bodyPr>
            <a:normAutofit/>
          </a:bodyPr>
          <a:lstStyle/>
          <a:p>
            <a:r>
              <a:rPr lang="en-GB" sz="2800" dirty="0" smtClean="0"/>
              <a:t>	UK Parliament &amp; Government make laws for whole country</a:t>
            </a:r>
          </a:p>
          <a:p>
            <a:r>
              <a:rPr lang="en-GB" sz="2800" dirty="0" smtClean="0"/>
              <a:t>But subject to devolved powers for other nations – Regional Assemblies</a:t>
            </a:r>
          </a:p>
          <a:p>
            <a:r>
              <a:rPr lang="en-GB" sz="2800" dirty="0" smtClean="0"/>
              <a:t>Scotland has separate (Roman-law influenced) legal system</a:t>
            </a:r>
          </a:p>
          <a:p>
            <a:r>
              <a:rPr lang="en-GB" sz="2800" dirty="0" smtClean="0"/>
              <a:t>Northern Ireland has separate legal system based on English law</a:t>
            </a:r>
          </a:p>
          <a:p>
            <a:r>
              <a:rPr lang="en-GB" sz="2800" dirty="0" smtClean="0"/>
              <a:t>English law applies in Wales</a:t>
            </a:r>
          </a:p>
          <a:p>
            <a:pPr marL="0" indent="0">
              <a:buNone/>
            </a:pPr>
            <a:endParaRPr lang="en-GB" sz="2800" dirty="0" smtClean="0"/>
          </a:p>
          <a:p>
            <a:endParaRPr lang="en-GB" sz="2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2808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89000"/>
            <a:ext cx="8229600" cy="5237163"/>
          </a:xfrm>
        </p:spPr>
        <p:txBody>
          <a:bodyPr>
            <a:normAutofit/>
          </a:bodyPr>
          <a:lstStyle/>
          <a:p>
            <a:pPr marL="0" indent="0">
              <a:buNone/>
            </a:pPr>
            <a:r>
              <a:rPr lang="en-US" b="1" i="1" dirty="0"/>
              <a:t>Is this a good thing? – Not really</a:t>
            </a:r>
          </a:p>
          <a:p>
            <a:pPr marL="0" indent="0">
              <a:buNone/>
            </a:pPr>
            <a:endParaRPr lang="en-US" sz="2600" dirty="0" smtClean="0"/>
          </a:p>
          <a:p>
            <a:r>
              <a:rPr lang="en-US" sz="2600" dirty="0" smtClean="0"/>
              <a:t>Only judgments of superior courts</a:t>
            </a:r>
          </a:p>
          <a:p>
            <a:r>
              <a:rPr lang="en-US" sz="2600" dirty="0" smtClean="0"/>
              <a:t>Only civil and commercial matters</a:t>
            </a:r>
          </a:p>
          <a:p>
            <a:r>
              <a:rPr lang="en-US" sz="2600" dirty="0" smtClean="0"/>
              <a:t>Indirect rules of jurisdiction (presence and submission)</a:t>
            </a:r>
          </a:p>
          <a:p>
            <a:r>
              <a:rPr lang="en-US" sz="2600" dirty="0" smtClean="0"/>
              <a:t>Refusal of recognition of default judgments without sufficient actual notice to D</a:t>
            </a:r>
          </a:p>
          <a:p>
            <a:r>
              <a:rPr lang="en-US" sz="2600" dirty="0" smtClean="0"/>
              <a:t>Refusal on grounds of public policy (including conflicting judgments), fraud or immunity</a:t>
            </a:r>
          </a:p>
          <a:p>
            <a:r>
              <a:rPr lang="en-US" sz="2600" dirty="0" smtClean="0"/>
              <a:t>No refusal on choice of law grounds</a:t>
            </a:r>
          </a:p>
          <a:p>
            <a:pPr marL="0" indent="0">
              <a:buNone/>
            </a:pPr>
            <a:endParaRPr lang="en-US" dirty="0"/>
          </a:p>
        </p:txBody>
      </p:sp>
    </p:spTree>
    <p:extLst>
      <p:ext uri="{BB962C8B-B14F-4D97-AF65-F5344CB8AC3E}">
        <p14:creationId xmlns:p14="http://schemas.microsoft.com/office/powerpoint/2010/main" val="25589184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i="1" dirty="0" smtClean="0"/>
              <a:t> </a:t>
            </a:r>
            <a:endParaRPr lang="en-US" sz="3600" i="1" dirty="0"/>
          </a:p>
        </p:txBody>
      </p:sp>
      <p:sp>
        <p:nvSpPr>
          <p:cNvPr id="3" name="Content Placeholder 2"/>
          <p:cNvSpPr>
            <a:spLocks noGrp="1"/>
          </p:cNvSpPr>
          <p:nvPr>
            <p:ph idx="1"/>
          </p:nvPr>
        </p:nvSpPr>
        <p:spPr>
          <a:xfrm>
            <a:off x="457200" y="942976"/>
            <a:ext cx="8229600" cy="5183188"/>
          </a:xfrm>
        </p:spPr>
        <p:txBody>
          <a:bodyPr>
            <a:normAutofit/>
          </a:bodyPr>
          <a:lstStyle/>
          <a:p>
            <a:pPr marL="0" indent="0">
              <a:buNone/>
            </a:pPr>
            <a:r>
              <a:rPr lang="en-US" i="1" dirty="0" smtClean="0"/>
              <a:t>Common law action “on the judgment”</a:t>
            </a:r>
          </a:p>
          <a:p>
            <a:pPr marL="0" indent="0">
              <a:buNone/>
            </a:pPr>
            <a:endParaRPr lang="en-US" i="1" dirty="0" smtClean="0"/>
          </a:p>
          <a:p>
            <a:r>
              <a:rPr lang="en-US" i="1" dirty="0" smtClean="0"/>
              <a:t>Doctrine of ‘obligation’</a:t>
            </a:r>
          </a:p>
          <a:p>
            <a:r>
              <a:rPr lang="en-US" i="1" dirty="0" smtClean="0"/>
              <a:t>Review of jurisdiction of court of origin: presence or submission</a:t>
            </a:r>
          </a:p>
          <a:p>
            <a:r>
              <a:rPr lang="en-US" i="1" dirty="0" smtClean="0"/>
              <a:t>Bases of refusal – fraud, public policy, immunity</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56398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 </a:t>
            </a:r>
            <a:endParaRPr lang="en-US" sz="3600" b="1" dirty="0"/>
          </a:p>
        </p:txBody>
      </p:sp>
      <p:sp>
        <p:nvSpPr>
          <p:cNvPr id="3" name="Content Placeholder 2"/>
          <p:cNvSpPr>
            <a:spLocks noGrp="1"/>
          </p:cNvSpPr>
          <p:nvPr>
            <p:ph idx="1"/>
          </p:nvPr>
        </p:nvSpPr>
        <p:spPr>
          <a:xfrm>
            <a:off x="457200" y="781050"/>
            <a:ext cx="8229600" cy="5743575"/>
          </a:xfrm>
        </p:spPr>
        <p:txBody>
          <a:bodyPr>
            <a:normAutofit fontScale="40000" lnSpcReduction="20000"/>
          </a:bodyPr>
          <a:lstStyle/>
          <a:p>
            <a:pPr marL="457200" indent="-457200">
              <a:buAutoNum type="alphaLcParenBoth"/>
            </a:pPr>
            <a:endParaRPr lang="en-US" sz="2400" dirty="0" smtClean="0"/>
          </a:p>
          <a:p>
            <a:pPr marL="0" indent="0">
              <a:buNone/>
            </a:pPr>
            <a:r>
              <a:rPr lang="en-US" sz="8000" i="1" dirty="0" smtClean="0"/>
              <a:t>(c) Recognition &amp; Enforcement of UK judgments in other European states</a:t>
            </a:r>
          </a:p>
          <a:p>
            <a:pPr marL="0" indent="0">
              <a:buNone/>
            </a:pPr>
            <a:endParaRPr lang="en-US" sz="6000" i="1" dirty="0" smtClean="0"/>
          </a:p>
          <a:p>
            <a:r>
              <a:rPr lang="en-US" sz="7400" dirty="0" smtClean="0"/>
              <a:t>Under old bilateral conventions</a:t>
            </a:r>
          </a:p>
          <a:p>
            <a:pPr>
              <a:spcBef>
                <a:spcPts val="1800"/>
              </a:spcBef>
            </a:pPr>
            <a:r>
              <a:rPr lang="en-US" sz="7400" dirty="0"/>
              <a:t>Variety of approaches</a:t>
            </a:r>
          </a:p>
          <a:p>
            <a:pPr>
              <a:spcBef>
                <a:spcPts val="1800"/>
              </a:spcBef>
            </a:pPr>
            <a:r>
              <a:rPr lang="en-US" sz="7400" dirty="0"/>
              <a:t>Review of jurisdiction on basis of national law</a:t>
            </a:r>
          </a:p>
          <a:p>
            <a:pPr>
              <a:spcBef>
                <a:spcPts val="1800"/>
              </a:spcBef>
            </a:pPr>
            <a:r>
              <a:rPr lang="en-US" sz="7400" dirty="0"/>
              <a:t>Other requirements/grounds for refusal</a:t>
            </a:r>
          </a:p>
          <a:p>
            <a:pPr>
              <a:spcBef>
                <a:spcPts val="1800"/>
              </a:spcBef>
            </a:pPr>
            <a:r>
              <a:rPr lang="en-US" sz="7400" dirty="0"/>
              <a:t>Often cumbersome </a:t>
            </a:r>
            <a:r>
              <a:rPr lang="en-US" sz="7400" dirty="0" smtClean="0"/>
              <a:t>(or no) procedures</a:t>
            </a:r>
            <a:endParaRPr lang="en-US" sz="7400" dirty="0"/>
          </a:p>
          <a:p>
            <a:pPr>
              <a:spcBef>
                <a:spcPts val="1800"/>
              </a:spcBef>
            </a:pPr>
            <a:r>
              <a:rPr lang="en-US" sz="7400" dirty="0"/>
              <a:t>Difficulty to obtain information, legal uncertainty</a:t>
            </a:r>
          </a:p>
          <a:p>
            <a:pPr marL="0" indent="0">
              <a:buNone/>
            </a:pPr>
            <a:endParaRPr lang="en-US" sz="2800" dirty="0"/>
          </a:p>
        </p:txBody>
      </p:sp>
    </p:spTree>
    <p:extLst>
      <p:ext uri="{BB962C8B-B14F-4D97-AF65-F5344CB8AC3E}">
        <p14:creationId xmlns:p14="http://schemas.microsoft.com/office/powerpoint/2010/main" val="17080909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5300"/>
            <a:ext cx="8229600" cy="676274"/>
          </a:xfrm>
        </p:spPr>
        <p:txBody>
          <a:bodyPr>
            <a:normAutofit fontScale="90000"/>
          </a:bodyPr>
          <a:lstStyle/>
          <a:p>
            <a:pPr algn="l"/>
            <a:r>
              <a:rPr lang="en-US" sz="3600" b="1" i="1" dirty="0"/>
              <a:t>3</a:t>
            </a:r>
            <a:r>
              <a:rPr lang="en-US" sz="3600" b="1" i="1" dirty="0" smtClean="0"/>
              <a:t>. Other options</a:t>
            </a:r>
            <a:br>
              <a:rPr lang="en-US" sz="3600" b="1" i="1" dirty="0" smtClean="0"/>
            </a:br>
            <a:endParaRPr lang="en-US" sz="3600" b="1" i="1" dirty="0"/>
          </a:p>
        </p:txBody>
      </p:sp>
      <p:sp>
        <p:nvSpPr>
          <p:cNvPr id="3" name="Content Placeholder 2"/>
          <p:cNvSpPr>
            <a:spLocks noGrp="1"/>
          </p:cNvSpPr>
          <p:nvPr>
            <p:ph idx="1"/>
          </p:nvPr>
        </p:nvSpPr>
        <p:spPr>
          <a:xfrm>
            <a:off x="457200" y="1171575"/>
            <a:ext cx="8229600" cy="4954588"/>
          </a:xfrm>
        </p:spPr>
        <p:txBody>
          <a:bodyPr>
            <a:normAutofit fontScale="92500" lnSpcReduction="10000"/>
          </a:bodyPr>
          <a:lstStyle/>
          <a:p>
            <a:pPr marL="0" indent="0">
              <a:buNone/>
            </a:pPr>
            <a:r>
              <a:rPr lang="en-US" sz="2600" b="1" i="1" dirty="0" smtClean="0"/>
              <a:t>(a) Hague </a:t>
            </a:r>
            <a:r>
              <a:rPr lang="en-US" sz="2600" b="1" i="1" dirty="0"/>
              <a:t>Choice of Court Convention</a:t>
            </a:r>
            <a:endParaRPr lang="en-GB" sz="2600" dirty="0" smtClean="0">
              <a:solidFill>
                <a:prstClr val="black"/>
              </a:solidFill>
            </a:endParaRPr>
          </a:p>
          <a:p>
            <a:pPr marL="0" indent="0">
              <a:buNone/>
            </a:pPr>
            <a:endParaRPr lang="en-GB" sz="2000" dirty="0">
              <a:solidFill>
                <a:prstClr val="black"/>
              </a:solidFill>
            </a:endParaRPr>
          </a:p>
          <a:p>
            <a:pPr marL="0" indent="0">
              <a:buNone/>
            </a:pPr>
            <a:r>
              <a:rPr lang="en-GB" sz="2000" dirty="0" smtClean="0">
                <a:solidFill>
                  <a:prstClr val="black"/>
                </a:solidFill>
              </a:rPr>
              <a:t>Double convention </a:t>
            </a:r>
          </a:p>
          <a:p>
            <a:pPr marL="0" indent="0">
              <a:buNone/>
            </a:pPr>
            <a:endParaRPr lang="en-GB" sz="2000" u="sng" dirty="0" smtClean="0">
              <a:solidFill>
                <a:prstClr val="black"/>
              </a:solidFill>
            </a:endParaRPr>
          </a:p>
          <a:p>
            <a:pPr marL="0" indent="0">
              <a:buNone/>
            </a:pPr>
            <a:r>
              <a:rPr lang="en-GB" sz="2000" u="sng" dirty="0" smtClean="0">
                <a:solidFill>
                  <a:prstClr val="black"/>
                </a:solidFill>
              </a:rPr>
              <a:t>Arts 1 &amp; 2 -  Scope </a:t>
            </a:r>
          </a:p>
          <a:p>
            <a:r>
              <a:rPr lang="en-GB" sz="2000" dirty="0" smtClean="0">
                <a:solidFill>
                  <a:prstClr val="black"/>
                </a:solidFill>
              </a:rPr>
              <a:t>Civil &amp; commercial</a:t>
            </a:r>
          </a:p>
          <a:p>
            <a:r>
              <a:rPr lang="en-GB" sz="2000" dirty="0" smtClean="0">
                <a:solidFill>
                  <a:prstClr val="black"/>
                </a:solidFill>
              </a:rPr>
              <a:t>Business to business</a:t>
            </a:r>
          </a:p>
          <a:p>
            <a:r>
              <a:rPr lang="en-GB" sz="2000" dirty="0" smtClean="0">
                <a:solidFill>
                  <a:prstClr val="black"/>
                </a:solidFill>
              </a:rPr>
              <a:t>Excludes “arbitration and related proceedings”; and</a:t>
            </a:r>
          </a:p>
          <a:p>
            <a:pPr lvl="1"/>
            <a:r>
              <a:rPr lang="en-GB" sz="1800" dirty="0" smtClean="0">
                <a:solidFill>
                  <a:prstClr val="black"/>
                </a:solidFill>
              </a:rPr>
              <a:t>Carriage </a:t>
            </a:r>
          </a:p>
          <a:p>
            <a:pPr lvl="1"/>
            <a:r>
              <a:rPr lang="en-GB" sz="1800" dirty="0" smtClean="0">
                <a:solidFill>
                  <a:prstClr val="black"/>
                </a:solidFill>
              </a:rPr>
              <a:t>Competition</a:t>
            </a:r>
          </a:p>
          <a:p>
            <a:pPr lvl="1"/>
            <a:r>
              <a:rPr lang="en-GB" sz="1800" dirty="0" smtClean="0">
                <a:solidFill>
                  <a:prstClr val="black"/>
                </a:solidFill>
              </a:rPr>
              <a:t>Rights </a:t>
            </a:r>
            <a:r>
              <a:rPr lang="en-GB" sz="1800" i="1" dirty="0" smtClean="0">
                <a:solidFill>
                  <a:prstClr val="black"/>
                </a:solidFill>
              </a:rPr>
              <a:t>in rem </a:t>
            </a:r>
            <a:r>
              <a:rPr lang="en-GB" sz="1800" dirty="0" smtClean="0">
                <a:solidFill>
                  <a:prstClr val="black"/>
                </a:solidFill>
              </a:rPr>
              <a:t>in immovable property</a:t>
            </a:r>
          </a:p>
          <a:p>
            <a:pPr lvl="1"/>
            <a:r>
              <a:rPr lang="en-GB" sz="1800" dirty="0" smtClean="0">
                <a:solidFill>
                  <a:prstClr val="black"/>
                </a:solidFill>
              </a:rPr>
              <a:t>Torts for damage to tangible property not arising from contractual </a:t>
            </a:r>
            <a:r>
              <a:rPr lang="en-GB" sz="1800" dirty="0" err="1" smtClean="0">
                <a:solidFill>
                  <a:prstClr val="black"/>
                </a:solidFill>
              </a:rPr>
              <a:t>relatiuonship</a:t>
            </a:r>
            <a:endParaRPr lang="en-GB" sz="1800" dirty="0" smtClean="0">
              <a:solidFill>
                <a:prstClr val="black"/>
              </a:solidFill>
            </a:endParaRPr>
          </a:p>
          <a:p>
            <a:pPr lvl="1"/>
            <a:r>
              <a:rPr lang="en-GB" sz="1800" dirty="0" smtClean="0">
                <a:solidFill>
                  <a:prstClr val="black"/>
                </a:solidFill>
              </a:rPr>
              <a:t>Validity nullity or dissolution of legal persons, or validity of decisions of their organs</a:t>
            </a:r>
          </a:p>
          <a:p>
            <a:pPr lvl="1"/>
            <a:r>
              <a:rPr lang="en-GB" sz="1800" dirty="0" smtClean="0">
                <a:solidFill>
                  <a:prstClr val="black"/>
                </a:solidFill>
              </a:rPr>
              <a:t>Validity of IP rights (other than copyright and related rights) – except for breach of contract</a:t>
            </a:r>
          </a:p>
          <a:p>
            <a:pPr lvl="1"/>
            <a:r>
              <a:rPr lang="en-GB" sz="1800" dirty="0" smtClean="0">
                <a:solidFill>
                  <a:prstClr val="black"/>
                </a:solidFill>
              </a:rPr>
              <a:t>Etc.</a:t>
            </a:r>
          </a:p>
          <a:p>
            <a:pPr marL="0" indent="0">
              <a:buNone/>
            </a:pPr>
            <a:endParaRPr lang="en-GB" sz="2000" dirty="0">
              <a:solidFill>
                <a:prstClr val="black"/>
              </a:solidFill>
            </a:endParaRPr>
          </a:p>
          <a:p>
            <a:pPr marL="0" indent="0">
              <a:spcBef>
                <a:spcPts val="1800"/>
              </a:spcBef>
              <a:buNone/>
            </a:pPr>
            <a:endParaRPr lang="en-US" sz="2200" dirty="0" smtClean="0"/>
          </a:p>
        </p:txBody>
      </p:sp>
    </p:spTree>
    <p:extLst>
      <p:ext uri="{BB962C8B-B14F-4D97-AF65-F5344CB8AC3E}">
        <p14:creationId xmlns:p14="http://schemas.microsoft.com/office/powerpoint/2010/main" val="9863363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i="1" dirty="0" smtClean="0"/>
              <a:t> </a:t>
            </a:r>
            <a:endParaRPr lang="en-US" sz="3600" b="1" i="1" dirty="0"/>
          </a:p>
        </p:txBody>
      </p:sp>
      <p:sp>
        <p:nvSpPr>
          <p:cNvPr id="3" name="Content Placeholder 2"/>
          <p:cNvSpPr>
            <a:spLocks noGrp="1"/>
          </p:cNvSpPr>
          <p:nvPr>
            <p:ph idx="1"/>
          </p:nvPr>
        </p:nvSpPr>
        <p:spPr>
          <a:xfrm>
            <a:off x="457200" y="390525"/>
            <a:ext cx="8229600" cy="5735639"/>
          </a:xfrm>
        </p:spPr>
        <p:txBody>
          <a:bodyPr>
            <a:normAutofit/>
          </a:bodyPr>
          <a:lstStyle/>
          <a:p>
            <a:endParaRPr lang="en-GB" sz="2000" dirty="0">
              <a:solidFill>
                <a:prstClr val="black"/>
              </a:solidFill>
            </a:endParaRPr>
          </a:p>
          <a:p>
            <a:pPr marL="0" indent="0">
              <a:buNone/>
            </a:pPr>
            <a:r>
              <a:rPr lang="en-GB" sz="2000" u="sng" dirty="0">
                <a:solidFill>
                  <a:prstClr val="black"/>
                </a:solidFill>
              </a:rPr>
              <a:t>Art 5 – Jurisdiction of chosen court</a:t>
            </a:r>
          </a:p>
          <a:p>
            <a:pPr>
              <a:buFont typeface="Arial" pitchFamily="34" charset="0"/>
              <a:buChar char="•"/>
            </a:pPr>
            <a:r>
              <a:rPr lang="en-GB" sz="2000" dirty="0">
                <a:solidFill>
                  <a:prstClr val="black"/>
                </a:solidFill>
              </a:rPr>
              <a:t>Exception for agreement which is null and void under the law of the (purportedly) chosen state</a:t>
            </a:r>
          </a:p>
          <a:p>
            <a:pPr>
              <a:buFont typeface="Arial" pitchFamily="34" charset="0"/>
              <a:buChar char="•"/>
            </a:pPr>
            <a:r>
              <a:rPr lang="en-GB" sz="2000" dirty="0">
                <a:solidFill>
                  <a:prstClr val="black"/>
                </a:solidFill>
              </a:rPr>
              <a:t>No forum non </a:t>
            </a:r>
            <a:r>
              <a:rPr lang="en-GB" sz="2000" dirty="0" err="1">
                <a:solidFill>
                  <a:prstClr val="black"/>
                </a:solidFill>
              </a:rPr>
              <a:t>conveniens</a:t>
            </a:r>
            <a:endParaRPr lang="en-GB" sz="2000" dirty="0">
              <a:solidFill>
                <a:prstClr val="black"/>
              </a:solidFill>
            </a:endParaRPr>
          </a:p>
          <a:p>
            <a:endParaRPr lang="en-GB" sz="2000" dirty="0">
              <a:solidFill>
                <a:prstClr val="black"/>
              </a:solidFill>
            </a:endParaRPr>
          </a:p>
          <a:p>
            <a:pPr marL="0" indent="0">
              <a:buNone/>
            </a:pPr>
            <a:r>
              <a:rPr lang="en-GB" sz="2000" u="sng" dirty="0">
                <a:solidFill>
                  <a:prstClr val="black"/>
                </a:solidFill>
              </a:rPr>
              <a:t>Art 6 </a:t>
            </a:r>
            <a:r>
              <a:rPr lang="en-GB" sz="2000" dirty="0">
                <a:solidFill>
                  <a:prstClr val="black"/>
                </a:solidFill>
              </a:rPr>
              <a:t>– Obligation of other courts to suspend or dismiss proceedings, unless they are within a list of exceptions</a:t>
            </a:r>
          </a:p>
          <a:p>
            <a:endParaRPr lang="en-GB" sz="2000" dirty="0">
              <a:solidFill>
                <a:prstClr val="black"/>
              </a:solidFill>
            </a:endParaRPr>
          </a:p>
          <a:p>
            <a:pPr marL="0" indent="0">
              <a:buNone/>
            </a:pPr>
            <a:r>
              <a:rPr lang="en-GB" sz="2000" u="sng" dirty="0">
                <a:solidFill>
                  <a:prstClr val="black"/>
                </a:solidFill>
              </a:rPr>
              <a:t>Art 8 – Recognition and enforcement </a:t>
            </a:r>
          </a:p>
          <a:p>
            <a:pPr>
              <a:buFont typeface="Arial" pitchFamily="34" charset="0"/>
              <a:buChar char="•"/>
            </a:pPr>
            <a:r>
              <a:rPr lang="en-GB" sz="2000" dirty="0">
                <a:solidFill>
                  <a:prstClr val="black"/>
                </a:solidFill>
              </a:rPr>
              <a:t>except as permitted by this Convention</a:t>
            </a:r>
          </a:p>
          <a:p>
            <a:pPr>
              <a:buFont typeface="Arial" pitchFamily="34" charset="0"/>
              <a:buChar char="•"/>
            </a:pPr>
            <a:r>
              <a:rPr lang="en-GB" sz="2000" dirty="0">
                <a:solidFill>
                  <a:prstClr val="black"/>
                </a:solidFill>
              </a:rPr>
              <a:t>Short list of exceptions, roughly equivalent to Brussels I Recast</a:t>
            </a:r>
          </a:p>
          <a:p>
            <a:pPr marL="0" indent="0">
              <a:spcBef>
                <a:spcPts val="1800"/>
              </a:spcBef>
              <a:buNone/>
            </a:pPr>
            <a:endParaRPr lang="en-US" sz="2200" dirty="0" smtClean="0"/>
          </a:p>
        </p:txBody>
      </p:sp>
    </p:spTree>
    <p:extLst>
      <p:ext uri="{BB962C8B-B14F-4D97-AF65-F5344CB8AC3E}">
        <p14:creationId xmlns:p14="http://schemas.microsoft.com/office/powerpoint/2010/main" val="19579368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674"/>
            <a:ext cx="8229600" cy="969963"/>
          </a:xfrm>
        </p:spPr>
        <p:txBody>
          <a:bodyPr>
            <a:normAutofit/>
          </a:bodyPr>
          <a:lstStyle/>
          <a:p>
            <a:pPr algn="l"/>
            <a:r>
              <a:rPr lang="en-US" sz="2800" b="1" i="1" dirty="0" smtClean="0"/>
              <a:t>(b) Arbitration</a:t>
            </a:r>
            <a:endParaRPr lang="en-US" sz="2800" b="1" i="1" dirty="0"/>
          </a:p>
        </p:txBody>
      </p:sp>
      <p:sp>
        <p:nvSpPr>
          <p:cNvPr id="3" name="Content Placeholder 2"/>
          <p:cNvSpPr>
            <a:spLocks noGrp="1"/>
          </p:cNvSpPr>
          <p:nvPr>
            <p:ph idx="1"/>
          </p:nvPr>
        </p:nvSpPr>
        <p:spPr>
          <a:xfrm>
            <a:off x="457200" y="1304926"/>
            <a:ext cx="8229600" cy="4821238"/>
          </a:xfrm>
        </p:spPr>
        <p:txBody>
          <a:bodyPr>
            <a:normAutofit/>
          </a:bodyPr>
          <a:lstStyle/>
          <a:p>
            <a:pPr marL="0" indent="0">
              <a:spcBef>
                <a:spcPts val="1800"/>
              </a:spcBef>
              <a:buNone/>
            </a:pPr>
            <a:endParaRPr lang="en-US" sz="2200" dirty="0" smtClean="0"/>
          </a:p>
          <a:p>
            <a:pPr marL="0" indent="0">
              <a:spcBef>
                <a:spcPts val="1800"/>
              </a:spcBef>
              <a:buNone/>
            </a:pPr>
            <a:r>
              <a:rPr lang="en-US" sz="2200" dirty="0" smtClean="0"/>
              <a:t>Good idea!</a:t>
            </a:r>
          </a:p>
          <a:p>
            <a:pPr marL="0" indent="0">
              <a:spcBef>
                <a:spcPts val="1800"/>
              </a:spcBef>
              <a:buNone/>
            </a:pPr>
            <a:r>
              <a:rPr lang="en-US" sz="2200" dirty="0" smtClean="0"/>
              <a:t>New York Convention 1958 – 150+ parties</a:t>
            </a:r>
          </a:p>
          <a:p>
            <a:pPr marL="0" indent="0">
              <a:spcBef>
                <a:spcPts val="1800"/>
              </a:spcBef>
              <a:buNone/>
            </a:pPr>
            <a:r>
              <a:rPr lang="en-US" sz="2200" dirty="0" smtClean="0"/>
              <a:t>But </a:t>
            </a:r>
          </a:p>
          <a:p>
            <a:pPr>
              <a:spcBef>
                <a:spcPts val="1800"/>
              </a:spcBef>
            </a:pPr>
            <a:r>
              <a:rPr lang="en-US" sz="2200" dirty="0" smtClean="0"/>
              <a:t>only partial solution – unlikely in tort cases, multi-party cases, etc.</a:t>
            </a:r>
          </a:p>
          <a:p>
            <a:pPr>
              <a:spcBef>
                <a:spcPts val="1800"/>
              </a:spcBef>
            </a:pPr>
            <a:r>
              <a:rPr lang="en-US" sz="2200" dirty="0" smtClean="0"/>
              <a:t>confidentiality and legal development concerns</a:t>
            </a:r>
          </a:p>
        </p:txBody>
      </p:sp>
    </p:spTree>
    <p:extLst>
      <p:ext uri="{BB962C8B-B14F-4D97-AF65-F5344CB8AC3E}">
        <p14:creationId xmlns:p14="http://schemas.microsoft.com/office/powerpoint/2010/main" val="1470002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 </a:t>
            </a:r>
            <a:endParaRPr lang="en-US" sz="3600"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Thank You.</a:t>
            </a:r>
            <a:endParaRPr lang="en-US" dirty="0"/>
          </a:p>
        </p:txBody>
      </p:sp>
    </p:spTree>
    <p:extLst>
      <p:ext uri="{BB962C8B-B14F-4D97-AF65-F5344CB8AC3E}">
        <p14:creationId xmlns:p14="http://schemas.microsoft.com/office/powerpoint/2010/main" val="2894847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b="1" dirty="0" smtClean="0"/>
              <a:t>II. English law</a:t>
            </a:r>
            <a:endParaRPr lang="en-GB" sz="2800" b="1" dirty="0"/>
          </a:p>
        </p:txBody>
      </p:sp>
      <p:sp>
        <p:nvSpPr>
          <p:cNvPr id="3" name="Content Placeholder 2"/>
          <p:cNvSpPr>
            <a:spLocks noGrp="1"/>
          </p:cNvSpPr>
          <p:nvPr>
            <p:ph idx="1"/>
          </p:nvPr>
        </p:nvSpPr>
        <p:spPr/>
        <p:txBody>
          <a:bodyPr>
            <a:normAutofit fontScale="85000" lnSpcReduction="20000"/>
          </a:bodyPr>
          <a:lstStyle/>
          <a:p>
            <a:r>
              <a:rPr lang="en-GB" sz="3000" dirty="0" smtClean="0"/>
              <a:t>European law</a:t>
            </a:r>
          </a:p>
          <a:p>
            <a:r>
              <a:rPr lang="en-GB" sz="3000" dirty="0" smtClean="0"/>
              <a:t>[ECHR]</a:t>
            </a:r>
          </a:p>
          <a:p>
            <a:r>
              <a:rPr lang="en-GB" sz="3000" dirty="0" smtClean="0"/>
              <a:t>Statute law</a:t>
            </a:r>
          </a:p>
          <a:p>
            <a:pPr marL="0" indent="0">
              <a:buNone/>
            </a:pPr>
            <a:r>
              <a:rPr lang="en-GB" sz="3000" dirty="0" smtClean="0"/>
              <a:t>	= </a:t>
            </a:r>
            <a:r>
              <a:rPr lang="en-GB" sz="3000" dirty="0"/>
              <a:t>Acts of Parliament; Statutory Instruments</a:t>
            </a:r>
          </a:p>
          <a:p>
            <a:r>
              <a:rPr lang="en-GB" sz="3000" dirty="0" smtClean="0"/>
              <a:t>Common law</a:t>
            </a:r>
          </a:p>
          <a:p>
            <a:r>
              <a:rPr lang="en-GB" sz="3000" dirty="0" smtClean="0"/>
              <a:t>Principles of Equity</a:t>
            </a:r>
          </a:p>
          <a:p>
            <a:pPr marL="0" indent="0">
              <a:buNone/>
            </a:pPr>
            <a:endParaRPr lang="en-GB" sz="3000" dirty="0"/>
          </a:p>
          <a:p>
            <a:pPr marL="0" indent="0">
              <a:buNone/>
            </a:pPr>
            <a:r>
              <a:rPr lang="en-GB" sz="3000" dirty="0" err="1" smtClean="0"/>
              <a:t>Duallist</a:t>
            </a:r>
            <a:r>
              <a:rPr lang="en-GB" sz="3000" dirty="0" smtClean="0"/>
              <a:t> </a:t>
            </a:r>
            <a:r>
              <a:rPr lang="en-GB" sz="3000" dirty="0" err="1" smtClean="0"/>
              <a:t>sytsem</a:t>
            </a:r>
            <a:r>
              <a:rPr lang="en-GB" sz="3000" dirty="0" smtClean="0"/>
              <a:t>: Treaties only part of domestic law if incorporated</a:t>
            </a:r>
          </a:p>
          <a:p>
            <a:endParaRPr lang="en-GB" dirty="0" smtClean="0"/>
          </a:p>
          <a:p>
            <a:pPr marL="0" indent="0">
              <a:buNone/>
            </a:pPr>
            <a:r>
              <a:rPr lang="en-GB" dirty="0"/>
              <a:t>	</a:t>
            </a:r>
            <a:endParaRPr lang="en-GB" dirty="0" smtClean="0"/>
          </a:p>
          <a:p>
            <a:pPr marL="0" indent="0">
              <a:buNone/>
            </a:pPr>
            <a:endParaRPr lang="en-GB" dirty="0" smtClean="0"/>
          </a:p>
          <a:p>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205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8337"/>
          </a:xfrm>
        </p:spPr>
        <p:txBody>
          <a:bodyPr>
            <a:normAutofit fontScale="90000"/>
          </a:bodyPr>
          <a:lstStyle/>
          <a:p>
            <a:pPr algn="l"/>
            <a:r>
              <a:rPr lang="en-GB" sz="3200" i="1" dirty="0"/>
              <a:t>English Court system</a:t>
            </a:r>
            <a:r>
              <a:rPr lang="en-GB" i="1" dirty="0" smtClean="0"/>
              <a:t> </a:t>
            </a:r>
            <a:endParaRPr lang="en-GB" i="1" dirty="0"/>
          </a:p>
        </p:txBody>
      </p:sp>
      <p:sp>
        <p:nvSpPr>
          <p:cNvPr id="3" name="Content Placeholder 2"/>
          <p:cNvSpPr>
            <a:spLocks noGrp="1"/>
          </p:cNvSpPr>
          <p:nvPr>
            <p:ph sz="half" idx="1"/>
          </p:nvPr>
        </p:nvSpPr>
        <p:spPr>
          <a:xfrm>
            <a:off x="457200" y="1104900"/>
            <a:ext cx="3609975" cy="5021263"/>
          </a:xfrm>
        </p:spPr>
        <p:txBody>
          <a:bodyPr/>
          <a:lstStyle/>
          <a:p>
            <a:r>
              <a:rPr lang="en-GB" dirty="0" smtClean="0"/>
              <a:t>Supreme Court for whole UK</a:t>
            </a:r>
          </a:p>
          <a:p>
            <a:r>
              <a:rPr lang="en-GB" dirty="0" smtClean="0"/>
              <a:t>Specialist sub-divisions of High Court</a:t>
            </a:r>
          </a:p>
          <a:p>
            <a:pPr lvl="1"/>
            <a:r>
              <a:rPr lang="en-GB" sz="2800" dirty="0" smtClean="0"/>
              <a:t>Commercial Court</a:t>
            </a:r>
          </a:p>
          <a:p>
            <a:pPr lvl="1"/>
            <a:r>
              <a:rPr lang="en-GB" sz="2800" dirty="0" smtClean="0"/>
              <a:t>Administrative Court</a:t>
            </a:r>
          </a:p>
          <a:p>
            <a:pPr lvl="1"/>
            <a:r>
              <a:rPr lang="en-GB" sz="2800" dirty="0" smtClean="0"/>
              <a:t>Patents Court</a:t>
            </a:r>
            <a:endParaRPr lang="en-GB" sz="2800" dirty="0"/>
          </a:p>
        </p:txBody>
      </p:sp>
      <p:sp>
        <p:nvSpPr>
          <p:cNvPr id="5" name="Content Placeholder 4"/>
          <p:cNvSpPr>
            <a:spLocks noGrp="1"/>
          </p:cNvSpPr>
          <p:nvPr>
            <p:ph sz="half" idx="2"/>
          </p:nvPr>
        </p:nvSpPr>
        <p:spPr/>
        <p:txBody>
          <a:bodyPr/>
          <a:lstStyle/>
          <a:p>
            <a:pPr marL="0" indent="0">
              <a:buNone/>
            </a:pPr>
            <a:r>
              <a:rPr lang="en-GB" dirty="0" smtClean="0"/>
              <a:t> </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5493" y="1038225"/>
            <a:ext cx="4822785"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446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162" y="274638"/>
            <a:ext cx="7647637" cy="668337"/>
          </a:xfrm>
        </p:spPr>
        <p:txBody>
          <a:bodyPr>
            <a:normAutofit/>
          </a:bodyPr>
          <a:lstStyle/>
          <a:p>
            <a:pPr algn="l"/>
            <a:r>
              <a:rPr lang="en-GB" sz="2800" i="1" dirty="0"/>
              <a:t>English Court system</a:t>
            </a:r>
            <a:r>
              <a:rPr lang="en-GB" sz="2800" i="1" dirty="0" smtClean="0"/>
              <a:t> </a:t>
            </a:r>
            <a:endParaRPr lang="en-GB" sz="2800" i="1" dirty="0"/>
          </a:p>
        </p:txBody>
      </p:sp>
      <p:sp>
        <p:nvSpPr>
          <p:cNvPr id="3" name="Content Placeholder 2"/>
          <p:cNvSpPr>
            <a:spLocks noGrp="1"/>
          </p:cNvSpPr>
          <p:nvPr>
            <p:ph sz="half" idx="1"/>
          </p:nvPr>
        </p:nvSpPr>
        <p:spPr>
          <a:xfrm>
            <a:off x="1039162" y="1104900"/>
            <a:ext cx="7209487" cy="5021263"/>
          </a:xfrm>
        </p:spPr>
        <p:txBody>
          <a:bodyPr>
            <a:normAutofit lnSpcReduction="10000"/>
          </a:bodyPr>
          <a:lstStyle/>
          <a:p>
            <a:pPr marL="0" indent="0">
              <a:buNone/>
            </a:pPr>
            <a:r>
              <a:rPr lang="en-GB" sz="2400" dirty="0" smtClean="0"/>
              <a:t>13</a:t>
            </a:r>
            <a:r>
              <a:rPr lang="en-GB" sz="2400" baseline="30000" dirty="0" smtClean="0"/>
              <a:t>th</a:t>
            </a:r>
            <a:r>
              <a:rPr lang="en-GB" sz="2400" dirty="0" smtClean="0"/>
              <a:t> Century – Three “Royal” courts / courts of common law</a:t>
            </a:r>
          </a:p>
          <a:p>
            <a:pPr lvl="1">
              <a:buFontTx/>
              <a:buChar char="-"/>
            </a:pPr>
            <a:r>
              <a:rPr lang="en-GB" dirty="0" smtClean="0"/>
              <a:t>Common Pleas</a:t>
            </a:r>
          </a:p>
          <a:p>
            <a:pPr lvl="1">
              <a:buFontTx/>
              <a:buChar char="-"/>
            </a:pPr>
            <a:r>
              <a:rPr lang="en-GB" dirty="0" smtClean="0"/>
              <a:t>King’s Bench</a:t>
            </a:r>
          </a:p>
          <a:p>
            <a:pPr lvl="1">
              <a:buFontTx/>
              <a:buChar char="-"/>
            </a:pPr>
            <a:r>
              <a:rPr lang="en-GB" dirty="0" smtClean="0"/>
              <a:t>Exchequer</a:t>
            </a:r>
          </a:p>
          <a:p>
            <a:pPr marL="0" indent="0">
              <a:buNone/>
            </a:pPr>
            <a:endParaRPr lang="en-GB" sz="2400" dirty="0" smtClean="0"/>
          </a:p>
          <a:p>
            <a:pPr marL="0" indent="0">
              <a:buNone/>
            </a:pPr>
            <a:r>
              <a:rPr lang="en-GB" sz="2400" dirty="0" smtClean="0"/>
              <a:t>But possible to petition King in Council to review.</a:t>
            </a:r>
          </a:p>
          <a:p>
            <a:pPr marL="0" indent="0">
              <a:buNone/>
            </a:pPr>
            <a:endParaRPr lang="en-GB" sz="2400" dirty="0" smtClean="0"/>
          </a:p>
          <a:p>
            <a:pPr marL="0" indent="0">
              <a:buNone/>
            </a:pPr>
            <a:r>
              <a:rPr lang="en-GB" sz="2400" dirty="0" smtClean="0"/>
              <a:t>Developed into Court of Chancery, permanently established by end of 16</a:t>
            </a:r>
            <a:r>
              <a:rPr lang="en-GB" sz="2400" baseline="30000" dirty="0" smtClean="0"/>
              <a:t>th</a:t>
            </a:r>
            <a:r>
              <a:rPr lang="en-GB" sz="2400" dirty="0" smtClean="0"/>
              <a:t> century</a:t>
            </a:r>
          </a:p>
          <a:p>
            <a:pPr marL="0" indent="0">
              <a:buNone/>
            </a:pPr>
            <a:endParaRPr lang="en-GB" sz="2400" dirty="0" smtClean="0"/>
          </a:p>
          <a:p>
            <a:pPr marL="0" indent="0">
              <a:buNone/>
            </a:pPr>
            <a:r>
              <a:rPr lang="en-GB" sz="2400" dirty="0" smtClean="0"/>
              <a:t>Courts of common law and equity merged in 1875</a:t>
            </a:r>
          </a:p>
          <a:p>
            <a:pPr marL="0" indent="0">
              <a:buNone/>
            </a:pPr>
            <a:endParaRPr lang="en-GB" dirty="0" smtClean="0"/>
          </a:p>
        </p:txBody>
      </p:sp>
      <p:sp>
        <p:nvSpPr>
          <p:cNvPr id="5" name="Content Placeholder 4"/>
          <p:cNvSpPr>
            <a:spLocks noGrp="1"/>
          </p:cNvSpPr>
          <p:nvPr>
            <p:ph sz="half" idx="2"/>
          </p:nvPr>
        </p:nvSpPr>
        <p:spPr/>
        <p:txBody>
          <a:bodyPr>
            <a:normAutofit lnSpcReduction="10000"/>
          </a:bodyPr>
          <a:lstStyle/>
          <a:p>
            <a:pPr marL="0" indent="0">
              <a:buNone/>
            </a:pPr>
            <a:r>
              <a:rPr lang="en-GB" dirty="0" smtClean="0"/>
              <a:t> </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611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542926" y="476250"/>
            <a:ext cx="8143874" cy="5649913"/>
          </a:xfrm>
        </p:spPr>
        <p:txBody>
          <a:bodyPr/>
          <a:lstStyle/>
          <a:p>
            <a:pPr marL="0" indent="0">
              <a:buNone/>
            </a:pPr>
            <a:r>
              <a:rPr lang="en-GB" dirty="0"/>
              <a:t> </a:t>
            </a:r>
            <a:endParaRPr lang="en-GB" dirty="0" smtClean="0"/>
          </a:p>
          <a:p>
            <a:pPr marL="0" indent="0">
              <a:buNone/>
            </a:pPr>
            <a:r>
              <a:rPr lang="en-GB" sz="2800" dirty="0" smtClean="0"/>
              <a:t>Equity mitigated </a:t>
            </a:r>
            <a:r>
              <a:rPr lang="en-GB" sz="2800" dirty="0"/>
              <a:t>harshness / rigidity of common law</a:t>
            </a:r>
          </a:p>
          <a:p>
            <a:pPr marL="0" indent="0">
              <a:buNone/>
            </a:pPr>
            <a:endParaRPr lang="en-GB" sz="2800" dirty="0" smtClean="0"/>
          </a:p>
          <a:p>
            <a:pPr marL="0" indent="0">
              <a:buNone/>
            </a:pPr>
            <a:r>
              <a:rPr lang="en-GB" sz="2800" dirty="0" smtClean="0"/>
              <a:t>Principles </a:t>
            </a:r>
            <a:r>
              <a:rPr lang="en-GB" sz="2800" dirty="0"/>
              <a:t>of Equity</a:t>
            </a:r>
          </a:p>
          <a:p>
            <a:pPr>
              <a:buFontTx/>
              <a:buChar char="-"/>
            </a:pPr>
            <a:r>
              <a:rPr lang="en-GB" sz="2800" dirty="0"/>
              <a:t>'</a:t>
            </a:r>
            <a:r>
              <a:rPr lang="en-GB" sz="2800" dirty="0" smtClean="0"/>
              <a:t>Equity </a:t>
            </a:r>
            <a:r>
              <a:rPr lang="en-GB" sz="2800" dirty="0"/>
              <a:t>regards as done what should have been </a:t>
            </a:r>
            <a:r>
              <a:rPr lang="en-GB" sz="2800" dirty="0" smtClean="0"/>
              <a:t>done' </a:t>
            </a:r>
          </a:p>
          <a:p>
            <a:pPr>
              <a:buFontTx/>
              <a:buChar char="-"/>
            </a:pPr>
            <a:r>
              <a:rPr lang="en-GB" sz="2800" dirty="0" smtClean="0"/>
              <a:t>'Equity </a:t>
            </a:r>
            <a:r>
              <a:rPr lang="en-GB" sz="2800" dirty="0"/>
              <a:t>will not suffer a wrong to be without a remedy' </a:t>
            </a:r>
          </a:p>
          <a:p>
            <a:pPr>
              <a:buFontTx/>
              <a:buChar char="-"/>
            </a:pPr>
            <a:r>
              <a:rPr lang="en-GB" sz="2800" dirty="0" smtClean="0"/>
              <a:t>'Equity </a:t>
            </a:r>
            <a:r>
              <a:rPr lang="en-GB" sz="2800" dirty="0"/>
              <a:t>acts on the </a:t>
            </a:r>
            <a:r>
              <a:rPr lang="en-GB" sz="2800" dirty="0" smtClean="0"/>
              <a:t>person'</a:t>
            </a: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069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1212"/>
          </a:xfrm>
        </p:spPr>
        <p:txBody>
          <a:bodyPr>
            <a:normAutofit/>
          </a:bodyPr>
          <a:lstStyle/>
          <a:p>
            <a:pPr algn="l"/>
            <a:r>
              <a:rPr lang="en-GB" sz="2800" b="1" dirty="0" smtClean="0"/>
              <a:t>III</a:t>
            </a:r>
            <a:r>
              <a:rPr lang="en-GB" sz="2800" b="1" dirty="0"/>
              <a:t>.</a:t>
            </a:r>
            <a:r>
              <a:rPr lang="en-GB" sz="2800" b="1" dirty="0" smtClean="0"/>
              <a:t> Trusts</a:t>
            </a:r>
            <a:endParaRPr lang="en-GB" sz="2800" b="1" dirty="0"/>
          </a:p>
        </p:txBody>
      </p:sp>
      <p:sp>
        <p:nvSpPr>
          <p:cNvPr id="3" name="Content Placeholder 2"/>
          <p:cNvSpPr>
            <a:spLocks noGrp="1"/>
          </p:cNvSpPr>
          <p:nvPr>
            <p:ph idx="1"/>
          </p:nvPr>
        </p:nvSpPr>
        <p:spPr>
          <a:xfrm>
            <a:off x="457200" y="1085850"/>
            <a:ext cx="8229600" cy="5040313"/>
          </a:xfrm>
        </p:spPr>
        <p:txBody>
          <a:bodyPr>
            <a:normAutofit/>
          </a:bodyPr>
          <a:lstStyle/>
          <a:p>
            <a:pPr marL="0" indent="0">
              <a:buNone/>
            </a:pPr>
            <a:r>
              <a:rPr lang="en-GB" sz="2600" dirty="0" smtClean="0"/>
              <a:t>Developed from medieval land law.</a:t>
            </a:r>
          </a:p>
          <a:p>
            <a:pPr marL="0" indent="0">
              <a:buNone/>
            </a:pPr>
            <a:endParaRPr lang="en-GB" sz="2600" dirty="0" smtClean="0"/>
          </a:p>
          <a:p>
            <a:pPr marL="0" indent="0">
              <a:buNone/>
            </a:pPr>
            <a:r>
              <a:rPr lang="en-GB" sz="2600" dirty="0" smtClean="0"/>
              <a:t>If A wished to transfer land to B, he had first to surrender it to his feudal lord</a:t>
            </a:r>
          </a:p>
          <a:p>
            <a:pPr marL="0" indent="0">
              <a:buNone/>
            </a:pPr>
            <a:endParaRPr lang="en-GB" sz="2600" dirty="0" smtClean="0"/>
          </a:p>
          <a:p>
            <a:pPr marL="0" indent="0">
              <a:buNone/>
            </a:pPr>
            <a:r>
              <a:rPr lang="en-GB" sz="2600" dirty="0" smtClean="0"/>
              <a:t>Feudal lord </a:t>
            </a:r>
            <a:r>
              <a:rPr lang="en-GB" sz="2600" u="sng" dirty="0" smtClean="0"/>
              <a:t>legally</a:t>
            </a:r>
            <a:r>
              <a:rPr lang="en-GB" sz="2600" dirty="0" smtClean="0"/>
              <a:t> owned the land</a:t>
            </a:r>
          </a:p>
          <a:p>
            <a:pPr marL="0" indent="0">
              <a:buNone/>
            </a:pPr>
            <a:endParaRPr lang="en-GB" sz="2600" dirty="0" smtClean="0"/>
          </a:p>
          <a:p>
            <a:pPr marL="0" indent="0">
              <a:buNone/>
            </a:pPr>
            <a:r>
              <a:rPr lang="en-GB" sz="2600" dirty="0" smtClean="0"/>
              <a:t>But Equity said that the feudal lord then held the land “to the use of” B.   </a:t>
            </a:r>
          </a:p>
          <a:p>
            <a:pPr marL="0" indent="0">
              <a:buNone/>
            </a:pPr>
            <a:r>
              <a:rPr lang="en-GB" sz="2600" dirty="0" smtClean="0"/>
              <a:t>B had an “equitable interest” in the land.</a:t>
            </a:r>
          </a:p>
          <a:p>
            <a:pPr marL="0" indent="0">
              <a:buNone/>
            </a:pP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144" y="5991225"/>
            <a:ext cx="640019" cy="610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8025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6366</TotalTime>
  <Words>2698</Words>
  <Application>Microsoft Office PowerPoint</Application>
  <PresentationFormat>Προβολή στην οθόνη (4:3)</PresentationFormat>
  <Paragraphs>426</Paragraphs>
  <Slides>46</Slides>
  <Notes>20</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Office Theme</vt:lpstr>
      <vt:lpstr>Athens University 16 May 2017   Private International Law  Some reflections from the perspective  of an English barrister  </vt:lpstr>
      <vt:lpstr> </vt:lpstr>
      <vt:lpstr>I. The United Kingdom</vt:lpstr>
      <vt:lpstr> </vt:lpstr>
      <vt:lpstr>II. English law</vt:lpstr>
      <vt:lpstr>English Court system </vt:lpstr>
      <vt:lpstr>English Court system </vt:lpstr>
      <vt:lpstr> </vt:lpstr>
      <vt:lpstr>III. Trusts</vt:lpstr>
      <vt:lpstr>Παρουσίαση του PowerPoint</vt:lpstr>
      <vt:lpstr> Hague Convention on the Law Applicable to Trusts and to their Recognition – 1 July 1985   </vt:lpstr>
      <vt:lpstr> </vt:lpstr>
      <vt:lpstr> </vt:lpstr>
      <vt:lpstr>IV. Jurisdiction [Civil &amp; commercial] – A Jigsaw Brussels I Recast [Brussels I bis] </vt:lpstr>
      <vt:lpstr>1. Art 4. Actor sequitur forum rei</vt:lpstr>
      <vt:lpstr>2. Art 6.2 – Jurisdiction vs non-EU domiciliaries </vt:lpstr>
      <vt:lpstr>3. Art 7.1(a) – Place of performance of the obligation in question </vt:lpstr>
      <vt:lpstr>4. Art 7.6 – Trusts</vt:lpstr>
      <vt:lpstr>4. Art 7.6 – Trusts</vt:lpstr>
      <vt:lpstr>5. Art 25 – Jurisdiction agreements</vt:lpstr>
      <vt:lpstr>Null and void</vt:lpstr>
      <vt:lpstr>6. Art 26 – Entry of an appearance</vt:lpstr>
      <vt:lpstr>Entry of appearance and challenge to jurisdiction</vt:lpstr>
      <vt:lpstr>7. Art 35 – Provisional and protective measures </vt:lpstr>
      <vt:lpstr>7. Art 35 – Provisional and protective measures </vt:lpstr>
      <vt:lpstr>V. Rome II – Non-contractual obligations</vt:lpstr>
      <vt:lpstr> </vt:lpstr>
      <vt:lpstr>  VI. BREXIT  Brussels I Recast, Lugano 2007 </vt:lpstr>
      <vt:lpstr>1. Replacement of Brussels I Recast? </vt:lpstr>
      <vt:lpstr>(a) Revival of Brussels Convention (and accession conventions)? </vt:lpstr>
      <vt:lpstr>Παρουσίαση του PowerPoint</vt:lpstr>
      <vt:lpstr>(b) Revival of Lugano Convention 1988? </vt:lpstr>
      <vt:lpstr>(c) Continuation of Lugano Convention 2007? </vt:lpstr>
      <vt:lpstr>(c) Continuation of Lugano Convention 2007? </vt:lpstr>
      <vt:lpstr>(d) Special agreement on Danish model? </vt:lpstr>
      <vt:lpstr>2. What if there is no agreement? </vt:lpstr>
      <vt:lpstr> </vt:lpstr>
      <vt:lpstr>Revival of UK’s old bilateral conventions? </vt:lpstr>
      <vt:lpstr> </vt:lpstr>
      <vt:lpstr>Παρουσίαση του PowerPoint</vt:lpstr>
      <vt:lpstr> </vt:lpstr>
      <vt:lpstr> </vt:lpstr>
      <vt:lpstr>3. Other options </vt:lpstr>
      <vt:lpstr> </vt:lpstr>
      <vt:lpstr>(b) Arbitration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Brexit: The Fate of Commercial Dispute  Resolution in London and on the Continent</dc:title>
  <dc:creator>Alex Layton</dc:creator>
  <cp:lastModifiedBy>Α</cp:lastModifiedBy>
  <cp:revision>73</cp:revision>
  <cp:lastPrinted>2016-11-09T18:41:00Z</cp:lastPrinted>
  <dcterms:created xsi:type="dcterms:W3CDTF">2016-05-24T08:59:54Z</dcterms:created>
  <dcterms:modified xsi:type="dcterms:W3CDTF">2017-05-16T05:49:53Z</dcterms:modified>
</cp:coreProperties>
</file>