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69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-21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2DAE-A2CF-2744-97D3-1A3A603325AD}" type="datetimeFigureOut">
              <a:rPr lang="en-US" smtClean="0"/>
              <a:pPr/>
              <a:t>5/18/19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AB64-F668-6348-B4C4-DF4674BEEE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2DAE-A2CF-2744-97D3-1A3A603325AD}" type="datetimeFigureOut">
              <a:rPr lang="en-US" smtClean="0"/>
              <a:pPr/>
              <a:t>5/18/19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AB64-F668-6348-B4C4-DF4674BEEE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2DAE-A2CF-2744-97D3-1A3A603325AD}" type="datetimeFigureOut">
              <a:rPr lang="en-US" smtClean="0"/>
              <a:pPr/>
              <a:t>5/18/19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AB64-F668-6348-B4C4-DF4674BEEE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2DAE-A2CF-2744-97D3-1A3A603325AD}" type="datetimeFigureOut">
              <a:rPr lang="en-US" smtClean="0"/>
              <a:pPr/>
              <a:t>5/18/19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AB64-F668-6348-B4C4-DF4674BEEE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2DAE-A2CF-2744-97D3-1A3A603325AD}" type="datetimeFigureOut">
              <a:rPr lang="en-US" smtClean="0"/>
              <a:pPr/>
              <a:t>5/18/19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AB64-F668-6348-B4C4-DF4674BEEE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2DAE-A2CF-2744-97D3-1A3A603325AD}" type="datetimeFigureOut">
              <a:rPr lang="en-US" smtClean="0"/>
              <a:pPr/>
              <a:t>5/18/19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AB64-F668-6348-B4C4-DF4674BEEE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2DAE-A2CF-2744-97D3-1A3A603325AD}" type="datetimeFigureOut">
              <a:rPr lang="en-US" smtClean="0"/>
              <a:pPr/>
              <a:t>5/18/19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AB64-F668-6348-B4C4-DF4674BEEE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2DAE-A2CF-2744-97D3-1A3A603325AD}" type="datetimeFigureOut">
              <a:rPr lang="en-US" smtClean="0"/>
              <a:pPr/>
              <a:t>5/18/19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AB64-F668-6348-B4C4-DF4674BEEE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2DAE-A2CF-2744-97D3-1A3A603325AD}" type="datetimeFigureOut">
              <a:rPr lang="en-US" smtClean="0"/>
              <a:pPr/>
              <a:t>5/18/19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AB64-F668-6348-B4C4-DF4674BEEE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2DAE-A2CF-2744-97D3-1A3A603325AD}" type="datetimeFigureOut">
              <a:rPr lang="en-US" smtClean="0"/>
              <a:pPr/>
              <a:t>5/18/19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AB64-F668-6348-B4C4-DF4674BEEE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2DAE-A2CF-2744-97D3-1A3A603325AD}" type="datetimeFigureOut">
              <a:rPr lang="en-US" smtClean="0"/>
              <a:pPr/>
              <a:t>5/18/19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DAB64-F668-6348-B4C4-DF4674BEEE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62DAE-A2CF-2744-97D3-1A3A603325AD}" type="datetimeFigureOut">
              <a:rPr lang="en-US" smtClean="0"/>
              <a:pPr/>
              <a:t>5/18/19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DAB64-F668-6348-B4C4-DF4674BEEE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6841"/>
            <a:ext cx="7772400" cy="6335400"/>
          </a:xfrm>
        </p:spPr>
        <p:txBody>
          <a:bodyPr/>
          <a:lstStyle/>
          <a:p>
            <a:r>
              <a:rPr lang="el-GR" b="1" dirty="0" smtClean="0">
                <a:solidFill>
                  <a:schemeClr val="bg1"/>
                </a:solidFill>
              </a:rPr>
              <a:t>Μεθοδολογία της Έρευνας στις Κοινωνικές Επιστήμες Ι &amp; ΙΙ</a:t>
            </a:r>
            <a:br>
              <a:rPr lang="el-GR" b="1" dirty="0" smtClean="0">
                <a:solidFill>
                  <a:schemeClr val="bg1"/>
                </a:solidFill>
              </a:rPr>
            </a:br>
            <a:r>
              <a:rPr lang="el-GR" sz="4000" dirty="0" smtClean="0">
                <a:solidFill>
                  <a:schemeClr val="bg1"/>
                </a:solidFill>
              </a:rPr>
              <a:t/>
            </a:r>
            <a:br>
              <a:rPr lang="el-GR" sz="4000" dirty="0" smtClean="0">
                <a:solidFill>
                  <a:schemeClr val="bg1"/>
                </a:solidFill>
              </a:rPr>
            </a:br>
            <a:r>
              <a:rPr lang="el-GR" b="1" dirty="0" smtClean="0">
                <a:solidFill>
                  <a:schemeClr val="bg1"/>
                </a:solidFill>
              </a:rPr>
              <a:t/>
            </a:r>
            <a:br>
              <a:rPr lang="el-GR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l-GR" b="1" dirty="0" smtClean="0">
                <a:solidFill>
                  <a:schemeClr val="bg1"/>
                </a:solidFill>
              </a:rPr>
              <a:t>Μάθημα </a:t>
            </a:r>
            <a:r>
              <a:rPr lang="en-GB" b="1" dirty="0" smtClean="0">
                <a:solidFill>
                  <a:schemeClr val="bg1"/>
                </a:solidFill>
              </a:rPr>
              <a:t>20</a:t>
            </a:r>
            <a:r>
              <a:rPr lang="el-GR" b="1" dirty="0" smtClean="0">
                <a:solidFill>
                  <a:schemeClr val="bg1"/>
                </a:solidFill>
              </a:rPr>
              <a:t>-2</a:t>
            </a:r>
            <a:r>
              <a:rPr lang="en-GB" b="1" smtClean="0">
                <a:solidFill>
                  <a:schemeClr val="bg1"/>
                </a:solidFill>
              </a:rPr>
              <a:t>1</a:t>
            </a:r>
            <a:r>
              <a:rPr lang="el-GR" b="1" smtClean="0">
                <a:solidFill>
                  <a:schemeClr val="bg1"/>
                </a:solidFill>
              </a:rPr>
              <a:t>: </a:t>
            </a:r>
            <a:r>
              <a:rPr lang="el-GR" b="1" dirty="0" smtClean="0">
                <a:solidFill>
                  <a:schemeClr val="bg1"/>
                </a:solidFill>
              </a:rPr>
              <a:t>Παρατήρηση</a:t>
            </a:r>
            <a:r>
              <a:rPr lang="el-GR" dirty="0" smtClean="0"/>
              <a:t/>
            </a:r>
            <a:br>
              <a:rPr lang="el-GR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371600" y="5638799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Η καταγραφή πρέπει να γίνεται επιτόπου (αν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είναι εφικτό) ή το γρηγορότερο δυνατό μετά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τη λήξη της παρατήρησης. Κατά τη διάρκεια της παρατήρησης ο ερευνητής κρατάει σημειώσεις/λέξεις κλειδιά τηρώντας τη χρονική σειρά για όλα όσα διαδραματίζονται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Ο ερευνητής δεν πρέπει να εμπιστεύεται τη 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                              μνήμη του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09774" y="3852609"/>
            <a:ext cx="62268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200" dirty="0" smtClean="0">
                <a:solidFill>
                  <a:schemeClr val="bg1"/>
                </a:solidFill>
                <a:latin typeface="Wingdings"/>
                <a:ea typeface="Wingdings"/>
                <a:cs typeface="Wingdings"/>
              </a:rPr>
              <a:t></a:t>
            </a:r>
            <a:endParaRPr lang="en-US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1"/>
            <a:ext cx="8229600" cy="2746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9412"/>
            <a:ext cx="8229600" cy="635858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 </a:t>
            </a:r>
            <a:r>
              <a:rPr lang="el-GR" sz="3765" dirty="0" smtClean="0">
                <a:solidFill>
                  <a:schemeClr val="bg1"/>
                </a:solidFill>
              </a:rPr>
              <a:t>Οι σημειώσεις θα πρέπει να διαφοροποιούν</a:t>
            </a:r>
          </a:p>
          <a:p>
            <a:pPr>
              <a:buNone/>
            </a:pPr>
            <a:r>
              <a:rPr lang="el-GR" sz="3765" dirty="0" smtClean="0">
                <a:solidFill>
                  <a:schemeClr val="bg1"/>
                </a:solidFill>
              </a:rPr>
              <a:t>   την περιγραφή από την ερμηνεία</a:t>
            </a:r>
          </a:p>
          <a:p>
            <a:pPr>
              <a:buNone/>
            </a:pPr>
            <a:r>
              <a:rPr lang="el-GR" sz="3765" dirty="0" smtClean="0">
                <a:solidFill>
                  <a:schemeClr val="bg1"/>
                </a:solidFill>
              </a:rPr>
              <a:t>   - Περιγραφικές σημειώσεις</a:t>
            </a:r>
          </a:p>
          <a:p>
            <a:pPr>
              <a:buNone/>
            </a:pPr>
            <a:r>
              <a:rPr lang="el-GR" sz="3765" dirty="0" smtClean="0">
                <a:solidFill>
                  <a:schemeClr val="bg1"/>
                </a:solidFill>
              </a:rPr>
              <a:t>   - Θεωρητικές/ερμηνευτικές σημειώσεις που </a:t>
            </a:r>
          </a:p>
          <a:p>
            <a:pPr>
              <a:buNone/>
            </a:pPr>
            <a:r>
              <a:rPr lang="el-GR" sz="3765" dirty="0" smtClean="0">
                <a:solidFill>
                  <a:schemeClr val="bg1"/>
                </a:solidFill>
              </a:rPr>
              <a:t>     αποδίδουν νόημα στην περιγραφή </a:t>
            </a:r>
            <a:r>
              <a:rPr lang="el-GR" sz="3765" dirty="0" smtClean="0">
                <a:solidFill>
                  <a:schemeClr val="bg1"/>
                </a:solidFill>
                <a:latin typeface="Wingdings"/>
                <a:ea typeface="Wingdings"/>
                <a:cs typeface="Wingdings"/>
              </a:rPr>
              <a:t></a:t>
            </a:r>
            <a:endParaRPr lang="en-US" sz="3765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sz="3765" dirty="0" smtClean="0">
                <a:solidFill>
                  <a:schemeClr val="bg1"/>
                </a:solidFill>
              </a:rPr>
              <a:t>     έτσι αναδεικνύονται οι αναλυτικές </a:t>
            </a:r>
          </a:p>
          <a:p>
            <a:pPr>
              <a:buNone/>
            </a:pPr>
            <a:r>
              <a:rPr lang="el-GR" sz="3765" dirty="0" smtClean="0">
                <a:solidFill>
                  <a:schemeClr val="bg1"/>
                </a:solidFill>
              </a:rPr>
              <a:t>     κατηγορίες. Αναδεικνύονται δοκιμαστικές</a:t>
            </a:r>
          </a:p>
          <a:p>
            <a:pPr>
              <a:buNone/>
            </a:pPr>
            <a:r>
              <a:rPr lang="el-GR" sz="3765" dirty="0" smtClean="0">
                <a:solidFill>
                  <a:schemeClr val="bg1"/>
                </a:solidFill>
              </a:rPr>
              <a:t>     αναλυτικές κατηγορίες που επιβεβαιώνονται</a:t>
            </a:r>
          </a:p>
          <a:p>
            <a:pPr>
              <a:buNone/>
            </a:pPr>
            <a:r>
              <a:rPr lang="el-GR" sz="3765" dirty="0" smtClean="0">
                <a:solidFill>
                  <a:schemeClr val="bg1"/>
                </a:solidFill>
              </a:rPr>
              <a:t>     ή αναθεωρούνται.</a:t>
            </a:r>
          </a:p>
          <a:p>
            <a:pPr>
              <a:buNone/>
            </a:pPr>
            <a:r>
              <a:rPr lang="el-GR" sz="3765" dirty="0" smtClean="0">
                <a:solidFill>
                  <a:schemeClr val="bg1"/>
                </a:solidFill>
              </a:rPr>
              <a:t>   - Μεθοδολογικές σημειώσεις για όλα όσα μεσολαβούν κατά τη διάρκεια της έρευνας</a:t>
            </a:r>
          </a:p>
          <a:p>
            <a:pPr>
              <a:buNone/>
            </a:pPr>
            <a:r>
              <a:rPr lang="el-GR" sz="3765" dirty="0" smtClean="0"/>
              <a:t> </a:t>
            </a:r>
          </a:p>
          <a:p>
            <a:pPr>
              <a:buNone/>
            </a:pPr>
            <a:r>
              <a:rPr lang="el-GR" dirty="0" smtClean="0"/>
              <a:t> </a:t>
            </a:r>
          </a:p>
          <a:p>
            <a:pPr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6360410"/>
          </a:xfrm>
        </p:spPr>
        <p:txBody>
          <a:bodyPr/>
          <a:lstStyle/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Η παρατήρηση συχνά συνοδεύεται και από 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συνέντευξη που δίνει τη δυνατότητα στον ερωτώμενο να αναπτύξει θέματα όπως εκείνος θέλει, να περιγράψει ελεύθερα τις εμπειρίες του και να εκφράσει απόψεις. Ο σκοπός είναι να συμπληρωθούν στοιχεία που συγκεντρώνονται από την παρατήρηση. 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Ο ερμηνείες που δίνουν οι ερωτώμενοι συνομιλούν με τις ερμηνείες και τα συμπεράσματα του ερευνητή.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>
                <a:solidFill>
                  <a:schemeClr val="bg1"/>
                </a:solidFill>
              </a:rPr>
              <a:t>Η ανάλυση των δεδομένων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Η ταξινόμηση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Είναι απαραίτητο ένα σύστημα αρχειοθέτησης και κωδικοποίησης. Ο ερευνητής αναγνωρίζει και ανασύρει διασυνδέσεις από τα δεδομένα. Χρήση Η/Υ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Ανακάλυψη γενικών εννοιολογικών κατηγοριών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101"/>
            <a:ext cx="8229600" cy="6215898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Χρήση αναλυτικής μονάδας,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                       για παράδειγμα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- κοινωνικά νοήματα ως αναλυτική μονάδα (πώς ερμηνεύουν τα υποκείμενα τη συμπεριφορά τους, τη συμπεριφορά των άλλων, το νόημα που έχουν συγκεκριμένες καταστάσεις)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- οι πρακτικές που χρησιμοποιούνται σε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επαναλαμβανόμενες μορφές επικοινωνίας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και συμπεριφοράς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- οι ρόλοι που υιοθετούνται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- οι σχέσεις που διαμορφώνονται και πώς διατηρούνται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70639"/>
          </a:xfrm>
        </p:spPr>
        <p:txBody>
          <a:bodyPr>
            <a:normAutofit fontScale="90000"/>
          </a:bodyPr>
          <a:lstStyle/>
          <a:p>
            <a:r>
              <a:rPr lang="el-GR" sz="4000" dirty="0" smtClean="0">
                <a:solidFill>
                  <a:schemeClr val="bg1"/>
                </a:solidFill>
              </a:rPr>
              <a:t>Συμπερασματικά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0639"/>
            <a:ext cx="8229600" cy="5989805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Ενώ οι ποσοτικές μέθοδοι παγώνουν τα κοινωνικά φαινόμενα στο χρόνο, η συμμετοχική παρατήρηση ενδιαφέρεται για τη δυναμική προσέγγιση των φαινομένων.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Η συμμετοχική παρατήρηση είναι κατάλληλη όταν πρόκειται για μικρές ομάδες, γεωγραφικά περιορισμένες και άρα παρατηρήσιμες.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Το ενδιαφέρον εστιάζεται στην ερμηνεία της κοινωνικής πραγματικότητας από τη σκοπιά των υποκειμένων και όχι του ερευνητή.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-1"/>
            <a:ext cx="8229600" cy="6649317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Ο κίνδυνος να κατασκευαστεί μια εικόνα που εκφράζει τις αντιλήψεις του ερευνητή και όχι των ερευνώμενων είναι μικρότερος όταν η μέθοδος που εφαρμόζεται είναι η συμμετοχική παρατήρηση. 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Η θεωρητική προσέγγιση από την οποία εμφορείται η συμμετοχική παρατήρηση είναι αυτή της συμβολικής αλληλεπίδρασης—διαντίδραση μεταξύ των υποκειμένων και μεταξύ αυτών και του ερευνητή. Ο ερευνητής δεν παρατηρεί απλώς και καταγράφει αλλά συμμετέχει στην κατασκευή της πραγματικότητας.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3682"/>
            <a:ext cx="8229600" cy="5612482"/>
          </a:xfrm>
        </p:spPr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Μέθοδος ευέλικτη.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Οι εννοιολογικές κατηγορίες δεν είναι προκαθορισμένες αλλά αναδύονται από τα δεδομένα.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Διαλεκτική σχέση θεωρίας και συλλογής στοιχείων—ιδέες διαμορφώνονται, δοκιμάζονται, ανασυγκροτούνται και διατυπώνονται νέες υποθέσεις εργασίας.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Εξαιρετικά σημαντική η στάση του ερευνητή.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3446"/>
            <a:ext cx="8229600" cy="54127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3600" dirty="0" smtClean="0">
                <a:solidFill>
                  <a:schemeClr val="bg1"/>
                </a:solidFill>
              </a:rPr>
              <a:t>   Κριτική </a:t>
            </a:r>
            <a:r>
              <a:rPr lang="el-GR" sz="3600" dirty="0" smtClean="0">
                <a:solidFill>
                  <a:schemeClr val="bg1"/>
                </a:solidFill>
                <a:latin typeface="Wingdings"/>
                <a:ea typeface="Wingdings"/>
                <a:cs typeface="Wingdings"/>
              </a:rPr>
              <a:t> </a:t>
            </a:r>
            <a:r>
              <a:rPr lang="el-GR" sz="3600" dirty="0" smtClean="0">
                <a:solidFill>
                  <a:schemeClr val="bg1"/>
                </a:solidFill>
                <a:ea typeface="Wingdings"/>
                <a:cs typeface="Wingdings"/>
              </a:rPr>
              <a:t>το δείγμα δεν είναι τυχαία επιλεγμένο και άρα τα αποτελέσματα δεν είναι γενικεύσιμα. Ο στόχος όμως των ποιοτικών προσεγγίσεων δεν είναι η διαμόρφωση γενικών κανόνων αλλά η διατύπωση </a:t>
            </a:r>
            <a:r>
              <a:rPr lang="el-GR" sz="3600" i="1" dirty="0" smtClean="0">
                <a:solidFill>
                  <a:schemeClr val="bg1"/>
                </a:solidFill>
                <a:ea typeface="Wingdings"/>
                <a:cs typeface="Wingdings"/>
              </a:rPr>
              <a:t>υποθέσεων εργασίας </a:t>
            </a:r>
            <a:r>
              <a:rPr lang="el-GR" sz="3600" dirty="0" smtClean="0">
                <a:solidFill>
                  <a:schemeClr val="bg1"/>
                </a:solidFill>
                <a:ea typeface="Wingdings"/>
                <a:cs typeface="Wingdings"/>
              </a:rPr>
              <a:t>για </a:t>
            </a:r>
            <a:r>
              <a:rPr lang="el-GR" sz="3600" smtClean="0">
                <a:solidFill>
                  <a:schemeClr val="bg1"/>
                </a:solidFill>
                <a:ea typeface="Wingdings"/>
                <a:cs typeface="Wingdings"/>
              </a:rPr>
              <a:t>το τι είναι </a:t>
            </a:r>
            <a:r>
              <a:rPr lang="el-GR" sz="3600" dirty="0" smtClean="0">
                <a:solidFill>
                  <a:schemeClr val="bg1"/>
                </a:solidFill>
                <a:ea typeface="Wingdings"/>
                <a:cs typeface="Wingdings"/>
              </a:rPr>
              <a:t>πιθανό να ανακαλυφθεί σε παρόμοιους κοινωνικούς χώρους.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867"/>
            <a:ext cx="7772400" cy="2758584"/>
          </a:xfrm>
        </p:spPr>
        <p:txBody>
          <a:bodyPr>
            <a:normAutofit/>
          </a:bodyPr>
          <a:lstStyle/>
          <a:p>
            <a:r>
              <a:rPr lang="el-GR" sz="4000" dirty="0" smtClean="0">
                <a:solidFill>
                  <a:schemeClr val="bg1"/>
                </a:solidFill>
              </a:rPr>
              <a:t>Η παρατήρηση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10625"/>
            <a:ext cx="6400800" cy="2528175"/>
          </a:xfrm>
        </p:spPr>
        <p:txBody>
          <a:bodyPr>
            <a:normAutofit/>
          </a:bodyPr>
          <a:lstStyle/>
          <a:p>
            <a:r>
              <a:rPr lang="el-GR" sz="3600" dirty="0" smtClean="0">
                <a:solidFill>
                  <a:schemeClr val="bg1"/>
                </a:solidFill>
              </a:rPr>
              <a:t>Συμμετοχική παρατήρηση</a:t>
            </a:r>
          </a:p>
          <a:p>
            <a:r>
              <a:rPr lang="el-GR" sz="3600" dirty="0" smtClean="0">
                <a:solidFill>
                  <a:schemeClr val="bg1"/>
                </a:solidFill>
              </a:rPr>
              <a:t>Συστηματική παρατήρηση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85143"/>
            <a:ext cx="8229600" cy="1583849"/>
          </a:xfrm>
        </p:spPr>
        <p:txBody>
          <a:bodyPr>
            <a:normAutofit/>
          </a:bodyPr>
          <a:lstStyle/>
          <a:p>
            <a:r>
              <a:rPr lang="el-GR" sz="4000" dirty="0" smtClean="0">
                <a:solidFill>
                  <a:schemeClr val="bg1"/>
                </a:solidFill>
              </a:rPr>
              <a:t>Η συμμετοχική παρατήρηση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4673"/>
            <a:ext cx="8229600" cy="5778913"/>
          </a:xfrm>
        </p:spPr>
        <p:txBody>
          <a:bodyPr>
            <a:noAutofit/>
          </a:bodyPr>
          <a:lstStyle/>
          <a:p>
            <a:r>
              <a:rPr lang="el-GR" sz="3600" dirty="0" smtClean="0">
                <a:solidFill>
                  <a:schemeClr val="bg1"/>
                </a:solidFill>
              </a:rPr>
              <a:t>Η μέθοδος που έχει ταυτιστεί περισσότερο από κάθε άλλη με την ποιοτική έρευνα. Βασική μέθοδος της κοινωνικής ανθρωπολογίας</a:t>
            </a:r>
          </a:p>
          <a:p>
            <a:r>
              <a:rPr lang="el-GR" sz="3600" dirty="0" smtClean="0">
                <a:solidFill>
                  <a:schemeClr val="bg1"/>
                </a:solidFill>
              </a:rPr>
              <a:t>Τα κοινωνικά φαινόμενα μελετώνται καθώς διαδραματίζονται  </a:t>
            </a:r>
            <a:r>
              <a:rPr lang="el-GR" sz="3600" dirty="0" smtClean="0">
                <a:solidFill>
                  <a:schemeClr val="bg1"/>
                </a:solidFill>
                <a:latin typeface="Wingdings"/>
                <a:ea typeface="Wingdings"/>
                <a:cs typeface="Wingdings"/>
              </a:rPr>
              <a:t> </a:t>
            </a:r>
            <a:r>
              <a:rPr lang="el-GR" sz="3600" dirty="0" smtClean="0">
                <a:solidFill>
                  <a:schemeClr val="bg1"/>
                </a:solidFill>
                <a:ea typeface="Wingdings"/>
                <a:cs typeface="Wingdings"/>
              </a:rPr>
              <a:t>στο</a:t>
            </a:r>
            <a:r>
              <a:rPr lang="el-GR" sz="3600" dirty="0" smtClean="0">
                <a:solidFill>
                  <a:schemeClr val="bg1"/>
                </a:solidFill>
                <a:latin typeface="Calibri"/>
                <a:ea typeface="Wingdings"/>
                <a:cs typeface="Wingdings"/>
              </a:rPr>
              <a:t> εργαστήριο της κοινωνικής ζωής. Πώς τα υποκείμενα αποδίδουν νοήματα σε αυτά που συμβαίνουν γύρω τους και πώς αυτά επηρεάζουν τη συμπεριφορά τους.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Στη συμμετοχική παρατήρηση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  <a:ea typeface="Wingdings"/>
                <a:cs typeface="Wingdings"/>
              </a:rPr>
              <a:t>    Ο </a:t>
            </a:r>
            <a:r>
              <a:rPr lang="el-GR" dirty="0">
                <a:solidFill>
                  <a:schemeClr val="bg1"/>
                </a:solidFill>
                <a:ea typeface="Wingdings"/>
                <a:cs typeface="Wingdings"/>
              </a:rPr>
              <a:t>ερευνητής συγκεντρώνεται σε λίγες περιπτώσεις και μέσα από την ολότητα κάθε περίπτωσης προσπαθεί να ανακαλύψει κοινά </a:t>
            </a:r>
            <a:r>
              <a:rPr lang="el-GR" dirty="0" smtClean="0">
                <a:solidFill>
                  <a:schemeClr val="bg1"/>
                </a:solidFill>
                <a:ea typeface="Wingdings"/>
                <a:cs typeface="Wingdings"/>
              </a:rPr>
              <a:t>σημεία</a:t>
            </a:r>
            <a:endParaRPr lang="el-GR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                        </a:t>
            </a:r>
            <a:r>
              <a:rPr lang="el-GR" dirty="0" smtClean="0">
                <a:solidFill>
                  <a:srgbClr val="FF0000"/>
                </a:solidFill>
              </a:rPr>
              <a:t>ενώ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Στη συστηματική παρατήρηση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Μεγάλος αριθμός περιπτώσεων και με τη στατιστική ανάλυση προαποφασισμένων μεταβλητών ο ερευνητής προσπαθεί να αναδείξει  τις γενικές τάσεις που χαρακτηρίζουν τα δεδομένα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sz="3600" dirty="0" smtClean="0">
                <a:solidFill>
                  <a:schemeClr val="bg1"/>
                </a:solidFill>
              </a:rPr>
              <a:t>   Δεν επιβάλλονται εννοιολογικές κατηγορίες και δεν καθορίζονται από πριν. Η θεωρία αναδύεται από τα δεδομένα μέσα από τη διαδοχική αποσαφήνιση των εννοιολογικών κατηγοριών </a:t>
            </a:r>
          </a:p>
          <a:p>
            <a:pPr>
              <a:buNone/>
            </a:pPr>
            <a:r>
              <a:rPr lang="el-GR" sz="3600" dirty="0" smtClean="0">
                <a:solidFill>
                  <a:schemeClr val="bg1"/>
                </a:solidFill>
              </a:rPr>
              <a:t>                            </a:t>
            </a:r>
            <a:r>
              <a:rPr lang="el-GR" sz="3600" dirty="0" smtClean="0">
                <a:solidFill>
                  <a:srgbClr val="FF0000"/>
                </a:solidFill>
              </a:rPr>
              <a:t>ενώ</a:t>
            </a:r>
          </a:p>
          <a:p>
            <a:pPr>
              <a:buNone/>
            </a:pPr>
            <a:r>
              <a:rPr lang="el-GR" sz="3600" dirty="0" smtClean="0">
                <a:solidFill>
                  <a:schemeClr val="bg1"/>
                </a:solidFill>
              </a:rPr>
              <a:t>   Στη συστηματική παρατήρηση σκοπός του ερευνητή είναι ο έλεγχος μιας ήδη</a:t>
            </a:r>
          </a:p>
          <a:p>
            <a:pPr>
              <a:buNone/>
            </a:pPr>
            <a:r>
              <a:rPr lang="el-GR" sz="3600" dirty="0" smtClean="0">
                <a:solidFill>
                  <a:schemeClr val="bg1"/>
                </a:solidFill>
              </a:rPr>
              <a:t>   υπάρχουσας θεωρίας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>
                <a:solidFill>
                  <a:schemeClr val="bg1"/>
                </a:solidFill>
              </a:rPr>
              <a:t>Ο βαθμός συμμετοχής του ερευνητή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l-GR" sz="3600" dirty="0" smtClean="0">
                <a:solidFill>
                  <a:schemeClr val="bg1"/>
                </a:solidFill>
              </a:rPr>
              <a:t>Στη συμμετοχική παρατήρηση κυμαίνεται</a:t>
            </a:r>
          </a:p>
          <a:p>
            <a:pPr>
              <a:buNone/>
            </a:pPr>
            <a:r>
              <a:rPr lang="el-GR" sz="3600" dirty="0" smtClean="0">
                <a:solidFill>
                  <a:schemeClr val="bg1"/>
                </a:solidFill>
              </a:rPr>
              <a:t>από καμμία έως πλήρη συμμετοχή</a:t>
            </a:r>
          </a:p>
          <a:p>
            <a:pPr>
              <a:buNone/>
            </a:pPr>
            <a:r>
              <a:rPr lang="el-GR" sz="3600" dirty="0" smtClean="0">
                <a:solidFill>
                  <a:schemeClr val="bg1"/>
                </a:solidFill>
              </a:rPr>
              <a:t>                              </a:t>
            </a:r>
            <a:r>
              <a:rPr lang="el-GR" sz="3600" dirty="0" smtClean="0">
                <a:solidFill>
                  <a:srgbClr val="FF0000"/>
                </a:solidFill>
              </a:rPr>
              <a:t>ενώ</a:t>
            </a:r>
          </a:p>
          <a:p>
            <a:pPr>
              <a:buNone/>
            </a:pPr>
            <a:r>
              <a:rPr lang="el-GR" sz="3600" dirty="0" smtClean="0">
                <a:solidFill>
                  <a:schemeClr val="bg1"/>
                </a:solidFill>
              </a:rPr>
              <a:t>Στη συστηματική παρατήρηση ο</a:t>
            </a:r>
          </a:p>
          <a:p>
            <a:pPr>
              <a:buNone/>
            </a:pPr>
            <a:r>
              <a:rPr lang="el-GR" sz="3600" dirty="0" smtClean="0">
                <a:solidFill>
                  <a:schemeClr val="bg1"/>
                </a:solidFill>
              </a:rPr>
              <a:t>ερευνητής δεν έχει καμμία απολύτως</a:t>
            </a:r>
          </a:p>
          <a:p>
            <a:pPr>
              <a:buNone/>
            </a:pPr>
            <a:r>
              <a:rPr lang="el-GR" sz="3600" dirty="0" smtClean="0">
                <a:solidFill>
                  <a:schemeClr val="bg1"/>
                </a:solidFill>
              </a:rPr>
              <a:t>συμμετοχή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l-GR" sz="3600" dirty="0" smtClean="0">
                <a:solidFill>
                  <a:schemeClr val="bg1"/>
                </a:solidFill>
              </a:rPr>
              <a:t>Όταν ο βαθμός συμμετοχής είναι μεγάλος</a:t>
            </a:r>
          </a:p>
          <a:p>
            <a:pPr>
              <a:buNone/>
            </a:pPr>
            <a:r>
              <a:rPr lang="el-GR" sz="3600" dirty="0" smtClean="0">
                <a:solidFill>
                  <a:schemeClr val="bg1"/>
                </a:solidFill>
              </a:rPr>
              <a:t>σκοπός του ερευνητή είναι να ενσωματωθεί</a:t>
            </a:r>
          </a:p>
          <a:p>
            <a:pPr>
              <a:buNone/>
            </a:pPr>
            <a:r>
              <a:rPr lang="el-GR" sz="3600" dirty="0" smtClean="0">
                <a:solidFill>
                  <a:schemeClr val="bg1"/>
                </a:solidFill>
              </a:rPr>
              <a:t>όσο περισσότερο γίνεται στην ομάδα που</a:t>
            </a:r>
          </a:p>
          <a:p>
            <a:pPr>
              <a:buNone/>
            </a:pPr>
            <a:r>
              <a:rPr lang="el-GR" sz="3600" dirty="0" smtClean="0">
                <a:solidFill>
                  <a:schemeClr val="bg1"/>
                </a:solidFill>
              </a:rPr>
              <a:t>ερευνά και να συμμετέχει στις</a:t>
            </a:r>
          </a:p>
          <a:p>
            <a:pPr>
              <a:buNone/>
            </a:pPr>
            <a:r>
              <a:rPr lang="el-GR" sz="3600" dirty="0" smtClean="0">
                <a:solidFill>
                  <a:schemeClr val="bg1"/>
                </a:solidFill>
              </a:rPr>
              <a:t>καθημερινές δραστηριότητές της. </a:t>
            </a:r>
          </a:p>
          <a:p>
            <a:pPr>
              <a:buNone/>
            </a:pPr>
            <a:r>
              <a:rPr lang="el-GR" sz="3600" dirty="0" smtClean="0">
                <a:solidFill>
                  <a:schemeClr val="bg1"/>
                </a:solidFill>
              </a:rPr>
              <a:t>Μεγάλη σημασία έχει η αποδοχή του ερευνητή</a:t>
            </a:r>
          </a:p>
          <a:p>
            <a:pPr>
              <a:buNone/>
            </a:pPr>
            <a:r>
              <a:rPr lang="el-GR" sz="3600" dirty="0" smtClean="0">
                <a:solidFill>
                  <a:schemeClr val="bg1"/>
                </a:solidFill>
              </a:rPr>
              <a:t>από εκείνους που επιθυμεί να μελετήσει</a:t>
            </a:r>
          </a:p>
          <a:p>
            <a:pPr>
              <a:buNone/>
            </a:pPr>
            <a:endParaRPr lang="el-GR" sz="36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sz="3600" dirty="0" smtClean="0">
                <a:solidFill>
                  <a:schemeClr val="bg1"/>
                </a:solidFill>
              </a:rPr>
              <a:t>(απόκρυψη της ιδιότητας του ερευνητή;)</a:t>
            </a:r>
          </a:p>
          <a:p>
            <a:pPr>
              <a:buNone/>
            </a:pPr>
            <a:endParaRPr lang="el-GR" sz="36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sz="3600" dirty="0" smtClean="0">
                <a:solidFill>
                  <a:schemeClr val="bg1"/>
                </a:solidFill>
              </a:rPr>
              <a:t>Πώς επηρεάζει η συμμετοχή ή και μόνη η</a:t>
            </a:r>
          </a:p>
          <a:p>
            <a:pPr>
              <a:buNone/>
            </a:pPr>
            <a:r>
              <a:rPr lang="el-GR" sz="3600" dirty="0" smtClean="0">
                <a:solidFill>
                  <a:schemeClr val="bg1"/>
                </a:solidFill>
              </a:rPr>
              <a:t>η παρουσία του ερευνητή τα αποτελέσμα-</a:t>
            </a:r>
          </a:p>
          <a:p>
            <a:pPr>
              <a:buNone/>
            </a:pPr>
            <a:r>
              <a:rPr lang="el-GR" sz="3600" dirty="0" smtClean="0">
                <a:solidFill>
                  <a:schemeClr val="bg1"/>
                </a:solidFill>
              </a:rPr>
              <a:t>τα της έρευνας;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>
                <a:solidFill>
                  <a:schemeClr val="bg1"/>
                </a:solidFill>
              </a:rPr>
              <a:t>Η καταγραφή των παρατηρήσεων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Στο αρχικό στάδιο ο ερευνητής περιγράφει όσο το δυνατόν πληρέστερα αυτά που συμβαίνουν γύρω του χωρίς να εστιάζει την προσοχή του σε συγκεκριμένες πτυχές.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Απαντάει στα παρακάτω ερωτήματα: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- Πού συμβαίνουν αυτά που παρατηρεί;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- Πώς είναι οργανωμένος ο χώρος;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- Ποιά είναι τα υποκείμενα της παρατήρησης;</a:t>
            </a:r>
          </a:p>
          <a:p>
            <a:pPr>
              <a:buNone/>
            </a:pPr>
            <a:endParaRPr lang="el-GR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56723"/>
            <a:ext cx="8229600" cy="5422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496"/>
            <a:ext cx="8229600" cy="633540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  - Τί διαδραματίζεται μεταξύ τους;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• Στη συνέχεια τα ερωτήματα γίνονται πιο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συγκεκριμένα και επιλέγονται τα άτομα,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οι συμπεριφορές, τα χαρακτηριστικά και οι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διεργασίες που θα τεθούν υπό παρατήρηση.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Συνεχής διαπλοκή εννοιολογικής αποσαφή-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νισης και συλλογής στοιχείων.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Η παρατήρηση σταματάει όταν υπάρξει θεωρητικός κορεσμός– όταν οι υπάρχουσες εννοιολογικές κατηγορίες παύουν να εμπλουτίζονται.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814</Words>
  <Application>Microsoft Macintosh PowerPoint</Application>
  <PresentationFormat>On-screen Show (4:3)</PresentationFormat>
  <Paragraphs>101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Μεθοδολογία της Έρευνας στις Κοινωνικές Επιστήμες Ι &amp; ΙΙ    Μάθημα 20-21: Παρατήρηση </vt:lpstr>
      <vt:lpstr>Η παρατήρηση</vt:lpstr>
      <vt:lpstr>Η συμμετοχική παρατήρηση</vt:lpstr>
      <vt:lpstr>PowerPoint Presentation</vt:lpstr>
      <vt:lpstr>PowerPoint Presentation</vt:lpstr>
      <vt:lpstr>Ο βαθμός συμμετοχής του ερευνητή</vt:lpstr>
      <vt:lpstr>PowerPoint Presentation</vt:lpstr>
      <vt:lpstr>Η καταγραφή των παρατηρήσεων</vt:lpstr>
      <vt:lpstr>PowerPoint Presentation</vt:lpstr>
      <vt:lpstr>PowerPoint Presentation</vt:lpstr>
      <vt:lpstr>PowerPoint Presentation</vt:lpstr>
      <vt:lpstr>PowerPoint Presentation</vt:lpstr>
      <vt:lpstr>Η ανάλυση των δεδομένων</vt:lpstr>
      <vt:lpstr>PowerPoint Presentation</vt:lpstr>
      <vt:lpstr>Συμπερασματικά</vt:lpstr>
      <vt:lpstr>PowerPoint Presentation</vt:lpstr>
      <vt:lpstr>PowerPoint Presentation</vt:lpstr>
      <vt:lpstr>PowerPoint Presentation</vt:lpstr>
    </vt:vector>
  </TitlesOfParts>
  <Company>THALIA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παρατήρηση</dc:title>
  <dc:creator>Mac</dc:creator>
  <cp:lastModifiedBy>Mac</cp:lastModifiedBy>
  <cp:revision>28</cp:revision>
  <dcterms:created xsi:type="dcterms:W3CDTF">2014-12-14T17:43:43Z</dcterms:created>
  <dcterms:modified xsi:type="dcterms:W3CDTF">2019-05-18T17:11:26Z</dcterms:modified>
</cp:coreProperties>
</file>