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1.xml.rels" ContentType="application/vnd.openxmlformats-package.relationships+xml"/>
  <Override PartName="/ppt/slideMasters/_rels/slideMaster5.xml.rels" ContentType="application/vnd.openxmlformats-package.relationships+xml"/>
  <Override PartName="/ppt/slideMasters/_rels/slideMaster10.xml.rels" ContentType="application/vnd.openxmlformats-package.relationships+xml"/>
  <Override PartName="/ppt/slideMasters/_rels/slideMaster4.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presProps.xml" ContentType="application/vnd.openxmlformats-officedocument.presentationml.presProps+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1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_rels/presentation.xml.rels" ContentType="application/vnd.openxmlformats-package.relationships+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png" ContentType="image/png"/>
  <Override PartName="/ppt/slides/_rels/slide14.xml.rels" ContentType="application/vnd.openxmlformats-package.relationships+xml"/>
  <Override PartName="/ppt/slides/_rels/slide6.xml.rels" ContentType="application/vnd.openxmlformats-package.relationships+xml"/>
  <Override PartName="/ppt/slides/_rels/slide23.xml.rels" ContentType="application/vnd.openxmlformats-package.relationships+xml"/>
  <Override PartName="/ppt/slides/_rels/slide15.xml.rels" ContentType="application/vnd.openxmlformats-package.relationships+xml"/>
  <Override PartName="/ppt/slides/_rels/slide19.xml.rels" ContentType="application/vnd.openxmlformats-package.relationships+xml"/>
  <Override PartName="/ppt/slides/_rels/slide33.xml.rels" ContentType="application/vnd.openxmlformats-package.relationships+xml"/>
  <Override PartName="/ppt/slides/_rels/slide32.xml.rels" ContentType="application/vnd.openxmlformats-package.relationships+xml"/>
  <Override PartName="/ppt/slides/_rels/slide31.xml.rels" ContentType="application/vnd.openxmlformats-package.relationships+xml"/>
  <Override PartName="/ppt/slides/_rels/slide29.xml.rels" ContentType="application/vnd.openxmlformats-package.relationships+xml"/>
  <Override PartName="/ppt/slides/_rels/slide5.xml.rels" ContentType="application/vnd.openxmlformats-package.relationships+xml"/>
  <Override PartName="/ppt/slides/_rels/slide22.xml.rels" ContentType="application/vnd.openxmlformats-package.relationships+xml"/>
  <Override PartName="/ppt/slides/_rels/slide30.xml.rels" ContentType="application/vnd.openxmlformats-package.relationships+xml"/>
  <Override PartName="/ppt/slides/_rels/slide28.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27.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1.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_rels/notesSlide26.xml.rels" ContentType="application/vnd.openxmlformats-package.relationships+xml"/>
  <Override PartName="/ppt/notesSlides/_rels/notesSlide25.xml.rels" ContentType="application/vnd.openxmlformats-package.relationships+xml"/>
  <Override PartName="/ppt/notesSlides/_rels/notesSlide23.xml.rels" ContentType="application/vnd.openxmlformats-package.relationships+xml"/>
  <Override PartName="/ppt/notesSlides/_rels/notesSlide22.xml.rels" ContentType="application/vnd.openxmlformats-package.relationships+xml"/>
  <Override PartName="/ppt/notesSlides/_rels/notesSlide18.xml.rels" ContentType="application/vnd.openxmlformats-package.relationships+xml"/>
  <Override PartName="/ppt/notesSlides/notesSlide23.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Lst>
  <p:notesMasterIdLst>
    <p:notesMasterId r:id="rId13"/>
  </p:notes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Lst>
  <p:sldSz cx="9144000" cy="6858000"/>
  <p:notesSz cx="6888163" cy="10020300"/>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notesMaster" Target="notesMasters/notesMaster1.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slide" Target="slides/slide14.xml"/><Relationship Id="rId28" Type="http://schemas.openxmlformats.org/officeDocument/2006/relationships/slide" Target="slides/slide15.xml"/><Relationship Id="rId29" Type="http://schemas.openxmlformats.org/officeDocument/2006/relationships/slide" Target="slides/slide16.xml"/><Relationship Id="rId30" Type="http://schemas.openxmlformats.org/officeDocument/2006/relationships/slide" Target="slides/slide17.xml"/><Relationship Id="rId31" Type="http://schemas.openxmlformats.org/officeDocument/2006/relationships/slide" Target="slides/slide18.xml"/><Relationship Id="rId32" Type="http://schemas.openxmlformats.org/officeDocument/2006/relationships/slide" Target="slides/slide19.xml"/><Relationship Id="rId33" Type="http://schemas.openxmlformats.org/officeDocument/2006/relationships/slide" Target="slides/slide20.xml"/><Relationship Id="rId34" Type="http://schemas.openxmlformats.org/officeDocument/2006/relationships/slide" Target="slides/slide21.xml"/><Relationship Id="rId35" Type="http://schemas.openxmlformats.org/officeDocument/2006/relationships/slide" Target="slides/slide22.xml"/><Relationship Id="rId36" Type="http://schemas.openxmlformats.org/officeDocument/2006/relationships/slide" Target="slides/slide23.xml"/><Relationship Id="rId37" Type="http://schemas.openxmlformats.org/officeDocument/2006/relationships/slide" Target="slides/slide24.xml"/><Relationship Id="rId38" Type="http://schemas.openxmlformats.org/officeDocument/2006/relationships/slide" Target="slides/slide25.xml"/><Relationship Id="rId39" Type="http://schemas.openxmlformats.org/officeDocument/2006/relationships/slide" Target="slides/slide26.xml"/><Relationship Id="rId40" Type="http://schemas.openxmlformats.org/officeDocument/2006/relationships/slide" Target="slides/slide27.xml"/><Relationship Id="rId41" Type="http://schemas.openxmlformats.org/officeDocument/2006/relationships/slide" Target="slides/slide28.xml"/><Relationship Id="rId42" Type="http://schemas.openxmlformats.org/officeDocument/2006/relationships/slide" Target="slides/slide29.xml"/><Relationship Id="rId43" Type="http://schemas.openxmlformats.org/officeDocument/2006/relationships/slide" Target="slides/slide30.xml"/><Relationship Id="rId44" Type="http://schemas.openxmlformats.org/officeDocument/2006/relationships/slide" Target="slides/slide31.xml"/><Relationship Id="rId45" Type="http://schemas.openxmlformats.org/officeDocument/2006/relationships/slide" Target="slides/slide32.xml"/><Relationship Id="rId46" Type="http://schemas.openxmlformats.org/officeDocument/2006/relationships/slide" Target="slides/slide33.xml"/><Relationship Id="rId4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l-GR" sz="4400" spc="-1" strike="noStrike">
                <a:solidFill>
                  <a:srgbClr val="000000"/>
                </a:solidFill>
                <a:latin typeface="Arial"/>
              </a:rPr>
              <a:t>Click to move the slide</a:t>
            </a:r>
            <a:endParaRPr b="0" lang="el-GR" sz="4400" spc="-1" strike="noStrike">
              <a:solidFill>
                <a:srgbClr val="000000"/>
              </a:solidFill>
              <a:latin typeface="Arial"/>
            </a:endParaRPr>
          </a:p>
        </p:txBody>
      </p:sp>
      <p:sp>
        <p:nvSpPr>
          <p:cNvPr id="52"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216000">
              <a:buNone/>
            </a:pPr>
            <a:r>
              <a:rPr b="0" lang="el-GR" sz="2000" spc="-1" strike="noStrike">
                <a:solidFill>
                  <a:srgbClr val="000000"/>
                </a:solidFill>
                <a:latin typeface="Arial"/>
              </a:rPr>
              <a:t>Click to edit the notes format</a:t>
            </a:r>
            <a:endParaRPr b="0" lang="el-GR" sz="2000" spc="-1" strike="noStrike">
              <a:solidFill>
                <a:srgbClr val="000000"/>
              </a:solidFill>
              <a:latin typeface="Arial"/>
            </a:endParaRPr>
          </a:p>
        </p:txBody>
      </p:sp>
      <p:sp>
        <p:nvSpPr>
          <p:cNvPr id="53"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l-GR" sz="1400" spc="-1" strike="noStrike">
                <a:solidFill>
                  <a:srgbClr val="000000"/>
                </a:solidFill>
                <a:latin typeface="Times New Roman"/>
              </a:rPr>
              <a:t>&lt;header&gt;</a:t>
            </a:r>
            <a:endParaRPr b="0" lang="el-GR" sz="1400" spc="-1" strike="noStrike">
              <a:solidFill>
                <a:srgbClr val="000000"/>
              </a:solidFill>
              <a:latin typeface="Times New Roman"/>
            </a:endParaRPr>
          </a:p>
        </p:txBody>
      </p:sp>
      <p:sp>
        <p:nvSpPr>
          <p:cNvPr id="54" name="PlaceHolder 4"/>
          <p:cNvSpPr>
            <a:spLocks noGrp="1"/>
          </p:cNvSpPr>
          <p:nvPr>
            <p:ph type="dt" idx="34"/>
          </p:nvPr>
        </p:nvSpPr>
        <p:spPr>
          <a:xfrm>
            <a:off x="4278960" y="0"/>
            <a:ext cx="3280680" cy="534240"/>
          </a:xfrm>
          <a:prstGeom prst="rect">
            <a:avLst/>
          </a:prstGeom>
          <a:noFill/>
          <a:ln w="0">
            <a:noFill/>
          </a:ln>
        </p:spPr>
        <p:txBody>
          <a:bodyPr lIns="0" rIns="0" tIns="0" bIns="0" anchor="t">
            <a:noAutofit/>
          </a:bodyPr>
          <a:lstStyle>
            <a:lvl1pPr indent="0" algn="r">
              <a:buNone/>
              <a:defRPr b="0" lang="el-GR" sz="1400" spc="-1" strike="noStrike">
                <a:solidFill>
                  <a:srgbClr val="000000"/>
                </a:solidFill>
                <a:latin typeface="Times New Roman"/>
              </a:defRPr>
            </a:lvl1pPr>
          </a:lstStyle>
          <a:p>
            <a:pPr indent="0" algn="r">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
        <p:nvSpPr>
          <p:cNvPr id="55" name="PlaceHolder 5"/>
          <p:cNvSpPr>
            <a:spLocks noGrp="1"/>
          </p:cNvSpPr>
          <p:nvPr>
            <p:ph type="ftr" idx="35"/>
          </p:nvPr>
        </p:nvSpPr>
        <p:spPr>
          <a:xfrm>
            <a:off x="0" y="10157400"/>
            <a:ext cx="3280680" cy="534240"/>
          </a:xfrm>
          <a:prstGeom prst="rect">
            <a:avLst/>
          </a:prstGeom>
          <a:noFill/>
          <a:ln w="0">
            <a:noFill/>
          </a:ln>
        </p:spPr>
        <p:txBody>
          <a:bodyPr lIns="0" rIns="0" tIns="0" bIns="0" anchor="b">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56" name="PlaceHolder 6"/>
          <p:cNvSpPr>
            <a:spLocks noGrp="1"/>
          </p:cNvSpPr>
          <p:nvPr>
            <p:ph type="sldNum" idx="36"/>
          </p:nvPr>
        </p:nvSpPr>
        <p:spPr>
          <a:xfrm>
            <a:off x="4278960" y="10157400"/>
            <a:ext cx="3280680" cy="534240"/>
          </a:xfrm>
          <a:prstGeom prst="rect">
            <a:avLst/>
          </a:prstGeom>
          <a:noFill/>
          <a:ln w="0">
            <a:noFill/>
          </a:ln>
        </p:spPr>
        <p:txBody>
          <a:bodyPr lIns="0" rIns="0" tIns="0" bIns="0" anchor="b">
            <a:noAutofit/>
          </a:bodyPr>
          <a:lstStyle>
            <a:lvl1pPr indent="0" algn="r">
              <a:buNone/>
              <a:defRPr b="0" lang="el-GR" sz="1400" spc="-1" strike="noStrike">
                <a:solidFill>
                  <a:srgbClr val="000000"/>
                </a:solidFill>
                <a:latin typeface="Times New Roman"/>
              </a:defRPr>
            </a:lvl1pPr>
          </a:lstStyle>
          <a:p>
            <a:pPr indent="0" algn="r">
              <a:buNone/>
            </a:pPr>
            <a:fld id="{9F01775A-F7E6-4659-AC82-62E099B3D958}" type="slidenum">
              <a:rPr b="0" lang="el-GR" sz="1400" spc="-1" strike="noStrike">
                <a:solidFill>
                  <a:srgbClr val="000000"/>
                </a:solidFill>
                <a:latin typeface="Times New Roman"/>
              </a:rPr>
              <a:t>&lt;number&gt;</a:t>
            </a:fld>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sldImg"/>
          </p:nvPr>
        </p:nvSpPr>
        <p:spPr>
          <a:xfrm>
            <a:off x="939960" y="750960"/>
            <a:ext cx="5007960" cy="3756960"/>
          </a:xfrm>
          <a:prstGeom prst="rect">
            <a:avLst/>
          </a:prstGeom>
          <a:ln w="0">
            <a:noFill/>
          </a:ln>
        </p:spPr>
      </p:sp>
      <p:sp>
        <p:nvSpPr>
          <p:cNvPr id="92" name="PlaceHolder 2"/>
          <p:cNvSpPr>
            <a:spLocks noGrp="1"/>
          </p:cNvSpPr>
          <p:nvPr>
            <p:ph type="body"/>
          </p:nvPr>
        </p:nvSpPr>
        <p:spPr>
          <a:xfrm>
            <a:off x="689040" y="4759200"/>
            <a:ext cx="5509440" cy="4509360"/>
          </a:xfrm>
          <a:prstGeom prst="rect">
            <a:avLst/>
          </a:prstGeom>
          <a:noFill/>
          <a:ln w="0">
            <a:noFill/>
          </a:ln>
        </p:spPr>
        <p:txBody>
          <a:bodyPr numCol="1" spcCol="0" lIns="96480" rIns="96480" tIns="48240" bIns="48240" anchor="t">
            <a:noAutofit/>
          </a:bodyPr>
          <a:p>
            <a:pPr marL="216000" indent="-216000">
              <a:buNone/>
            </a:pPr>
            <a:endParaRPr b="0" lang="el-GR" sz="1800" spc="-1" strike="noStrike">
              <a:solidFill>
                <a:srgbClr val="000000"/>
              </a:solidFill>
              <a:latin typeface="Arial"/>
            </a:endParaRPr>
          </a:p>
        </p:txBody>
      </p:sp>
      <p:sp>
        <p:nvSpPr>
          <p:cNvPr id="93" name="PlaceHolder 3"/>
          <p:cNvSpPr>
            <a:spLocks noGrp="1"/>
          </p:cNvSpPr>
          <p:nvPr>
            <p:ph type="sldNum" idx="37"/>
          </p:nvPr>
        </p:nvSpPr>
        <p:spPr>
          <a:xfrm>
            <a:off x="3902040" y="9516960"/>
            <a:ext cx="2983680" cy="500760"/>
          </a:xfrm>
          <a:prstGeom prst="rect">
            <a:avLst/>
          </a:prstGeom>
          <a:noFill/>
          <a:ln w="0">
            <a:noFill/>
          </a:ln>
        </p:spPr>
        <p:txBody>
          <a:bodyPr numCol="1" spcCol="0" lIns="96480" rIns="96480" tIns="48240" bIns="48240" anchor="b">
            <a:noAutofit/>
          </a:bodyPr>
          <a:lstStyle>
            <a:lvl1pPr indent="0" algn="r">
              <a:lnSpc>
                <a:spcPct val="100000"/>
              </a:lnSpc>
              <a:buNone/>
              <a:tabLst>
                <a:tab algn="l" pos="0"/>
              </a:tabLst>
              <a:defRPr b="0" lang="el-GR" sz="1300" spc="-1" strike="noStrike">
                <a:solidFill>
                  <a:schemeClr val="dk1"/>
                </a:solidFill>
                <a:latin typeface="Calibri"/>
              </a:defRPr>
            </a:lvl1pPr>
          </a:lstStyle>
          <a:p>
            <a:pPr indent="0" algn="r">
              <a:lnSpc>
                <a:spcPct val="100000"/>
              </a:lnSpc>
              <a:buNone/>
              <a:tabLst>
                <a:tab algn="l" pos="0"/>
              </a:tabLst>
            </a:pPr>
            <a:fld id="{8F60F967-FB46-4826-B2BE-E292C9F7136D}" type="slidenum">
              <a:rPr b="0" lang="el-GR" sz="1300" spc="-1" strike="noStrike">
                <a:solidFill>
                  <a:schemeClr val="dk1"/>
                </a:solidFill>
                <a:latin typeface="Calibri"/>
              </a:rPr>
              <a:t>&lt;number&gt;</a:t>
            </a:fld>
            <a:endParaRPr b="0" lang="el-GR" sz="1300" spc="-1" strike="noStrike">
              <a:solidFill>
                <a:srgbClr val="000000"/>
              </a:solidFill>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sldImg"/>
          </p:nvPr>
        </p:nvSpPr>
        <p:spPr>
          <a:xfrm>
            <a:off x="939960" y="750960"/>
            <a:ext cx="5007960" cy="3756960"/>
          </a:xfrm>
          <a:prstGeom prst="rect">
            <a:avLst/>
          </a:prstGeom>
          <a:ln w="0">
            <a:noFill/>
          </a:ln>
        </p:spPr>
      </p:sp>
      <p:sp>
        <p:nvSpPr>
          <p:cNvPr id="95" name="PlaceHolder 2"/>
          <p:cNvSpPr>
            <a:spLocks noGrp="1"/>
          </p:cNvSpPr>
          <p:nvPr>
            <p:ph type="body"/>
          </p:nvPr>
        </p:nvSpPr>
        <p:spPr>
          <a:xfrm>
            <a:off x="689040" y="4759200"/>
            <a:ext cx="5509440" cy="4509360"/>
          </a:xfrm>
          <a:prstGeom prst="rect">
            <a:avLst/>
          </a:prstGeom>
          <a:noFill/>
          <a:ln w="0">
            <a:noFill/>
          </a:ln>
        </p:spPr>
        <p:txBody>
          <a:bodyPr numCol="1" spcCol="0" lIns="96480" rIns="96480" tIns="48240" bIns="48240" anchor="t">
            <a:noAutofit/>
          </a:bodyPr>
          <a:p>
            <a:pPr marL="216000" indent="-216000">
              <a:buNone/>
            </a:pPr>
            <a:endParaRPr b="0" lang="el-GR" sz="1800" spc="-1" strike="noStrike">
              <a:solidFill>
                <a:srgbClr val="000000"/>
              </a:solidFill>
              <a:latin typeface="Arial"/>
            </a:endParaRPr>
          </a:p>
        </p:txBody>
      </p:sp>
      <p:sp>
        <p:nvSpPr>
          <p:cNvPr id="96" name="PlaceHolder 3"/>
          <p:cNvSpPr>
            <a:spLocks noGrp="1"/>
          </p:cNvSpPr>
          <p:nvPr>
            <p:ph type="sldNum" idx="38"/>
          </p:nvPr>
        </p:nvSpPr>
        <p:spPr>
          <a:xfrm>
            <a:off x="3902040" y="9516960"/>
            <a:ext cx="2983680" cy="500760"/>
          </a:xfrm>
          <a:prstGeom prst="rect">
            <a:avLst/>
          </a:prstGeom>
          <a:noFill/>
          <a:ln w="0">
            <a:noFill/>
          </a:ln>
        </p:spPr>
        <p:txBody>
          <a:bodyPr numCol="1" spcCol="0" lIns="96480" rIns="96480" tIns="48240" bIns="48240" anchor="b">
            <a:noAutofit/>
          </a:bodyPr>
          <a:lstStyle>
            <a:lvl1pPr indent="0" algn="r">
              <a:lnSpc>
                <a:spcPct val="100000"/>
              </a:lnSpc>
              <a:buNone/>
              <a:tabLst>
                <a:tab algn="l" pos="0"/>
              </a:tabLst>
              <a:defRPr b="0" lang="el-GR" sz="1300" spc="-1" strike="noStrike">
                <a:solidFill>
                  <a:schemeClr val="dk1"/>
                </a:solidFill>
                <a:latin typeface="Calibri"/>
              </a:defRPr>
            </a:lvl1pPr>
          </a:lstStyle>
          <a:p>
            <a:pPr indent="0" algn="r">
              <a:lnSpc>
                <a:spcPct val="100000"/>
              </a:lnSpc>
              <a:buNone/>
              <a:tabLst>
                <a:tab algn="l" pos="0"/>
              </a:tabLst>
            </a:pPr>
            <a:fld id="{BCA4AE45-8712-454D-AFC4-AF3D134B6ABA}" type="slidenum">
              <a:rPr b="0" lang="el-GR" sz="1300" spc="-1" strike="noStrike">
                <a:solidFill>
                  <a:schemeClr val="dk1"/>
                </a:solidFill>
                <a:latin typeface="Calibri"/>
              </a:rPr>
              <a:t>&lt;number&gt;</a:t>
            </a:fld>
            <a:endParaRPr b="0" lang="el-GR" sz="1300" spc="-1" strike="noStrike">
              <a:solidFill>
                <a:srgbClr val="000000"/>
              </a:solidFill>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sldImg"/>
          </p:nvPr>
        </p:nvSpPr>
        <p:spPr>
          <a:xfrm>
            <a:off x="939960" y="750960"/>
            <a:ext cx="5007960" cy="3756960"/>
          </a:xfrm>
          <a:prstGeom prst="rect">
            <a:avLst/>
          </a:prstGeom>
          <a:ln w="0">
            <a:noFill/>
          </a:ln>
        </p:spPr>
      </p:sp>
      <p:sp>
        <p:nvSpPr>
          <p:cNvPr id="98" name="PlaceHolder 2"/>
          <p:cNvSpPr>
            <a:spLocks noGrp="1"/>
          </p:cNvSpPr>
          <p:nvPr>
            <p:ph type="body"/>
          </p:nvPr>
        </p:nvSpPr>
        <p:spPr>
          <a:xfrm>
            <a:off x="689040" y="4759200"/>
            <a:ext cx="5509440" cy="4509360"/>
          </a:xfrm>
          <a:prstGeom prst="rect">
            <a:avLst/>
          </a:prstGeom>
          <a:noFill/>
          <a:ln w="0">
            <a:noFill/>
          </a:ln>
        </p:spPr>
        <p:txBody>
          <a:bodyPr numCol="1" spcCol="0" lIns="96480" rIns="96480" tIns="48240" bIns="48240" anchor="t">
            <a:noAutofit/>
          </a:bodyPr>
          <a:p>
            <a:pPr marL="216000" indent="-216000">
              <a:buNone/>
            </a:pPr>
            <a:endParaRPr b="0" lang="el-GR" sz="1800" spc="-1" strike="noStrike">
              <a:solidFill>
                <a:srgbClr val="000000"/>
              </a:solidFill>
              <a:latin typeface="Arial"/>
            </a:endParaRPr>
          </a:p>
        </p:txBody>
      </p:sp>
      <p:sp>
        <p:nvSpPr>
          <p:cNvPr id="99" name="PlaceHolder 3"/>
          <p:cNvSpPr>
            <a:spLocks noGrp="1"/>
          </p:cNvSpPr>
          <p:nvPr>
            <p:ph type="sldNum" idx="39"/>
          </p:nvPr>
        </p:nvSpPr>
        <p:spPr>
          <a:xfrm>
            <a:off x="3902040" y="9516960"/>
            <a:ext cx="2983680" cy="500760"/>
          </a:xfrm>
          <a:prstGeom prst="rect">
            <a:avLst/>
          </a:prstGeom>
          <a:noFill/>
          <a:ln w="0">
            <a:noFill/>
          </a:ln>
        </p:spPr>
        <p:txBody>
          <a:bodyPr numCol="1" spcCol="0" lIns="96480" rIns="96480" tIns="48240" bIns="48240" anchor="b">
            <a:noAutofit/>
          </a:bodyPr>
          <a:lstStyle>
            <a:lvl1pPr indent="0" algn="r">
              <a:lnSpc>
                <a:spcPct val="100000"/>
              </a:lnSpc>
              <a:buNone/>
              <a:tabLst>
                <a:tab algn="l" pos="0"/>
              </a:tabLst>
              <a:defRPr b="0" lang="el-GR" sz="1300" spc="-1" strike="noStrike">
                <a:solidFill>
                  <a:schemeClr val="dk1"/>
                </a:solidFill>
                <a:latin typeface="Calibri"/>
              </a:defRPr>
            </a:lvl1pPr>
          </a:lstStyle>
          <a:p>
            <a:pPr indent="0" algn="r">
              <a:lnSpc>
                <a:spcPct val="100000"/>
              </a:lnSpc>
              <a:buNone/>
              <a:tabLst>
                <a:tab algn="l" pos="0"/>
              </a:tabLst>
            </a:pPr>
            <a:fld id="{BF73B60B-C4A0-4D8B-B2BE-87E158B6B101}" type="slidenum">
              <a:rPr b="0" lang="el-GR" sz="1300" spc="-1" strike="noStrike">
                <a:solidFill>
                  <a:schemeClr val="dk1"/>
                </a:solidFill>
                <a:latin typeface="Calibri"/>
              </a:rPr>
              <a:t>&lt;number&gt;</a:t>
            </a:fld>
            <a:endParaRPr b="0" lang="el-GR" sz="1300" spc="-1" strike="noStrike">
              <a:solidFill>
                <a:srgbClr val="000000"/>
              </a:solidFill>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sldImg"/>
          </p:nvPr>
        </p:nvSpPr>
        <p:spPr>
          <a:xfrm>
            <a:off x="939960" y="750960"/>
            <a:ext cx="5007960" cy="3756960"/>
          </a:xfrm>
          <a:prstGeom prst="rect">
            <a:avLst/>
          </a:prstGeom>
          <a:ln w="0">
            <a:noFill/>
          </a:ln>
        </p:spPr>
      </p:sp>
      <p:sp>
        <p:nvSpPr>
          <p:cNvPr id="101" name="PlaceHolder 2"/>
          <p:cNvSpPr>
            <a:spLocks noGrp="1"/>
          </p:cNvSpPr>
          <p:nvPr>
            <p:ph type="body"/>
          </p:nvPr>
        </p:nvSpPr>
        <p:spPr>
          <a:xfrm>
            <a:off x="689040" y="4759200"/>
            <a:ext cx="5509440" cy="4509360"/>
          </a:xfrm>
          <a:prstGeom prst="rect">
            <a:avLst/>
          </a:prstGeom>
          <a:noFill/>
          <a:ln w="0">
            <a:noFill/>
          </a:ln>
        </p:spPr>
        <p:txBody>
          <a:bodyPr numCol="1" spcCol="0" lIns="96480" rIns="96480" tIns="48240" bIns="48240" anchor="t">
            <a:noAutofit/>
          </a:bodyPr>
          <a:p>
            <a:pPr marL="216000" indent="-216000">
              <a:buNone/>
            </a:pPr>
            <a:endParaRPr b="0" lang="el-GR" sz="1800" spc="-1" strike="noStrike">
              <a:solidFill>
                <a:srgbClr val="000000"/>
              </a:solidFill>
              <a:latin typeface="Arial"/>
            </a:endParaRPr>
          </a:p>
        </p:txBody>
      </p:sp>
      <p:sp>
        <p:nvSpPr>
          <p:cNvPr id="102" name="PlaceHolder 3"/>
          <p:cNvSpPr>
            <a:spLocks noGrp="1"/>
          </p:cNvSpPr>
          <p:nvPr>
            <p:ph type="sldNum" idx="40"/>
          </p:nvPr>
        </p:nvSpPr>
        <p:spPr>
          <a:xfrm>
            <a:off x="3902040" y="9516960"/>
            <a:ext cx="2983680" cy="500760"/>
          </a:xfrm>
          <a:prstGeom prst="rect">
            <a:avLst/>
          </a:prstGeom>
          <a:noFill/>
          <a:ln w="0">
            <a:noFill/>
          </a:ln>
        </p:spPr>
        <p:txBody>
          <a:bodyPr numCol="1" spcCol="0" lIns="96480" rIns="96480" tIns="48240" bIns="48240" anchor="b">
            <a:noAutofit/>
          </a:bodyPr>
          <a:lstStyle>
            <a:lvl1pPr indent="0" algn="r">
              <a:lnSpc>
                <a:spcPct val="100000"/>
              </a:lnSpc>
              <a:buNone/>
              <a:tabLst>
                <a:tab algn="l" pos="0"/>
              </a:tabLst>
              <a:defRPr b="0" lang="el-GR" sz="1300" spc="-1" strike="noStrike">
                <a:solidFill>
                  <a:schemeClr val="dk1"/>
                </a:solidFill>
                <a:latin typeface="Calibri"/>
              </a:defRPr>
            </a:lvl1pPr>
          </a:lstStyle>
          <a:p>
            <a:pPr indent="0" algn="r">
              <a:lnSpc>
                <a:spcPct val="100000"/>
              </a:lnSpc>
              <a:buNone/>
              <a:tabLst>
                <a:tab algn="l" pos="0"/>
              </a:tabLst>
            </a:pPr>
            <a:fld id="{A504FC4F-81E6-489B-9B5C-1A96DC8EF864}" type="slidenum">
              <a:rPr b="0" lang="el-GR" sz="1300" spc="-1" strike="noStrike">
                <a:solidFill>
                  <a:schemeClr val="dk1"/>
                </a:solidFill>
                <a:latin typeface="Calibri"/>
              </a:rPr>
              <a:t>&lt;number&gt;</a:t>
            </a:fld>
            <a:endParaRPr b="0" lang="el-GR" sz="1300" spc="-1" strike="noStrike">
              <a:solidFill>
                <a:srgbClr val="000000"/>
              </a:solidFill>
              <a:latin typeface="Times New Roman"/>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sldImg"/>
          </p:nvPr>
        </p:nvSpPr>
        <p:spPr>
          <a:xfrm>
            <a:off x="939960" y="750960"/>
            <a:ext cx="5007960" cy="3756960"/>
          </a:xfrm>
          <a:prstGeom prst="rect">
            <a:avLst/>
          </a:prstGeom>
          <a:ln w="0">
            <a:noFill/>
          </a:ln>
        </p:spPr>
      </p:sp>
      <p:sp>
        <p:nvSpPr>
          <p:cNvPr id="104" name="PlaceHolder 2"/>
          <p:cNvSpPr>
            <a:spLocks noGrp="1"/>
          </p:cNvSpPr>
          <p:nvPr>
            <p:ph type="body"/>
          </p:nvPr>
        </p:nvSpPr>
        <p:spPr>
          <a:xfrm>
            <a:off x="689040" y="4759200"/>
            <a:ext cx="5509440" cy="4509360"/>
          </a:xfrm>
          <a:prstGeom prst="rect">
            <a:avLst/>
          </a:prstGeom>
          <a:noFill/>
          <a:ln w="0">
            <a:noFill/>
          </a:ln>
        </p:spPr>
        <p:txBody>
          <a:bodyPr numCol="1" spcCol="0" lIns="96480" rIns="96480" tIns="48240" bIns="48240" anchor="t">
            <a:noAutofit/>
          </a:bodyPr>
          <a:p>
            <a:pPr marL="216000" indent="-216000">
              <a:buNone/>
            </a:pPr>
            <a:endParaRPr b="0" lang="el-GR" sz="1800" spc="-1" strike="noStrike">
              <a:solidFill>
                <a:srgbClr val="000000"/>
              </a:solidFill>
              <a:latin typeface="Arial"/>
            </a:endParaRPr>
          </a:p>
        </p:txBody>
      </p:sp>
      <p:sp>
        <p:nvSpPr>
          <p:cNvPr id="105" name="PlaceHolder 3"/>
          <p:cNvSpPr>
            <a:spLocks noGrp="1"/>
          </p:cNvSpPr>
          <p:nvPr>
            <p:ph type="sldNum" idx="41"/>
          </p:nvPr>
        </p:nvSpPr>
        <p:spPr>
          <a:xfrm>
            <a:off x="3902040" y="9516960"/>
            <a:ext cx="2983680" cy="500760"/>
          </a:xfrm>
          <a:prstGeom prst="rect">
            <a:avLst/>
          </a:prstGeom>
          <a:noFill/>
          <a:ln w="0">
            <a:noFill/>
          </a:ln>
        </p:spPr>
        <p:txBody>
          <a:bodyPr numCol="1" spcCol="0" lIns="96480" rIns="96480" tIns="48240" bIns="48240" anchor="b">
            <a:noAutofit/>
          </a:bodyPr>
          <a:lstStyle>
            <a:lvl1pPr indent="0" algn="r">
              <a:lnSpc>
                <a:spcPct val="100000"/>
              </a:lnSpc>
              <a:buNone/>
              <a:tabLst>
                <a:tab algn="l" pos="0"/>
              </a:tabLst>
              <a:defRPr b="0" lang="el-GR" sz="1300" spc="-1" strike="noStrike">
                <a:solidFill>
                  <a:srgbClr val="000000"/>
                </a:solidFill>
                <a:latin typeface="Calibri"/>
              </a:defRPr>
            </a:lvl1pPr>
          </a:lstStyle>
          <a:p>
            <a:pPr indent="0" algn="r">
              <a:lnSpc>
                <a:spcPct val="100000"/>
              </a:lnSpc>
              <a:buNone/>
              <a:tabLst>
                <a:tab algn="l" pos="0"/>
              </a:tabLst>
            </a:pPr>
            <a:fld id="{F9AA8A3B-70B7-4B2B-B23C-F876B9D59048}" type="slidenum">
              <a:rPr b="0" lang="el-GR" sz="1300" spc="-1" strike="noStrike">
                <a:solidFill>
                  <a:srgbClr val="000000"/>
                </a:solidFill>
                <a:latin typeface="Calibri"/>
              </a:rPr>
              <a:t>&lt;number&gt;</a:t>
            </a:fld>
            <a:endParaRPr b="0" lang="el-GR" sz="13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Διαφάνεια τίτλου">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l-G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EB168F88-82FB-4F50-8DCF-9C11374D0091}"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εριεχόμενο με λεζάντα">
    <p:spTree>
      <p:nvGrpSpPr>
        <p:cNvPr id="1" name=""/>
        <p:cNvGrpSpPr/>
        <p:nvPr/>
      </p:nvGrpSpPr>
      <p:grpSpPr>
        <a:xfrm>
          <a:off x="0" y="0"/>
          <a:ext cx="0" cy="0"/>
          <a:chOff x="0" y="0"/>
          <a:chExt cx="0" cy="0"/>
        </a:xfrm>
      </p:grpSpPr>
      <p:sp>
        <p:nvSpPr>
          <p:cNvPr id="2" name="PlaceHolder 1"/>
          <p:cNvSpPr>
            <a:spLocks noGrp="1"/>
          </p:cNvSpPr>
          <p:nvPr>
            <p:ph type="ftr" idx="28"/>
          </p:nvPr>
        </p:nvSpPr>
        <p:spPr/>
        <p:txBody>
          <a:bodyPr/>
          <a:p>
            <a:r>
              <a:t>Footer</a:t>
            </a:r>
          </a:p>
        </p:txBody>
      </p:sp>
      <p:sp>
        <p:nvSpPr>
          <p:cNvPr id="3" name="PlaceHolder 2"/>
          <p:cNvSpPr>
            <a:spLocks noGrp="1"/>
          </p:cNvSpPr>
          <p:nvPr>
            <p:ph type="sldNum" idx="29"/>
          </p:nvPr>
        </p:nvSpPr>
        <p:spPr/>
        <p:txBody>
          <a:bodyPr/>
          <a:p>
            <a:fld id="{B774D989-A5F0-4624-A8F9-C992D4ECC023}" type="slidenum">
              <a:t>&lt;#&gt;</a:t>
            </a:fld>
          </a:p>
        </p:txBody>
      </p:sp>
      <p:sp>
        <p:nvSpPr>
          <p:cNvPr id="4" name="PlaceHolder 3"/>
          <p:cNvSpPr>
            <a:spLocks noGrp="1"/>
          </p:cNvSpPr>
          <p:nvPr>
            <p:ph type="dt" idx="30"/>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Εικόνα με λεζάντα">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A9585EAE-C1E2-4E5F-B477-9E30172FD748}" type="slidenum">
              <a:t>&lt;#&gt;</a:t>
            </a:fld>
          </a:p>
        </p:txBody>
      </p:sp>
      <p:sp>
        <p:nvSpPr>
          <p:cNvPr id="4" name="PlaceHolder 3"/>
          <p:cNvSpPr>
            <a:spLocks noGrp="1"/>
          </p:cNvSpPr>
          <p:nvPr>
            <p:ph type="dt" idx="33"/>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Τίτλος και Κατακόρυφο κείμενο">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132C98D2-E300-41DA-BB51-8613822048BB}" type="slidenum">
              <a:t>&lt;#&gt;</a:t>
            </a:fld>
          </a:p>
        </p:txBody>
      </p:sp>
      <p:sp>
        <p:nvSpPr>
          <p:cNvPr id="4" name="PlaceHolder 3"/>
          <p:cNvSpPr>
            <a:spLocks noGrp="1"/>
          </p:cNvSpPr>
          <p:nvPr>
            <p:ph type="dt" idx="6"/>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Κατακόρυφος τίτλος και Κείμενο">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B4D3CC43-7B72-4786-9D8F-27CD26FA7743}" type="slidenum">
              <a:t>&lt;#&gt;</a:t>
            </a:fld>
          </a:p>
        </p:txBody>
      </p:sp>
      <p:sp>
        <p:nvSpPr>
          <p:cNvPr id="4" name="PlaceHolder 3"/>
          <p:cNvSpPr>
            <a:spLocks noGrp="1"/>
          </p:cNvSpPr>
          <p:nvPr>
            <p:ph type="dt" idx="9"/>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Τίτλος και Αντικείμενο">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1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57DE6FEA-B576-4240-BC65-B1F733CB8F4A}" type="slidenum">
              <a:t>&lt;#&gt;</a:t>
            </a:fld>
          </a:p>
        </p:txBody>
      </p:sp>
      <p:sp>
        <p:nvSpPr>
          <p:cNvPr id="6" name="PlaceHolder 5"/>
          <p:cNvSpPr>
            <a:spLocks noGrp="1"/>
          </p:cNvSpPr>
          <p:nvPr>
            <p:ph type="dt" idx="12"/>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Κεφαλίδα ενότητας">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EDA3B39A-665E-4398-B5E2-02ADAA2D3FA0}" type="slidenum">
              <a:t>&lt;#&gt;</a:t>
            </a:fld>
          </a:p>
        </p:txBody>
      </p:sp>
      <p:sp>
        <p:nvSpPr>
          <p:cNvPr id="4" name="PlaceHolder 3"/>
          <p:cNvSpPr>
            <a:spLocks noGrp="1"/>
          </p:cNvSpPr>
          <p:nvPr>
            <p:ph type="dt" idx="15"/>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Δύο περιεχόμενα">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3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l-GR" sz="3200" spc="-1" strike="noStrike">
              <a:solidFill>
                <a:srgbClr val="000000"/>
              </a:solidFill>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6EA80FD5-A3B0-420E-99C5-230BFB65E731}" type="slidenum">
              <a:t>&lt;#&gt;</a:t>
            </a:fld>
          </a:p>
        </p:txBody>
      </p:sp>
      <p:sp>
        <p:nvSpPr>
          <p:cNvPr id="7" name="PlaceHolder 6"/>
          <p:cNvSpPr>
            <a:spLocks noGrp="1"/>
          </p:cNvSpPr>
          <p:nvPr>
            <p:ph type="dt" idx="18"/>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Σύγκριση">
    <p:spTree>
      <p:nvGrpSpPr>
        <p:cNvPr id="1" name=""/>
        <p:cNvGrpSpPr/>
        <p:nvPr/>
      </p:nvGrpSpPr>
      <p:grpSpPr>
        <a:xfrm>
          <a:off x="0" y="0"/>
          <a:ext cx="0" cy="0"/>
          <a:chOff x="0" y="0"/>
          <a:chExt cx="0" cy="0"/>
        </a:xfrm>
      </p:grpSpPr>
      <p:sp>
        <p:nvSpPr>
          <p:cNvPr id="2" name="PlaceHolder 1"/>
          <p:cNvSpPr>
            <a:spLocks noGrp="1"/>
          </p:cNvSpPr>
          <p:nvPr>
            <p:ph type="ftr" idx="19"/>
          </p:nvPr>
        </p:nvSpPr>
        <p:spPr/>
        <p:txBody>
          <a:bodyPr/>
          <a:p>
            <a:r>
              <a:t>Footer</a:t>
            </a:r>
          </a:p>
        </p:txBody>
      </p:sp>
      <p:sp>
        <p:nvSpPr>
          <p:cNvPr id="3" name="PlaceHolder 2"/>
          <p:cNvSpPr>
            <a:spLocks noGrp="1"/>
          </p:cNvSpPr>
          <p:nvPr>
            <p:ph type="sldNum" idx="20"/>
          </p:nvPr>
        </p:nvSpPr>
        <p:spPr/>
        <p:txBody>
          <a:bodyPr/>
          <a:p>
            <a:fld id="{F02A79DE-D39C-4A00-AF9D-2499729983BB}" type="slidenum">
              <a:t>&lt;#&gt;</a:t>
            </a:fld>
          </a:p>
        </p:txBody>
      </p:sp>
      <p:sp>
        <p:nvSpPr>
          <p:cNvPr id="4" name="PlaceHolder 3"/>
          <p:cNvSpPr>
            <a:spLocks noGrp="1"/>
          </p:cNvSpPr>
          <p:nvPr>
            <p:ph type="dt" idx="21"/>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Μόνο τίτλος">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l-GR" sz="4400" spc="-1" strike="noStrike">
              <a:solidFill>
                <a:srgbClr val="000000"/>
              </a:solidFill>
              <a:latin typeface="Arial"/>
            </a:endParaRPr>
          </a:p>
        </p:txBody>
      </p:sp>
      <p:sp>
        <p:nvSpPr>
          <p:cNvPr id="3" name="PlaceHolder 2"/>
          <p:cNvSpPr>
            <a:spLocks noGrp="1"/>
          </p:cNvSpPr>
          <p:nvPr>
            <p:ph type="ftr" idx="22"/>
          </p:nvPr>
        </p:nvSpPr>
        <p:spPr/>
        <p:txBody>
          <a:bodyPr/>
          <a:p>
            <a:r>
              <a:t>Footer</a:t>
            </a:r>
          </a:p>
        </p:txBody>
      </p:sp>
      <p:sp>
        <p:nvSpPr>
          <p:cNvPr id="4" name="PlaceHolder 3"/>
          <p:cNvSpPr>
            <a:spLocks noGrp="1"/>
          </p:cNvSpPr>
          <p:nvPr>
            <p:ph type="sldNum" idx="23"/>
          </p:nvPr>
        </p:nvSpPr>
        <p:spPr/>
        <p:txBody>
          <a:bodyPr/>
          <a:p>
            <a:fld id="{6CC0E081-C76F-454D-85F7-07EB501B43C5}" type="slidenum">
              <a:t>&lt;#&gt;</a:t>
            </a:fld>
          </a:p>
        </p:txBody>
      </p:sp>
      <p:sp>
        <p:nvSpPr>
          <p:cNvPr id="5" name="PlaceHolder 4"/>
          <p:cNvSpPr>
            <a:spLocks noGrp="1"/>
          </p:cNvSpPr>
          <p:nvPr>
            <p:ph type="dt" idx="24"/>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Κενή">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37568282-21A6-471D-BE2E-901DC21A0E26}" type="slidenum">
              <a:t>&lt;#&gt;</a:t>
            </a:fld>
          </a:p>
        </p:txBody>
      </p:sp>
      <p:sp>
        <p:nvSpPr>
          <p:cNvPr id="4" name="PlaceHolder 3"/>
          <p:cNvSpPr>
            <a:spLocks noGrp="1"/>
          </p:cNvSpPr>
          <p:nvPr>
            <p:ph type="dt" idx="27"/>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l-GR" sz="1800" spc="-1" strike="noStrike">
                <a:solidFill>
                  <a:srgbClr val="000000"/>
                </a:solidFill>
                <a:latin typeface="Arial"/>
              </a:rPr>
              <a:t>Click to edit the title text format</a:t>
            </a:r>
            <a:endParaRPr b="0" lang="el-GR" sz="1800" spc="-1" strike="noStrike">
              <a:solidFill>
                <a:srgbClr val="000000"/>
              </a:solidFill>
              <a:latin typeface="Arial"/>
            </a:endParaRPr>
          </a:p>
        </p:txBody>
      </p:sp>
      <p:sp>
        <p:nvSpPr>
          <p:cNvPr id="1" name="PlaceHolder 2"/>
          <p:cNvSpPr>
            <a:spLocks noGrp="1"/>
          </p:cNvSpPr>
          <p:nvPr>
            <p:ph type="ftr" idx="1"/>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 </a:t>
            </a:r>
            <a:endParaRPr b="0" lang="el-GR" sz="1400" spc="-1" strike="noStrike">
              <a:solidFill>
                <a:srgbClr val="000000"/>
              </a:solidFill>
              <a:latin typeface="Times New Roman"/>
            </a:endParaRPr>
          </a:p>
        </p:txBody>
      </p:sp>
      <p:sp>
        <p:nvSpPr>
          <p:cNvPr id="2" name="PlaceHolder 3"/>
          <p:cNvSpPr>
            <a:spLocks noGrp="1"/>
          </p:cNvSpPr>
          <p:nvPr>
            <p:ph type="sldNum" idx="2"/>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48037952-99BB-4A30-9337-680FDCBA71D8}" type="slidenum">
              <a:rPr b="0" lang="el-GR" sz="1200" spc="-1" strike="noStrike">
                <a:solidFill>
                  <a:schemeClr val="dk1">
                    <a:tint val="75000"/>
                  </a:schemeClr>
                </a:solidFill>
                <a:latin typeface="Calibri"/>
              </a:rPr>
              <a:t>6</a:t>
            </a:fld>
            <a:endParaRPr b="0" lang="el-GR" sz="1200" spc="-1" strike="noStrike">
              <a:solidFill>
                <a:srgbClr val="000000"/>
              </a:solidFill>
              <a:latin typeface="Times New Roman"/>
            </a:endParaRPr>
          </a:p>
        </p:txBody>
      </p:sp>
      <p:sp>
        <p:nvSpPr>
          <p:cNvPr id="3" name="PlaceHolder 4"/>
          <p:cNvSpPr>
            <a:spLocks noGrp="1"/>
          </p:cNvSpPr>
          <p:nvPr>
            <p:ph type="dt" idx="3"/>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 </a:t>
            </a:r>
            <a:endParaRPr b="0" lang="el-GR" sz="1400" spc="-1" strike="noStrike">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Click to edit the outline text format</a:t>
            </a:r>
            <a:endParaRPr b="0" lang="el-G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2800" spc="-1" strike="noStrike">
                <a:solidFill>
                  <a:srgbClr val="000000"/>
                </a:solidFill>
                <a:latin typeface="Arial"/>
              </a:rPr>
              <a:t>Second Outline Level</a:t>
            </a:r>
            <a:endParaRPr b="0" lang="el-G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2400" spc="-1" strike="noStrike">
                <a:solidFill>
                  <a:srgbClr val="000000"/>
                </a:solidFill>
                <a:latin typeface="Arial"/>
              </a:rPr>
              <a:t>Third Outline Level</a:t>
            </a:r>
            <a:endParaRPr b="0" lang="el-G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Arial"/>
              </a:rPr>
              <a:t>Fourth Outline Level</a:t>
            </a:r>
            <a:endParaRPr b="0" lang="el-G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Arial"/>
              </a:rPr>
              <a:t>Fifth Outline Level</a:t>
            </a:r>
            <a:endParaRPr b="0" lang="el-G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Arial"/>
              </a:rPr>
              <a:t>Sixth Outline Level</a:t>
            </a:r>
            <a:endParaRPr b="0" lang="el-G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Arial"/>
              </a:rPr>
              <a:t>Seventh Outline Level</a:t>
            </a:r>
            <a:endParaRPr b="0" lang="el-G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45" name="PlaceHolder 1"/>
          <p:cNvSpPr>
            <a:spLocks noGrp="1"/>
          </p:cNvSpPr>
          <p:nvPr>
            <p:ph type="ftr" idx="28"/>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46" name="PlaceHolder 2"/>
          <p:cNvSpPr>
            <a:spLocks noGrp="1"/>
          </p:cNvSpPr>
          <p:nvPr>
            <p:ph type="sldNum" idx="29"/>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AB0347A4-E2C9-4A9D-8DCA-C02BB88D0269}"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47" name="PlaceHolder 3"/>
          <p:cNvSpPr>
            <a:spLocks noGrp="1"/>
          </p:cNvSpPr>
          <p:nvPr>
            <p:ph type="dt" idx="30"/>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48" name="PlaceHolder 1"/>
          <p:cNvSpPr>
            <a:spLocks noGrp="1"/>
          </p:cNvSpPr>
          <p:nvPr>
            <p:ph type="ftr" idx="31"/>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49" name="PlaceHolder 2"/>
          <p:cNvSpPr>
            <a:spLocks noGrp="1"/>
          </p:cNvSpPr>
          <p:nvPr>
            <p:ph type="sldNum" idx="32"/>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8CA4DBA4-C82A-4827-8F5E-3DEB3721D7E2}"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50" name="PlaceHolder 3"/>
          <p:cNvSpPr>
            <a:spLocks noGrp="1"/>
          </p:cNvSpPr>
          <p:nvPr>
            <p:ph type="dt" idx="33"/>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7" name="PlaceHolder 1"/>
          <p:cNvSpPr>
            <a:spLocks noGrp="1"/>
          </p:cNvSpPr>
          <p:nvPr>
            <p:ph type="ftr" idx="4"/>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8" name="PlaceHolder 2"/>
          <p:cNvSpPr>
            <a:spLocks noGrp="1"/>
          </p:cNvSpPr>
          <p:nvPr>
            <p:ph type="sldNum" idx="5"/>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99CE3240-616E-4AA4-AFE5-33BC437E545C}"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9" name="PlaceHolder 3"/>
          <p:cNvSpPr>
            <a:spLocks noGrp="1"/>
          </p:cNvSpPr>
          <p:nvPr>
            <p:ph type="dt" idx="6"/>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0" name="PlaceHolder 1"/>
          <p:cNvSpPr>
            <a:spLocks noGrp="1"/>
          </p:cNvSpPr>
          <p:nvPr>
            <p:ph type="ftr" idx="7"/>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11" name="PlaceHolder 2"/>
          <p:cNvSpPr>
            <a:spLocks noGrp="1"/>
          </p:cNvSpPr>
          <p:nvPr>
            <p:ph type="sldNum" idx="8"/>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64B63AF0-2B31-480E-A374-1431C1FF5FCC}"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12" name="PlaceHolder 3"/>
          <p:cNvSpPr>
            <a:spLocks noGrp="1"/>
          </p:cNvSpPr>
          <p:nvPr>
            <p:ph type="dt" idx="9"/>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l-GR" sz="1800" spc="-1" strike="noStrike">
                <a:solidFill>
                  <a:srgbClr val="000000"/>
                </a:solidFill>
                <a:latin typeface="Arial"/>
              </a:rPr>
              <a:t>Click to edit the title text format</a:t>
            </a:r>
            <a:endParaRPr b="0" lang="el-GR" sz="1800" spc="-1" strike="noStrike">
              <a:solidFill>
                <a:srgbClr val="000000"/>
              </a:solidFill>
              <a:latin typeface="Arial"/>
            </a:endParaRPr>
          </a:p>
        </p:txBody>
      </p:sp>
      <p:sp>
        <p:nvSpPr>
          <p:cNvPr id="14" name="PlaceHolder 2"/>
          <p:cNvSpPr>
            <a:spLocks noGrp="1"/>
          </p:cNvSpPr>
          <p:nvPr>
            <p:ph type="body"/>
          </p:nvPr>
        </p:nvSpPr>
        <p:spPr>
          <a:xfrm>
            <a:off x="457200" y="1604520"/>
            <a:ext cx="8228880" cy="3976920"/>
          </a:xfrm>
          <a:prstGeom prst="rect">
            <a:avLst/>
          </a:prstGeom>
          <a:noFill/>
          <a:ln w="0">
            <a:noFill/>
          </a:ln>
        </p:spPr>
        <p:txBody>
          <a:bodyPr numCol="1" spcCol="0"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Click to edit the outline text format</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Second Outline Level</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Third Outline Level</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Fourth Outline Level</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Fifth Outline Level</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Sixth Outline Level</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Seventh Outline Level</a:t>
            </a:r>
            <a:endParaRPr b="0" lang="el-GR" sz="1800" spc="-1" strike="noStrike">
              <a:solidFill>
                <a:srgbClr val="000000"/>
              </a:solidFill>
              <a:latin typeface="Arial"/>
            </a:endParaRPr>
          </a:p>
        </p:txBody>
      </p:sp>
      <p:sp>
        <p:nvSpPr>
          <p:cNvPr id="15" name="PlaceHolder 3"/>
          <p:cNvSpPr>
            <a:spLocks noGrp="1"/>
          </p:cNvSpPr>
          <p:nvPr>
            <p:ph type="ftr" idx="10"/>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16" name="PlaceHolder 4"/>
          <p:cNvSpPr>
            <a:spLocks noGrp="1"/>
          </p:cNvSpPr>
          <p:nvPr>
            <p:ph type="sldNum" idx="11"/>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0A9C367B-DEA2-44EF-824A-E83D02D6F076}"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17" name="PlaceHolder 5"/>
          <p:cNvSpPr>
            <a:spLocks noGrp="1"/>
          </p:cNvSpPr>
          <p:nvPr>
            <p:ph type="dt" idx="12"/>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20" name="PlaceHolder 1"/>
          <p:cNvSpPr>
            <a:spLocks noGrp="1"/>
          </p:cNvSpPr>
          <p:nvPr>
            <p:ph type="ftr" idx="13"/>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21" name="PlaceHolder 2"/>
          <p:cNvSpPr>
            <a:spLocks noGrp="1"/>
          </p:cNvSpPr>
          <p:nvPr>
            <p:ph type="sldNum" idx="14"/>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F2D2A4D4-6976-4DA2-91CD-31E1E382B3F4}"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22" name="PlaceHolder 3"/>
          <p:cNvSpPr>
            <a:spLocks noGrp="1"/>
          </p:cNvSpPr>
          <p:nvPr>
            <p:ph type="dt" idx="15"/>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l-GR" sz="1800" spc="-1" strike="noStrike">
                <a:solidFill>
                  <a:srgbClr val="000000"/>
                </a:solidFill>
                <a:latin typeface="Arial"/>
              </a:rPr>
              <a:t>Click to edit the title text format</a:t>
            </a:r>
            <a:endParaRPr b="0" lang="el-GR" sz="1800" spc="-1" strike="noStrike">
              <a:solidFill>
                <a:srgbClr val="000000"/>
              </a:solidFill>
              <a:latin typeface="Arial"/>
            </a:endParaRPr>
          </a:p>
        </p:txBody>
      </p:sp>
      <p:sp>
        <p:nvSpPr>
          <p:cNvPr id="24" name="PlaceHolder 2"/>
          <p:cNvSpPr>
            <a:spLocks noGrp="1"/>
          </p:cNvSpPr>
          <p:nvPr>
            <p:ph type="body"/>
          </p:nvPr>
        </p:nvSpPr>
        <p:spPr>
          <a:xfrm>
            <a:off x="457200" y="1604520"/>
            <a:ext cx="4015440" cy="3976920"/>
          </a:xfrm>
          <a:prstGeom prst="rect">
            <a:avLst/>
          </a:prstGeom>
          <a:noFill/>
          <a:ln w="0">
            <a:noFill/>
          </a:ln>
        </p:spPr>
        <p:txBody>
          <a:bodyPr numCol="1" spcCol="0"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Click to edit the outline text format</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Second Outline Level</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Third Outline Level</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Fourth Outline Level</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Fifth Outline Level</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Sixth Outline Level</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Seventh Outline Level</a:t>
            </a:r>
            <a:endParaRPr b="0" lang="el-GR" sz="1800" spc="-1" strike="noStrike">
              <a:solidFill>
                <a:srgbClr val="000000"/>
              </a:solidFill>
              <a:latin typeface="Arial"/>
            </a:endParaRPr>
          </a:p>
        </p:txBody>
      </p:sp>
      <p:sp>
        <p:nvSpPr>
          <p:cNvPr id="25" name="PlaceHolder 3"/>
          <p:cNvSpPr>
            <a:spLocks noGrp="1"/>
          </p:cNvSpPr>
          <p:nvPr>
            <p:ph type="body"/>
          </p:nvPr>
        </p:nvSpPr>
        <p:spPr>
          <a:xfrm>
            <a:off x="4674240" y="1604520"/>
            <a:ext cx="4015440" cy="3976920"/>
          </a:xfrm>
          <a:prstGeom prst="rect">
            <a:avLst/>
          </a:prstGeom>
          <a:noFill/>
          <a:ln w="0">
            <a:noFill/>
          </a:ln>
        </p:spPr>
        <p:txBody>
          <a:bodyPr numCol="1" spcCol="0" lIns="0" rIns="0" tIns="0" bIns="0" anchor="t">
            <a:normAutofit/>
          </a:bodyPr>
          <a:p>
            <a:pPr marL="432000" indent="-324000">
              <a:spcBef>
                <a:spcPts val="1417"/>
              </a:spcBef>
              <a:buClr>
                <a:srgbClr val="000000"/>
              </a:buClr>
              <a:buSzPct val="45000"/>
              <a:buFont typeface="Wingdings" charset="2"/>
              <a:buChar char=""/>
            </a:pPr>
            <a:r>
              <a:rPr b="0" lang="el-GR" sz="1800" spc="-1" strike="noStrike">
                <a:solidFill>
                  <a:srgbClr val="000000"/>
                </a:solidFill>
                <a:latin typeface="Arial"/>
              </a:rPr>
              <a:t>Click to edit the outline text format</a:t>
            </a:r>
            <a:endParaRPr b="0" lang="el-G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1800" spc="-1" strike="noStrike">
                <a:solidFill>
                  <a:srgbClr val="000000"/>
                </a:solidFill>
                <a:latin typeface="Arial"/>
              </a:rPr>
              <a:t>Second Outline Level</a:t>
            </a:r>
            <a:endParaRPr b="0" lang="el-G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1800" spc="-1" strike="noStrike">
                <a:solidFill>
                  <a:srgbClr val="000000"/>
                </a:solidFill>
                <a:latin typeface="Arial"/>
              </a:rPr>
              <a:t>Third Outline Level</a:t>
            </a:r>
            <a:endParaRPr b="0" lang="el-G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Arial"/>
              </a:rPr>
              <a:t>Fourth Outline Level</a:t>
            </a:r>
            <a:endParaRPr b="0" lang="el-G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1800" spc="-1" strike="noStrike">
                <a:solidFill>
                  <a:srgbClr val="000000"/>
                </a:solidFill>
                <a:latin typeface="Arial"/>
              </a:rPr>
              <a:t>Fifth Outline Level</a:t>
            </a:r>
            <a:endParaRPr b="0" lang="el-G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1800" spc="-1" strike="noStrike">
                <a:solidFill>
                  <a:srgbClr val="000000"/>
                </a:solidFill>
                <a:latin typeface="Arial"/>
              </a:rPr>
              <a:t>Sixth Outline Level</a:t>
            </a:r>
            <a:endParaRPr b="0" lang="el-G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1800" spc="-1" strike="noStrike">
                <a:solidFill>
                  <a:srgbClr val="000000"/>
                </a:solidFill>
                <a:latin typeface="Arial"/>
              </a:rPr>
              <a:t>Seventh Outline Level</a:t>
            </a:r>
            <a:endParaRPr b="0" lang="el-GR" sz="1800" spc="-1" strike="noStrike">
              <a:solidFill>
                <a:srgbClr val="000000"/>
              </a:solidFill>
              <a:latin typeface="Arial"/>
            </a:endParaRPr>
          </a:p>
        </p:txBody>
      </p:sp>
      <p:sp>
        <p:nvSpPr>
          <p:cNvPr id="26" name="PlaceHolder 4"/>
          <p:cNvSpPr>
            <a:spLocks noGrp="1"/>
          </p:cNvSpPr>
          <p:nvPr>
            <p:ph type="ftr" idx="16"/>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27" name="PlaceHolder 5"/>
          <p:cNvSpPr>
            <a:spLocks noGrp="1"/>
          </p:cNvSpPr>
          <p:nvPr>
            <p:ph type="sldNum" idx="17"/>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4F0FFF65-6C0D-4714-831D-467883B3C23E}"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28" name="PlaceHolder 6"/>
          <p:cNvSpPr>
            <a:spLocks noGrp="1"/>
          </p:cNvSpPr>
          <p:nvPr>
            <p:ph type="dt" idx="18"/>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2" name="PlaceHolder 1"/>
          <p:cNvSpPr>
            <a:spLocks noGrp="1"/>
          </p:cNvSpPr>
          <p:nvPr>
            <p:ph type="ftr" idx="19"/>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33" name="PlaceHolder 2"/>
          <p:cNvSpPr>
            <a:spLocks noGrp="1"/>
          </p:cNvSpPr>
          <p:nvPr>
            <p:ph type="sldNum" idx="20"/>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273C4908-3C36-4856-98FE-EDF657BC1A21}"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34" name="PlaceHolder 3"/>
          <p:cNvSpPr>
            <a:spLocks noGrp="1"/>
          </p:cNvSpPr>
          <p:nvPr>
            <p:ph type="dt" idx="21"/>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l-GR" sz="1800" spc="-1" strike="noStrike">
                <a:solidFill>
                  <a:srgbClr val="000000"/>
                </a:solidFill>
                <a:latin typeface="Arial"/>
              </a:rPr>
              <a:t>Click to edit the title text format</a:t>
            </a:r>
            <a:endParaRPr b="0" lang="el-GR" sz="1800" spc="-1" strike="noStrike">
              <a:solidFill>
                <a:srgbClr val="000000"/>
              </a:solidFill>
              <a:latin typeface="Arial"/>
            </a:endParaRPr>
          </a:p>
        </p:txBody>
      </p:sp>
      <p:sp>
        <p:nvSpPr>
          <p:cNvPr id="36" name="PlaceHolder 2"/>
          <p:cNvSpPr>
            <a:spLocks noGrp="1"/>
          </p:cNvSpPr>
          <p:nvPr>
            <p:ph type="ftr" idx="22"/>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37" name="PlaceHolder 3"/>
          <p:cNvSpPr>
            <a:spLocks noGrp="1"/>
          </p:cNvSpPr>
          <p:nvPr>
            <p:ph type="sldNum" idx="23"/>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D141EF5C-53EB-4826-B962-026091D4AD59}"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38" name="PlaceHolder 4"/>
          <p:cNvSpPr>
            <a:spLocks noGrp="1"/>
          </p:cNvSpPr>
          <p:nvPr>
            <p:ph type="dt" idx="24"/>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40" name="PlaceHolder 1"/>
          <p:cNvSpPr>
            <a:spLocks noGrp="1"/>
          </p:cNvSpPr>
          <p:nvPr>
            <p:ph type="ftr" idx="25"/>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l-GR" sz="1400" spc="-1" strike="noStrike">
                <a:solidFill>
                  <a:srgbClr val="000000"/>
                </a:solidFill>
                <a:latin typeface="Times New Roman"/>
              </a:defRPr>
            </a:lvl1pPr>
          </a:lstStyle>
          <a:p>
            <a:pPr indent="0" algn="ctr">
              <a:lnSpc>
                <a:spcPct val="100000"/>
              </a:lnSpc>
              <a:buNone/>
              <a:tabLst>
                <a:tab algn="l" pos="0"/>
              </a:tabLst>
            </a:pPr>
            <a:r>
              <a:rPr b="0" lang="el-GR" sz="1400" spc="-1" strike="noStrike">
                <a:solidFill>
                  <a:srgbClr val="000000"/>
                </a:solidFill>
                <a:latin typeface="Times New Roman"/>
              </a:rPr>
              <a:t>&lt;footer&gt;</a:t>
            </a:r>
            <a:endParaRPr b="0" lang="el-GR" sz="1400" spc="-1" strike="noStrike">
              <a:solidFill>
                <a:srgbClr val="000000"/>
              </a:solidFill>
              <a:latin typeface="Times New Roman"/>
            </a:endParaRPr>
          </a:p>
        </p:txBody>
      </p:sp>
      <p:sp>
        <p:nvSpPr>
          <p:cNvPr id="41" name="PlaceHolder 2"/>
          <p:cNvSpPr>
            <a:spLocks noGrp="1"/>
          </p:cNvSpPr>
          <p:nvPr>
            <p:ph type="sldNum" idx="26"/>
          </p:nvPr>
        </p:nvSpPr>
        <p:spPr>
          <a:xfrm>
            <a:off x="6553080" y="6356520"/>
            <a:ext cx="2133000" cy="364320"/>
          </a:xfrm>
          <a:prstGeom prst="rect">
            <a:avLst/>
          </a:prstGeom>
          <a:noFill/>
          <a:ln w="0">
            <a:noFill/>
          </a:ln>
        </p:spPr>
        <p:txBody>
          <a:bodyPr lIns="91440" rIns="91440" tIns="45720" bIns="45720" anchor="ctr">
            <a:noAutofit/>
          </a:bodyPr>
          <a:lstStyle>
            <a:lvl1pPr indent="0" algn="r">
              <a:lnSpc>
                <a:spcPct val="100000"/>
              </a:lnSpc>
              <a:buNone/>
              <a:tabLst>
                <a:tab algn="l" pos="0"/>
              </a:tabLst>
              <a:defRPr b="0" lang="el-GR" sz="1200" spc="-1" strike="noStrike">
                <a:solidFill>
                  <a:schemeClr val="dk1">
                    <a:tint val="75000"/>
                  </a:schemeClr>
                </a:solidFill>
                <a:latin typeface="Calibri"/>
              </a:defRPr>
            </a:lvl1pPr>
          </a:lstStyle>
          <a:p>
            <a:pPr indent="0" algn="r">
              <a:lnSpc>
                <a:spcPct val="100000"/>
              </a:lnSpc>
              <a:buNone/>
              <a:tabLst>
                <a:tab algn="l" pos="0"/>
              </a:tabLst>
            </a:pPr>
            <a:fld id="{00E32BFD-B1FB-4E76-924A-FC1445DD13E6}" type="slidenum">
              <a:rPr b="0" lang="el-GR" sz="1200" spc="-1" strike="noStrike">
                <a:solidFill>
                  <a:schemeClr val="dk1">
                    <a:tint val="75000"/>
                  </a:schemeClr>
                </a:solidFill>
                <a:latin typeface="Calibri"/>
              </a:rPr>
              <a:t>&lt;number&gt;</a:t>
            </a:fld>
            <a:endParaRPr b="0" lang="el-GR" sz="1200" spc="-1" strike="noStrike">
              <a:solidFill>
                <a:srgbClr val="000000"/>
              </a:solidFill>
              <a:latin typeface="Times New Roman"/>
            </a:endParaRPr>
          </a:p>
        </p:txBody>
      </p:sp>
      <p:sp>
        <p:nvSpPr>
          <p:cNvPr id="42" name="PlaceHolder 3"/>
          <p:cNvSpPr>
            <a:spLocks noGrp="1"/>
          </p:cNvSpPr>
          <p:nvPr>
            <p:ph type="dt" idx="27"/>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l-GR" sz="1400" spc="-1" strike="noStrike">
                <a:solidFill>
                  <a:srgbClr val="000000"/>
                </a:solidFill>
                <a:latin typeface="Times New Roman"/>
              </a:defRPr>
            </a:lvl1pPr>
          </a:lstStyle>
          <a:p>
            <a:pPr indent="0">
              <a:buNone/>
            </a:pPr>
            <a:r>
              <a:rPr b="0" lang="el-GR" sz="1400" spc="-1" strike="noStrike">
                <a:solidFill>
                  <a:srgbClr val="000000"/>
                </a:solidFill>
                <a:latin typeface="Times New Roman"/>
              </a:rPr>
              <a:t>&lt;date/time&gt;</a:t>
            </a:r>
            <a:endParaRPr b="0" lang="el-GR" sz="1400" spc="-1" strike="noStrike">
              <a:solidFill>
                <a:srgbClr val="000000"/>
              </a:solidFill>
              <a:latin typeface="Times New Roman"/>
            </a:endParaRPr>
          </a:p>
        </p:txBody>
      </p:sp>
      <p:sp>
        <p:nvSpPr>
          <p:cNvPr id="43"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l-GR" sz="4400" spc="-1" strike="noStrike">
                <a:solidFill>
                  <a:srgbClr val="000000"/>
                </a:solidFill>
                <a:latin typeface="Arial"/>
              </a:rPr>
              <a:t>Click to edit the title text format</a:t>
            </a:r>
            <a:endParaRPr b="0" lang="el-GR" sz="4400" spc="-1" strike="noStrike">
              <a:solidFill>
                <a:srgbClr val="000000"/>
              </a:solidFill>
              <a:latin typeface="Arial"/>
            </a:endParaRPr>
          </a:p>
        </p:txBody>
      </p:sp>
      <p:sp>
        <p:nvSpPr>
          <p:cNvPr id="4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3200" spc="-1" strike="noStrike">
                <a:solidFill>
                  <a:srgbClr val="000000"/>
                </a:solidFill>
                <a:latin typeface="Arial"/>
              </a:rPr>
              <a:t>Click to edit the outline text format</a:t>
            </a:r>
            <a:endParaRPr b="0" lang="el-G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l-GR" sz="2800" spc="-1" strike="noStrike">
                <a:solidFill>
                  <a:srgbClr val="000000"/>
                </a:solidFill>
                <a:latin typeface="Arial"/>
              </a:rPr>
              <a:t>Second Outline Level</a:t>
            </a:r>
            <a:endParaRPr b="0" lang="el-G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l-GR" sz="2400" spc="-1" strike="noStrike">
                <a:solidFill>
                  <a:srgbClr val="000000"/>
                </a:solidFill>
                <a:latin typeface="Arial"/>
              </a:rPr>
              <a:t>Third Outline Level</a:t>
            </a:r>
            <a:endParaRPr b="0" lang="el-G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l-GR" sz="2000" spc="-1" strike="noStrike">
                <a:solidFill>
                  <a:srgbClr val="000000"/>
                </a:solidFill>
                <a:latin typeface="Arial"/>
              </a:rPr>
              <a:t>Fourth Outline Level</a:t>
            </a:r>
            <a:endParaRPr b="0" lang="el-G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Arial"/>
              </a:rPr>
              <a:t>Fifth Outline Level</a:t>
            </a:r>
            <a:endParaRPr b="0" lang="el-G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Arial"/>
              </a:rPr>
              <a:t>Sixth Outline Level</a:t>
            </a:r>
            <a:endParaRPr b="0" lang="el-G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Arial"/>
              </a:rPr>
              <a:t>Seventh Outline Level</a:t>
            </a:r>
            <a:endParaRPr b="0" lang="el-G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57" name="PlaceHolder 1"/>
          <p:cNvSpPr>
            <a:spLocks noGrp="1"/>
          </p:cNvSpPr>
          <p:nvPr>
            <p:ph type="subTitle"/>
          </p:nvPr>
        </p:nvSpPr>
        <p:spPr>
          <a:xfrm>
            <a:off x="611280" y="692280"/>
            <a:ext cx="8208360" cy="5616000"/>
          </a:xfrm>
          <a:prstGeom prst="rect">
            <a:avLst/>
          </a:prstGeom>
          <a:noFill/>
          <a:ln w="0">
            <a:noFill/>
          </a:ln>
        </p:spPr>
        <p:txBody>
          <a:bodyPr numCol="1" spcCol="0" lIns="91440" rIns="91440" tIns="45720" bIns="45720" anchor="t">
            <a:normAutofit fontScale="23888"/>
          </a:bodyPr>
          <a:p>
            <a:pPr algn="ctr">
              <a:lnSpc>
                <a:spcPct val="100000"/>
              </a:lnSpc>
              <a:spcBef>
                <a:spcPts val="859"/>
              </a:spcBef>
              <a:tabLst>
                <a:tab algn="l" pos="0"/>
              </a:tabLst>
            </a:pPr>
            <a:endParaRPr b="0" lang="el-GR" sz="4300" spc="-1" strike="noStrike">
              <a:solidFill>
                <a:srgbClr val="000000"/>
              </a:solidFill>
              <a:latin typeface="Arial"/>
            </a:endParaRPr>
          </a:p>
          <a:p>
            <a:pPr algn="ctr">
              <a:lnSpc>
                <a:spcPct val="100000"/>
              </a:lnSpc>
              <a:spcBef>
                <a:spcPts val="1301"/>
              </a:spcBef>
              <a:tabLst>
                <a:tab algn="l" pos="0"/>
              </a:tabLst>
            </a:pPr>
            <a:r>
              <a:rPr b="1" lang="el-GR" sz="6500" spc="-1" strike="noStrike">
                <a:solidFill>
                  <a:schemeClr val="dk1"/>
                </a:solidFill>
                <a:latin typeface="Times New Roman"/>
              </a:rPr>
              <a:t>ΠΡΟΣΥΜΒΑΤΙΚΟΣ ΕΛΕΓΧΟΣ</a:t>
            </a:r>
            <a:endParaRPr b="0" lang="el-GR" sz="6500" spc="-1" strike="noStrike">
              <a:solidFill>
                <a:srgbClr val="000000"/>
              </a:solidFill>
              <a:latin typeface="Arial"/>
            </a:endParaRPr>
          </a:p>
          <a:p>
            <a:pPr algn="ctr">
              <a:lnSpc>
                <a:spcPct val="100000"/>
              </a:lnSpc>
              <a:spcBef>
                <a:spcPts val="1301"/>
              </a:spcBef>
              <a:tabLst>
                <a:tab algn="l" pos="0"/>
              </a:tabLst>
            </a:pPr>
            <a:endParaRPr b="0" lang="el-GR" sz="6500" spc="-1" strike="noStrike">
              <a:solidFill>
                <a:srgbClr val="000000"/>
              </a:solidFill>
              <a:latin typeface="Arial"/>
            </a:endParaRPr>
          </a:p>
          <a:p>
            <a:pPr algn="ctr">
              <a:lnSpc>
                <a:spcPct val="100000"/>
              </a:lnSpc>
              <a:spcBef>
                <a:spcPts val="1301"/>
              </a:spcBef>
              <a:tabLst>
                <a:tab algn="l" pos="0"/>
              </a:tabLst>
            </a:pPr>
            <a:r>
              <a:rPr b="1" lang="el-GR" sz="6500" spc="-1" strike="noStrike">
                <a:solidFill>
                  <a:schemeClr val="dk1"/>
                </a:solidFill>
                <a:latin typeface="Times New Roman"/>
                <a:ea typeface="Tahoma"/>
              </a:rPr>
              <a:t>Εξελίξεις και προοπτικές </a:t>
            </a:r>
            <a:endParaRPr b="0" lang="el-GR" sz="6500" spc="-1" strike="noStrike">
              <a:solidFill>
                <a:srgbClr val="000000"/>
              </a:solidFill>
              <a:latin typeface="Arial"/>
            </a:endParaRPr>
          </a:p>
          <a:p>
            <a:pPr algn="ctr">
              <a:lnSpc>
                <a:spcPct val="100000"/>
              </a:lnSpc>
              <a:spcBef>
                <a:spcPts val="1301"/>
              </a:spcBef>
              <a:tabLst>
                <a:tab algn="l" pos="0"/>
              </a:tabLst>
            </a:pPr>
            <a:r>
              <a:rPr b="1" lang="el-GR" sz="6500" spc="-1" strike="noStrike">
                <a:solidFill>
                  <a:schemeClr val="dk1"/>
                </a:solidFill>
                <a:latin typeface="Times New Roman"/>
                <a:ea typeface="Tahoma"/>
              </a:rPr>
              <a:t>μετά τους ν. 4700/2020 και 4820/2021</a:t>
            </a:r>
            <a:endParaRPr b="0" lang="el-GR" sz="65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a:p>
            <a:pPr algn="just">
              <a:lnSpc>
                <a:spcPct val="100000"/>
              </a:lnSpc>
              <a:spcBef>
                <a:spcPts val="760"/>
              </a:spcBef>
              <a:tabLst>
                <a:tab algn="l" pos="0"/>
              </a:tabLst>
            </a:pPr>
            <a:endParaRPr b="0" lang="el-GR" sz="3800" spc="-1" strike="noStrike">
              <a:solidFill>
                <a:srgbClr val="000000"/>
              </a:solidFill>
              <a:latin typeface="Arial"/>
            </a:endParaRPr>
          </a:p>
          <a:p>
            <a:pPr algn="just">
              <a:lnSpc>
                <a:spcPct val="100000"/>
              </a:lnSpc>
              <a:spcBef>
                <a:spcPts val="760"/>
              </a:spcBef>
              <a:tabLst>
                <a:tab algn="l" pos="0"/>
              </a:tabLst>
            </a:pPr>
            <a:endParaRPr b="0" lang="el-GR" sz="3800" spc="-1" strike="noStrike">
              <a:solidFill>
                <a:srgbClr val="000000"/>
              </a:solidFill>
              <a:latin typeface="Arial"/>
            </a:endParaRPr>
          </a:p>
          <a:p>
            <a:pPr algn="just">
              <a:lnSpc>
                <a:spcPct val="100000"/>
              </a:lnSpc>
              <a:spcBef>
                <a:spcPts val="760"/>
              </a:spcBef>
              <a:tabLst>
                <a:tab algn="l" pos="0"/>
              </a:tabLst>
            </a:pPr>
            <a:endParaRPr b="0" lang="el-GR" sz="3800" spc="-1" strike="noStrike">
              <a:solidFill>
                <a:srgbClr val="000000"/>
              </a:solidFill>
              <a:latin typeface="Arial"/>
            </a:endParaRPr>
          </a:p>
          <a:p>
            <a:pPr algn="just">
              <a:lnSpc>
                <a:spcPct val="100000"/>
              </a:lnSpc>
              <a:spcBef>
                <a:spcPts val="760"/>
              </a:spcBef>
              <a:tabLst>
                <a:tab algn="l" pos="0"/>
              </a:tabLst>
            </a:pPr>
            <a:endParaRPr b="0" lang="el-GR" sz="3800" spc="-1" strike="noStrike">
              <a:solidFill>
                <a:srgbClr val="000000"/>
              </a:solidFill>
              <a:latin typeface="Arial"/>
            </a:endParaRPr>
          </a:p>
          <a:p>
            <a:pPr algn="just">
              <a:lnSpc>
                <a:spcPct val="100000"/>
              </a:lnSpc>
              <a:spcBef>
                <a:spcPts val="760"/>
              </a:spcBef>
              <a:tabLst>
                <a:tab algn="l" pos="0"/>
              </a:tabLst>
            </a:pPr>
            <a:endParaRPr b="0" lang="el-GR" sz="3800" spc="-1" strike="noStrike">
              <a:solidFill>
                <a:srgbClr val="000000"/>
              </a:solidFill>
              <a:latin typeface="Arial"/>
            </a:endParaRPr>
          </a:p>
          <a:p>
            <a:pPr algn="just">
              <a:lnSpc>
                <a:spcPct val="100000"/>
              </a:lnSpc>
              <a:spcBef>
                <a:spcPts val="760"/>
              </a:spcBef>
              <a:tabLst>
                <a:tab algn="l" pos="0"/>
              </a:tabLst>
            </a:pPr>
            <a:endParaRPr b="0" lang="el-GR" sz="3800" spc="-1" strike="noStrike">
              <a:solidFill>
                <a:srgbClr val="000000"/>
              </a:solidFill>
              <a:latin typeface="Arial"/>
            </a:endParaRPr>
          </a:p>
          <a:p>
            <a:pPr algn="just">
              <a:lnSpc>
                <a:spcPct val="100000"/>
              </a:lnSpc>
              <a:spcBef>
                <a:spcPts val="1100"/>
              </a:spcBef>
              <a:tabLst>
                <a:tab algn="l" pos="0"/>
              </a:tabLst>
            </a:pPr>
            <a:r>
              <a:rPr b="0" lang="en-GB" sz="5000" spc="-1" strike="noStrike">
                <a:solidFill>
                  <a:schemeClr val="dk1"/>
                </a:solidFill>
                <a:latin typeface="Times New Roman"/>
                <a:ea typeface="Tahoma"/>
              </a:rPr>
              <a:t>      </a:t>
            </a:r>
            <a:r>
              <a:rPr b="0" lang="el-GR" sz="5500" spc="-1" strike="noStrike">
                <a:solidFill>
                  <a:schemeClr val="dk1"/>
                </a:solidFill>
                <a:latin typeface="Times New Roman"/>
                <a:ea typeface="Tahoma"/>
              </a:rPr>
              <a:t>Θεολογία Γναρδέλλη </a:t>
            </a:r>
            <a:endParaRPr b="0" lang="el-GR" sz="5500" spc="-1" strike="noStrike">
              <a:solidFill>
                <a:srgbClr val="000000"/>
              </a:solidFill>
              <a:latin typeface="Arial"/>
            </a:endParaRPr>
          </a:p>
          <a:p>
            <a:pPr algn="just">
              <a:lnSpc>
                <a:spcPct val="100000"/>
              </a:lnSpc>
              <a:spcBef>
                <a:spcPts val="1001"/>
              </a:spcBef>
              <a:tabLst>
                <a:tab algn="l" pos="0"/>
              </a:tabLst>
            </a:pPr>
            <a:r>
              <a:rPr b="0" lang="el-GR" sz="5000" spc="-1" strike="noStrike">
                <a:solidFill>
                  <a:schemeClr val="dk1"/>
                </a:solidFill>
                <a:latin typeface="Times New Roman"/>
                <a:ea typeface="Tahoma"/>
              </a:rPr>
              <a:t>Σύμβουλος Ελεγκτικού Συνεδρίου                                                       17.5.2024</a:t>
            </a:r>
            <a:endParaRPr b="0" lang="el-GR" sz="5000" spc="-1" strike="noStrike">
              <a:solidFill>
                <a:srgbClr val="000000"/>
              </a:solidFill>
              <a:latin typeface="Arial"/>
            </a:endParaRPr>
          </a:p>
          <a:p>
            <a:pPr algn="just">
              <a:lnSpc>
                <a:spcPct val="100000"/>
              </a:lnSpc>
              <a:spcBef>
                <a:spcPts val="400"/>
              </a:spcBef>
              <a:tabLst>
                <a:tab algn="l" pos="0"/>
              </a:tabLst>
            </a:pPr>
            <a:endParaRPr b="0" lang="el-GR" sz="2000" spc="-1" strike="noStrike">
              <a:solidFill>
                <a:srgbClr val="000000"/>
              </a:solidFill>
              <a:latin typeface="Arial"/>
            </a:endParaRPr>
          </a:p>
        </p:txBody>
      </p:sp>
      <p:pic>
        <p:nvPicPr>
          <p:cNvPr id="58" name="Εικόνα 1" descr=""/>
          <p:cNvPicPr/>
          <p:nvPr/>
        </p:nvPicPr>
        <p:blipFill>
          <a:blip r:embed="rId1"/>
          <a:stretch/>
        </p:blipFill>
        <p:spPr>
          <a:xfrm>
            <a:off x="3203640" y="2997360"/>
            <a:ext cx="2880720" cy="165492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7" name="TextBox 2"/>
          <p:cNvSpPr/>
          <p:nvPr/>
        </p:nvSpPr>
        <p:spPr>
          <a:xfrm>
            <a:off x="971640" y="1125360"/>
            <a:ext cx="7487640" cy="315828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spcAft>
                <a:spcPts val="1001"/>
              </a:spcAft>
            </a:pPr>
            <a:r>
              <a:rPr b="0" lang="el-GR" sz="2400" spc="-1" strike="noStrike">
                <a:solidFill>
                  <a:schemeClr val="dk1"/>
                </a:solidFill>
                <a:latin typeface="Times New Roman"/>
              </a:rPr>
              <a:t>Παραδείγματα: </a:t>
            </a:r>
            <a:endParaRPr b="0" lang="el-GR" sz="2400" spc="-1" strike="noStrike">
              <a:solidFill>
                <a:srgbClr val="000000"/>
              </a:solidFill>
              <a:latin typeface="Arial"/>
            </a:endParaRPr>
          </a:p>
          <a:p>
            <a:pPr algn="just">
              <a:lnSpc>
                <a:spcPct val="100000"/>
              </a:lnSpc>
              <a:spcAft>
                <a:spcPts val="1001"/>
              </a:spcAft>
            </a:pPr>
            <a:endParaRPr b="0" lang="el-GR" sz="2400" spc="-1" strike="noStrike">
              <a:solidFill>
                <a:srgbClr val="000000"/>
              </a:solidFill>
              <a:latin typeface="Arial"/>
            </a:endParaRPr>
          </a:p>
          <a:p>
            <a:pPr marL="216000" indent="-216000" algn="just">
              <a:lnSpc>
                <a:spcPct val="100000"/>
              </a:lnSpc>
              <a:spcAft>
                <a:spcPts val="1001"/>
              </a:spcAft>
              <a:buClr>
                <a:srgbClr val="000000"/>
              </a:buClr>
              <a:buFont typeface="Wingdings" charset="2"/>
              <a:buChar char=""/>
            </a:pPr>
            <a:r>
              <a:rPr b="0" lang="el-GR" sz="2400" spc="-1" strike="noStrike">
                <a:solidFill>
                  <a:schemeClr val="dk1"/>
                </a:solidFill>
                <a:latin typeface="Times New Roman"/>
              </a:rPr>
              <a:t>μονάδες επεξεργασίας αποβλήτων </a:t>
            </a:r>
            <a:endParaRPr b="0" lang="el-GR" sz="2400" spc="-1" strike="noStrike">
              <a:solidFill>
                <a:srgbClr val="000000"/>
              </a:solidFill>
              <a:latin typeface="Arial"/>
            </a:endParaRPr>
          </a:p>
          <a:p>
            <a:pPr marL="216000" indent="-216000" algn="just">
              <a:lnSpc>
                <a:spcPct val="100000"/>
              </a:lnSpc>
              <a:spcAft>
                <a:spcPts val="1001"/>
              </a:spcAft>
              <a:buClr>
                <a:srgbClr val="000000"/>
              </a:buClr>
              <a:buFont typeface="Wingdings" charset="2"/>
              <a:buChar char=""/>
            </a:pPr>
            <a:r>
              <a:rPr b="0" lang="el-GR" sz="2400" spc="-1" strike="noStrike">
                <a:solidFill>
                  <a:schemeClr val="dk1"/>
                </a:solidFill>
                <a:latin typeface="Times New Roman"/>
              </a:rPr>
              <a:t>«Αναβάθμιση και περιβαλλοντική αποκατάσταση υφιστάμενου ΧΥΤΑ» </a:t>
            </a:r>
            <a:endParaRPr b="0" lang="el-GR" sz="2400" spc="-1" strike="noStrike">
              <a:solidFill>
                <a:srgbClr val="000000"/>
              </a:solidFill>
              <a:latin typeface="Arial"/>
            </a:endParaRPr>
          </a:p>
          <a:p>
            <a:pPr marL="216000" indent="-216000" algn="just">
              <a:lnSpc>
                <a:spcPct val="100000"/>
              </a:lnSpc>
              <a:spcAft>
                <a:spcPts val="1001"/>
              </a:spcAft>
              <a:buClr>
                <a:srgbClr val="000000"/>
              </a:buClr>
              <a:buFont typeface="Wingdings" charset="2"/>
              <a:buChar char=""/>
            </a:pPr>
            <a:r>
              <a:rPr b="0" lang="el-GR" sz="2400" spc="-1" strike="noStrike">
                <a:solidFill>
                  <a:schemeClr val="dk1"/>
                </a:solidFill>
                <a:latin typeface="Times New Roman"/>
              </a:rPr>
              <a:t>«Λειτουργία αντιπλημμυρικών έργων και καθαρισμός κοίτης ρεμάτων Νομού»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8" name="Ορθογώνιο 1"/>
          <p:cNvSpPr/>
          <p:nvPr/>
        </p:nvSpPr>
        <p:spPr>
          <a:xfrm>
            <a:off x="539640" y="620640"/>
            <a:ext cx="8135280" cy="539856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spcAft>
                <a:spcPts val="1001"/>
              </a:spcAft>
              <a:tabLst>
                <a:tab algn="l" pos="0"/>
              </a:tabLst>
            </a:pPr>
            <a:r>
              <a:rPr b="1" lang="el-GR" sz="2600" spc="-1" strike="noStrike">
                <a:solidFill>
                  <a:schemeClr val="dk1"/>
                </a:solidFill>
                <a:latin typeface="Times New Roman"/>
                <a:ea typeface="Calibri"/>
              </a:rPr>
              <a:t>Έννοια «έργου» </a:t>
            </a:r>
            <a:endParaRPr b="0" lang="el-GR" sz="2600" spc="-1" strike="noStrike">
              <a:solidFill>
                <a:srgbClr val="000000"/>
              </a:solidFill>
              <a:latin typeface="Arial"/>
            </a:endParaRPr>
          </a:p>
          <a:p>
            <a:pPr algn="just">
              <a:lnSpc>
                <a:spcPct val="100000"/>
              </a:lnSpc>
              <a:spcAft>
                <a:spcPts val="1001"/>
              </a:spcAft>
              <a:tabLst>
                <a:tab algn="l" pos="0"/>
              </a:tabLst>
            </a:pPr>
            <a:endParaRPr b="0" lang="el-GR" sz="2400" spc="-1" strike="noStrike">
              <a:solidFill>
                <a:srgbClr val="000000"/>
              </a:solidFill>
              <a:latin typeface="Arial"/>
            </a:endParaRPr>
          </a:p>
          <a:p>
            <a:pPr marL="343080" indent="-343080" algn="just">
              <a:lnSpc>
                <a:spcPct val="100000"/>
              </a:lnSpc>
              <a:spcAft>
                <a:spcPts val="1001"/>
              </a:spcAft>
              <a:buClr>
                <a:srgbClr val="000000"/>
              </a:buClr>
              <a:buFont typeface="Wingdings" charset="2"/>
              <a:buChar char=""/>
              <a:tabLst>
                <a:tab algn="l" pos="0"/>
              </a:tabLst>
            </a:pPr>
            <a:r>
              <a:rPr b="0" lang="el-GR" sz="2400" spc="-1" strike="noStrike">
                <a:solidFill>
                  <a:schemeClr val="dk1"/>
                </a:solidFill>
                <a:latin typeface="Times New Roman"/>
                <a:ea typeface="Calibri"/>
              </a:rPr>
              <a:t>Ως «έργο» νοείται το αποτέλεσμα ενός συνόλου (οικο)δομικών εργασιών ή εργασιών μηχανικού, το οποίο επαρκεί αυτό καθαυτό για την εκπλήρωση μίας οικονομικής ή τεχνικής λειτουργίας </a:t>
            </a:r>
            <a:endParaRPr b="0" lang="el-GR" sz="2400" spc="-1" strike="noStrike">
              <a:solidFill>
                <a:srgbClr val="000000"/>
              </a:solidFill>
              <a:latin typeface="Arial"/>
            </a:endParaRPr>
          </a:p>
          <a:p>
            <a:pPr algn="just">
              <a:lnSpc>
                <a:spcPct val="100000"/>
              </a:lnSpc>
              <a:spcAft>
                <a:spcPts val="1001"/>
              </a:spcAft>
              <a:tabLst>
                <a:tab algn="l" pos="0"/>
              </a:tabLst>
            </a:pPr>
            <a:endParaRPr b="0" lang="el-GR" sz="2400" spc="-1" strike="noStrike">
              <a:solidFill>
                <a:srgbClr val="000000"/>
              </a:solidFill>
              <a:latin typeface="Arial"/>
            </a:endParaRPr>
          </a:p>
          <a:p>
            <a:pPr marL="343080" indent="-343080" algn="just">
              <a:lnSpc>
                <a:spcPct val="100000"/>
              </a:lnSpc>
              <a:spcAft>
                <a:spcPts val="1001"/>
              </a:spcAft>
              <a:buClr>
                <a:srgbClr val="000000"/>
              </a:buClr>
              <a:buFont typeface="Wingdings" charset="2"/>
              <a:buChar char=""/>
              <a:tabLst>
                <a:tab algn="l" pos="0"/>
              </a:tabLst>
            </a:pPr>
            <a:r>
              <a:rPr b="0" lang="el-GR" sz="2400" spc="-1" strike="noStrike">
                <a:solidFill>
                  <a:schemeClr val="dk1"/>
                </a:solidFill>
                <a:latin typeface="Times New Roman"/>
                <a:ea typeface="Calibri"/>
              </a:rPr>
              <a:t>Η εκτέλεση των εργασιών απαιτεί ιδίως </a:t>
            </a:r>
            <a:r>
              <a:rPr b="1" lang="el-GR" sz="2400" spc="-1" strike="noStrike">
                <a:solidFill>
                  <a:schemeClr val="dk1"/>
                </a:solidFill>
                <a:latin typeface="Times New Roman"/>
                <a:ea typeface="Calibri"/>
              </a:rPr>
              <a:t>την εφαρμογή μελέτης</a:t>
            </a:r>
            <a:r>
              <a:rPr b="0" lang="el-GR" sz="2400" spc="-1" strike="noStrike">
                <a:solidFill>
                  <a:schemeClr val="dk1"/>
                </a:solidFill>
                <a:latin typeface="Times New Roman"/>
                <a:ea typeface="Calibri"/>
              </a:rPr>
              <a:t>, με τη </a:t>
            </a:r>
            <a:r>
              <a:rPr b="1" lang="el-GR" sz="2400" spc="-1" strike="noStrike">
                <a:solidFill>
                  <a:schemeClr val="dk1"/>
                </a:solidFill>
                <a:latin typeface="Times New Roman"/>
                <a:ea typeface="Calibri"/>
              </a:rPr>
              <a:t>χρήση τεχνικών γνώσεων και μεθόδων</a:t>
            </a:r>
            <a:r>
              <a:rPr b="0" lang="el-GR" sz="2400" spc="-1" strike="noStrike">
                <a:solidFill>
                  <a:schemeClr val="dk1"/>
                </a:solidFill>
                <a:latin typeface="Times New Roman"/>
                <a:ea typeface="Calibri"/>
              </a:rPr>
              <a:t> </a:t>
            </a:r>
            <a:endParaRPr b="0" lang="el-GR" sz="2400" spc="-1" strike="noStrike">
              <a:solidFill>
                <a:srgbClr val="000000"/>
              </a:solidFill>
              <a:latin typeface="Arial"/>
            </a:endParaRPr>
          </a:p>
          <a:p>
            <a:pPr algn="just">
              <a:lnSpc>
                <a:spcPct val="100000"/>
              </a:lnSpc>
              <a:spcAft>
                <a:spcPts val="1001"/>
              </a:spcAft>
              <a:tabLst>
                <a:tab algn="l" pos="0"/>
              </a:tabLst>
            </a:pPr>
            <a:endParaRPr b="0" lang="el-GR" sz="2400" spc="-1" strike="noStrike">
              <a:solidFill>
                <a:srgbClr val="000000"/>
              </a:solidFill>
              <a:latin typeface="Arial"/>
            </a:endParaRPr>
          </a:p>
          <a:p>
            <a:pPr marL="343080" indent="-343080" algn="just">
              <a:lnSpc>
                <a:spcPct val="100000"/>
              </a:lnSpc>
              <a:spcAft>
                <a:spcPts val="1001"/>
              </a:spcAft>
              <a:buClr>
                <a:srgbClr val="000000"/>
              </a:buClr>
              <a:buFont typeface="Wingdings" charset="2"/>
              <a:buChar char=""/>
              <a:tabLst>
                <a:tab algn="l" pos="0"/>
              </a:tabLst>
            </a:pPr>
            <a:r>
              <a:rPr b="0" lang="el-GR" sz="2400" spc="-1" strike="noStrike">
                <a:solidFill>
                  <a:schemeClr val="dk1"/>
                </a:solidFill>
                <a:latin typeface="Times New Roman"/>
                <a:ea typeface="Calibri"/>
              </a:rPr>
              <a:t>Παράδειγμα: η συντήρηση ανελκυστήρων</a:t>
            </a:r>
            <a:endParaRPr b="0" lang="el-GR" sz="2400" spc="-1" strike="noStrike">
              <a:solidFill>
                <a:srgbClr val="000000"/>
              </a:solidFill>
              <a:latin typeface="Arial"/>
            </a:endParaRPr>
          </a:p>
          <a:p>
            <a:pPr algn="just">
              <a:lnSpc>
                <a:spcPct val="100000"/>
              </a:lnSpc>
              <a:spcAft>
                <a:spcPts val="1001"/>
              </a:spcAft>
              <a:tabLst>
                <a:tab algn="l" pos="0"/>
              </a:tabLst>
            </a:pPr>
            <a:r>
              <a:rPr b="0" lang="el-GR" sz="2400" spc="-1" strike="noStrike">
                <a:solidFill>
                  <a:schemeClr val="dk1"/>
                </a:solidFill>
                <a:latin typeface="Times New Roman"/>
                <a:ea typeface="Calibri"/>
              </a:rPr>
              <a:t>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9" name="PlaceHolder 1"/>
          <p:cNvSpPr>
            <a:spLocks noGrp="1"/>
          </p:cNvSpPr>
          <p:nvPr>
            <p:ph type="subTitle"/>
          </p:nvPr>
        </p:nvSpPr>
        <p:spPr>
          <a:xfrm>
            <a:off x="539640" y="260280"/>
            <a:ext cx="8063640" cy="6336720"/>
          </a:xfrm>
          <a:prstGeom prst="rect">
            <a:avLst/>
          </a:prstGeom>
          <a:noFill/>
          <a:ln w="0">
            <a:noFill/>
          </a:ln>
        </p:spPr>
        <p:txBody>
          <a:bodyPr numCol="1" spcCol="0" lIns="91440" rIns="91440" tIns="45720" bIns="45720" anchor="t">
            <a:noAutofit/>
          </a:bodyPr>
          <a:p>
            <a:pPr>
              <a:lnSpc>
                <a:spcPct val="100000"/>
              </a:lnSpc>
              <a:spcBef>
                <a:spcPts val="700"/>
              </a:spcBef>
              <a:tabLst>
                <a:tab algn="l" pos="0"/>
              </a:tabLst>
            </a:pPr>
            <a:endParaRPr b="0" lang="el-GR" sz="3500" spc="-1" strike="noStrike">
              <a:solidFill>
                <a:srgbClr val="000000"/>
              </a:solidFill>
              <a:latin typeface="Arial"/>
            </a:endParaRPr>
          </a:p>
          <a:p>
            <a:pPr algn="ctr">
              <a:lnSpc>
                <a:spcPct val="100000"/>
              </a:lnSpc>
              <a:spcBef>
                <a:spcPts val="519"/>
              </a:spcBef>
              <a:tabLst>
                <a:tab algn="l" pos="0"/>
              </a:tabLst>
            </a:pPr>
            <a:r>
              <a:rPr b="1" lang="el-GR" sz="2600" spc="-1" strike="noStrike">
                <a:solidFill>
                  <a:schemeClr val="dk1"/>
                </a:solidFill>
                <a:latin typeface="Times New Roman"/>
              </a:rPr>
              <a:t>Ι. Ανοικτή διαδικασία </a:t>
            </a:r>
            <a:endParaRPr b="0" lang="el-GR" sz="2600" spc="-1" strike="noStrike">
              <a:solidFill>
                <a:srgbClr val="000000"/>
              </a:solidFill>
              <a:latin typeface="Arial"/>
            </a:endParaRPr>
          </a:p>
          <a:p>
            <a:pPr algn="ctr">
              <a:lnSpc>
                <a:spcPct val="100000"/>
              </a:lnSpc>
              <a:spcBef>
                <a:spcPts val="519"/>
              </a:spcBef>
              <a:tabLst>
                <a:tab algn="l" pos="0"/>
              </a:tabLst>
            </a:pPr>
            <a:r>
              <a:rPr b="1" lang="el-GR" sz="2600" spc="-1" strike="noStrike">
                <a:solidFill>
                  <a:schemeClr val="dk1"/>
                </a:solidFill>
                <a:latin typeface="Times New Roman"/>
              </a:rPr>
              <a:t>(άρθρου 27 του ν. 4412/2016)</a:t>
            </a:r>
            <a:endParaRPr b="0" lang="el-GR" sz="2600" spc="-1" strike="noStrike">
              <a:solidFill>
                <a:srgbClr val="000000"/>
              </a:solidFill>
              <a:latin typeface="Arial"/>
            </a:endParaRPr>
          </a:p>
          <a:p>
            <a:pPr algn="ctr">
              <a:lnSpc>
                <a:spcPct val="100000"/>
              </a:lnSpc>
              <a:spcBef>
                <a:spcPts val="479"/>
              </a:spcBef>
              <a:tabLst>
                <a:tab algn="l" pos="0"/>
              </a:tabLst>
            </a:pPr>
            <a:endParaRPr b="0" lang="el-GR" sz="2400" spc="-1" strike="noStrike">
              <a:solidFill>
                <a:srgbClr val="000000"/>
              </a:solidFill>
              <a:latin typeface="Arial"/>
            </a:endParaRPr>
          </a:p>
          <a:p>
            <a:pPr algn="just">
              <a:lnSpc>
                <a:spcPct val="100000"/>
              </a:lnSpc>
              <a:spcBef>
                <a:spcPts val="479"/>
              </a:spcBef>
              <a:tabLst>
                <a:tab algn="l" pos="0"/>
              </a:tabLst>
            </a:pPr>
            <a:r>
              <a:rPr b="0" lang="el-GR" sz="2400" spc="-1" strike="noStrike">
                <a:solidFill>
                  <a:schemeClr val="dk1"/>
                </a:solidFill>
                <a:latin typeface="Times New Roman"/>
              </a:rPr>
              <a:t>Η πιο συνηθισμένη και «εύκολη» διαδικασία δημοπράτησης, σε συνδυασμό με τη χαμηλότερη τιμή ως κριτήριο κατακύρωσης- ανάθεσης του έργου, της προμήθειας, της υπηρεσίας (δηλαδή επιλογής του μειοδότη) </a:t>
            </a:r>
            <a:endParaRPr b="0" lang="el-GR" sz="2400" spc="-1" strike="noStrike">
              <a:solidFill>
                <a:srgbClr val="000000"/>
              </a:solidFill>
              <a:latin typeface="Arial"/>
            </a:endParaRPr>
          </a:p>
          <a:p>
            <a:pPr algn="just">
              <a:lnSpc>
                <a:spcPct val="100000"/>
              </a:lnSpc>
              <a:spcBef>
                <a:spcPts val="1599"/>
              </a:spcBef>
              <a:tabLst>
                <a:tab algn="l" pos="0"/>
              </a:tabLst>
            </a:pPr>
            <a:endParaRPr b="0" lang="el-GR" sz="8000" spc="-1" strike="noStrike">
              <a:solidFill>
                <a:srgbClr val="000000"/>
              </a:solidFill>
              <a:latin typeface="Arial"/>
            </a:endParaRPr>
          </a:p>
          <a:p>
            <a:pPr algn="ctr">
              <a:lnSpc>
                <a:spcPct val="100000"/>
              </a:lnSpc>
              <a:spcBef>
                <a:spcPts val="641"/>
              </a:spcBef>
              <a:tabLst>
                <a:tab algn="l" pos="0"/>
              </a:tabLst>
            </a:pP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0" name="PlaceHolder 1"/>
          <p:cNvSpPr>
            <a:spLocks noGrp="1"/>
          </p:cNvSpPr>
          <p:nvPr>
            <p:ph type="subTitle"/>
          </p:nvPr>
        </p:nvSpPr>
        <p:spPr>
          <a:xfrm>
            <a:off x="468360" y="404640"/>
            <a:ext cx="8135280" cy="6047640"/>
          </a:xfrm>
          <a:prstGeom prst="rect">
            <a:avLst/>
          </a:prstGeom>
          <a:gradFill rotWithShape="0">
            <a:gsLst>
              <a:gs pos="0">
                <a:srgbClr val="f6f9fc"/>
              </a:gs>
              <a:gs pos="74000">
                <a:srgbClr val="b0c6e1"/>
              </a:gs>
              <a:gs pos="83000">
                <a:srgbClr val="b0c6e1"/>
              </a:gs>
              <a:gs pos="100000">
                <a:srgbClr val="cad9eb"/>
              </a:gs>
            </a:gsLst>
            <a:lin ang="5400000"/>
          </a:gradFill>
          <a:ln w="0">
            <a:noFill/>
          </a:ln>
        </p:spPr>
        <p:txBody>
          <a:bodyPr numCol="1" spcCol="0" lIns="91440" rIns="91440" tIns="45720" bIns="45720" anchor="t">
            <a:normAutofit/>
          </a:bodyPr>
          <a:p>
            <a:pPr algn="ctr">
              <a:lnSpc>
                <a:spcPct val="110000"/>
              </a:lnSpc>
              <a:spcBef>
                <a:spcPts val="519"/>
              </a:spcBef>
              <a:tabLst>
                <a:tab algn="l" pos="0"/>
              </a:tabLst>
            </a:pPr>
            <a:endParaRPr b="0" lang="el-GR" sz="2600" spc="-1" strike="noStrike">
              <a:solidFill>
                <a:srgbClr val="000000"/>
              </a:solidFill>
              <a:latin typeface="Arial"/>
            </a:endParaRPr>
          </a:p>
          <a:p>
            <a:pPr algn="ctr">
              <a:lnSpc>
                <a:spcPct val="110000"/>
              </a:lnSpc>
              <a:spcBef>
                <a:spcPts val="519"/>
              </a:spcBef>
              <a:tabLst>
                <a:tab algn="l" pos="0"/>
              </a:tabLst>
            </a:pPr>
            <a:r>
              <a:rPr b="1" lang="el-GR" sz="2600" spc="-1" strike="noStrike">
                <a:solidFill>
                  <a:schemeClr val="dk1"/>
                </a:solidFill>
                <a:latin typeface="Times New Roman"/>
              </a:rPr>
              <a:t>ΙΙ. Ειδικά ζητήματα</a:t>
            </a:r>
            <a:endParaRPr b="0" lang="el-GR" sz="2600" spc="-1" strike="noStrike">
              <a:solidFill>
                <a:srgbClr val="000000"/>
              </a:solidFill>
              <a:latin typeface="Arial"/>
            </a:endParaRPr>
          </a:p>
          <a:p>
            <a:pPr marL="216000" indent="-216000" algn="just">
              <a:lnSpc>
                <a:spcPct val="110000"/>
              </a:lnSpc>
              <a:spcBef>
                <a:spcPts val="479"/>
              </a:spcBef>
              <a:buClr>
                <a:srgbClr val="000000"/>
              </a:buClr>
              <a:buFont typeface="Wingdings" charset="2"/>
              <a:buChar char=""/>
              <a:tabLst>
                <a:tab algn="l" pos="0"/>
              </a:tabLst>
            </a:pPr>
            <a:r>
              <a:rPr b="0" lang="el-GR" sz="2400" spc="-1" strike="noStrike">
                <a:solidFill>
                  <a:schemeClr val="dk1"/>
                </a:solidFill>
                <a:latin typeface="Times New Roman"/>
              </a:rPr>
              <a:t> </a:t>
            </a:r>
            <a:r>
              <a:rPr b="0" lang="el-GR" sz="2400" spc="-1" strike="noStrike">
                <a:solidFill>
                  <a:schemeClr val="dk1"/>
                </a:solidFill>
                <a:latin typeface="Times New Roman"/>
              </a:rPr>
              <a:t>Κριτήριο ανάθεσης η πλέον συμφέρουσα από οικονομική άποψη προσφορά βάσει βέλτιστης σχέσης ποιότητας – τιμής (απαιτείται ένα επιπλέον στάδιο αξιολόγησης και βαθμολόγησης των τεχνικών προσφορών των συμμετεχόντων, π.χ. έργο ««Αποκατάσταση ζημιών δημόσιων υποδομών από τη φυσική καταστροφή της 4</a:t>
            </a:r>
            <a:r>
              <a:rPr b="0" lang="el-GR" sz="2400" spc="-1" strike="noStrike" baseline="30000">
                <a:solidFill>
                  <a:schemeClr val="dk1"/>
                </a:solidFill>
                <a:latin typeface="Times New Roman"/>
              </a:rPr>
              <a:t>ης</a:t>
            </a:r>
            <a:r>
              <a:rPr b="0" lang="el-GR" sz="2400" spc="-1" strike="noStrike">
                <a:solidFill>
                  <a:schemeClr val="dk1"/>
                </a:solidFill>
                <a:latin typeface="Times New Roman"/>
              </a:rPr>
              <a:t> και 5</a:t>
            </a:r>
            <a:r>
              <a:rPr b="0" lang="el-GR" sz="2400" spc="-1" strike="noStrike" baseline="30000">
                <a:solidFill>
                  <a:schemeClr val="dk1"/>
                </a:solidFill>
                <a:latin typeface="Times New Roman"/>
              </a:rPr>
              <a:t>ης</a:t>
            </a:r>
            <a:r>
              <a:rPr b="0" lang="el-GR" sz="2400" spc="-1" strike="noStrike">
                <a:solidFill>
                  <a:schemeClr val="dk1"/>
                </a:solidFill>
                <a:latin typeface="Times New Roman"/>
              </a:rPr>
              <a:t> Απριλίου 2020 που έπληξε περιοχές Δήμου») </a:t>
            </a:r>
            <a:endParaRPr b="0" lang="el-GR" sz="2400" spc="-1" strike="noStrike">
              <a:solidFill>
                <a:srgbClr val="000000"/>
              </a:solidFill>
              <a:latin typeface="Arial"/>
            </a:endParaRPr>
          </a:p>
          <a:p>
            <a:pPr marL="216000" indent="-216000" algn="just">
              <a:lnSpc>
                <a:spcPct val="110000"/>
              </a:lnSpc>
              <a:spcBef>
                <a:spcPts val="479"/>
              </a:spcBef>
              <a:buClr>
                <a:srgbClr val="000000"/>
              </a:buClr>
              <a:buFont typeface="Wingdings" charset="2"/>
              <a:buChar char=""/>
              <a:tabLst>
                <a:tab algn="l" pos="0"/>
              </a:tabLst>
            </a:pPr>
            <a:r>
              <a:rPr b="0" lang="el-GR" sz="2400" spc="-1" strike="noStrike">
                <a:solidFill>
                  <a:schemeClr val="dk1"/>
                </a:solidFill>
                <a:latin typeface="Times New Roman"/>
              </a:rPr>
              <a:t> </a:t>
            </a:r>
            <a:r>
              <a:rPr b="0" lang="el-GR" sz="2400" spc="-1" strike="noStrike">
                <a:solidFill>
                  <a:schemeClr val="dk1"/>
                </a:solidFill>
                <a:latin typeface="Times New Roman"/>
              </a:rPr>
              <a:t>Μη υποδιαίρεση της σύμβασης σε τμήματα – αιτιολόγηση (έ</a:t>
            </a:r>
            <a:r>
              <a:rPr b="0" lang="en-GB" sz="2400" spc="-1" strike="noStrike">
                <a:solidFill>
                  <a:srgbClr val="000000"/>
                </a:solidFill>
                <a:latin typeface="Times New Roman"/>
                <a:ea typeface="MS ??"/>
              </a:rPr>
              <a:t>ργο Δήμου</a:t>
            </a:r>
            <a:r>
              <a:rPr b="0" lang="el-GR" sz="2400" spc="-1" strike="noStrike">
                <a:solidFill>
                  <a:srgbClr val="000000"/>
                </a:solidFill>
                <a:latin typeface="Times New Roman"/>
                <a:ea typeface="MS ??"/>
              </a:rPr>
              <a:t> </a:t>
            </a:r>
            <a:r>
              <a:rPr b="0" lang="en-GB" sz="2400" spc="-1" strike="noStrike">
                <a:solidFill>
                  <a:srgbClr val="000000"/>
                </a:solidFill>
                <a:latin typeface="Times New Roman"/>
                <a:ea typeface="MS ??"/>
              </a:rPr>
              <a:t>«Ενεργειακή αναβάθμιση μέσω της αναβάθμισης βατότητας πεζοδρομίων και οδών από την 1</a:t>
            </a:r>
            <a:r>
              <a:rPr b="0" lang="en-GB" sz="2400" spc="-1" strike="noStrike" baseline="30000">
                <a:solidFill>
                  <a:srgbClr val="000000"/>
                </a:solidFill>
                <a:latin typeface="Times New Roman"/>
                <a:ea typeface="MS ??"/>
              </a:rPr>
              <a:t>η</a:t>
            </a:r>
            <a:r>
              <a:rPr b="0" lang="en-GB" sz="2400" spc="-1" strike="noStrike">
                <a:solidFill>
                  <a:srgbClr val="000000"/>
                </a:solidFill>
                <a:latin typeface="Times New Roman"/>
                <a:ea typeface="MS ??"/>
              </a:rPr>
              <a:t> έως την 7</a:t>
            </a:r>
            <a:r>
              <a:rPr b="0" lang="en-GB" sz="2400" spc="-1" strike="noStrike" baseline="30000">
                <a:solidFill>
                  <a:srgbClr val="000000"/>
                </a:solidFill>
                <a:latin typeface="Times New Roman"/>
                <a:ea typeface="MS ??"/>
              </a:rPr>
              <a:t>η</a:t>
            </a:r>
            <a:r>
              <a:rPr b="0" lang="en-GB" sz="2400" spc="-1" strike="noStrike">
                <a:solidFill>
                  <a:srgbClr val="000000"/>
                </a:solidFill>
                <a:latin typeface="Times New Roman"/>
                <a:ea typeface="MS ??"/>
              </a:rPr>
              <a:t> Δ.Κ.»</a:t>
            </a:r>
            <a:r>
              <a:rPr b="0" lang="el-GR" sz="2400" spc="-1" strike="noStrike">
                <a:solidFill>
                  <a:srgbClr val="000000"/>
                </a:solidFill>
                <a:latin typeface="Times New Roman"/>
                <a:ea typeface="MS ??"/>
              </a:rPr>
              <a:t>)</a:t>
            </a:r>
            <a:r>
              <a:rPr b="0" lang="en-GB" sz="2400" spc="-1" strike="noStrike">
                <a:solidFill>
                  <a:srgbClr val="000000"/>
                </a:solidFill>
                <a:latin typeface="Times New Roman"/>
                <a:ea typeface="MS ??"/>
              </a:rPr>
              <a:t>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1" name="TextBox 4"/>
          <p:cNvSpPr/>
          <p:nvPr/>
        </p:nvSpPr>
        <p:spPr>
          <a:xfrm>
            <a:off x="250920" y="189000"/>
            <a:ext cx="8424000" cy="4404960"/>
          </a:xfrm>
          <a:prstGeom prst="rect">
            <a:avLst/>
          </a:prstGeom>
          <a:noFill/>
          <a:ln w="0">
            <a:noFill/>
          </a:ln>
        </p:spPr>
        <p:style>
          <a:lnRef idx="0"/>
          <a:fillRef idx="0"/>
          <a:effectRef idx="0"/>
          <a:fontRef idx="minor"/>
        </p:style>
        <p:txBody>
          <a:bodyPr lIns="90000" rIns="90000" tIns="45000" bIns="45000" anchor="t">
            <a:spAutoFit/>
          </a:bodyPr>
          <a:p>
            <a:pPr algn="just">
              <a:lnSpc>
                <a:spcPct val="120000"/>
              </a:lnSpc>
            </a:pPr>
            <a:endParaRPr b="0" lang="el-GR" sz="2400" spc="-1" strike="noStrike">
              <a:solidFill>
                <a:srgbClr val="000000"/>
              </a:solidFill>
              <a:latin typeface="Arial"/>
            </a:endParaRPr>
          </a:p>
          <a:p>
            <a:pPr marL="343080" indent="-343080" algn="just">
              <a:lnSpc>
                <a:spcPct val="120000"/>
              </a:lnSpc>
              <a:buClr>
                <a:srgbClr val="000000"/>
              </a:buClr>
              <a:buFont typeface="Wingdings" charset="2"/>
              <a:buChar char=""/>
            </a:pPr>
            <a:r>
              <a:rPr b="0" lang="el-GR" sz="2400" spc="-1" strike="noStrike">
                <a:solidFill>
                  <a:schemeClr val="dk1"/>
                </a:solidFill>
                <a:latin typeface="Times New Roman"/>
              </a:rPr>
              <a:t>Ασυνήθιστα χαμηλές προσφορές (ο μειοδότης δεν πείθει ότι θα εκτελέσει άρτια το έργο, επειδή η προσφορά του είναι πολύ χαμηλή σε σχέση με των υπολοίπων, π.χ. έργο «Κατασκευή και συντήρηση αθλητικών εγκαταστάσεων Δήμου») </a:t>
            </a:r>
            <a:endParaRPr b="0" lang="el-GR" sz="2400" spc="-1" strike="noStrike">
              <a:solidFill>
                <a:srgbClr val="000000"/>
              </a:solidFill>
              <a:latin typeface="Arial"/>
            </a:endParaRPr>
          </a:p>
          <a:p>
            <a:pPr marL="343080" indent="-343080" algn="just">
              <a:lnSpc>
                <a:spcPct val="120000"/>
              </a:lnSpc>
              <a:buClr>
                <a:srgbClr val="000000"/>
              </a:buClr>
              <a:buFont typeface="Wingdings" charset="2"/>
              <a:buChar char=""/>
            </a:pPr>
            <a:r>
              <a:rPr b="0" lang="el-GR" sz="2400" spc="-1" strike="noStrike">
                <a:solidFill>
                  <a:schemeClr val="dk1"/>
                </a:solidFill>
                <a:latin typeface="Times New Roman"/>
              </a:rPr>
              <a:t>Οικονομικοί φορείς που έχουν συνάψει συμφωνίες με στόχο τη στρέβλωση ανταγωνισμού </a:t>
            </a:r>
            <a:endParaRPr b="0" lang="el-GR" sz="2400" spc="-1" strike="noStrike">
              <a:solidFill>
                <a:srgbClr val="000000"/>
              </a:solidFill>
              <a:latin typeface="Arial"/>
            </a:endParaRPr>
          </a:p>
          <a:p>
            <a:pPr marL="343080" indent="-343080" algn="just">
              <a:lnSpc>
                <a:spcPct val="120000"/>
              </a:lnSpc>
              <a:buClr>
                <a:srgbClr val="000000"/>
              </a:buClr>
              <a:buFont typeface="Wingdings" charset="2"/>
              <a:buChar char=""/>
            </a:pPr>
            <a:r>
              <a:rPr b="0" lang="el-GR" sz="2400" spc="-1" strike="noStrike">
                <a:solidFill>
                  <a:schemeClr val="dk1"/>
                </a:solidFill>
                <a:latin typeface="Times New Roman"/>
              </a:rPr>
              <a:t>Δημόσιες συμβάσεις έργων με αξιολόγηση μελέτης (μελέτη-κατασκευή, παραδείγματα: έργο κατασκευής μουσείου, έργο «Εγκαταστάσεις επεξεργασίας και διάθεσης λυμάτων …»)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2" name="PlaceHolder 1"/>
          <p:cNvSpPr>
            <a:spLocks noGrp="1"/>
          </p:cNvSpPr>
          <p:nvPr>
            <p:ph type="subTitle"/>
          </p:nvPr>
        </p:nvSpPr>
        <p:spPr>
          <a:xfrm>
            <a:off x="468360" y="692280"/>
            <a:ext cx="8206560" cy="5544360"/>
          </a:xfrm>
          <a:prstGeom prst="rect">
            <a:avLst/>
          </a:prstGeom>
          <a:noFill/>
          <a:ln w="0">
            <a:noFill/>
          </a:ln>
        </p:spPr>
        <p:txBody>
          <a:bodyPr numCol="1" spcCol="0" lIns="91440" rIns="91440" tIns="45720" bIns="45720" anchor="t">
            <a:noAutofit/>
          </a:bodyPr>
          <a:p>
            <a:pPr algn="ctr">
              <a:lnSpc>
                <a:spcPct val="80000"/>
              </a:lnSpc>
              <a:spcBef>
                <a:spcPts val="519"/>
              </a:spcBef>
              <a:tabLst>
                <a:tab algn="l" pos="0"/>
              </a:tabLst>
            </a:pPr>
            <a:r>
              <a:rPr b="1" lang="el-GR" sz="2600" spc="-1" strike="noStrike">
                <a:solidFill>
                  <a:schemeClr val="dk1"/>
                </a:solidFill>
                <a:latin typeface="Times New Roman"/>
              </a:rPr>
              <a:t>ΙΙΙ. Συνήθεις Ειδικές Διαδικασίες</a:t>
            </a:r>
            <a:endParaRPr b="0" lang="el-GR" sz="2600" spc="-1" strike="noStrike">
              <a:solidFill>
                <a:srgbClr val="000000"/>
              </a:solidFill>
              <a:latin typeface="Arial"/>
            </a:endParaRPr>
          </a:p>
          <a:p>
            <a:pPr algn="ctr">
              <a:lnSpc>
                <a:spcPct val="90000"/>
              </a:lnSpc>
              <a:spcBef>
                <a:spcPts val="519"/>
              </a:spcBef>
              <a:tabLst>
                <a:tab algn="l" pos="0"/>
              </a:tabLst>
            </a:pPr>
            <a:r>
              <a:rPr b="1" lang="el-GR" sz="2600" spc="-1" strike="noStrike">
                <a:solidFill>
                  <a:schemeClr val="dk1"/>
                </a:solidFill>
                <a:latin typeface="Times New Roman"/>
              </a:rPr>
              <a:t>Α. Διαδικασία με διαπραγμάτευση χωρίς δημοσίευση διακήρυξης</a:t>
            </a:r>
            <a:endParaRPr b="0" lang="el-GR" sz="2600" spc="-1" strike="noStrike">
              <a:solidFill>
                <a:srgbClr val="000000"/>
              </a:solidFill>
              <a:latin typeface="Arial"/>
            </a:endParaRPr>
          </a:p>
          <a:p>
            <a:pPr algn="just">
              <a:lnSpc>
                <a:spcPct val="90000"/>
              </a:lnSpc>
              <a:spcBef>
                <a:spcPts val="479"/>
              </a:spcBef>
              <a:tabLst>
                <a:tab algn="l" pos="0"/>
              </a:tabLst>
            </a:pPr>
            <a:endParaRPr b="0" lang="el-GR" sz="2400" spc="-1" strike="noStrike">
              <a:solidFill>
                <a:srgbClr val="000000"/>
              </a:solidFill>
              <a:latin typeface="Arial"/>
            </a:endParaRPr>
          </a:p>
          <a:p>
            <a:pPr algn="just">
              <a:lnSpc>
                <a:spcPct val="90000"/>
              </a:lnSpc>
              <a:spcBef>
                <a:spcPts val="479"/>
              </a:spcBef>
              <a:tabLst>
                <a:tab algn="l" pos="0"/>
              </a:tabLst>
            </a:pPr>
            <a:r>
              <a:rPr b="0" lang="el-GR" sz="2400" spc="-1" strike="noStrike">
                <a:solidFill>
                  <a:schemeClr val="dk1"/>
                </a:solidFill>
                <a:latin typeface="Times New Roman"/>
              </a:rPr>
              <a:t>Προϋποθέσεις: </a:t>
            </a:r>
            <a:endParaRPr b="0" lang="el-GR" sz="2400" spc="-1" strike="noStrike">
              <a:solidFill>
                <a:srgbClr val="000000"/>
              </a:solidFill>
              <a:latin typeface="Arial"/>
            </a:endParaRPr>
          </a:p>
          <a:p>
            <a:pPr marL="216000" indent="-216000" algn="just">
              <a:lnSpc>
                <a:spcPct val="90000"/>
              </a:lnSpc>
              <a:spcBef>
                <a:spcPts val="479"/>
              </a:spcBef>
              <a:buClr>
                <a:srgbClr val="000000"/>
              </a:buClr>
              <a:buFont typeface="Arial"/>
              <a:buChar char="•"/>
              <a:tabLst>
                <a:tab algn="l" pos="0"/>
              </a:tabLst>
            </a:pPr>
            <a:r>
              <a:rPr b="0" lang="el-GR" sz="2400" spc="-1" strike="noStrike">
                <a:solidFill>
                  <a:schemeClr val="dk1"/>
                </a:solidFill>
                <a:latin typeface="Times New Roman"/>
              </a:rPr>
              <a:t> </a:t>
            </a:r>
            <a:r>
              <a:rPr b="0" lang="el-GR" sz="2400" spc="-1" strike="noStrike">
                <a:solidFill>
                  <a:schemeClr val="dk1"/>
                </a:solidFill>
                <a:latin typeface="Times New Roman"/>
              </a:rPr>
              <a:t>ύπαρξη απρόβλεπτου γεγονότος</a:t>
            </a:r>
            <a:endParaRPr b="0" lang="el-GR" sz="2400" spc="-1" strike="noStrike">
              <a:solidFill>
                <a:srgbClr val="000000"/>
              </a:solidFill>
              <a:latin typeface="Arial"/>
            </a:endParaRPr>
          </a:p>
          <a:p>
            <a:pPr marL="216000" indent="-216000" algn="just">
              <a:lnSpc>
                <a:spcPct val="90000"/>
              </a:lnSpc>
              <a:spcBef>
                <a:spcPts val="479"/>
              </a:spcBef>
              <a:buClr>
                <a:srgbClr val="000000"/>
              </a:buClr>
              <a:buFont typeface="Arial"/>
              <a:buChar char="•"/>
              <a:tabLst>
                <a:tab algn="l" pos="0"/>
              </a:tabLst>
            </a:pPr>
            <a:r>
              <a:rPr b="0" lang="el-GR" sz="2400" spc="-1" strike="noStrike">
                <a:solidFill>
                  <a:schemeClr val="dk1"/>
                </a:solidFill>
                <a:latin typeface="Times New Roman"/>
              </a:rPr>
              <a:t> </a:t>
            </a:r>
            <a:r>
              <a:rPr b="0" lang="el-GR" sz="2400" spc="-1" strike="noStrike">
                <a:solidFill>
                  <a:schemeClr val="dk1"/>
                </a:solidFill>
                <a:latin typeface="Times New Roman"/>
              </a:rPr>
              <a:t>ύπαρξη κατεπείγουσας ανάγκης και </a:t>
            </a:r>
            <a:endParaRPr b="0" lang="el-GR" sz="2400" spc="-1" strike="noStrike">
              <a:solidFill>
                <a:srgbClr val="000000"/>
              </a:solidFill>
              <a:latin typeface="Arial"/>
            </a:endParaRPr>
          </a:p>
          <a:p>
            <a:pPr marL="216000" indent="-216000" algn="just">
              <a:lnSpc>
                <a:spcPct val="90000"/>
              </a:lnSpc>
              <a:spcBef>
                <a:spcPts val="479"/>
              </a:spcBef>
              <a:buClr>
                <a:srgbClr val="000000"/>
              </a:buClr>
              <a:buFont typeface="Arial"/>
              <a:buChar char="•"/>
              <a:tabLst>
                <a:tab algn="l" pos="0"/>
              </a:tabLst>
            </a:pPr>
            <a:r>
              <a:rPr b="0" lang="el-GR" sz="2400" spc="-1" strike="noStrike">
                <a:solidFill>
                  <a:schemeClr val="dk1"/>
                </a:solidFill>
                <a:latin typeface="Times New Roman"/>
              </a:rPr>
              <a:t> </a:t>
            </a:r>
            <a:r>
              <a:rPr b="0" lang="el-GR" sz="2400" spc="-1" strike="noStrike">
                <a:solidFill>
                  <a:schemeClr val="dk1"/>
                </a:solidFill>
                <a:latin typeface="Times New Roman"/>
              </a:rPr>
              <a:t>ύπαρξη αιτιώδους συνδέσμου μεταξύ του απρόβλεπτου γεγονότος και της κατεπείγουσας ανάγκης</a:t>
            </a:r>
            <a:endParaRPr b="0" lang="el-GR" sz="2400" spc="-1" strike="noStrike">
              <a:solidFill>
                <a:srgbClr val="000000"/>
              </a:solidFill>
              <a:latin typeface="Arial"/>
            </a:endParaRPr>
          </a:p>
          <a:p>
            <a:pPr algn="just">
              <a:lnSpc>
                <a:spcPct val="90000"/>
              </a:lnSpc>
              <a:spcBef>
                <a:spcPts val="479"/>
              </a:spcBef>
              <a:tabLst>
                <a:tab algn="l" pos="0"/>
              </a:tabLst>
            </a:pPr>
            <a:endParaRPr b="0" lang="el-GR" sz="2400" spc="-1" strike="noStrike">
              <a:solidFill>
                <a:srgbClr val="000000"/>
              </a:solidFill>
              <a:latin typeface="Arial"/>
            </a:endParaRPr>
          </a:p>
          <a:p>
            <a:pPr algn="just">
              <a:lnSpc>
                <a:spcPct val="90000"/>
              </a:lnSpc>
              <a:spcBef>
                <a:spcPts val="479"/>
              </a:spcBef>
              <a:tabLst>
                <a:tab algn="l" pos="0"/>
              </a:tabLst>
            </a:pPr>
            <a:r>
              <a:rPr b="0" lang="el-GR" sz="2400" spc="-1" strike="noStrike">
                <a:solidFill>
                  <a:schemeClr val="dk1"/>
                </a:solidFill>
                <a:latin typeface="Times New Roman"/>
              </a:rPr>
              <a:t>Παραδείγματα: η αποκατάσταση των ζημιών από έκτακτα καιρικά φαινόμενα (Ιανός, Θάλεια, </a:t>
            </a:r>
            <a:r>
              <a:rPr b="0" lang="en-GB" sz="2400" spc="-1" strike="noStrike">
                <a:solidFill>
                  <a:schemeClr val="dk1"/>
                </a:solidFill>
                <a:latin typeface="Times New Roman"/>
              </a:rPr>
              <a:t>Daniel)</a:t>
            </a:r>
            <a:r>
              <a:rPr b="0" lang="el-GR" sz="2400" spc="-1" strike="noStrike">
                <a:solidFill>
                  <a:schemeClr val="dk1"/>
                </a:solidFill>
                <a:latin typeface="Times New Roman"/>
              </a:rPr>
              <a:t>, έργο </a:t>
            </a:r>
            <a:r>
              <a:rPr b="0" lang="el-GR" sz="2400" spc="-1" strike="noStrike">
                <a:solidFill>
                  <a:srgbClr val="000000"/>
                </a:solidFill>
                <a:latin typeface="Times New Roman"/>
              </a:rPr>
              <a:t>«Αποκατάσταση βλαβών στο Ε.Ο. Δίκτυο εντός των ορίων  Δήμου» της Περιφέρειας Δυτικής Ελλάδας </a:t>
            </a:r>
            <a:endParaRPr b="0" lang="el-GR" sz="2400" spc="-1" strike="noStrike">
              <a:solidFill>
                <a:srgbClr val="000000"/>
              </a:solidFill>
              <a:latin typeface="Arial"/>
            </a:endParaRPr>
          </a:p>
          <a:p>
            <a:pPr algn="ctr">
              <a:lnSpc>
                <a:spcPct val="80000"/>
              </a:lnSpc>
              <a:spcBef>
                <a:spcPts val="320"/>
              </a:spcBef>
              <a:tabLst>
                <a:tab algn="l" pos="0"/>
              </a:tabLst>
            </a:pPr>
            <a:endParaRPr b="0" lang="el-G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3" name="PlaceHolder 1"/>
          <p:cNvSpPr>
            <a:spLocks noGrp="1"/>
          </p:cNvSpPr>
          <p:nvPr>
            <p:ph type="subTitle"/>
          </p:nvPr>
        </p:nvSpPr>
        <p:spPr>
          <a:xfrm>
            <a:off x="684360" y="333360"/>
            <a:ext cx="8063640" cy="5903280"/>
          </a:xfrm>
          <a:prstGeom prst="rect">
            <a:avLst/>
          </a:prstGeom>
          <a:noFill/>
          <a:ln w="0">
            <a:noFill/>
          </a:ln>
        </p:spPr>
        <p:txBody>
          <a:bodyPr numCol="1" spcCol="0" lIns="91440" rIns="91440" tIns="45720" bIns="45720" anchor="t">
            <a:noAutofit/>
          </a:bodyPr>
          <a:p>
            <a:pPr algn="just">
              <a:lnSpc>
                <a:spcPct val="90000"/>
              </a:lnSpc>
              <a:spcBef>
                <a:spcPts val="581"/>
              </a:spcBef>
              <a:tabLst>
                <a:tab algn="l" pos="0"/>
              </a:tabLst>
            </a:pPr>
            <a:endParaRPr b="0" lang="el-GR" sz="2900" spc="-1" strike="noStrike">
              <a:solidFill>
                <a:srgbClr val="000000"/>
              </a:solidFill>
              <a:latin typeface="Arial"/>
            </a:endParaRPr>
          </a:p>
          <a:p>
            <a:pPr algn="ctr">
              <a:lnSpc>
                <a:spcPct val="90000"/>
              </a:lnSpc>
              <a:spcBef>
                <a:spcPts val="519"/>
              </a:spcBef>
              <a:tabLst>
                <a:tab algn="l" pos="0"/>
              </a:tabLst>
            </a:pPr>
            <a:r>
              <a:rPr b="1" lang="el-GR" sz="2600" spc="-1" strike="noStrike">
                <a:solidFill>
                  <a:schemeClr val="dk1"/>
                </a:solidFill>
                <a:latin typeface="Times New Roman"/>
              </a:rPr>
              <a:t>Β. Προγραμματικές συμβάσεις και τροποποιήσεις τους (παρατάσεις) </a:t>
            </a:r>
            <a:endParaRPr b="0" lang="el-GR" sz="2600" spc="-1" strike="noStrike">
              <a:solidFill>
                <a:srgbClr val="000000"/>
              </a:solidFill>
              <a:latin typeface="Arial"/>
            </a:endParaRPr>
          </a:p>
          <a:p>
            <a:pPr algn="ctr">
              <a:lnSpc>
                <a:spcPct val="90000"/>
              </a:lnSpc>
              <a:spcBef>
                <a:spcPts val="581"/>
              </a:spcBef>
              <a:tabLst>
                <a:tab algn="l" pos="0"/>
              </a:tabLst>
            </a:pPr>
            <a:endParaRPr b="0" lang="el-GR" sz="2900" spc="-1" strike="noStrike">
              <a:solidFill>
                <a:srgbClr val="000000"/>
              </a:solidFill>
              <a:latin typeface="Arial"/>
            </a:endParaRPr>
          </a:p>
          <a:p>
            <a:pPr algn="just">
              <a:lnSpc>
                <a:spcPct val="90000"/>
              </a:lnSpc>
              <a:spcBef>
                <a:spcPts val="479"/>
              </a:spcBef>
              <a:tabLst>
                <a:tab algn="l" pos="0"/>
              </a:tabLst>
            </a:pPr>
            <a:r>
              <a:rPr b="0" lang="el-GR" sz="2400" spc="-1" strike="noStrike">
                <a:solidFill>
                  <a:schemeClr val="dk1"/>
                </a:solidFill>
                <a:latin typeface="Times New Roman"/>
              </a:rPr>
              <a:t>Στόχος η συνεργασία μεταξύ διαφόρων φορέων, όπως περιφερειών, δήμων, δημοτικών επιχειρήσεων, αλλά και ιερών μητροπόλεων ή ιερών μονών, λόγω έλλειψης τεχνικής ή διαχειριστικής επάρκειας ή και πόρων </a:t>
            </a:r>
            <a:endParaRPr b="0" lang="el-GR" sz="2400" spc="-1" strike="noStrike">
              <a:solidFill>
                <a:srgbClr val="000000"/>
              </a:solidFill>
              <a:latin typeface="Arial"/>
            </a:endParaRPr>
          </a:p>
          <a:p>
            <a:pPr algn="ctr">
              <a:lnSpc>
                <a:spcPct val="90000"/>
              </a:lnSpc>
              <a:spcBef>
                <a:spcPts val="479"/>
              </a:spcBef>
              <a:tabLst>
                <a:tab algn="l" pos="0"/>
              </a:tabLst>
            </a:pPr>
            <a:endParaRPr b="0" lang="el-GR" sz="2400" spc="-1" strike="noStrike">
              <a:solidFill>
                <a:srgbClr val="000000"/>
              </a:solidFill>
              <a:latin typeface="Arial"/>
            </a:endParaRPr>
          </a:p>
          <a:p>
            <a:pPr algn="just">
              <a:lnSpc>
                <a:spcPct val="90000"/>
              </a:lnSpc>
              <a:spcBef>
                <a:spcPts val="479"/>
              </a:spcBef>
              <a:tabLst>
                <a:tab algn="l" pos="0"/>
              </a:tabLst>
            </a:pPr>
            <a:r>
              <a:rPr b="0" lang="el-GR" sz="2400" spc="-1" strike="noStrike">
                <a:solidFill>
                  <a:schemeClr val="dk1"/>
                </a:solidFill>
                <a:latin typeface="Times New Roman"/>
              </a:rPr>
              <a:t>Παράδειγμα: η προγραμματική για «έ</a:t>
            </a:r>
            <a:r>
              <a:rPr b="0" lang="en-GB" sz="2400" spc="-1" strike="noStrike">
                <a:solidFill>
                  <a:srgbClr val="000000"/>
                </a:solidFill>
                <a:latin typeface="Times New Roman"/>
              </a:rPr>
              <a:t>ργα αξιοποίησης ανανεώσιμων πηγών ενέργειας στο Άγιον Όρος (προμήθεια και εγκατάσταση φωτοβολταϊκών συστημάτων)»</a:t>
            </a:r>
            <a:endParaRPr b="0" lang="el-GR" sz="2400" spc="-1" strike="noStrike">
              <a:solidFill>
                <a:srgbClr val="000000"/>
              </a:solidFill>
              <a:latin typeface="Arial"/>
            </a:endParaRPr>
          </a:p>
          <a:p>
            <a:pPr algn="just">
              <a:lnSpc>
                <a:spcPct val="90000"/>
              </a:lnSpc>
              <a:spcBef>
                <a:spcPts val="1480"/>
              </a:spcBef>
              <a:tabLst>
                <a:tab algn="l" pos="0"/>
              </a:tabLst>
            </a:pPr>
            <a:r>
              <a:rPr b="0" lang="el-GR" sz="7400" spc="-1" strike="noStrike">
                <a:solidFill>
                  <a:schemeClr val="dk1"/>
                </a:solidFill>
                <a:latin typeface="Times New Roman"/>
              </a:rPr>
              <a:t> </a:t>
            </a:r>
            <a:endParaRPr b="0" lang="el-GR" sz="7400" spc="-1" strike="noStrike">
              <a:solidFill>
                <a:srgbClr val="000000"/>
              </a:solidFill>
              <a:latin typeface="Arial"/>
            </a:endParaRPr>
          </a:p>
          <a:p>
            <a:pPr algn="ctr">
              <a:lnSpc>
                <a:spcPct val="90000"/>
              </a:lnSpc>
              <a:spcBef>
                <a:spcPts val="601"/>
              </a:spcBef>
              <a:tabLst>
                <a:tab algn="l" pos="0"/>
              </a:tabLst>
            </a:pPr>
            <a:endParaRPr b="0" lang="el-GR" sz="3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4" name="PlaceHolder 1"/>
          <p:cNvSpPr>
            <a:spLocks noGrp="1"/>
          </p:cNvSpPr>
          <p:nvPr>
            <p:ph type="subTitle"/>
          </p:nvPr>
        </p:nvSpPr>
        <p:spPr>
          <a:xfrm>
            <a:off x="468360" y="549360"/>
            <a:ext cx="8279640" cy="5758560"/>
          </a:xfrm>
          <a:prstGeom prst="rect">
            <a:avLst/>
          </a:prstGeom>
          <a:noFill/>
          <a:ln w="0">
            <a:noFill/>
          </a:ln>
        </p:spPr>
        <p:txBody>
          <a:bodyPr numCol="1" spcCol="0" lIns="91440" rIns="91440" tIns="45720" bIns="45720" anchor="t">
            <a:noAutofit/>
          </a:bodyPr>
          <a:p>
            <a:pPr algn="ctr">
              <a:lnSpc>
                <a:spcPct val="90000"/>
              </a:lnSpc>
              <a:spcBef>
                <a:spcPts val="519"/>
              </a:spcBef>
              <a:tabLst>
                <a:tab algn="l" pos="0"/>
              </a:tabLst>
            </a:pPr>
            <a:r>
              <a:rPr b="1" lang="el-GR" sz="2600" spc="-1" strike="noStrike">
                <a:solidFill>
                  <a:schemeClr val="dk1"/>
                </a:solidFill>
                <a:latin typeface="Times New Roman"/>
              </a:rPr>
              <a:t>Γ. Τροποποιητικές  συμβάσεις</a:t>
            </a:r>
            <a:endParaRPr b="0" lang="el-GR" sz="2600" spc="-1" strike="noStrike">
              <a:solidFill>
                <a:srgbClr val="000000"/>
              </a:solidFill>
              <a:latin typeface="Arial"/>
            </a:endParaRPr>
          </a:p>
          <a:p>
            <a:pPr algn="ctr">
              <a:lnSpc>
                <a:spcPct val="100000"/>
              </a:lnSpc>
              <a:spcBef>
                <a:spcPts val="519"/>
              </a:spcBef>
              <a:tabLst>
                <a:tab algn="l" pos="0"/>
              </a:tabLst>
            </a:pPr>
            <a:r>
              <a:rPr b="1" lang="el-GR" sz="2600" spc="-1" strike="noStrike">
                <a:solidFill>
                  <a:schemeClr val="dk1"/>
                </a:solidFill>
                <a:latin typeface="Times New Roman"/>
              </a:rPr>
              <a:t>1. Συμπληρωματικές συμβάσεις</a:t>
            </a:r>
            <a:endParaRPr b="0" lang="el-GR" sz="2600" spc="-1" strike="noStrike">
              <a:solidFill>
                <a:srgbClr val="000000"/>
              </a:solidFill>
              <a:latin typeface="Arial"/>
            </a:endParaRPr>
          </a:p>
          <a:p>
            <a:pPr algn="just">
              <a:lnSpc>
                <a:spcPct val="100000"/>
              </a:lnSpc>
              <a:spcBef>
                <a:spcPts val="479"/>
              </a:spcBef>
              <a:tabLst>
                <a:tab algn="l" pos="0"/>
              </a:tabLst>
            </a:pPr>
            <a:r>
              <a:rPr b="0" lang="el-GR" sz="2400" spc="-1" strike="noStrike">
                <a:solidFill>
                  <a:schemeClr val="dk1"/>
                </a:solidFill>
                <a:latin typeface="Times New Roman"/>
              </a:rPr>
              <a:t>Προϋποθέσεις</a:t>
            </a:r>
            <a:r>
              <a:rPr b="0" lang="en-US" sz="2400" spc="-1" strike="noStrike">
                <a:solidFill>
                  <a:schemeClr val="dk1"/>
                </a:solidFill>
                <a:latin typeface="Times New Roman"/>
              </a:rPr>
              <a:t>:</a:t>
            </a:r>
            <a:endParaRPr b="0" lang="el-GR" sz="2400" spc="-1" strike="noStrike">
              <a:solidFill>
                <a:srgbClr val="000000"/>
              </a:solidFill>
              <a:latin typeface="Arial"/>
            </a:endParaRPr>
          </a:p>
          <a:p>
            <a:pPr marL="216000" indent="-216000" algn="just">
              <a:lnSpc>
                <a:spcPct val="100000"/>
              </a:lnSpc>
              <a:spcBef>
                <a:spcPts val="479"/>
              </a:spcBef>
              <a:buClr>
                <a:srgbClr val="000000"/>
              </a:buClr>
              <a:buFont typeface="Wingdings" charset="2"/>
              <a:buChar char=""/>
              <a:tabLst>
                <a:tab algn="l" pos="0"/>
              </a:tabLst>
            </a:pPr>
            <a:r>
              <a:rPr b="0" lang="el-GR" sz="2400" spc="-1" strike="noStrike">
                <a:solidFill>
                  <a:srgbClr val="000000"/>
                </a:solidFill>
                <a:latin typeface="Times New Roman"/>
              </a:rPr>
              <a:t>εργασίες συμπληρωματικές</a:t>
            </a:r>
            <a:endParaRPr b="0" lang="el-GR" sz="2400" spc="-1" strike="noStrike">
              <a:solidFill>
                <a:srgbClr val="000000"/>
              </a:solidFill>
              <a:latin typeface="Arial"/>
            </a:endParaRPr>
          </a:p>
          <a:p>
            <a:pPr marL="216000" indent="-216000" algn="just">
              <a:lnSpc>
                <a:spcPct val="100000"/>
              </a:lnSpc>
              <a:spcBef>
                <a:spcPts val="479"/>
              </a:spcBef>
              <a:buClr>
                <a:srgbClr val="000000"/>
              </a:buClr>
              <a:buFont typeface="Wingdings" charset="2"/>
              <a:buChar char=""/>
              <a:tabLst>
                <a:tab algn="l" pos="0"/>
              </a:tabLst>
            </a:pPr>
            <a:r>
              <a:rPr b="0" lang="el-GR" sz="2400" spc="-1" strike="noStrike">
                <a:solidFill>
                  <a:srgbClr val="000000"/>
                </a:solidFill>
                <a:latin typeface="Times New Roman"/>
              </a:rPr>
              <a:t>δεν μπορούν τεχνικά ή οικονομικά να διαχωριστούν από την κύρια σύμβαση, χωρίς να δημιουργήσουν μείζονα προβλήματα για τις αναθέτουσες αρχές ή</a:t>
            </a:r>
            <a:r>
              <a:rPr b="0" lang="en-GB" sz="2400" spc="-1" strike="noStrike">
                <a:solidFill>
                  <a:srgbClr val="000000"/>
                </a:solidFill>
                <a:latin typeface="Times New Roman"/>
              </a:rPr>
              <a:t>,</a:t>
            </a:r>
            <a:r>
              <a:rPr b="0" lang="el-GR" sz="2400" spc="-1" strike="noStrike">
                <a:solidFill>
                  <a:srgbClr val="000000"/>
                </a:solidFill>
                <a:latin typeface="Times New Roman"/>
              </a:rPr>
              <a:t> μολονότι μπορούν να διαχωριστούν από την αρχική σύμβαση, είναι απόλυτα αναγκαίες για την τελειοποίησή της </a:t>
            </a:r>
            <a:endParaRPr b="0" lang="el-GR" sz="2400" spc="-1" strike="noStrike">
              <a:solidFill>
                <a:srgbClr val="000000"/>
              </a:solidFill>
              <a:latin typeface="Arial"/>
            </a:endParaRPr>
          </a:p>
          <a:p>
            <a:pPr marL="216000" indent="-216000" algn="just">
              <a:lnSpc>
                <a:spcPct val="100000"/>
              </a:lnSpc>
              <a:spcBef>
                <a:spcPts val="479"/>
              </a:spcBef>
              <a:buClr>
                <a:srgbClr val="000000"/>
              </a:buClr>
              <a:buFont typeface="Wingdings" charset="2"/>
              <a:buChar char=""/>
              <a:tabLst>
                <a:tab algn="l" pos="0"/>
              </a:tabLst>
            </a:pPr>
            <a:r>
              <a:rPr b="0" lang="el-GR" sz="2400" spc="-1" strike="noStrike">
                <a:solidFill>
                  <a:srgbClr val="000000"/>
                </a:solidFill>
                <a:latin typeface="Times New Roman"/>
              </a:rPr>
              <a:t>δεν μεταβάλλουν τη συνολική φύση της αρχικής σύμβασης</a:t>
            </a:r>
            <a:r>
              <a:rPr b="0" lang="el-GR" sz="2400" spc="-1" strike="noStrike">
                <a:solidFill>
                  <a:schemeClr val="dk1"/>
                </a:solidFill>
                <a:latin typeface="Times New Roman"/>
              </a:rPr>
              <a:t> </a:t>
            </a:r>
            <a:endParaRPr b="0" lang="el-GR" sz="2400" spc="-1" strike="noStrike">
              <a:solidFill>
                <a:srgbClr val="000000"/>
              </a:solidFill>
              <a:latin typeface="Arial"/>
            </a:endParaRPr>
          </a:p>
          <a:p>
            <a:pPr marL="216000" indent="-216000" algn="just">
              <a:lnSpc>
                <a:spcPct val="100000"/>
              </a:lnSpc>
              <a:spcBef>
                <a:spcPts val="479"/>
              </a:spcBef>
              <a:buClr>
                <a:srgbClr val="000000"/>
              </a:buClr>
              <a:buFont typeface="Wingdings" charset="2"/>
              <a:buChar char=""/>
              <a:tabLst>
                <a:tab algn="l" pos="0"/>
              </a:tabLst>
            </a:pPr>
            <a:r>
              <a:rPr b="0" lang="el-GR" sz="2400" spc="-1" strike="noStrike">
                <a:solidFill>
                  <a:schemeClr val="dk1"/>
                </a:solidFill>
                <a:latin typeface="Times New Roman"/>
              </a:rPr>
              <a:t>π.χ. έργο «Επείγουσες εργασίες αποκατάστασης ζημιών σε δημοτικά και σχολικά κτίρια Δήμου που προκλήθηκαν από τον σεισμό της 27</a:t>
            </a:r>
            <a:r>
              <a:rPr b="0" lang="el-GR" sz="2400" spc="-1" strike="noStrike" baseline="30000">
                <a:solidFill>
                  <a:schemeClr val="dk1"/>
                </a:solidFill>
                <a:latin typeface="Times New Roman"/>
              </a:rPr>
              <a:t>ης</a:t>
            </a:r>
            <a:r>
              <a:rPr b="0" lang="el-GR" sz="2400" spc="-1" strike="noStrike">
                <a:solidFill>
                  <a:schemeClr val="dk1"/>
                </a:solidFill>
                <a:latin typeface="Times New Roman"/>
              </a:rPr>
              <a:t> Σεπτεμβρίου 2021»</a:t>
            </a:r>
            <a:endParaRPr b="0" lang="el-GR" sz="2400" spc="-1" strike="noStrike">
              <a:solidFill>
                <a:srgbClr val="000000"/>
              </a:solidFill>
              <a:latin typeface="Arial"/>
            </a:endParaRPr>
          </a:p>
          <a:p>
            <a:pPr algn="just">
              <a:lnSpc>
                <a:spcPct val="100000"/>
              </a:lnSpc>
              <a:spcBef>
                <a:spcPts val="479"/>
              </a:spcBef>
              <a:tabLst>
                <a:tab algn="l" pos="0"/>
              </a:tabLst>
            </a:pPr>
            <a:endParaRPr b="0" lang="el-GR" sz="2400" spc="-1" strike="noStrike">
              <a:solidFill>
                <a:srgbClr val="000000"/>
              </a:solidFill>
              <a:latin typeface="Arial"/>
            </a:endParaRPr>
          </a:p>
          <a:p>
            <a:pPr algn="just">
              <a:lnSpc>
                <a:spcPct val="100000"/>
              </a:lnSpc>
              <a:spcBef>
                <a:spcPts val="479"/>
              </a:spcBef>
              <a:tabLst>
                <a:tab algn="l" pos="0"/>
              </a:tabLst>
            </a:pPr>
            <a:endParaRPr b="0" lang="el-GR" sz="2400" spc="-1" strike="noStrike">
              <a:solidFill>
                <a:srgbClr val="000000"/>
              </a:solidFill>
              <a:latin typeface="Arial"/>
            </a:endParaRPr>
          </a:p>
          <a:p>
            <a:pPr algn="ctr">
              <a:lnSpc>
                <a:spcPct val="90000"/>
              </a:lnSpc>
              <a:spcBef>
                <a:spcPts val="641"/>
              </a:spcBef>
              <a:tabLst>
                <a:tab algn="l" pos="0"/>
              </a:tabLst>
            </a:pPr>
            <a:endParaRPr b="0" lang="el-GR"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5" name="TextBox 2"/>
          <p:cNvSpPr/>
          <p:nvPr/>
        </p:nvSpPr>
        <p:spPr>
          <a:xfrm>
            <a:off x="755640" y="0"/>
            <a:ext cx="7992360" cy="6523560"/>
          </a:xfrm>
          <a:prstGeom prst="rect">
            <a:avLst/>
          </a:prstGeom>
          <a:noFill/>
          <a:ln w="0">
            <a:noFill/>
          </a:ln>
        </p:spPr>
        <p:style>
          <a:lnRef idx="0"/>
          <a:fillRef idx="0"/>
          <a:effectRef idx="0"/>
          <a:fontRef idx="minor"/>
        </p:style>
        <p:txBody>
          <a:bodyPr lIns="90000" rIns="90000" tIns="45000" bIns="45000" anchor="t">
            <a:spAutoFit/>
          </a:bodyPr>
          <a:p>
            <a:pPr algn="just">
              <a:lnSpc>
                <a:spcPct val="110000"/>
              </a:lnSpc>
            </a:pPr>
            <a:endParaRPr b="0" lang="el-GR" sz="2200" spc="-1" strike="noStrike">
              <a:solidFill>
                <a:srgbClr val="000000"/>
              </a:solidFill>
              <a:latin typeface="Arial"/>
            </a:endParaRPr>
          </a:p>
          <a:p>
            <a:pPr algn="ctr">
              <a:lnSpc>
                <a:spcPct val="110000"/>
              </a:lnSpc>
            </a:pPr>
            <a:r>
              <a:rPr b="1" lang="el-GR" sz="2600" spc="-1" strike="noStrike">
                <a:solidFill>
                  <a:schemeClr val="dk1"/>
                </a:solidFill>
                <a:latin typeface="Times New Roman"/>
              </a:rPr>
              <a:t>2. Λοιπές τροποποιητικές συμβάσεις</a:t>
            </a:r>
            <a:endParaRPr b="0" lang="el-GR" sz="2600" spc="-1" strike="noStrike">
              <a:solidFill>
                <a:srgbClr val="000000"/>
              </a:solidFill>
              <a:latin typeface="Arial"/>
            </a:endParaRPr>
          </a:p>
          <a:p>
            <a:pPr algn="just">
              <a:lnSpc>
                <a:spcPct val="110000"/>
              </a:lnSpc>
            </a:pPr>
            <a:endParaRPr b="0" lang="el-GR" sz="2600" spc="-1" strike="noStrike">
              <a:solidFill>
                <a:srgbClr val="000000"/>
              </a:solidFill>
              <a:latin typeface="Arial"/>
            </a:endParaRPr>
          </a:p>
          <a:p>
            <a:pPr algn="just">
              <a:lnSpc>
                <a:spcPct val="110000"/>
              </a:lnSpc>
            </a:pPr>
            <a:r>
              <a:rPr b="0" lang="el-GR" sz="2400" spc="-1" strike="noStrike">
                <a:solidFill>
                  <a:schemeClr val="dk1"/>
                </a:solidFill>
                <a:latin typeface="Times New Roman"/>
              </a:rPr>
              <a:t>Προϋποθέσεις:</a:t>
            </a:r>
            <a:endParaRPr b="0" lang="el-GR" sz="2400" spc="-1" strike="noStrike">
              <a:solidFill>
                <a:srgbClr val="000000"/>
              </a:solidFill>
              <a:latin typeface="Arial"/>
            </a:endParaRPr>
          </a:p>
          <a:p>
            <a:pPr marL="285840" indent="-285840" algn="just">
              <a:lnSpc>
                <a:spcPct val="110000"/>
              </a:lnSpc>
              <a:buClr>
                <a:srgbClr val="000000"/>
              </a:buClr>
              <a:buFont typeface="Wingdings" charset="2"/>
              <a:buChar char=""/>
            </a:pPr>
            <a:r>
              <a:rPr b="0" lang="el-GR" sz="2400" spc="-1" strike="noStrike">
                <a:solidFill>
                  <a:schemeClr val="dk1"/>
                </a:solidFill>
                <a:latin typeface="Times New Roman"/>
              </a:rPr>
              <a:t>η ανάγκη τροποποίησης προέκυψε λόγω περιστάσεων που δεν ήταν δυνατόν να προβλεφθούν από μια επιμελή αναθέτουσα αρχή</a:t>
            </a:r>
            <a:endParaRPr b="0" lang="el-GR" sz="2400" spc="-1" strike="noStrike">
              <a:solidFill>
                <a:srgbClr val="000000"/>
              </a:solidFill>
              <a:latin typeface="Arial"/>
            </a:endParaRPr>
          </a:p>
          <a:p>
            <a:pPr marL="343080" indent="-343080" algn="just">
              <a:lnSpc>
                <a:spcPct val="110000"/>
              </a:lnSpc>
              <a:buClr>
                <a:srgbClr val="000000"/>
              </a:buClr>
              <a:buFont typeface="Wingdings" charset="2"/>
              <a:buChar char=""/>
            </a:pPr>
            <a:r>
              <a:rPr b="0" lang="el-GR" sz="2400" spc="-1" strike="noStrike">
                <a:solidFill>
                  <a:schemeClr val="dk1"/>
                </a:solidFill>
                <a:latin typeface="Times New Roman"/>
              </a:rPr>
              <a:t>η τροποποίηση δεν μεταβάλλει τη συνολική φύση της σύμβασης</a:t>
            </a:r>
            <a:endParaRPr b="0" lang="el-GR" sz="2400" spc="-1" strike="noStrike">
              <a:solidFill>
                <a:srgbClr val="000000"/>
              </a:solidFill>
              <a:latin typeface="Arial"/>
            </a:endParaRPr>
          </a:p>
          <a:p>
            <a:pPr algn="just">
              <a:lnSpc>
                <a:spcPct val="110000"/>
              </a:lnSpc>
            </a:pPr>
            <a:endParaRPr b="0" lang="el-GR" sz="2400" spc="-1" strike="noStrike">
              <a:solidFill>
                <a:srgbClr val="000000"/>
              </a:solidFill>
              <a:latin typeface="Arial"/>
            </a:endParaRPr>
          </a:p>
          <a:p>
            <a:pPr algn="just">
              <a:lnSpc>
                <a:spcPct val="110000"/>
              </a:lnSpc>
            </a:pPr>
            <a:r>
              <a:rPr b="0" lang="el-GR" sz="2400" spc="-1" strike="noStrike">
                <a:solidFill>
                  <a:schemeClr val="dk1"/>
                </a:solidFill>
                <a:latin typeface="Times New Roman"/>
              </a:rPr>
              <a:t>Κανόνας για όλες: οποιαδήποτε αύξηση της τιμής δεν υπερβαίνει το 50% της αξίας της αρχικής σύμβασης</a:t>
            </a:r>
            <a:endParaRPr b="0" lang="el-GR" sz="2400" spc="-1" strike="noStrike">
              <a:solidFill>
                <a:srgbClr val="000000"/>
              </a:solidFill>
              <a:latin typeface="Arial"/>
            </a:endParaRPr>
          </a:p>
          <a:p>
            <a:pPr algn="just">
              <a:lnSpc>
                <a:spcPct val="110000"/>
              </a:lnSpc>
            </a:pPr>
            <a:r>
              <a:rPr b="0" lang="el-GR" sz="2400" spc="-1" strike="noStrike">
                <a:solidFill>
                  <a:schemeClr val="dk1"/>
                </a:solidFill>
                <a:latin typeface="Times New Roman"/>
              </a:rPr>
              <a:t>Σε περίπτωση διαδοχικών τροποποιήσεων, η σωρευτική αξία των τροποποιήσεων αυτών δεν μπορεί να υπερβαίνει το 50% της αξίας της αρχικής σύμβασης.</a:t>
            </a:r>
            <a:endParaRPr b="0" lang="el-GR" sz="2400" spc="-1" strike="noStrike">
              <a:solidFill>
                <a:srgbClr val="000000"/>
              </a:solidFill>
              <a:latin typeface="Arial"/>
            </a:endParaRPr>
          </a:p>
          <a:p>
            <a:pPr algn="just">
              <a:lnSpc>
                <a:spcPct val="110000"/>
              </a:lnSpc>
            </a:pP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6" name="TextBox 4"/>
          <p:cNvSpPr/>
          <p:nvPr/>
        </p:nvSpPr>
        <p:spPr>
          <a:xfrm>
            <a:off x="611280" y="404640"/>
            <a:ext cx="7848000" cy="5582880"/>
          </a:xfrm>
          <a:prstGeom prst="rect">
            <a:avLst/>
          </a:prstGeom>
          <a:noFill/>
          <a:ln w="0">
            <a:noFill/>
          </a:ln>
        </p:spPr>
        <p:style>
          <a:lnRef idx="0"/>
          <a:fillRef idx="0"/>
          <a:effectRef idx="0"/>
          <a:fontRef idx="minor"/>
        </p:style>
        <p:txBody>
          <a:bodyPr lIns="90000" rIns="90000" tIns="45000" bIns="45000" anchor="t">
            <a:spAutoFit/>
          </a:bodyPr>
          <a:p>
            <a:pPr algn="just">
              <a:lnSpc>
                <a:spcPct val="107000"/>
              </a:lnSpc>
              <a:spcAft>
                <a:spcPts val="799"/>
              </a:spcAft>
            </a:pPr>
            <a:r>
              <a:rPr b="1" lang="el-GR" sz="2400" spc="-1" strike="noStrike">
                <a:solidFill>
                  <a:schemeClr val="dk1"/>
                </a:solidFill>
                <a:latin typeface="Times New Roman"/>
                <a:ea typeface="Calibri"/>
              </a:rPr>
              <a:t>Παραδείγματα:</a:t>
            </a:r>
            <a:endParaRPr b="0" lang="el-GR" sz="2400" spc="-1" strike="noStrike">
              <a:solidFill>
                <a:srgbClr val="000000"/>
              </a:solidFill>
              <a:latin typeface="Arial"/>
            </a:endParaRPr>
          </a:p>
          <a:p>
            <a:pPr marL="343080" indent="-343080" algn="just">
              <a:lnSpc>
                <a:spcPct val="107000"/>
              </a:lnSpc>
              <a:spcAft>
                <a:spcPts val="799"/>
              </a:spcAft>
              <a:buClr>
                <a:srgbClr val="000000"/>
              </a:buClr>
              <a:buFont typeface="Wingdings" charset="2"/>
              <a:buChar char=""/>
            </a:pPr>
            <a:r>
              <a:rPr b="0" lang="el-GR" sz="2400" spc="-1" strike="noStrike">
                <a:solidFill>
                  <a:schemeClr val="dk1"/>
                </a:solidFill>
                <a:latin typeface="Times New Roman"/>
                <a:ea typeface="Calibri"/>
              </a:rPr>
              <a:t>Αύξηση της τιμής των υλικών, ως συνέχεια των προβλημάτων της εφοδιαστικής αλυσίδας, λόγω της υγειονομικής κρίσης, της ενεργειακής κρίσης, του πολέμου στην Ουκρανία και της νέας γεωπολιτικής κρίσης στη Μέση Ανατολή («Συμπλήρωμα Νο 2 Σύμβασης για το έργο “Μελέτη, προμήθεια και εγκατάσταση υπογείων και υποβρυχίων καλωδίων Διασύνδεσης των Κυκλάδων με το Ηπειρωτικό Σύστημα”» της ΑΔΜΗΕ Α.Ε.)</a:t>
            </a:r>
            <a:endParaRPr b="0" lang="el-GR" sz="2400" spc="-1" strike="noStrike">
              <a:solidFill>
                <a:srgbClr val="000000"/>
              </a:solidFill>
              <a:latin typeface="Arial"/>
            </a:endParaRPr>
          </a:p>
          <a:p>
            <a:pPr marL="343080" indent="-343080" algn="just">
              <a:lnSpc>
                <a:spcPct val="107000"/>
              </a:lnSpc>
              <a:spcAft>
                <a:spcPts val="799"/>
              </a:spcAft>
              <a:buClr>
                <a:srgbClr val="000000"/>
              </a:buClr>
              <a:buFont typeface="Wingdings" charset="2"/>
              <a:buChar char=""/>
            </a:pPr>
            <a:r>
              <a:rPr b="0" lang="el-GR" sz="2400" spc="-1" strike="noStrike">
                <a:solidFill>
                  <a:schemeClr val="dk1"/>
                </a:solidFill>
                <a:latin typeface="Times New Roman"/>
                <a:ea typeface="Calibri"/>
              </a:rPr>
              <a:t>Αχαρτογράφητα δίκτυα Οργανισμών Κοινής Ωφέλειας (ΟΚΩ)</a:t>
            </a:r>
            <a:endParaRPr b="0" lang="el-GR" sz="2400" spc="-1" strike="noStrike">
              <a:solidFill>
                <a:srgbClr val="000000"/>
              </a:solidFill>
              <a:latin typeface="Arial"/>
            </a:endParaRPr>
          </a:p>
          <a:p>
            <a:pPr marL="343080" indent="-343080" algn="just">
              <a:lnSpc>
                <a:spcPct val="107000"/>
              </a:lnSpc>
              <a:spcAft>
                <a:spcPts val="799"/>
              </a:spcAft>
              <a:buClr>
                <a:srgbClr val="000000"/>
              </a:buClr>
              <a:buFont typeface="Wingdings" charset="2"/>
              <a:buChar char=""/>
            </a:pPr>
            <a:r>
              <a:rPr b="0" lang="el-GR" sz="2400" spc="-1" strike="noStrike">
                <a:solidFill>
                  <a:schemeClr val="dk1"/>
                </a:solidFill>
                <a:latin typeface="Times New Roman"/>
                <a:ea typeface="Calibri"/>
              </a:rPr>
              <a:t>Αρχαιολογικά ευρήματα (Μετρό της Θεσσαλονίκης)</a:t>
            </a:r>
            <a:endParaRPr b="0" lang="el-GR" sz="2400" spc="-1" strike="noStrike">
              <a:solidFill>
                <a:srgbClr val="000000"/>
              </a:solidFill>
              <a:latin typeface="Arial"/>
            </a:endParaRPr>
          </a:p>
          <a:p>
            <a:pPr algn="just">
              <a:lnSpc>
                <a:spcPct val="107000"/>
              </a:lnSpc>
              <a:spcAft>
                <a:spcPts val="799"/>
              </a:spcAft>
            </a:pP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59" name="Ορθογώνιο 1"/>
          <p:cNvSpPr/>
          <p:nvPr/>
        </p:nvSpPr>
        <p:spPr>
          <a:xfrm>
            <a:off x="468360" y="115920"/>
            <a:ext cx="8279640" cy="620064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endParaRPr b="0" lang="el-GR" sz="2200" spc="-1" strike="noStrike">
              <a:solidFill>
                <a:srgbClr val="000000"/>
              </a:solidFill>
              <a:latin typeface="Arial"/>
            </a:endParaRPr>
          </a:p>
          <a:p>
            <a:pPr algn="just">
              <a:lnSpc>
                <a:spcPct val="100000"/>
              </a:lnSpc>
            </a:pPr>
            <a:r>
              <a:rPr b="0" lang="el-GR" sz="2400" spc="-1" strike="noStrike">
                <a:solidFill>
                  <a:schemeClr val="dk1"/>
                </a:solidFill>
                <a:latin typeface="Times New Roman"/>
                <a:ea typeface="Calibri"/>
              </a:rPr>
              <a:t>Με το άρθρο 98 παρ. 1 περ. β του Συντάγματος και τις συναφείς διατάξεις νόμων ανατέθηκε στο Ελεγκτικό Συνέδριο, λόγω της δικαστικής του φύσης, ο </a:t>
            </a:r>
            <a:r>
              <a:rPr b="1" lang="el-GR" sz="2400" spc="-1" strike="noStrike">
                <a:solidFill>
                  <a:schemeClr val="dk1"/>
                </a:solidFill>
                <a:latin typeface="Times New Roman"/>
                <a:ea typeface="Calibri"/>
              </a:rPr>
              <a:t>έλεγχος της νομιμότητας του συνόλου της διαδικασίας και του οικείου σχεδίου των σημαντικής αξίας συμβάσεων</a:t>
            </a:r>
            <a:r>
              <a:rPr b="0" lang="el-GR" sz="2400" spc="-1" strike="noStrike">
                <a:solidFill>
                  <a:schemeClr val="dk1"/>
                </a:solidFill>
                <a:latin typeface="Times New Roman"/>
                <a:ea typeface="Calibri"/>
              </a:rPr>
              <a:t> που πρόκειται να συναφθούν από το Δημόσιο και τα δημόσια νομικά πρόσωπα. </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ea typeface="Calibri"/>
              </a:rPr>
              <a:t>Ο έλεγχος αυτός</a:t>
            </a: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ea typeface="Calibri"/>
              </a:rPr>
              <a:t> </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αποβλέπει στη θεραπεία της αντικειμενικής ακεραιότητας των διαγωνιστικών διαδικασιών </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δεν στοχεύει στην προστασία υποκειμενικών δικαίων</a:t>
            </a:r>
            <a:r>
              <a:rPr b="0" lang="en-US" sz="2400" spc="-1" strike="noStrike">
                <a:solidFill>
                  <a:schemeClr val="dk1"/>
                </a:solidFill>
                <a:latin typeface="Times New Roman"/>
                <a:ea typeface="Calibri"/>
              </a:rPr>
              <a:t>, </a:t>
            </a:r>
            <a:r>
              <a:rPr b="0" lang="el-GR" sz="2400" spc="-1" strike="noStrike">
                <a:solidFill>
                  <a:schemeClr val="dk1"/>
                </a:solidFill>
                <a:latin typeface="Times New Roman"/>
                <a:ea typeface="Calibri"/>
              </a:rPr>
              <a:t>αλλά</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στη </a:t>
            </a:r>
            <a:r>
              <a:rPr b="1" lang="el-GR" sz="2400" spc="-1" strike="noStrike">
                <a:solidFill>
                  <a:schemeClr val="dk1"/>
                </a:solidFill>
                <a:latin typeface="Times New Roman"/>
                <a:ea typeface="Calibri"/>
              </a:rPr>
              <a:t>διασφάλιση του σεβασμού αξιών και αρχών, όπως η διαφάνεια, η ισότητα των μερών και ο υγιής ανταγωνισμός</a:t>
            </a:r>
            <a:r>
              <a:rPr b="0" lang="el-GR" sz="2400" spc="-1" strike="noStrike">
                <a:solidFill>
                  <a:schemeClr val="dk1"/>
                </a:solidFill>
                <a:latin typeface="Times New Roman"/>
                <a:ea typeface="Calibri"/>
              </a:rPr>
              <a:t>, και στην </a:t>
            </a:r>
            <a:r>
              <a:rPr b="1" lang="el-GR" sz="2400" spc="-1" strike="noStrike">
                <a:solidFill>
                  <a:schemeClr val="dk1"/>
                </a:solidFill>
                <a:latin typeface="Times New Roman"/>
                <a:ea typeface="Calibri"/>
              </a:rPr>
              <a:t>ασφάλεια του δικαίου</a:t>
            </a:r>
            <a:endParaRPr b="0" lang="el-GR" sz="2400" spc="-1" strike="noStrike">
              <a:solidFill>
                <a:srgbClr val="000000"/>
              </a:solidFill>
              <a:latin typeface="Arial"/>
            </a:endParaRPr>
          </a:p>
          <a:p>
            <a:pPr algn="just">
              <a:lnSpc>
                <a:spcPct val="100000"/>
              </a:lnSpc>
            </a:pPr>
            <a:endParaRPr b="0" lang="el-GR" sz="19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7" name="Ορθογώνιο 1"/>
          <p:cNvSpPr/>
          <p:nvPr/>
        </p:nvSpPr>
        <p:spPr>
          <a:xfrm>
            <a:off x="539640" y="981000"/>
            <a:ext cx="8135280" cy="49053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1" lang="el-GR" sz="2400" spc="-1" strike="noStrike">
                <a:solidFill>
                  <a:schemeClr val="dk1"/>
                </a:solidFill>
                <a:latin typeface="Times New Roman"/>
              </a:rPr>
              <a:t>Άλλες τροποποιήσεις:</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spcBef>
                <a:spcPts val="479"/>
              </a:spcBef>
            </a:pPr>
            <a:r>
              <a:rPr b="1" lang="el-GR" sz="2400" spc="-1" strike="noStrike">
                <a:solidFill>
                  <a:schemeClr val="dk1"/>
                </a:solidFill>
                <a:latin typeface="Times New Roman"/>
              </a:rPr>
              <a:t>3. </a:t>
            </a:r>
            <a:r>
              <a:rPr b="1" lang="el-GR" sz="2400" spc="-1" strike="noStrike">
                <a:solidFill>
                  <a:srgbClr val="000000"/>
                </a:solidFill>
                <a:latin typeface="Times New Roman"/>
              </a:rPr>
              <a:t>Υποκατάσταση αρχικού αναδόχου </a:t>
            </a:r>
            <a:r>
              <a:rPr b="0" lang="el-GR" sz="2400" spc="-1" strike="noStrike">
                <a:solidFill>
                  <a:srgbClr val="000000"/>
                </a:solidFill>
                <a:latin typeface="Times New Roman"/>
              </a:rPr>
              <a:t>(ελέγχεται από το Ελεγκτικό Συνέδριο, π.χ. </a:t>
            </a:r>
            <a:r>
              <a:rPr b="0" lang="el-GR" sz="2400" spc="-1" strike="noStrike">
                <a:solidFill>
                  <a:schemeClr val="dk1"/>
                </a:solidFill>
                <a:latin typeface="Times New Roman"/>
              </a:rPr>
              <a:t>διαδικασία υποκατάστασης αναδόχου για την εκτέλεση των υπολειπόμενων εργασιών του έργου «Κατασκευή βιολογικού καθαρισμού Δήμου»)</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rPr>
              <a:t>αλλά και</a:t>
            </a: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rPr>
              <a:t> </a:t>
            </a:r>
            <a:endParaRPr b="0" lang="el-GR" sz="2400" spc="-1" strike="noStrike">
              <a:solidFill>
                <a:srgbClr val="000000"/>
              </a:solidFill>
              <a:latin typeface="Arial"/>
            </a:endParaRPr>
          </a:p>
          <a:p>
            <a:pPr algn="just">
              <a:lnSpc>
                <a:spcPct val="100000"/>
              </a:lnSpc>
            </a:pPr>
            <a:r>
              <a:rPr b="1" lang="el-GR" sz="2400" spc="-1" strike="noStrike">
                <a:solidFill>
                  <a:schemeClr val="dk1"/>
                </a:solidFill>
                <a:latin typeface="Times New Roman"/>
              </a:rPr>
              <a:t>4. </a:t>
            </a:r>
            <a:r>
              <a:rPr b="1" lang="en-US" sz="2400" spc="-1" strike="noStrike">
                <a:solidFill>
                  <a:schemeClr val="dk1"/>
                </a:solidFill>
                <a:latin typeface="Times New Roman"/>
              </a:rPr>
              <a:t>De minimis </a:t>
            </a:r>
            <a:r>
              <a:rPr b="1" lang="el-GR" sz="2400" spc="-1" strike="noStrike">
                <a:solidFill>
                  <a:schemeClr val="dk1"/>
                </a:solidFill>
                <a:latin typeface="Times New Roman"/>
              </a:rPr>
              <a:t>τροποποιήσεις </a:t>
            </a:r>
            <a:r>
              <a:rPr b="0" lang="el-GR" sz="2400" spc="-1" strike="noStrike">
                <a:solidFill>
                  <a:schemeClr val="dk1"/>
                </a:solidFill>
                <a:latin typeface="Times New Roman"/>
              </a:rPr>
              <a:t>(μικρής οικονομικής αξίας)</a:t>
            </a:r>
            <a:endParaRPr b="0" lang="el-GR" sz="2400" spc="-1" strike="noStrike">
              <a:solidFill>
                <a:srgbClr val="000000"/>
              </a:solidFill>
              <a:latin typeface="Arial"/>
            </a:endParaRPr>
          </a:p>
          <a:p>
            <a:pPr algn="just">
              <a:lnSpc>
                <a:spcPct val="100000"/>
              </a:lnSpc>
            </a:pPr>
            <a:r>
              <a:rPr b="1" lang="el-GR" sz="2400" spc="-1" strike="noStrike">
                <a:solidFill>
                  <a:schemeClr val="dk1"/>
                </a:solidFill>
                <a:latin typeface="Times New Roman"/>
              </a:rPr>
              <a:t>και</a:t>
            </a:r>
            <a:endParaRPr b="0" lang="el-GR" sz="2400" spc="-1" strike="noStrike">
              <a:solidFill>
                <a:srgbClr val="000000"/>
              </a:solidFill>
              <a:latin typeface="Arial"/>
            </a:endParaRPr>
          </a:p>
          <a:p>
            <a:pPr algn="just">
              <a:lnSpc>
                <a:spcPct val="100000"/>
              </a:lnSpc>
            </a:pPr>
            <a:r>
              <a:rPr b="1" lang="el-GR" sz="2400" spc="-1" strike="noStrike">
                <a:solidFill>
                  <a:schemeClr val="dk1"/>
                </a:solidFill>
                <a:latin typeface="Times New Roman"/>
              </a:rPr>
              <a:t>5</a:t>
            </a:r>
            <a:r>
              <a:rPr b="1" lang="en-US" sz="2400" spc="-1" strike="noStrike">
                <a:solidFill>
                  <a:schemeClr val="dk1"/>
                </a:solidFill>
                <a:latin typeface="Times New Roman"/>
              </a:rPr>
              <a:t>. </a:t>
            </a:r>
            <a:r>
              <a:rPr b="1" lang="el-GR" sz="2400" spc="-1" strike="noStrike">
                <a:solidFill>
                  <a:schemeClr val="dk1"/>
                </a:solidFill>
                <a:latin typeface="Times New Roman"/>
              </a:rPr>
              <a:t>Ενεργοποίηση δικαιώματος προαίρεσης, </a:t>
            </a:r>
            <a:r>
              <a:rPr b="0" lang="el-GR" sz="2400" spc="-1" strike="noStrike">
                <a:solidFill>
                  <a:schemeClr val="dk1"/>
                </a:solidFill>
                <a:latin typeface="Times New Roman"/>
              </a:rPr>
              <a:t>για τις οποίες δεν  απαιτείται προσυμβατικός έλεγχος από το Ελεγκτικό Συνέδριο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8" name="PlaceHolder 1"/>
          <p:cNvSpPr>
            <a:spLocks noGrp="1"/>
          </p:cNvSpPr>
          <p:nvPr>
            <p:ph type="subTitle"/>
          </p:nvPr>
        </p:nvSpPr>
        <p:spPr>
          <a:xfrm>
            <a:off x="468360" y="476280"/>
            <a:ext cx="8279640" cy="5904720"/>
          </a:xfrm>
          <a:prstGeom prst="rect">
            <a:avLst/>
          </a:prstGeom>
          <a:noFill/>
          <a:ln w="0">
            <a:noFill/>
          </a:ln>
        </p:spPr>
        <p:txBody>
          <a:bodyPr numCol="1" spcCol="0" lIns="91440" rIns="91440" tIns="45720" bIns="45720" anchor="t">
            <a:noAutofit/>
          </a:bodyPr>
          <a:p>
            <a:pPr algn="just">
              <a:lnSpc>
                <a:spcPct val="120000"/>
              </a:lnSpc>
              <a:spcBef>
                <a:spcPts val="519"/>
              </a:spcBef>
              <a:tabLst>
                <a:tab algn="l" pos="0"/>
              </a:tabLst>
            </a:pPr>
            <a:endParaRPr b="0" lang="el-GR" sz="2600" spc="-1" strike="noStrike">
              <a:solidFill>
                <a:srgbClr val="000000"/>
              </a:solidFill>
              <a:latin typeface="Arial"/>
            </a:endParaRPr>
          </a:p>
          <a:p>
            <a:pPr algn="ctr">
              <a:lnSpc>
                <a:spcPct val="120000"/>
              </a:lnSpc>
              <a:spcBef>
                <a:spcPts val="519"/>
              </a:spcBef>
              <a:tabLst>
                <a:tab algn="l" pos="0"/>
              </a:tabLst>
            </a:pPr>
            <a:r>
              <a:rPr b="1" lang="el-GR" sz="2600" spc="-1" strike="noStrike">
                <a:solidFill>
                  <a:schemeClr val="dk1"/>
                </a:solidFill>
                <a:latin typeface="Times New Roman"/>
              </a:rPr>
              <a:t>Δ. Σύναψη σύμβασης με επόμενο μειοδότη, κατόπιν λύσης της σύμβασης με τον αρχικό ανάδοχο</a:t>
            </a:r>
            <a:endParaRPr b="0" lang="el-GR" sz="2600" spc="-1" strike="noStrike">
              <a:solidFill>
                <a:srgbClr val="000000"/>
              </a:solidFill>
              <a:latin typeface="Arial"/>
            </a:endParaRPr>
          </a:p>
          <a:p>
            <a:pPr algn="just">
              <a:lnSpc>
                <a:spcPct val="120000"/>
              </a:lnSpc>
              <a:spcBef>
                <a:spcPts val="519"/>
              </a:spcBef>
              <a:tabLst>
                <a:tab algn="l" pos="0"/>
              </a:tabLst>
            </a:pPr>
            <a:endParaRPr b="0" lang="el-GR" sz="2600" spc="-1" strike="noStrike">
              <a:solidFill>
                <a:srgbClr val="000000"/>
              </a:solidFill>
              <a:latin typeface="Arial"/>
            </a:endParaRPr>
          </a:p>
          <a:p>
            <a:pPr marL="216000" indent="-216000" algn="just">
              <a:lnSpc>
                <a:spcPct val="120000"/>
              </a:lnSpc>
              <a:spcBef>
                <a:spcPts val="519"/>
              </a:spcBef>
              <a:buClr>
                <a:srgbClr val="000000"/>
              </a:buClr>
              <a:buFont typeface="Wingdings" charset="2"/>
              <a:buChar char=""/>
              <a:tabLst>
                <a:tab algn="l" pos="0"/>
              </a:tabLst>
            </a:pPr>
            <a:r>
              <a:rPr b="1" lang="el-GR" sz="2600" spc="-1" strike="noStrike">
                <a:solidFill>
                  <a:schemeClr val="dk1"/>
                </a:solidFill>
                <a:latin typeface="Times New Roman"/>
              </a:rPr>
              <a:t> </a:t>
            </a:r>
            <a:r>
              <a:rPr b="1" lang="el-GR" sz="2400" spc="-1" strike="noStrike">
                <a:solidFill>
                  <a:schemeClr val="dk1"/>
                </a:solidFill>
                <a:latin typeface="Times New Roman"/>
              </a:rPr>
              <a:t>«</a:t>
            </a:r>
            <a:r>
              <a:rPr b="0" lang="el-GR" sz="2400" spc="-1" strike="noStrike">
                <a:solidFill>
                  <a:schemeClr val="dk1"/>
                </a:solidFill>
                <a:latin typeface="Times New Roman"/>
              </a:rPr>
              <a:t>έκπτωση» του αρχικού αναδόχου – εργολήπτη</a:t>
            </a:r>
            <a:endParaRPr b="0" lang="el-GR" sz="2400" spc="-1" strike="noStrike">
              <a:solidFill>
                <a:srgbClr val="000000"/>
              </a:solidFill>
              <a:latin typeface="Arial"/>
            </a:endParaRPr>
          </a:p>
          <a:p>
            <a:pPr marL="216000" indent="-216000" algn="just">
              <a:lnSpc>
                <a:spcPct val="120000"/>
              </a:lnSpc>
              <a:spcBef>
                <a:spcPts val="479"/>
              </a:spcBef>
              <a:buClr>
                <a:srgbClr val="000000"/>
              </a:buClr>
              <a:buFont typeface="Wingdings" charset="2"/>
              <a:buChar char=""/>
              <a:tabLst>
                <a:tab algn="l" pos="0"/>
              </a:tabLst>
            </a:pPr>
            <a:r>
              <a:rPr b="0" lang="el-GR" sz="2400" spc="-1" strike="noStrike">
                <a:solidFill>
                  <a:schemeClr val="dk1"/>
                </a:solidFill>
                <a:latin typeface="Times New Roman"/>
              </a:rPr>
              <a:t>πρόσκληση του επόμενου ή των επόμενων σε σειρά μειοδοσίας από τον πίνακα κατάταξης</a:t>
            </a:r>
            <a:endParaRPr b="0" lang="el-GR" sz="2400" spc="-1" strike="noStrike">
              <a:solidFill>
                <a:srgbClr val="000000"/>
              </a:solidFill>
              <a:latin typeface="Arial"/>
            </a:endParaRPr>
          </a:p>
          <a:p>
            <a:pPr marL="216000" indent="-216000" algn="just">
              <a:lnSpc>
                <a:spcPct val="120000"/>
              </a:lnSpc>
              <a:spcBef>
                <a:spcPts val="479"/>
              </a:spcBef>
              <a:buClr>
                <a:srgbClr val="000000"/>
              </a:buClr>
              <a:buFont typeface="Wingdings" charset="2"/>
              <a:buChar char=""/>
              <a:tabLst>
                <a:tab algn="l" pos="0"/>
              </a:tabLst>
            </a:pPr>
            <a:r>
              <a:rPr b="0" lang="el-GR" sz="2400" spc="-1" strike="noStrike">
                <a:solidFill>
                  <a:schemeClr val="dk1"/>
                </a:solidFill>
                <a:latin typeface="Times New Roman"/>
              </a:rPr>
              <a:t>σύναψη σύμβασης για το υπόλοιπο τμήμα του έργου (π.χ. έργο «Περιφερειακός δρόμος – Β΄ Φάση» Περιφέρειας Στερεάς Ελλάδας )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79" name="TextBox 2"/>
          <p:cNvSpPr/>
          <p:nvPr/>
        </p:nvSpPr>
        <p:spPr>
          <a:xfrm>
            <a:off x="684360" y="260280"/>
            <a:ext cx="7990920" cy="612432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l-GR" sz="2200" spc="-1" strike="noStrike">
              <a:solidFill>
                <a:srgbClr val="000000"/>
              </a:solidFill>
              <a:latin typeface="Arial"/>
            </a:endParaRPr>
          </a:p>
          <a:p>
            <a:pPr algn="ctr">
              <a:lnSpc>
                <a:spcPct val="100000"/>
              </a:lnSpc>
            </a:pPr>
            <a:r>
              <a:rPr b="1" lang="el-GR" sz="2600" spc="-1" strike="noStrike">
                <a:solidFill>
                  <a:schemeClr val="dk1"/>
                </a:solidFill>
                <a:latin typeface="Times New Roman"/>
              </a:rPr>
              <a:t>Ε. Συμφωνία - πλαίσιο </a:t>
            </a:r>
            <a:endParaRPr b="0" lang="el-GR" sz="2600" spc="-1" strike="noStrike">
              <a:solidFill>
                <a:srgbClr val="000000"/>
              </a:solidFill>
              <a:latin typeface="Arial"/>
            </a:endParaRPr>
          </a:p>
          <a:p>
            <a:pPr>
              <a:lnSpc>
                <a:spcPct val="100000"/>
              </a:lnSpc>
            </a:pPr>
            <a:endParaRPr b="0" lang="el-GR" sz="12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1800" spc="-1" strike="noStrike">
                <a:solidFill>
                  <a:schemeClr val="dk1"/>
                </a:solidFill>
                <a:latin typeface="Times New Roman"/>
              </a:rPr>
              <a:t> </a:t>
            </a:r>
            <a:r>
              <a:rPr b="0" lang="el-GR" sz="2400" spc="-1" strike="noStrike">
                <a:solidFill>
                  <a:schemeClr val="dk1"/>
                </a:solidFill>
                <a:latin typeface="Times New Roman"/>
              </a:rPr>
              <a:t>συμφωνία για τους όρους (ιδίως ως προς τις τιμές) συμβάσεων (εκτελεστικές) που θα συναφθούν μεταξύ της  αναθέτουσας αρχής και ενός ή περισσοτέρων εργοληπτικών επιχειρήσεων κατά τη διάρκεια συγκεκριμένης περιόδου (π.χ. έργο «Εργασίες επισκευής υποδομών ηλεκτροφωτισμού» Δήμου)</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επαναλαμβανόμενες και κατ’ αρχήν προβλέψιμες κατά τη συνήθη πορεία των πραγμάτων ανάγκες – εργασίες</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παράδειγμα: η συντήρηση οδοποιίας ή κτιρίων δήμου </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δυστυχώς δεν την προτιμούν οι αναθέτοντες φορείς παρά τα πλεονεκτήματα της</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0" name="TextBox 2"/>
          <p:cNvSpPr/>
          <p:nvPr/>
        </p:nvSpPr>
        <p:spPr>
          <a:xfrm>
            <a:off x="503280" y="189000"/>
            <a:ext cx="8136720" cy="70074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l-GR" sz="2600" spc="-1" strike="noStrike">
                <a:solidFill>
                  <a:schemeClr val="dk1"/>
                </a:solidFill>
                <a:latin typeface="Times New Roman"/>
              </a:rPr>
              <a:t>Ι</a:t>
            </a:r>
            <a:r>
              <a:rPr b="1" lang="en-GB" sz="2600" spc="-1" strike="noStrike">
                <a:solidFill>
                  <a:schemeClr val="dk1"/>
                </a:solidFill>
                <a:latin typeface="Times New Roman"/>
              </a:rPr>
              <a:t>V. </a:t>
            </a:r>
            <a:r>
              <a:rPr b="1" lang="el-GR" sz="2600" spc="-1" strike="noStrike">
                <a:solidFill>
                  <a:schemeClr val="dk1"/>
                </a:solidFill>
                <a:latin typeface="Times New Roman"/>
              </a:rPr>
              <a:t>Λοιπές ειδικές διαδικασίες</a:t>
            </a:r>
            <a:endParaRPr b="0" lang="el-GR" sz="2600" spc="-1" strike="noStrike">
              <a:solidFill>
                <a:srgbClr val="000000"/>
              </a:solidFill>
              <a:latin typeface="Arial"/>
            </a:endParaRPr>
          </a:p>
          <a:p>
            <a:pPr algn="ctr">
              <a:lnSpc>
                <a:spcPct val="100000"/>
              </a:lnSpc>
            </a:pPr>
            <a:endParaRPr b="0" lang="el-GR" sz="2600" spc="-1" strike="noStrike">
              <a:solidFill>
                <a:srgbClr val="000000"/>
              </a:solidFill>
              <a:latin typeface="Arial"/>
            </a:endParaRPr>
          </a:p>
          <a:p>
            <a:pPr algn="ctr">
              <a:lnSpc>
                <a:spcPct val="100000"/>
              </a:lnSpc>
            </a:pPr>
            <a:r>
              <a:rPr b="1" lang="el-GR" sz="2600" spc="-1" strike="noStrike">
                <a:solidFill>
                  <a:schemeClr val="dk1"/>
                </a:solidFill>
                <a:latin typeface="Times New Roman"/>
              </a:rPr>
              <a:t>Α. Ανταγωνιστικός διάλογος</a:t>
            </a:r>
            <a:endParaRPr b="0" lang="el-GR" sz="2600" spc="-1" strike="noStrike">
              <a:solidFill>
                <a:srgbClr val="000000"/>
              </a:solidFill>
              <a:latin typeface="Arial"/>
            </a:endParaRPr>
          </a:p>
          <a:p>
            <a:pPr algn="ctr">
              <a:lnSpc>
                <a:spcPct val="100000"/>
              </a:lnSpc>
            </a:pPr>
            <a:endParaRPr b="0" lang="el-GR" sz="2600" spc="-1" strike="noStrike">
              <a:solidFill>
                <a:srgbClr val="000000"/>
              </a:solidFill>
              <a:latin typeface="Arial"/>
            </a:endParaRPr>
          </a:p>
          <a:p>
            <a:pPr marL="216000" indent="-216000" algn="just">
              <a:lnSpc>
                <a:spcPct val="100000"/>
              </a:lnSpc>
              <a:buClr>
                <a:srgbClr val="000000"/>
              </a:buClr>
              <a:buFont typeface="Arial"/>
              <a:buChar char="•"/>
            </a:pPr>
            <a:r>
              <a:rPr b="0" lang="el-GR" sz="2200" spc="-1" strike="noStrike">
                <a:solidFill>
                  <a:schemeClr val="dk1"/>
                </a:solidFill>
                <a:latin typeface="Times New Roman"/>
              </a:rPr>
              <a:t> </a:t>
            </a:r>
            <a:r>
              <a:rPr b="0" lang="el-GR" sz="2400" spc="-1" strike="noStrike">
                <a:solidFill>
                  <a:schemeClr val="dk1"/>
                </a:solidFill>
                <a:latin typeface="Times New Roman"/>
                <a:ea typeface="Calibri"/>
              </a:rPr>
              <a:t>συνδυάζει «τον ανταγωνισμό» με «τον διάλογο»</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ο αναθέτων φορέας προσπαθεί να «κλειδώσει» το αντικείμενο της σύμβασης</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μπορεί να έχει την ιδέα τού τι θέλει να κάνει, αλλά δεν έχει ούτε τους οικονομικούς πόρους, ούτε την τεχνογνωσία να το υλοποιήσει </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δεν μπορεί ακόμα να το μορφοποιήσει από τεχνικής, οικονομικής, χρηματοοοικονομικής πλευράς</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επιλέγει να συνεργαστεί με ιδιωτικούς φορείς που έχουν  εικόνα της αγοράς και να αναθέσει σε αυτούς τους λεγόμενους κινδύνους για λογαριασμό του δημοσίου </a:t>
            </a:r>
            <a:endParaRPr b="0" lang="el-GR" sz="2400" spc="-1" strike="noStrike">
              <a:solidFill>
                <a:srgbClr val="000000"/>
              </a:solidFill>
              <a:latin typeface="Arial"/>
            </a:endParaRPr>
          </a:p>
          <a:p>
            <a:pPr>
              <a:lnSpc>
                <a:spcPct val="100000"/>
              </a:lnSpc>
            </a:pPr>
            <a:endParaRPr b="0" lang="el-GR" sz="2200" spc="-1" strike="noStrike">
              <a:solidFill>
                <a:srgbClr val="000000"/>
              </a:solidFill>
              <a:latin typeface="Arial"/>
            </a:endParaRPr>
          </a:p>
          <a:p>
            <a:pPr>
              <a:lnSpc>
                <a:spcPct val="100000"/>
              </a:lnSpc>
            </a:pPr>
            <a:endParaRPr b="0" lang="el-GR" sz="2200" spc="-1" strike="noStrike">
              <a:solidFill>
                <a:srgbClr val="000000"/>
              </a:solidFill>
              <a:latin typeface="Arial"/>
            </a:endParaRPr>
          </a:p>
          <a:p>
            <a:pPr>
              <a:lnSpc>
                <a:spcPct val="100000"/>
              </a:lnSpc>
            </a:pPr>
            <a:endParaRPr b="0" lang="el-GR" sz="2200" spc="-1" strike="noStrike">
              <a:solidFill>
                <a:srgbClr val="000000"/>
              </a:solidFill>
              <a:latin typeface="Arial"/>
            </a:endParaRPr>
          </a:p>
          <a:p>
            <a:pPr>
              <a:lnSpc>
                <a:spcPct val="100000"/>
              </a:lnSpc>
            </a:pPr>
            <a:endParaRPr b="0" lang="el-G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1" name="TextBox 4"/>
          <p:cNvSpPr/>
          <p:nvPr/>
        </p:nvSpPr>
        <p:spPr>
          <a:xfrm>
            <a:off x="826920" y="692280"/>
            <a:ext cx="7416000" cy="55450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l-GR" sz="2200" spc="-1" strike="noStrike">
              <a:solidFill>
                <a:srgbClr val="000000"/>
              </a:solidFill>
              <a:latin typeface="Arial"/>
            </a:endParaRPr>
          </a:p>
          <a:p>
            <a:pPr algn="ctr">
              <a:lnSpc>
                <a:spcPct val="100000"/>
              </a:lnSpc>
            </a:pPr>
            <a:r>
              <a:rPr b="1" lang="el-GR" sz="2600" spc="-1" strike="noStrike">
                <a:solidFill>
                  <a:schemeClr val="dk1"/>
                </a:solidFill>
                <a:latin typeface="Times New Roman"/>
              </a:rPr>
              <a:t>Β. Σύμβαση Σύμπραξης Δημόσιου και Ιδιωτικού Τομέα (ΣΔΙΤ)</a:t>
            </a:r>
            <a:endParaRPr b="0" lang="el-GR" sz="2600" spc="-1" strike="noStrike">
              <a:solidFill>
                <a:srgbClr val="000000"/>
              </a:solidFill>
              <a:latin typeface="Arial"/>
            </a:endParaRPr>
          </a:p>
          <a:p>
            <a:pPr>
              <a:lnSpc>
                <a:spcPct val="100000"/>
              </a:lnSpc>
            </a:pPr>
            <a:endParaRPr b="0" lang="el-GR" sz="20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1800" spc="-1" strike="noStrike">
                <a:solidFill>
                  <a:schemeClr val="dk1"/>
                </a:solidFill>
                <a:latin typeface="Times New Roman"/>
              </a:rPr>
              <a:t> </a:t>
            </a:r>
            <a:r>
              <a:rPr b="0" lang="el-GR" sz="2400" spc="-1" strike="noStrike">
                <a:solidFill>
                  <a:schemeClr val="dk1"/>
                </a:solidFill>
                <a:latin typeface="Times New Roman"/>
              </a:rPr>
              <a:t>σύμβαση συνεργασίας για την εκτέλεση έργων και την παροχή υπηρεσιών, αυτοτελώς ή σε συνδυασμό, με νομικά πρόσωπα του ιδιωτικού δικαίου (Ιδιωτικοί Φορείς), τα οποία, πριν την υπογραφή της σύμβασης σύμπραξης, συστήνουν ανώνυμη εταιρεία ειδικού σκοπού αποκλειστικά και μόνο για τους σκοπούς της σύμπραξης</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παράδειγμα ΣΔΙΤ με ανταγωνιστικό διάλογο το έργο </a:t>
            </a:r>
            <a:r>
              <a:rPr b="0" lang="en-GB" sz="2400" spc="-1" strike="noStrike">
                <a:solidFill>
                  <a:srgbClr val="000000"/>
                </a:solidFill>
                <a:latin typeface="Times New Roman"/>
                <a:ea typeface="MS ??"/>
              </a:rPr>
              <a:t>«Αναβάθμιση της Ανατολικής Εσωτερικής Περιφερειακής Θεσσαλονίκης με Σ.Δ.Ι.Τ.»</a:t>
            </a:r>
            <a:r>
              <a:rPr b="0" lang="el-GR" sz="2400" spc="-1" strike="noStrike">
                <a:solidFill>
                  <a:srgbClr val="000000"/>
                </a:solidFill>
                <a:latin typeface="Times New Roman"/>
                <a:ea typeface="MS ??"/>
              </a:rPr>
              <a:t> (</a:t>
            </a:r>
            <a:r>
              <a:rPr b="0" lang="en-GB" sz="2400" spc="-1" strike="noStrike">
                <a:solidFill>
                  <a:schemeClr val="dk1"/>
                </a:solidFill>
                <a:latin typeface="Times New Roman"/>
                <a:ea typeface="MS ??"/>
              </a:rPr>
              <a:t>Flyover</a:t>
            </a:r>
            <a:r>
              <a:rPr b="0" lang="el-GR" sz="2400" spc="-1" strike="noStrike">
                <a:solidFill>
                  <a:schemeClr val="dk1"/>
                </a:solidFill>
                <a:latin typeface="Times New Roman"/>
                <a:ea typeface="MS ??"/>
              </a:rPr>
              <a:t>)</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2" name="TextBox 2"/>
          <p:cNvSpPr/>
          <p:nvPr/>
        </p:nvSpPr>
        <p:spPr>
          <a:xfrm>
            <a:off x="250920" y="836640"/>
            <a:ext cx="8497080" cy="51289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spcAft>
                <a:spcPts val="1001"/>
              </a:spcAft>
              <a:tabLst>
                <a:tab algn="ctr" pos="2637000"/>
              </a:tabLst>
            </a:pPr>
            <a:r>
              <a:rPr b="1" lang="el-GR" sz="2600" spc="-1" strike="noStrike">
                <a:solidFill>
                  <a:schemeClr val="dk1"/>
                </a:solidFill>
                <a:latin typeface="Times New Roman"/>
                <a:ea typeface="Calibri"/>
              </a:rPr>
              <a:t>Γ. Σύμβαση παραχώρησης </a:t>
            </a:r>
            <a:endParaRPr b="0" lang="el-GR" sz="2600" spc="-1" strike="noStrike">
              <a:solidFill>
                <a:srgbClr val="000000"/>
              </a:solidFill>
              <a:latin typeface="Arial"/>
            </a:endParaRPr>
          </a:p>
          <a:p>
            <a:pPr marL="216000" indent="-216000" algn="just">
              <a:lnSpc>
                <a:spcPct val="100000"/>
              </a:lnSpc>
              <a:spcAft>
                <a:spcPts val="1001"/>
              </a:spcAft>
              <a:buClr>
                <a:srgbClr val="000000"/>
              </a:buClr>
              <a:buFont typeface="Wingdings" charset="2"/>
              <a:buChar char=""/>
              <a:tabLst>
                <a:tab algn="ctr" pos="2637000"/>
              </a:tabLst>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η σύμβαση μέσω της οποίας μία ή περισσότερες αναθέτουσες αρχές ή αναθέτοντες φορείς αναθέτουν την εκτέλεση έργων σε έναν ή περισσότερους οικονομικούς φορείς, το δε αντάλλαγμα για αυτή συνίσταται, είτε αποκλειστικά στο δικαίωμα εκμετάλλευσης των έργων τα οποία αποτελούν το αντικείμενο της σύμβασης, είτε στο δικαίωμα αυτό μαζί με την καταβολή πληρωμής</a:t>
            </a:r>
            <a:endParaRPr b="0" lang="el-GR" sz="2400" spc="-1" strike="noStrike">
              <a:solidFill>
                <a:srgbClr val="000000"/>
              </a:solidFill>
              <a:latin typeface="Arial"/>
            </a:endParaRPr>
          </a:p>
          <a:p>
            <a:pPr marL="216000" indent="-216000" algn="just">
              <a:lnSpc>
                <a:spcPct val="100000"/>
              </a:lnSpc>
              <a:spcAft>
                <a:spcPts val="1001"/>
              </a:spcAft>
              <a:buClr>
                <a:srgbClr val="000000"/>
              </a:buClr>
              <a:buFont typeface="Wingdings" charset="2"/>
              <a:buChar char=""/>
              <a:tabLst>
                <a:tab algn="ctr" pos="2637000"/>
              </a:tabLst>
            </a:pPr>
            <a:r>
              <a:rPr b="0" lang="el-GR" sz="2400" spc="-1" strike="noStrike">
                <a:solidFill>
                  <a:schemeClr val="dk1"/>
                </a:solidFill>
                <a:latin typeface="Times New Roman"/>
                <a:ea typeface="Calibri"/>
              </a:rPr>
              <a:t> </a:t>
            </a:r>
            <a:r>
              <a:rPr b="0" lang="el-GR" sz="2400" spc="-1" strike="noStrike">
                <a:solidFill>
                  <a:schemeClr val="dk1"/>
                </a:solidFill>
                <a:latin typeface="Times New Roman"/>
                <a:ea typeface="Calibri"/>
              </a:rPr>
              <a:t>παράδειγμα: «Μελέτη, Κατασκευή, Χρηματοδότηση, Λειτουργία, Συντήρηση και Εκμετάλλευση του Έργου Αυτοκινητόδρομος Κεντρικής Ελλάδος (Ε65)», «Μελέτη, Κατασκευή, Χρηματοδότηση, Λειτουργία, Συντήρηση και Εκμετάλλευση του έργου Αυτοκινητόδρομος Ελευσίνα - Κόρινθος - Πάτρα - Πύργος - Τσακώνα»</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3" name="TextBox 2"/>
          <p:cNvSpPr/>
          <p:nvPr/>
        </p:nvSpPr>
        <p:spPr>
          <a:xfrm>
            <a:off x="250920" y="260280"/>
            <a:ext cx="8424000" cy="58186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l-GR" sz="2600" spc="-1" strike="noStrike">
                <a:solidFill>
                  <a:srgbClr val="000000"/>
                </a:solidFill>
                <a:latin typeface="Times New Roman"/>
              </a:rPr>
              <a:t>Σ</a:t>
            </a:r>
            <a:r>
              <a:rPr b="1" lang="el-GR" sz="2800" spc="-1" strike="noStrike">
                <a:solidFill>
                  <a:srgbClr val="000000"/>
                </a:solidFill>
                <a:latin typeface="Times New Roman"/>
                <a:ea typeface="SimSun"/>
              </a:rPr>
              <a:t>υμβάσεις αγοράς ακινήτου </a:t>
            </a:r>
            <a:endParaRPr b="0" lang="el-GR" sz="2800" spc="-1" strike="noStrike">
              <a:solidFill>
                <a:srgbClr val="000000"/>
              </a:solidFill>
              <a:latin typeface="Arial"/>
            </a:endParaRPr>
          </a:p>
          <a:p>
            <a:pPr algn="ctr">
              <a:lnSpc>
                <a:spcPct val="100000"/>
              </a:lnSpc>
            </a:pPr>
            <a:r>
              <a:rPr b="1" lang="el-GR" sz="2800" spc="-1" strike="noStrike">
                <a:solidFill>
                  <a:srgbClr val="000000"/>
                </a:solidFill>
                <a:latin typeface="Times New Roman"/>
                <a:ea typeface="SimSun"/>
              </a:rPr>
              <a:t>(</a:t>
            </a:r>
            <a:r>
              <a:rPr b="1" lang="el-GR" sz="2800" spc="-1" strike="noStrike">
                <a:solidFill>
                  <a:schemeClr val="dk1"/>
                </a:solidFill>
                <a:latin typeface="Times New Roman"/>
                <a:ea typeface="SimSun"/>
              </a:rPr>
              <a:t>π.δ.715/1979 ή ν.4412/2016;)</a:t>
            </a:r>
            <a:endParaRPr b="0" lang="el-GR" sz="2800" spc="-1" strike="noStrike">
              <a:solidFill>
                <a:srgbClr val="000000"/>
              </a:solidFill>
              <a:latin typeface="Arial"/>
            </a:endParaRPr>
          </a:p>
          <a:p>
            <a:pPr>
              <a:lnSpc>
                <a:spcPct val="100000"/>
              </a:lnSpc>
            </a:pPr>
            <a:endParaRPr b="0" lang="el-GR" sz="12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1800" spc="-1" strike="noStrike">
                <a:solidFill>
                  <a:srgbClr val="000000"/>
                </a:solidFill>
                <a:latin typeface="Times New Roman"/>
                <a:ea typeface="SimSun"/>
              </a:rPr>
              <a:t> </a:t>
            </a:r>
            <a:r>
              <a:rPr b="0" lang="el-GR" sz="1800" spc="-1" strike="noStrike">
                <a:solidFill>
                  <a:srgbClr val="000000"/>
                </a:solidFill>
                <a:latin typeface="Times New Roman"/>
                <a:ea typeface="SimSun"/>
              </a:rPr>
              <a:t>«… </a:t>
            </a:r>
            <a:r>
              <a:rPr b="0" lang="el-GR" sz="2200" spc="-1" strike="noStrike">
                <a:solidFill>
                  <a:srgbClr val="000000"/>
                </a:solidFill>
                <a:latin typeface="Times New Roman"/>
                <a:ea typeface="SimSun"/>
              </a:rPr>
              <a:t>διαφορετικά θα κριθεί η περίπτωση, που το προς ανέγερση κτίριο, το οποίο υποχρεούται να κατασκευάσει ο πωλητής,  πρόκειται να εκτελεστεί σύμφωνα με τις προβλεπόμενες  στις σχετικές διατάξεις τεχνικές προδιαγραφές και τις εν γένει κρατούσες σύγχρονες αισθητικές και τεχνικές αντιλήψεις, που όμως αρμόζουν σε ομοειδή, ως προς το μέγεθος και τον σκοπό για τον οποίο προορίζονται να επιτελέσουν, κτίρια, οπότε η σύμβαση παραμένει, κατά το κύριο αντικείμενό της, σύμβαση αγοράς ακινήτου, που εξαιρείται, ως προς τη διαδικασία ανάθεσής της, από το πεδίο εφαρμογής του ν. 4412/2016, από την περίπτωση στην οποία, τούτο είναι προσαρμοσμένο απολύτως στις εξατομικευμένες απαιτήσεις της αναθέτουσας Αρχής, σε σχέση τόσο με την αρχιτεκτονική του δομή, όσο και με τις όλως ιδιαίτερες ή μεγάλου εύρους εσωτερικές διευθετήσεις του, οπότε η σύμβαση ενέχει, κατά το ενωσιακό δίκαιο, χαρακτήρα δημόσιας σύμβασης έργου.» </a:t>
            </a:r>
            <a:endParaRPr b="0" lang="el-GR"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4" name="TextBox 2"/>
          <p:cNvSpPr/>
          <p:nvPr/>
        </p:nvSpPr>
        <p:spPr>
          <a:xfrm>
            <a:off x="755640" y="476280"/>
            <a:ext cx="7703280" cy="59410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l-GR" sz="2600" spc="-1" strike="noStrike">
                <a:solidFill>
                  <a:schemeClr val="dk1"/>
                </a:solidFill>
                <a:latin typeface="Times New Roman"/>
              </a:rPr>
              <a:t>Διαδικασία διενέργειας ελέγχου στις χρηματοδοτούμενες από το Ταμείο Ανάκαμψης και Ανθεκτικότητας συμβάσεις</a:t>
            </a:r>
            <a:endParaRPr b="0" lang="el-GR" sz="2600" spc="-1" strike="noStrike">
              <a:solidFill>
                <a:srgbClr val="000000"/>
              </a:solidFill>
              <a:latin typeface="Arial"/>
            </a:endParaRPr>
          </a:p>
          <a:p>
            <a:pPr algn="just">
              <a:lnSpc>
                <a:spcPct val="100000"/>
              </a:lnSpc>
            </a:pPr>
            <a:endParaRPr b="0" lang="el-GR" sz="22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σκοπός η επιτάχυνση του ελέγχου </a:t>
            </a: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άσκηση προσυμβατικού ελέγχου μέχρι 3 φορές, όταν ολοκληρώνεται ορισμένη «φάση» της διαδικασίας (υπογραφή της διακήρυξης, δημοσιεύσεις κ.λπ., ύστερα από αίτημα της αναθέτουσας αρχής)</a:t>
            </a: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μόνο για τις συμβάσεις, που έχουν ήδη ενταχθεί στις δράσεις που χρηματοδοτούνται από το Ταμείο Ανάκαμψης και Ανθεκτικότητας</a:t>
            </a:r>
            <a:endParaRPr b="0" lang="el-GR" sz="2400" spc="-1" strike="noStrike">
              <a:solidFill>
                <a:srgbClr val="000000"/>
              </a:solidFill>
              <a:latin typeface="Arial"/>
            </a:endParaRPr>
          </a:p>
          <a:p>
            <a:pPr marL="216000" indent="-216000" algn="just">
              <a:lnSpc>
                <a:spcPct val="100000"/>
              </a:lnSpc>
              <a:buClr>
                <a:srgbClr val="000000"/>
              </a:buClr>
              <a:buFont typeface="Wingdings" charset="2"/>
              <a:buChar char=""/>
            </a:pPr>
            <a:r>
              <a:rPr b="0" lang="el-GR" sz="2400" spc="-1" strike="noStrike">
                <a:solidFill>
                  <a:schemeClr val="dk1"/>
                </a:solidFill>
                <a:latin typeface="Times New Roman"/>
              </a:rPr>
              <a:t> </a:t>
            </a:r>
            <a:r>
              <a:rPr b="0" lang="el-GR" sz="2400" spc="-1" strike="noStrike">
                <a:solidFill>
                  <a:schemeClr val="dk1"/>
                </a:solidFill>
                <a:latin typeface="Times New Roman"/>
              </a:rPr>
              <a:t>παράδειγμα: ΤΑΙΠΕΔ, έργο ενεργειακής και λειτουργικής αναβάθμισης και ανακαίνισης των Κέντρων Υγείας </a:t>
            </a: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rPr>
              <a:t>     </a:t>
            </a:r>
            <a:endParaRPr b="0" lang="el-GR" sz="2400" spc="-1" strike="noStrike">
              <a:solidFill>
                <a:srgbClr val="000000"/>
              </a:solidFill>
              <a:latin typeface="Arial"/>
            </a:endParaRPr>
          </a:p>
          <a:p>
            <a:pPr algn="just">
              <a:lnSpc>
                <a:spcPct val="100000"/>
              </a:lnSpc>
            </a:pPr>
            <a:r>
              <a:rPr b="0" lang="el-GR" sz="2000" spc="-1" strike="noStrike">
                <a:solidFill>
                  <a:schemeClr val="dk1"/>
                </a:solidFill>
                <a:latin typeface="Times New Roman"/>
              </a:rPr>
              <a:t>    </a:t>
            </a:r>
            <a:endParaRPr b="0" lang="el-G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5" name="TextBox 2"/>
          <p:cNvSpPr/>
          <p:nvPr/>
        </p:nvSpPr>
        <p:spPr>
          <a:xfrm>
            <a:off x="611280" y="115920"/>
            <a:ext cx="8281440" cy="649044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1" lang="el-GR" sz="2400" spc="-1" strike="noStrike">
                <a:solidFill>
                  <a:schemeClr val="dk1"/>
                </a:solidFill>
                <a:latin typeface="Times New Roman"/>
              </a:rPr>
              <a:t>     </a:t>
            </a:r>
            <a:endParaRPr b="0" lang="el-GR" sz="2400" spc="-1" strike="noStrike">
              <a:solidFill>
                <a:srgbClr val="000000"/>
              </a:solidFill>
              <a:latin typeface="Arial"/>
            </a:endParaRPr>
          </a:p>
          <a:p>
            <a:pPr algn="ctr">
              <a:lnSpc>
                <a:spcPct val="100000"/>
              </a:lnSpc>
            </a:pPr>
            <a:r>
              <a:rPr b="1" lang="el-GR" sz="2600" spc="-1" strike="noStrike">
                <a:solidFill>
                  <a:schemeClr val="dk1"/>
                </a:solidFill>
                <a:latin typeface="Times New Roman"/>
              </a:rPr>
              <a:t>Συμπεράσματα – Διαπιστώσεις </a:t>
            </a:r>
            <a:endParaRPr b="0" lang="el-GR" sz="2600" spc="-1" strike="noStrike">
              <a:solidFill>
                <a:srgbClr val="000000"/>
              </a:solidFill>
              <a:latin typeface="Arial"/>
            </a:endParaRPr>
          </a:p>
          <a:p>
            <a:pPr algn="ctr">
              <a:lnSpc>
                <a:spcPct val="100000"/>
              </a:lnSpc>
            </a:pPr>
            <a:endParaRPr b="0" lang="el-GR" sz="1800" spc="-1" strike="noStrike">
              <a:solidFill>
                <a:srgbClr val="000000"/>
              </a:solidFill>
              <a:latin typeface="Arial"/>
            </a:endParaRPr>
          </a:p>
          <a:p>
            <a:pPr algn="just">
              <a:lnSpc>
                <a:spcPct val="100000"/>
              </a:lnSpc>
            </a:pPr>
            <a:r>
              <a:rPr b="1" lang="el-GR" sz="2400" spc="-1" strike="noStrike">
                <a:solidFill>
                  <a:schemeClr val="dk1"/>
                </a:solidFill>
                <a:latin typeface="Times New Roman"/>
              </a:rPr>
              <a:t>       </a:t>
            </a:r>
            <a:r>
              <a:rPr b="1" lang="el-GR" sz="2400" spc="-1" strike="noStrike">
                <a:solidFill>
                  <a:schemeClr val="dk1"/>
                </a:solidFill>
                <a:latin typeface="Times New Roman"/>
              </a:rPr>
              <a:t>Στάδιο της προδικασίας </a:t>
            </a:r>
            <a:r>
              <a:rPr b="0" lang="el-GR" sz="2400" spc="-1" strike="noStrike">
                <a:solidFill>
                  <a:schemeClr val="dk1"/>
                </a:solidFill>
                <a:latin typeface="Times New Roman"/>
              </a:rPr>
              <a:t>(«ωριμότητα»):  </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πρόβλεψη από το Κλιμάκιο όρων για την (πριν την υπογραφή της σύμβασης) ολοκλήρωση των διαδικασιών περιβαλλοντικής αδειοδότησης</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διαπίστωση προβλημάτων και καθυστερήσεων στην ομαλή εξέλιξη των εργολαβιών, λόγω της μη έκδοσης του συνόλου των απαιτούμενων αδειών χρήσης εκτάσεων ή της μη διευκρίνισης του ιδιοκτησιακού καθεστώτος (παράδειγμα έργο περίφραξης τύπου ΝΑΤΟ σε τρία νησιά του Βορειανατολικού Αιγαίου)</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το πρόβλημα της τεκμηρίωσης του προϋπολογισμού (ιδίως στις προμήθειες)</a:t>
            </a:r>
            <a:endParaRPr b="0" lang="el-GR" sz="24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6" name="TextBox 2"/>
          <p:cNvSpPr/>
          <p:nvPr/>
        </p:nvSpPr>
        <p:spPr>
          <a:xfrm>
            <a:off x="971640" y="1074600"/>
            <a:ext cx="7055640" cy="50580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l-GR" sz="2600" spc="-1" strike="noStrike">
                <a:solidFill>
                  <a:srgbClr val="000000"/>
                </a:solidFill>
                <a:latin typeface="Times New Roman"/>
              </a:rPr>
              <a:t>Επιλογή της τηρητέας διαδικασίας ανάθεσης:</a:t>
            </a:r>
            <a:endParaRPr b="0" lang="el-GR" sz="26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a:p>
            <a:pPr algn="just">
              <a:lnSpc>
                <a:spcPct val="100000"/>
              </a:lnSpc>
            </a:pPr>
            <a:r>
              <a:rPr b="0" lang="el-GR" sz="2400" spc="-1" strike="noStrike">
                <a:solidFill>
                  <a:srgbClr val="000000"/>
                </a:solidFill>
                <a:latin typeface="Times New Roman"/>
              </a:rPr>
              <a:t>προσφυγή σε εξαιρετικές διαδικασίες ανάθεσης </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rgbClr val="000000"/>
                </a:solidFill>
                <a:latin typeface="Times New Roman"/>
              </a:rPr>
              <a:t> </a:t>
            </a:r>
            <a:r>
              <a:rPr b="0" lang="el-GR" sz="2400" spc="-1" strike="noStrike">
                <a:solidFill>
                  <a:srgbClr val="000000"/>
                </a:solidFill>
                <a:latin typeface="Times New Roman"/>
              </a:rPr>
              <a:t>χωρίς τη συνδρομή των προϋποθέσεων</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rgbClr val="000000"/>
                </a:solidFill>
                <a:latin typeface="Times New Roman"/>
              </a:rPr>
              <a:t> </a:t>
            </a:r>
            <a:r>
              <a:rPr b="0" lang="el-GR" sz="2400" spc="-1" strike="noStrike">
                <a:solidFill>
                  <a:srgbClr val="000000"/>
                </a:solidFill>
                <a:latin typeface="Times New Roman"/>
              </a:rPr>
              <a:t>χωρίς παράθεση πλήρους και αναλυτικής αιτιολογίας </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rgbClr val="000000"/>
                </a:solidFill>
                <a:latin typeface="Times New Roman"/>
              </a:rPr>
              <a:t> </a:t>
            </a:r>
            <a:r>
              <a:rPr b="0" lang="el-GR" sz="2400" spc="-1" strike="noStrike">
                <a:solidFill>
                  <a:srgbClr val="000000"/>
                </a:solidFill>
                <a:latin typeface="Times New Roman"/>
              </a:rPr>
              <a:t>συνήθης πρακτική των αναθετουσών αρχών να προσκαλούν οικονομικούς φορείς με έδρα στην ευρύτερη περιοχή εκτέλεσης του έργου</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rgbClr val="000000"/>
                </a:solidFill>
                <a:latin typeface="Times New Roman"/>
              </a:rPr>
              <a:t> </a:t>
            </a:r>
            <a:r>
              <a:rPr b="0" lang="el-GR" sz="2400" spc="-1" strike="noStrike">
                <a:solidFill>
                  <a:srgbClr val="000000"/>
                </a:solidFill>
                <a:latin typeface="Times New Roman"/>
              </a:rPr>
              <a:t>τάση ανάθεσης και «πάγιων εργασιών» που πρέπει κανονικά να ανατίθενται με τακτικές κι όχι εξαιρετικές διαγωνιστικές διαδικασίες. </a:t>
            </a:r>
            <a:endParaRPr b="0" lang="el-GR" sz="24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0" name="TextBox 2"/>
          <p:cNvSpPr/>
          <p:nvPr/>
        </p:nvSpPr>
        <p:spPr>
          <a:xfrm>
            <a:off x="431640" y="620640"/>
            <a:ext cx="8279640" cy="521028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rPr>
              <a:t>Κατά πάγια νομολογία του Δικαστηρίου, δεν αρκεί</a:t>
            </a:r>
            <a:r>
              <a:rPr b="0" lang="en-US" sz="2400" spc="-1" strike="noStrike">
                <a:solidFill>
                  <a:schemeClr val="dk1"/>
                </a:solidFill>
                <a:latin typeface="Times New Roman"/>
              </a:rPr>
              <a:t> </a:t>
            </a:r>
            <a:r>
              <a:rPr b="0" lang="el-GR" sz="2400" spc="-1" strike="noStrike">
                <a:solidFill>
                  <a:schemeClr val="dk1"/>
                </a:solidFill>
                <a:latin typeface="Times New Roman"/>
              </a:rPr>
              <a:t>να διαπιστωθεί η ύπαρξη παρατυπίας, για να διατυπωθεί αρνητική κρίση ως προς την υπογραφή ελεγχόμενου σχεδίου σύμβασης. </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rPr>
              <a:t>Πρέπει με αιτιολογημένη σκέψη να κριθεί ότι </a:t>
            </a:r>
            <a:r>
              <a:rPr b="1" lang="el-GR" sz="2400" spc="-1" strike="noStrike">
                <a:solidFill>
                  <a:schemeClr val="dk1"/>
                </a:solidFill>
                <a:latin typeface="Times New Roman"/>
              </a:rPr>
              <a:t>η πλημμέλεια που εντοπίστηκε είναι και ουσιώδης</a:t>
            </a:r>
            <a:r>
              <a:rPr b="0" lang="el-GR" sz="2400" spc="-1" strike="noStrike">
                <a:solidFill>
                  <a:schemeClr val="dk1"/>
                </a:solidFill>
                <a:latin typeface="Times New Roman"/>
              </a:rPr>
              <a:t>, επειδή πλήττει αξίες και αρχές όπως αυτές που προαναφέρθηκαν. </a:t>
            </a: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pPr>
            <a:endParaRPr b="0" lang="el-GR" sz="2400" spc="-1" strike="noStrike">
              <a:solidFill>
                <a:srgbClr val="000000"/>
              </a:solidFill>
              <a:latin typeface="Arial"/>
            </a:endParaRPr>
          </a:p>
          <a:p>
            <a:pPr algn="just">
              <a:lnSpc>
                <a:spcPct val="100000"/>
              </a:lnSpc>
            </a:pPr>
            <a:r>
              <a:rPr b="0" lang="el-GR" sz="2400" spc="-1" strike="noStrike">
                <a:solidFill>
                  <a:schemeClr val="dk1"/>
                </a:solidFill>
                <a:latin typeface="Times New Roman"/>
              </a:rPr>
              <a:t>Θεμελιώδης αρχή της νομοθεσίας που διέπει εν γένει τον προσυμβατικό έλεγχο η </a:t>
            </a:r>
            <a:r>
              <a:rPr b="1" lang="el-GR" sz="2400" spc="-1" strike="noStrike">
                <a:solidFill>
                  <a:schemeClr val="dk1"/>
                </a:solidFill>
                <a:latin typeface="Times New Roman"/>
              </a:rPr>
              <a:t>αρχή της ταχύτητας διεκπεραίωσης </a:t>
            </a:r>
            <a:r>
              <a:rPr b="0" lang="el-GR" sz="2400" spc="-1" strike="noStrike">
                <a:solidFill>
                  <a:schemeClr val="dk1"/>
                </a:solidFill>
                <a:latin typeface="Times New Roman"/>
              </a:rPr>
              <a:t>αυτού.</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7" name="TextBox 2"/>
          <p:cNvSpPr/>
          <p:nvPr/>
        </p:nvSpPr>
        <p:spPr>
          <a:xfrm>
            <a:off x="611280" y="189000"/>
            <a:ext cx="7992360" cy="67035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endParaRPr b="0" lang="el-GR" sz="1800" spc="-1" strike="noStrike">
              <a:solidFill>
                <a:srgbClr val="000000"/>
              </a:solidFill>
              <a:latin typeface="Arial"/>
            </a:endParaRPr>
          </a:p>
          <a:p>
            <a:pPr algn="ctr">
              <a:lnSpc>
                <a:spcPct val="100000"/>
              </a:lnSpc>
            </a:pPr>
            <a:r>
              <a:rPr b="1" lang="el-GR" sz="2600" spc="-1" strike="noStrike">
                <a:solidFill>
                  <a:schemeClr val="dk1"/>
                </a:solidFill>
                <a:latin typeface="Times New Roman"/>
              </a:rPr>
              <a:t>Στάδιο σύνταξης των όρων της διακήρυξης</a:t>
            </a:r>
            <a:r>
              <a:rPr b="0" lang="el-GR" sz="2600" spc="-1" strike="noStrike">
                <a:solidFill>
                  <a:schemeClr val="dk1"/>
                </a:solidFill>
                <a:latin typeface="Times New Roman"/>
              </a:rPr>
              <a:t>:</a:t>
            </a:r>
            <a:endParaRPr b="0" lang="el-GR" sz="2600" spc="-1" strike="noStrike">
              <a:solidFill>
                <a:srgbClr val="000000"/>
              </a:solidFill>
              <a:latin typeface="Arial"/>
            </a:endParaRPr>
          </a:p>
          <a:p>
            <a:pPr algn="ctr">
              <a:lnSpc>
                <a:spcPct val="100000"/>
              </a:lnSpc>
            </a:pPr>
            <a:endParaRPr b="0" lang="el-GR" sz="26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πρόσκληση φορέων που ανήκουν μόνο σε συγκεκριμένες τάξεις του Μητρώου Εργοληπτικών Επιχειρήσεων Δημοσίων έργων (ΜΕΕΠ)</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ο καθορισμός των κριτηρίων συμμετοχής και επιλογής αναδόχου δημόσιων έργων ήδη από το έτος 2017 δεν συνδέεται με την κατάταξή του σε συγκεκριμένες τάξεις </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πλημμέλεια ουσιώδης μόνο σε περιπτώσεις όπου αποδεδειγμένα περιορίζεται η συμμετοχή στον διαγωνισμό ή όταν οδηγεί σε αποκλεισμό μειοδοτών</a:t>
            </a:r>
            <a:endParaRPr b="0" lang="el-GR" sz="2400" spc="-1" strike="noStrike">
              <a:solidFill>
                <a:srgbClr val="000000"/>
              </a:solidFill>
              <a:latin typeface="Arial"/>
            </a:endParaRPr>
          </a:p>
          <a:p>
            <a:pPr marL="216000" indent="-216000" algn="just">
              <a:lnSpc>
                <a:spcPct val="100000"/>
              </a:lnSpc>
              <a:buClr>
                <a:srgbClr val="000000"/>
              </a:buClr>
              <a:buFont typeface="Arial"/>
              <a:buChar char="•"/>
            </a:pPr>
            <a:r>
              <a:rPr b="0" lang="el-GR" sz="2400" spc="-1" strike="noStrike">
                <a:solidFill>
                  <a:schemeClr val="dk1"/>
                </a:solidFill>
                <a:latin typeface="Times New Roman"/>
              </a:rPr>
              <a:t> </a:t>
            </a:r>
            <a:r>
              <a:rPr b="0" lang="el-GR" sz="2400" spc="-1" strike="noStrike">
                <a:solidFill>
                  <a:schemeClr val="dk1"/>
                </a:solidFill>
                <a:latin typeface="Times New Roman"/>
              </a:rPr>
              <a:t>στις λοιπές περιπτώσεις, όπου δεν ασκείται επιρροή στο αποτέλεσμα της διαγωνιστικής διαδικασίας, τίθεται σχετική επισήμανση στον φορέα</a:t>
            </a:r>
            <a:endParaRPr b="0" lang="el-GR" sz="24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a:p>
            <a:pPr algn="just">
              <a:lnSpc>
                <a:spcPct val="100000"/>
              </a:lnSpc>
            </a:pPr>
            <a:endParaRPr b="0" lang="el-GR" sz="2000" spc="-1" strike="noStrike">
              <a:solidFill>
                <a:srgbClr val="000000"/>
              </a:solidFill>
              <a:latin typeface="Arial"/>
            </a:endParaRPr>
          </a:p>
          <a:p>
            <a:pPr>
              <a:lnSpc>
                <a:spcPct val="100000"/>
              </a:lnSpc>
            </a:pPr>
            <a:endParaRPr b="0" lang="el-GR" sz="1800" spc="-1" strike="noStrike">
              <a:solidFill>
                <a:srgbClr val="000000"/>
              </a:solidFill>
              <a:latin typeface="Arial"/>
            </a:endParaRPr>
          </a:p>
          <a:p>
            <a:pPr>
              <a:lnSpc>
                <a:spcPct val="100000"/>
              </a:lnSpc>
            </a:pPr>
            <a:endParaRPr b="0" lang="el-GR"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8" name="TextBox 2"/>
          <p:cNvSpPr/>
          <p:nvPr/>
        </p:nvSpPr>
        <p:spPr>
          <a:xfrm>
            <a:off x="684360" y="189000"/>
            <a:ext cx="7990920" cy="62157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endParaRPr b="0" lang="el-GR" sz="2000" spc="-1" strike="noStrike">
              <a:solidFill>
                <a:srgbClr val="000000"/>
              </a:solidFill>
              <a:latin typeface="Arial"/>
            </a:endParaRPr>
          </a:p>
          <a:p>
            <a:pPr marL="285840" indent="-285840" algn="ctr">
              <a:lnSpc>
                <a:spcPct val="100000"/>
              </a:lnSpc>
              <a:tabLst>
                <a:tab algn="l" pos="0"/>
              </a:tabLst>
            </a:pPr>
            <a:r>
              <a:rPr b="1" lang="el-GR" sz="2600" spc="-1" strike="noStrike">
                <a:solidFill>
                  <a:schemeClr val="dk1"/>
                </a:solidFill>
                <a:latin typeface="Times New Roman"/>
              </a:rPr>
              <a:t>Σύναψη τροποποιητικών – συμπληρωματικών συμβάσεων</a:t>
            </a:r>
            <a:r>
              <a:rPr b="0" lang="el-GR" sz="2600" spc="-1" strike="noStrike">
                <a:solidFill>
                  <a:schemeClr val="dk1"/>
                </a:solidFill>
                <a:latin typeface="Times New Roman"/>
              </a:rPr>
              <a:t>:  </a:t>
            </a:r>
            <a:endParaRPr b="0" lang="el-GR" sz="2600" spc="-1" strike="noStrike">
              <a:solidFill>
                <a:srgbClr val="000000"/>
              </a:solidFill>
              <a:latin typeface="Arial"/>
            </a:endParaRPr>
          </a:p>
          <a:p>
            <a:pPr marL="285840" indent="-285840" algn="just">
              <a:lnSpc>
                <a:spcPct val="100000"/>
              </a:lnSpc>
              <a:buClr>
                <a:srgbClr val="000000"/>
              </a:buClr>
              <a:buFont typeface="Arial"/>
              <a:buChar char="•"/>
              <a:tabLst>
                <a:tab algn="l" pos="0"/>
              </a:tabLst>
            </a:pPr>
            <a:r>
              <a:rPr b="0" lang="el-GR" sz="2400" spc="-1" strike="noStrike">
                <a:solidFill>
                  <a:schemeClr val="dk1"/>
                </a:solidFill>
                <a:latin typeface="Times New Roman"/>
              </a:rPr>
              <a:t>ζητήματα ωριμότητας του σχεδιασμού των έργων (πλημμελής σύνταξη της αρχικής μελέτης, σφάλματα των προμετρήσεων της μελέτης, αστοχία αυτής)</a:t>
            </a:r>
            <a:endParaRPr b="0" lang="el-GR" sz="2400" spc="-1" strike="noStrike">
              <a:solidFill>
                <a:srgbClr val="000000"/>
              </a:solidFill>
              <a:latin typeface="Arial"/>
            </a:endParaRPr>
          </a:p>
          <a:p>
            <a:pPr marL="285840" indent="-285840" algn="just">
              <a:lnSpc>
                <a:spcPct val="100000"/>
              </a:lnSpc>
              <a:buClr>
                <a:srgbClr val="000000"/>
              </a:buClr>
              <a:buFont typeface="Arial"/>
              <a:buChar char="•"/>
              <a:tabLst>
                <a:tab algn="l" pos="0"/>
              </a:tabLst>
            </a:pPr>
            <a:r>
              <a:rPr b="0" lang="el-GR" sz="2400" spc="-1" strike="noStrike">
                <a:solidFill>
                  <a:schemeClr val="dk1"/>
                </a:solidFill>
                <a:latin typeface="Times New Roman"/>
              </a:rPr>
              <a:t>επέκταση του τεχνικού αντικειμένου της αρχικής σύμβασης (απευθείας ανάθεση ενός νέου και αυτοτελούς τεχνικού έργου ή ανεπίτρεπτη μεταβολή στο αντικείμενο του αρχικού έργου)</a:t>
            </a:r>
            <a:endParaRPr b="0" lang="el-GR" sz="2400" spc="-1" strike="noStrike">
              <a:solidFill>
                <a:srgbClr val="000000"/>
              </a:solidFill>
              <a:latin typeface="Arial"/>
            </a:endParaRPr>
          </a:p>
          <a:p>
            <a:pPr marL="285840" indent="-285840" algn="just">
              <a:lnSpc>
                <a:spcPct val="100000"/>
              </a:lnSpc>
              <a:buClr>
                <a:srgbClr val="000000"/>
              </a:buClr>
              <a:buFont typeface="Arial"/>
              <a:buChar char="•"/>
              <a:tabLst>
                <a:tab algn="l" pos="0"/>
              </a:tabLst>
            </a:pPr>
            <a:r>
              <a:rPr b="0" lang="el-GR" sz="2400" spc="-1" strike="noStrike">
                <a:solidFill>
                  <a:schemeClr val="dk1"/>
                </a:solidFill>
                <a:latin typeface="Times New Roman"/>
              </a:rPr>
              <a:t>μη πλήρης ή ανεπαρκής ειδική αιτιολόγηση της συνδρομής των απρόβλεπτων περιστάσεων (όταν απαιτείται από τη νομοθεσία) </a:t>
            </a:r>
            <a:endParaRPr b="0" lang="el-GR" sz="2400" spc="-1" strike="noStrike">
              <a:solidFill>
                <a:srgbClr val="000000"/>
              </a:solidFill>
              <a:latin typeface="Arial"/>
            </a:endParaRPr>
          </a:p>
          <a:p>
            <a:pPr marL="285840" indent="-285840" algn="just">
              <a:lnSpc>
                <a:spcPct val="100000"/>
              </a:lnSpc>
              <a:buClr>
                <a:srgbClr val="000000"/>
              </a:buClr>
              <a:buFont typeface="Arial"/>
              <a:buChar char="•"/>
              <a:tabLst>
                <a:tab algn="l" pos="0"/>
              </a:tabLst>
            </a:pPr>
            <a:r>
              <a:rPr b="0" lang="el-GR" sz="2400" spc="-1" strike="noStrike">
                <a:solidFill>
                  <a:schemeClr val="dk1"/>
                </a:solidFill>
                <a:latin typeface="Times New Roman"/>
              </a:rPr>
              <a:t>μη σαφής καταγραφή των μεταβολών που επήλθαν, μη λεπτομερής προσδιορισμός των επεμβάσεων και των εργασιών που κρίνονται απολύτως αναγκαίες.</a:t>
            </a:r>
            <a:endParaRPr b="0" lang="el-GR" sz="2400" spc="-1" strike="noStrike">
              <a:solidFill>
                <a:srgbClr val="000000"/>
              </a:solidFill>
              <a:latin typeface="Arial"/>
            </a:endParaRPr>
          </a:p>
          <a:p>
            <a:pPr algn="just">
              <a:lnSpc>
                <a:spcPct val="100000"/>
              </a:lnSpc>
              <a:tabLst>
                <a:tab algn="l" pos="0"/>
              </a:tabLst>
            </a:pPr>
            <a:endParaRPr b="0" lang="el-GR"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89" name="TextBox 2"/>
          <p:cNvSpPr/>
          <p:nvPr/>
        </p:nvSpPr>
        <p:spPr>
          <a:xfrm>
            <a:off x="755640" y="260280"/>
            <a:ext cx="7487640" cy="371736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endParaRPr b="0" lang="el-GR" sz="2000" spc="-1" strike="noStrike">
              <a:solidFill>
                <a:srgbClr val="000000"/>
              </a:solidFill>
              <a:latin typeface="Arial"/>
            </a:endParaRPr>
          </a:p>
          <a:p>
            <a:pPr marL="285840" indent="-285840" algn="ctr">
              <a:lnSpc>
                <a:spcPct val="100000"/>
              </a:lnSpc>
              <a:tabLst>
                <a:tab algn="l" pos="0"/>
              </a:tabLst>
            </a:pPr>
            <a:r>
              <a:rPr b="1" lang="el-GR" sz="2800" spc="-1" strike="noStrike">
                <a:solidFill>
                  <a:schemeClr val="dk1"/>
                </a:solidFill>
                <a:latin typeface="Times New Roman"/>
              </a:rPr>
              <a:t>Επίλογος</a:t>
            </a:r>
            <a:endParaRPr b="0" lang="el-GR" sz="2800" spc="-1" strike="noStrike">
              <a:solidFill>
                <a:srgbClr val="000000"/>
              </a:solidFill>
              <a:latin typeface="Arial"/>
            </a:endParaRPr>
          </a:p>
          <a:p>
            <a:pPr marL="285840" indent="-285840" algn="ctr">
              <a:lnSpc>
                <a:spcPct val="100000"/>
              </a:lnSpc>
              <a:tabLst>
                <a:tab algn="l" pos="0"/>
              </a:tabLst>
            </a:pPr>
            <a:endParaRPr b="0" lang="el-GR" sz="2800" spc="-1" strike="noStrike">
              <a:solidFill>
                <a:srgbClr val="000000"/>
              </a:solidFill>
              <a:latin typeface="Arial"/>
            </a:endParaRPr>
          </a:p>
          <a:p>
            <a:pPr marL="285840" indent="-285840" algn="just">
              <a:lnSpc>
                <a:spcPct val="100000"/>
              </a:lnSpc>
              <a:buClr>
                <a:srgbClr val="000000"/>
              </a:buClr>
              <a:buFont typeface="Wingdings" charset="2"/>
              <a:buChar char=""/>
              <a:tabLst>
                <a:tab algn="l" pos="0"/>
              </a:tabLst>
            </a:pPr>
            <a:r>
              <a:rPr b="0" lang="el-GR" sz="2400" spc="-1" strike="noStrike">
                <a:solidFill>
                  <a:schemeClr val="dk1"/>
                </a:solidFill>
                <a:latin typeface="Times New Roman"/>
              </a:rPr>
              <a:t>Οι προκλήσεις είναι αναμφισβήτητα μεγάλες</a:t>
            </a:r>
            <a:endParaRPr b="0" lang="el-GR" sz="2400" spc="-1" strike="noStrike">
              <a:solidFill>
                <a:srgbClr val="000000"/>
              </a:solidFill>
              <a:latin typeface="Arial"/>
            </a:endParaRPr>
          </a:p>
          <a:p>
            <a:pPr marL="285840" indent="-285840" algn="just">
              <a:lnSpc>
                <a:spcPct val="100000"/>
              </a:lnSpc>
              <a:buClr>
                <a:srgbClr val="000000"/>
              </a:buClr>
              <a:buFont typeface="Wingdings" charset="2"/>
              <a:buChar char=""/>
              <a:tabLst>
                <a:tab algn="l" pos="0"/>
              </a:tabLst>
            </a:pPr>
            <a:r>
              <a:rPr b="0" lang="el-GR" sz="2400" spc="-1" strike="noStrike">
                <a:solidFill>
                  <a:schemeClr val="dk1"/>
                </a:solidFill>
                <a:latin typeface="Times New Roman"/>
              </a:rPr>
              <a:t>Ο έλεγχος ως «ζωντανός οργανισμός»</a:t>
            </a:r>
            <a:endParaRPr b="0" lang="el-GR" sz="2400" spc="-1" strike="noStrike">
              <a:solidFill>
                <a:srgbClr val="000000"/>
              </a:solidFill>
              <a:latin typeface="Arial"/>
            </a:endParaRPr>
          </a:p>
          <a:p>
            <a:pPr marL="285840" indent="-285840" algn="just">
              <a:lnSpc>
                <a:spcPct val="100000"/>
              </a:lnSpc>
              <a:buClr>
                <a:srgbClr val="000000"/>
              </a:buClr>
              <a:buFont typeface="Wingdings" charset="2"/>
              <a:buChar char=""/>
              <a:tabLst>
                <a:tab algn="l" pos="0"/>
              </a:tabLst>
            </a:pPr>
            <a:r>
              <a:rPr b="0" lang="el-GR" sz="2400" spc="-1" strike="noStrike">
                <a:solidFill>
                  <a:schemeClr val="dk1"/>
                </a:solidFill>
                <a:latin typeface="Times New Roman"/>
              </a:rPr>
              <a:t>Προσπάθεια  προσαρμογής του, μέσα στα πλαίσια πάντα της νομιμότητας, στις ιδιαιτερότητες της κάθε συγκεκριμένης υπόθεσης διαγωνιστικής διαδικασίας και σχεδίου σύμβασης που άγονται ενώπιόν του. </a:t>
            </a:r>
            <a:endParaRPr b="0" lang="el-GR" sz="2400" spc="-1" strike="noStrike">
              <a:solidFill>
                <a:srgbClr val="000000"/>
              </a:solidFill>
              <a:latin typeface="Arial"/>
            </a:endParaRPr>
          </a:p>
          <a:p>
            <a:pPr algn="just">
              <a:lnSpc>
                <a:spcPct val="100000"/>
              </a:lnSpc>
              <a:tabLst>
                <a:tab algn="l" pos="0"/>
              </a:tabLst>
            </a:pPr>
            <a:endParaRPr b="0" lang="el-GR"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90" name="TextBox 2"/>
          <p:cNvSpPr/>
          <p:nvPr/>
        </p:nvSpPr>
        <p:spPr>
          <a:xfrm>
            <a:off x="755640" y="260280"/>
            <a:ext cx="7487640" cy="381024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endParaRPr b="0" lang="el-GR" sz="2000" spc="-1" strike="noStrike">
              <a:solidFill>
                <a:srgbClr val="000000"/>
              </a:solidFill>
              <a:latin typeface="Arial"/>
            </a:endParaRPr>
          </a:p>
          <a:p>
            <a:pPr marL="285840" indent="-285840" algn="ctr">
              <a:lnSpc>
                <a:spcPct val="100000"/>
              </a:lnSpc>
              <a:tabLst>
                <a:tab algn="l" pos="0"/>
              </a:tabLst>
            </a:pPr>
            <a:endParaRPr b="0" lang="el-GR" sz="2800" spc="-1" strike="noStrike">
              <a:solidFill>
                <a:srgbClr val="000000"/>
              </a:solidFill>
              <a:latin typeface="Arial"/>
            </a:endParaRPr>
          </a:p>
          <a:p>
            <a:pPr marL="285840" indent="-285840" algn="ctr">
              <a:lnSpc>
                <a:spcPct val="100000"/>
              </a:lnSpc>
              <a:tabLst>
                <a:tab algn="l" pos="0"/>
              </a:tabLst>
            </a:pPr>
            <a:endParaRPr b="0" lang="el-GR" sz="2800" spc="-1" strike="noStrike">
              <a:solidFill>
                <a:srgbClr val="000000"/>
              </a:solidFill>
              <a:latin typeface="Arial"/>
            </a:endParaRPr>
          </a:p>
          <a:p>
            <a:pPr marL="285840" indent="-285840" algn="ctr">
              <a:lnSpc>
                <a:spcPct val="100000"/>
              </a:lnSpc>
              <a:tabLst>
                <a:tab algn="l" pos="0"/>
              </a:tabLst>
            </a:pPr>
            <a:endParaRPr b="0" lang="el-GR" sz="2800" spc="-1" strike="noStrike">
              <a:solidFill>
                <a:srgbClr val="000000"/>
              </a:solidFill>
              <a:latin typeface="Arial"/>
            </a:endParaRPr>
          </a:p>
          <a:p>
            <a:pPr marL="285840" indent="-285840" algn="ctr">
              <a:lnSpc>
                <a:spcPct val="100000"/>
              </a:lnSpc>
              <a:tabLst>
                <a:tab algn="l" pos="0"/>
              </a:tabLst>
            </a:pPr>
            <a:endParaRPr b="0" lang="el-GR" sz="2800" spc="-1" strike="noStrike">
              <a:solidFill>
                <a:srgbClr val="000000"/>
              </a:solidFill>
              <a:latin typeface="Arial"/>
            </a:endParaRPr>
          </a:p>
          <a:p>
            <a:pPr marL="285840" indent="-285840" algn="ctr">
              <a:lnSpc>
                <a:spcPct val="100000"/>
              </a:lnSpc>
              <a:tabLst>
                <a:tab algn="l" pos="0"/>
              </a:tabLst>
            </a:pPr>
            <a:endParaRPr b="0" lang="el-GR" sz="2800" spc="-1" strike="noStrike">
              <a:solidFill>
                <a:srgbClr val="000000"/>
              </a:solidFill>
              <a:latin typeface="Arial"/>
            </a:endParaRPr>
          </a:p>
          <a:p>
            <a:pPr marL="285840" indent="-285840" algn="ctr">
              <a:lnSpc>
                <a:spcPct val="150000"/>
              </a:lnSpc>
              <a:tabLst>
                <a:tab algn="l" pos="0"/>
              </a:tabLst>
            </a:pPr>
            <a:r>
              <a:rPr b="1" lang="el-GR" sz="2800" spc="-1" strike="noStrike">
                <a:solidFill>
                  <a:schemeClr val="dk1"/>
                </a:solidFill>
                <a:latin typeface="Times New Roman"/>
              </a:rPr>
              <a:t>ΕΥΧΑΡΙΣΤΩ ΠΟΛΥ </a:t>
            </a:r>
            <a:endParaRPr b="0" lang="el-GR" sz="2800" spc="-1" strike="noStrike">
              <a:solidFill>
                <a:srgbClr val="000000"/>
              </a:solidFill>
              <a:latin typeface="Arial"/>
            </a:endParaRPr>
          </a:p>
          <a:p>
            <a:pPr marL="285840" indent="-285840" algn="ctr">
              <a:lnSpc>
                <a:spcPct val="150000"/>
              </a:lnSpc>
              <a:tabLst>
                <a:tab algn="l" pos="0"/>
              </a:tabLst>
            </a:pPr>
            <a:r>
              <a:rPr b="1" lang="el-GR" sz="2800" spc="-1" strike="noStrike">
                <a:solidFill>
                  <a:schemeClr val="dk1"/>
                </a:solidFill>
                <a:latin typeface="Times New Roman"/>
              </a:rPr>
              <a:t>ΓΙΑ ΤΗΝ ΠΡΟΣΟΧΗ ΣΑΣ</a:t>
            </a:r>
            <a:endParaRPr b="0" lang="el-GR"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1" name="TextBox 2"/>
          <p:cNvSpPr/>
          <p:nvPr/>
        </p:nvSpPr>
        <p:spPr>
          <a:xfrm>
            <a:off x="755640" y="1989000"/>
            <a:ext cx="7632000" cy="1552680"/>
          </a:xfrm>
          <a:prstGeom prst="rect">
            <a:avLst/>
          </a:prstGeom>
          <a:noFill/>
          <a:ln w="0">
            <a:noFill/>
          </a:ln>
        </p:spPr>
        <p:style>
          <a:lnRef idx="0"/>
          <a:fillRef idx="0"/>
          <a:effectRef idx="0"/>
          <a:fontRef idx="minor"/>
        </p:style>
        <p:txBody>
          <a:bodyPr lIns="90000" rIns="90000" tIns="45000" bIns="45000" anchor="t">
            <a:spAutoFit/>
          </a:bodyPr>
          <a:p>
            <a:pPr marL="279360" algn="just">
              <a:lnSpc>
                <a:spcPct val="100000"/>
              </a:lnSpc>
              <a:spcAft>
                <a:spcPts val="601"/>
              </a:spcAft>
              <a:tabLst>
                <a:tab algn="l" pos="449280"/>
              </a:tabLst>
            </a:pPr>
            <a:r>
              <a:rPr b="0" lang="el-GR" sz="2400" spc="-1" strike="noStrike">
                <a:solidFill>
                  <a:schemeClr val="dk1"/>
                </a:solidFill>
                <a:latin typeface="Times New Roman"/>
                <a:ea typeface="Tahoma"/>
              </a:rPr>
              <a:t>Το αντικείμενο και ο τρόπος διενέργειας του ελέγχου περιγράφονται στον Οργανικό Νόμο του Ελεγκτικού Συνεδρίου (ν. 4820/2021), καθώς και τα άρθρα 324 επ. του ν. 4700/2020.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2" name="TextBox 2"/>
          <p:cNvSpPr/>
          <p:nvPr/>
        </p:nvSpPr>
        <p:spPr>
          <a:xfrm>
            <a:off x="826920" y="476280"/>
            <a:ext cx="7560720" cy="5089320"/>
          </a:xfrm>
          <a:prstGeom prst="rect">
            <a:avLst/>
          </a:prstGeom>
          <a:noFill/>
          <a:ln w="0">
            <a:noFill/>
          </a:ln>
        </p:spPr>
        <p:style>
          <a:lnRef idx="0"/>
          <a:fillRef idx="0"/>
          <a:effectRef idx="0"/>
          <a:fontRef idx="minor"/>
        </p:style>
        <p:txBody>
          <a:bodyPr lIns="90000" rIns="90000" tIns="45000" bIns="45000" anchor="t">
            <a:spAutoFit/>
          </a:bodyPr>
          <a:p>
            <a:pPr marL="279360" algn="just">
              <a:lnSpc>
                <a:spcPct val="100000"/>
              </a:lnSpc>
              <a:spcAft>
                <a:spcPts val="601"/>
              </a:spcAft>
              <a:tabLst>
                <a:tab algn="l" pos="449280"/>
              </a:tabLst>
            </a:pPr>
            <a:r>
              <a:rPr b="0" lang="el-GR" sz="2400" spc="-1" strike="noStrike">
                <a:solidFill>
                  <a:schemeClr val="dk1"/>
                </a:solidFill>
                <a:latin typeface="Times New Roman"/>
                <a:ea typeface="Tahoma"/>
              </a:rPr>
              <a:t>Ειδικότερα:</a:t>
            </a:r>
            <a:endParaRPr b="0" lang="el-GR" sz="2400" spc="-1" strike="noStrike">
              <a:solidFill>
                <a:srgbClr val="000000"/>
              </a:solidFill>
              <a:latin typeface="Arial"/>
            </a:endParaRPr>
          </a:p>
          <a:p>
            <a:pPr marL="279360" algn="just">
              <a:lnSpc>
                <a:spcPct val="100000"/>
              </a:lnSpc>
              <a:spcAft>
                <a:spcPts val="601"/>
              </a:spcAft>
              <a:tabLst>
                <a:tab algn="l" pos="449280"/>
              </a:tabLst>
            </a:pPr>
            <a:r>
              <a:rPr b="1" lang="el-GR" sz="2400" spc="-1" strike="noStrike">
                <a:solidFill>
                  <a:schemeClr val="dk1"/>
                </a:solidFill>
                <a:latin typeface="Times New Roman"/>
                <a:ea typeface="Tahoma"/>
              </a:rPr>
              <a:t>Στον ν 4700/2020</a:t>
            </a:r>
            <a:endParaRPr b="0" lang="el-GR" sz="2400" spc="-1" strike="noStrike">
              <a:solidFill>
                <a:srgbClr val="000000"/>
              </a:solidFill>
              <a:latin typeface="Arial"/>
            </a:endParaRPr>
          </a:p>
          <a:p>
            <a:pPr marL="279360" algn="just">
              <a:lnSpc>
                <a:spcPct val="100000"/>
              </a:lnSpc>
              <a:spcAft>
                <a:spcPts val="601"/>
              </a:spcAft>
              <a:tabLst>
                <a:tab algn="l" pos="449280"/>
              </a:tabLst>
            </a:pPr>
            <a:r>
              <a:rPr b="0" lang="el-GR" sz="2400" spc="-1" strike="noStrike">
                <a:solidFill>
                  <a:schemeClr val="dk1"/>
                </a:solidFill>
                <a:latin typeface="Times New Roman"/>
                <a:ea typeface="Tahoma"/>
              </a:rPr>
              <a:t>Τμήμα Δεύτερο Θέσπιση ολοκληρωμένου νομοθετικού πλαισίου για τον προσυμβατικό έλεγχο</a:t>
            </a:r>
            <a:endParaRPr b="0" lang="el-GR" sz="2400" spc="-1" strike="noStrike">
              <a:solidFill>
                <a:srgbClr val="000000"/>
              </a:solidFill>
              <a:latin typeface="Arial"/>
            </a:endParaRPr>
          </a:p>
          <a:p>
            <a:pPr marL="279360" algn="just">
              <a:lnSpc>
                <a:spcPct val="100000"/>
              </a:lnSpc>
              <a:spcAft>
                <a:spcPts val="601"/>
              </a:spcAft>
              <a:tabLst>
                <a:tab algn="l" pos="449280"/>
              </a:tabLst>
            </a:pPr>
            <a:endParaRPr b="0" lang="el-GR" sz="2400" spc="-1" strike="noStrike">
              <a:solidFill>
                <a:srgbClr val="000000"/>
              </a:solidFill>
              <a:latin typeface="Arial"/>
            </a:endParaRPr>
          </a:p>
          <a:p>
            <a:pPr marL="279360" algn="just">
              <a:lnSpc>
                <a:spcPct val="100000"/>
              </a:lnSpc>
              <a:spcAft>
                <a:spcPts val="601"/>
              </a:spcAft>
              <a:tabLst>
                <a:tab algn="l" pos="449280"/>
              </a:tabLst>
            </a:pPr>
            <a:r>
              <a:rPr b="0" lang="el-GR" sz="2400" spc="-1" strike="noStrike">
                <a:solidFill>
                  <a:schemeClr val="dk1"/>
                </a:solidFill>
                <a:latin typeface="Times New Roman"/>
                <a:ea typeface="Tahoma"/>
              </a:rPr>
              <a:t>Κεφάλαιο 53 (διενέργεια του ελέγχου, άρθρα 324- 327)</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324 υπαγωγή στον προσυμβατικό έλεγχο (όρια παραδεκτού, είδη συμβάσεων, όργανα ελέγχου)</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325 (εξαιρέσεις από τον προσυμβατικό έλεγχο)</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326 (διαδικασία άσκησης του προσυμβατικού ελέγχου) και </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327 (συνέπεια μη άσκησης του ελέγχου)</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3" name="TextBox 2"/>
          <p:cNvSpPr/>
          <p:nvPr/>
        </p:nvSpPr>
        <p:spPr>
          <a:xfrm>
            <a:off x="826920" y="476280"/>
            <a:ext cx="7560720" cy="531828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spcAft>
                <a:spcPts val="601"/>
              </a:spcAft>
              <a:tabLst>
                <a:tab algn="l" pos="449280"/>
              </a:tabLst>
            </a:pPr>
            <a:endParaRPr b="0" lang="el-GR" sz="2400" spc="-1" strike="noStrike">
              <a:solidFill>
                <a:srgbClr val="000000"/>
              </a:solidFill>
              <a:latin typeface="Arial"/>
            </a:endParaRPr>
          </a:p>
          <a:p>
            <a:pPr marL="622440" indent="-343080" algn="just">
              <a:lnSpc>
                <a:spcPct val="100000"/>
              </a:lnSpc>
              <a:spcAft>
                <a:spcPts val="601"/>
              </a:spcAft>
              <a:tabLst>
                <a:tab algn="l" pos="0"/>
              </a:tabLst>
            </a:pPr>
            <a:r>
              <a:rPr b="0" lang="el-GR" sz="2400" spc="-1" strike="noStrike">
                <a:solidFill>
                  <a:schemeClr val="dk1"/>
                </a:solidFill>
                <a:latin typeface="Times New Roman"/>
                <a:ea typeface="Tahoma"/>
              </a:rPr>
              <a:t>Κεφάλαιο 54 (διαφορές από τον έλεγχο, άρθρα 328- 337)</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328 (προσφυγή ανάκλησης)</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329 (προσφυγή αναθεώρησης)</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330 (περιεχόμενο του δικογράφου)  </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331 (μη αναστολή προθεσμιών)</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332 (προδικασία συζήτησης)</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333 (προαπόδειξη)</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334 (συζήτηση)</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335 (παράβολα)</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336 (εφαρμοζόμενες διατάξεις)</a:t>
            </a:r>
            <a:endParaRPr b="0" lang="el-GR" sz="2400" spc="-1" strike="noStrike">
              <a:solidFill>
                <a:srgbClr val="000000"/>
              </a:solidFill>
              <a:latin typeface="Arial"/>
            </a:endParaRPr>
          </a:p>
          <a:p>
            <a:pPr marL="622440" indent="-34308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337 (άρση αμφισβήτησης ή αμφιβολίας)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4" name="TextBox 2"/>
          <p:cNvSpPr/>
          <p:nvPr/>
        </p:nvSpPr>
        <p:spPr>
          <a:xfrm>
            <a:off x="826920" y="476280"/>
            <a:ext cx="7560720" cy="5744520"/>
          </a:xfrm>
          <a:prstGeom prst="rect">
            <a:avLst/>
          </a:prstGeom>
          <a:noFill/>
          <a:ln w="0">
            <a:noFill/>
          </a:ln>
        </p:spPr>
        <p:style>
          <a:lnRef idx="0"/>
          <a:fillRef idx="0"/>
          <a:effectRef idx="0"/>
          <a:fontRef idx="minor"/>
        </p:style>
        <p:txBody>
          <a:bodyPr lIns="90000" rIns="90000" tIns="45000" bIns="45000" anchor="t">
            <a:spAutoFit/>
          </a:bodyPr>
          <a:p>
            <a:pPr marL="279360" algn="just">
              <a:lnSpc>
                <a:spcPct val="100000"/>
              </a:lnSpc>
              <a:spcAft>
                <a:spcPts val="601"/>
              </a:spcAft>
              <a:tabLst>
                <a:tab algn="l" pos="449280"/>
              </a:tabLst>
            </a:pPr>
            <a:r>
              <a:rPr b="1" lang="el-GR" sz="2400" spc="-1" strike="noStrike">
                <a:solidFill>
                  <a:schemeClr val="dk1"/>
                </a:solidFill>
                <a:latin typeface="Times New Roman"/>
                <a:ea typeface="Tahoma"/>
              </a:rPr>
              <a:t>Στον ν 4820/2021</a:t>
            </a:r>
            <a:endParaRPr b="0" lang="el-GR" sz="2400" spc="-1" strike="noStrike">
              <a:solidFill>
                <a:srgbClr val="000000"/>
              </a:solidFill>
              <a:latin typeface="Arial"/>
            </a:endParaRPr>
          </a:p>
          <a:p>
            <a:pPr marL="279360" algn="just">
              <a:lnSpc>
                <a:spcPct val="100000"/>
              </a:lnSpc>
              <a:spcAft>
                <a:spcPts val="601"/>
              </a:spcAft>
              <a:tabLst>
                <a:tab algn="l" pos="449280"/>
              </a:tabLst>
            </a:pPr>
            <a:r>
              <a:rPr b="0" lang="el-GR" sz="2400" spc="-1" strike="noStrike">
                <a:solidFill>
                  <a:schemeClr val="dk1"/>
                </a:solidFill>
                <a:latin typeface="Times New Roman"/>
                <a:ea typeface="Tahoma"/>
              </a:rPr>
              <a:t>Πρώτη Ενότητα </a:t>
            </a:r>
            <a:endParaRPr b="0" lang="el-GR" sz="2400" spc="-1" strike="noStrike">
              <a:solidFill>
                <a:srgbClr val="000000"/>
              </a:solidFill>
              <a:latin typeface="Arial"/>
            </a:endParaRPr>
          </a:p>
          <a:p>
            <a:pPr marL="279360" algn="just">
              <a:lnSpc>
                <a:spcPct val="100000"/>
              </a:lnSpc>
              <a:spcAft>
                <a:spcPts val="601"/>
              </a:spcAft>
              <a:tabLst>
                <a:tab algn="l" pos="449280"/>
              </a:tabLst>
            </a:pPr>
            <a:r>
              <a:rPr b="0" lang="el-GR" sz="2400" spc="-1" strike="noStrike">
                <a:solidFill>
                  <a:schemeClr val="dk1"/>
                </a:solidFill>
                <a:latin typeface="Times New Roman"/>
                <a:ea typeface="Tahoma"/>
              </a:rPr>
              <a:t>Μέρος Πρώτο «Γενικές Διατάξεις», Κεφάλαιο Β «Αρμοδιότητες» </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Άρθρο 9 «Ελεγκτικές Αρμοδιότητες», παρ. 9</a:t>
            </a:r>
            <a:endParaRPr b="0" lang="el-GR" sz="2400" spc="-1" strike="noStrike">
              <a:solidFill>
                <a:srgbClr val="000000"/>
              </a:solidFill>
              <a:latin typeface="Arial"/>
            </a:endParaRPr>
          </a:p>
          <a:p>
            <a:pPr marL="279360" algn="just">
              <a:lnSpc>
                <a:spcPct val="100000"/>
              </a:lnSpc>
              <a:spcAft>
                <a:spcPts val="601"/>
              </a:spcAft>
              <a:tabLst>
                <a:tab algn="l" pos="449280"/>
              </a:tabLst>
            </a:pPr>
            <a:r>
              <a:rPr b="0" lang="el-GR" sz="2400" spc="-1" strike="noStrike">
                <a:solidFill>
                  <a:schemeClr val="dk1"/>
                </a:solidFill>
                <a:latin typeface="Times New Roman"/>
                <a:ea typeface="Tahoma"/>
              </a:rPr>
              <a:t>Μέρος Τέταρτο «Είδη Ελέγχων», Κεφάλαιο Δ΄ «Διάκριση Ελέγχων ως προς τις έννομες συνέπειές τους» </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Άρθρα 92  «Έννομες συνέπειες ελέγχων» και 93 «Έλεγχοι που διακωλύουν την ανάπτυξη νομικών συνεπειών»</a:t>
            </a:r>
            <a:endParaRPr b="0" lang="el-GR" sz="2400" spc="-1" strike="noStrike">
              <a:solidFill>
                <a:srgbClr val="000000"/>
              </a:solidFill>
              <a:latin typeface="Arial"/>
            </a:endParaRPr>
          </a:p>
          <a:p>
            <a:pPr marL="279360" algn="just">
              <a:lnSpc>
                <a:spcPct val="100000"/>
              </a:lnSpc>
              <a:spcAft>
                <a:spcPts val="601"/>
              </a:spcAft>
              <a:tabLst>
                <a:tab algn="l" pos="449280"/>
              </a:tabLst>
            </a:pPr>
            <a:r>
              <a:rPr b="0" lang="el-GR" sz="2400" spc="-1" strike="noStrike">
                <a:solidFill>
                  <a:schemeClr val="dk1"/>
                </a:solidFill>
                <a:latin typeface="Times New Roman"/>
                <a:ea typeface="Tahoma"/>
              </a:rPr>
              <a:t>Μέρος Πέμπτο «Προγραμματισμός Ελέγχων», Κεφάλαιο Α΄ «Διάρθρωση των Ελέγχων»</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άρθρο 99 «Υποχρεωτικοί Έλεγχοι», «1. … 2. Οι προσυμβατικοί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5" name="TextBox 2"/>
          <p:cNvSpPr/>
          <p:nvPr/>
        </p:nvSpPr>
        <p:spPr>
          <a:xfrm>
            <a:off x="684360" y="260280"/>
            <a:ext cx="7848000" cy="5149800"/>
          </a:xfrm>
          <a:prstGeom prst="rect">
            <a:avLst/>
          </a:prstGeom>
          <a:noFill/>
          <a:ln w="0">
            <a:noFill/>
          </a:ln>
        </p:spPr>
        <p:style>
          <a:lnRef idx="0"/>
          <a:fillRef idx="0"/>
          <a:effectRef idx="0"/>
          <a:fontRef idx="minor"/>
        </p:style>
        <p:txBody>
          <a:bodyPr lIns="90000" rIns="90000" tIns="45000" bIns="45000" anchor="t">
            <a:spAutoFit/>
          </a:bodyPr>
          <a:p>
            <a:pPr marL="279360" algn="just">
              <a:lnSpc>
                <a:spcPct val="100000"/>
              </a:lnSpc>
              <a:spcAft>
                <a:spcPts val="601"/>
              </a:spcAft>
              <a:tabLst>
                <a:tab algn="l" pos="449280"/>
              </a:tabLst>
            </a:pPr>
            <a:endParaRPr b="0" lang="el-GR" sz="2400" spc="-1" strike="noStrike">
              <a:solidFill>
                <a:srgbClr val="000000"/>
              </a:solidFill>
              <a:latin typeface="Arial"/>
            </a:endParaRPr>
          </a:p>
          <a:p>
            <a:pPr marL="279360" algn="just">
              <a:lnSpc>
                <a:spcPct val="100000"/>
              </a:lnSpc>
              <a:spcAft>
                <a:spcPts val="601"/>
              </a:spcAft>
              <a:tabLst>
                <a:tab algn="l" pos="449280"/>
              </a:tabLst>
            </a:pPr>
            <a:r>
              <a:rPr b="1" lang="el-GR" sz="2400" spc="-1" strike="noStrike">
                <a:solidFill>
                  <a:schemeClr val="dk1"/>
                </a:solidFill>
                <a:latin typeface="Times New Roman"/>
                <a:ea typeface="Tahoma"/>
              </a:rPr>
              <a:t>Στον προσυμβατικό έλεγχο των Κλιμακίων υπόκεινται </a:t>
            </a:r>
            <a:r>
              <a:rPr b="1" lang="en-GB" sz="2400" spc="-1" strike="noStrike">
                <a:solidFill>
                  <a:schemeClr val="dk1"/>
                </a:solidFill>
                <a:latin typeface="Times New Roman"/>
                <a:ea typeface="Tahoma"/>
              </a:rPr>
              <a:t>:</a:t>
            </a:r>
            <a:endParaRPr b="0" lang="el-GR" sz="2400" spc="-1" strike="noStrike">
              <a:solidFill>
                <a:srgbClr val="000000"/>
              </a:solidFill>
              <a:latin typeface="Arial"/>
            </a:endParaRPr>
          </a:p>
          <a:p>
            <a:pPr marL="279360" algn="just">
              <a:lnSpc>
                <a:spcPct val="100000"/>
              </a:lnSpc>
              <a:spcAft>
                <a:spcPts val="601"/>
              </a:spcAft>
              <a:tabLst>
                <a:tab algn="l" pos="449280"/>
              </a:tabLst>
            </a:pP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οι συμβάσεις που συνάπτουν το Δημόσιο, οι ΟΤΑ και τα νομικά τους πρόσωπα, τα λοιπά νπδδ και  οι δημόσιες επιχειρήσεις ή οργανισμοί (προϋπολογισμός άνω του 1.700.000 ευρώ, χωρίς ΦΠΑ)</a:t>
            </a:r>
            <a:endParaRPr b="0" lang="el-GR" sz="2400" spc="-1" strike="noStrike">
              <a:solidFill>
                <a:srgbClr val="000000"/>
              </a:solidFill>
              <a:latin typeface="Arial"/>
            </a:endParaRPr>
          </a:p>
          <a:p>
            <a:pPr marL="279360" indent="-216000" algn="just">
              <a:lnSpc>
                <a:spcPct val="100000"/>
              </a:lnSpc>
              <a:spcAft>
                <a:spcPts val="601"/>
              </a:spcAft>
              <a:buClr>
                <a:srgbClr val="000000"/>
              </a:buClr>
              <a:buFont typeface="Wingdings" charset="2"/>
              <a:buChar char=""/>
              <a:tabLst>
                <a:tab algn="l" pos="449280"/>
              </a:tabLst>
            </a:pPr>
            <a:r>
              <a:rPr b="0" lang="el-GR" sz="2400" spc="-1" strike="noStrike">
                <a:solidFill>
                  <a:schemeClr val="dk1"/>
                </a:solidFill>
                <a:latin typeface="Times New Roman"/>
                <a:ea typeface="Tahoma"/>
              </a:rPr>
              <a:t>οι συγχρηματοδοτούμενες συμβάσεις </a:t>
            </a:r>
            <a:r>
              <a:rPr b="0" lang="en-GB" sz="2400" spc="-1" strike="noStrike">
                <a:solidFill>
                  <a:schemeClr val="dk1"/>
                </a:solidFill>
                <a:latin typeface="Times New Roman"/>
                <a:ea typeface="Tahoma"/>
              </a:rPr>
              <a:t>[</a:t>
            </a:r>
            <a:r>
              <a:rPr b="0" lang="el-GR" sz="2400" spc="-1" strike="noStrike">
                <a:solidFill>
                  <a:schemeClr val="dk1"/>
                </a:solidFill>
                <a:latin typeface="Times New Roman"/>
                <a:ea typeface="Tahoma"/>
              </a:rPr>
              <a:t>και αυτές</a:t>
            </a:r>
            <a:r>
              <a:rPr b="0" lang="el-GR" sz="2400" spc="-1" strike="noStrike">
                <a:solidFill>
                  <a:srgbClr val="000000"/>
                </a:solidFill>
                <a:latin typeface="Times New Roman"/>
                <a:ea typeface="Tahoma"/>
              </a:rPr>
              <a:t> που χρηματοδοτούνται από το Ταμείο Ανάκαμψης και Ανθεκτικότητας, καθώς και αυτές που συγχρηματοδοτούνται από πόρους του Ευρωπαϊκού Οικονομικού Χώρου</a:t>
            </a:r>
            <a:r>
              <a:rPr b="0" lang="el-GR" sz="2400" spc="-1" strike="noStrike">
                <a:solidFill>
                  <a:schemeClr val="dk1"/>
                </a:solidFill>
                <a:latin typeface="Times New Roman"/>
                <a:ea typeface="Tahoma"/>
              </a:rPr>
              <a:t> (προϋπολογισμός άνω των 5.000.000 ευρώ, χωρίς ΦΠΑ)</a:t>
            </a:r>
            <a:r>
              <a:rPr b="0" lang="en-GB" sz="2400" spc="-1" strike="noStrike">
                <a:solidFill>
                  <a:schemeClr val="dk1"/>
                </a:solidFill>
                <a:latin typeface="Times New Roman"/>
                <a:ea typeface="Tahoma"/>
              </a:rPr>
              <a:t>]</a:t>
            </a:r>
            <a:r>
              <a:rPr b="0" lang="el-GR" sz="2400" spc="-1" strike="noStrike">
                <a:solidFill>
                  <a:schemeClr val="dk1"/>
                </a:solidFill>
                <a:latin typeface="Times New Roman"/>
                <a:ea typeface="Tahoma"/>
              </a:rPr>
              <a:t>. </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6f9fc"/>
            </a:gs>
            <a:gs pos="74001">
              <a:srgbClr val="b0c6e1"/>
            </a:gs>
            <a:gs pos="83000">
              <a:srgbClr val="b0c6e1"/>
            </a:gs>
            <a:gs pos="100000">
              <a:srgbClr val="cad9eb"/>
            </a:gs>
          </a:gsLst>
          <a:lin ang="5400000"/>
        </a:gradFill>
      </p:bgPr>
    </p:bg>
    <p:spTree>
      <p:nvGrpSpPr>
        <p:cNvPr id="1" name=""/>
        <p:cNvGrpSpPr/>
        <p:nvPr/>
      </p:nvGrpSpPr>
      <p:grpSpPr>
        <a:xfrm>
          <a:off x="0" y="0"/>
          <a:ext cx="0" cy="0"/>
          <a:chOff x="0" y="0"/>
          <a:chExt cx="0" cy="0"/>
        </a:xfrm>
      </p:grpSpPr>
      <p:sp>
        <p:nvSpPr>
          <p:cNvPr id="66" name="Ορθογώνιο 1"/>
          <p:cNvSpPr/>
          <p:nvPr/>
        </p:nvSpPr>
        <p:spPr>
          <a:xfrm>
            <a:off x="324000" y="189000"/>
            <a:ext cx="8495640" cy="5342400"/>
          </a:xfrm>
          <a:prstGeom prst="rect">
            <a:avLst/>
          </a:prstGeom>
          <a:noFill/>
          <a:ln w="0">
            <a:noFill/>
          </a:ln>
        </p:spPr>
        <p:style>
          <a:lnRef idx="0"/>
          <a:fillRef idx="0"/>
          <a:effectRef idx="0"/>
          <a:fontRef idx="minor"/>
        </p:style>
        <p:txBody>
          <a:bodyPr lIns="90000" rIns="90000" tIns="45000" bIns="45000" anchor="t">
            <a:spAutoFit/>
          </a:bodyPr>
          <a:p>
            <a:pPr algn="ctr">
              <a:lnSpc>
                <a:spcPct val="150000"/>
              </a:lnSpc>
              <a:spcAft>
                <a:spcPts val="1001"/>
              </a:spcAft>
              <a:tabLst>
                <a:tab algn="l" pos="0"/>
              </a:tabLst>
            </a:pPr>
            <a:r>
              <a:rPr b="1" lang="el-GR" sz="2600" spc="-1" strike="noStrike">
                <a:solidFill>
                  <a:schemeClr val="dk1"/>
                </a:solidFill>
                <a:latin typeface="Times New Roman"/>
                <a:ea typeface="Calibri"/>
              </a:rPr>
              <a:t>Μεικτές συμβάσεις  </a:t>
            </a:r>
            <a:endParaRPr b="0" lang="el-GR" sz="2600" spc="-1" strike="noStrike">
              <a:solidFill>
                <a:srgbClr val="000000"/>
              </a:solidFill>
              <a:latin typeface="Arial"/>
            </a:endParaRPr>
          </a:p>
          <a:p>
            <a:pPr algn="just">
              <a:lnSpc>
                <a:spcPct val="100000"/>
              </a:lnSpc>
              <a:spcAft>
                <a:spcPts val="1001"/>
              </a:spcAft>
              <a:tabLst>
                <a:tab algn="l" pos="0"/>
              </a:tabLst>
            </a:pPr>
            <a:r>
              <a:rPr b="0" lang="el-GR" sz="2400" spc="-1" strike="noStrike">
                <a:solidFill>
                  <a:schemeClr val="dk1"/>
                </a:solidFill>
                <a:latin typeface="Times New Roman"/>
                <a:ea typeface="Calibri"/>
              </a:rPr>
              <a:t>Μια δημόσια σύμβαση ορίζεται ως σύμβαση έργου, προμηθειών και υπηρεσιών: </a:t>
            </a:r>
            <a:endParaRPr b="0" lang="el-GR" sz="2400" spc="-1" strike="noStrike">
              <a:solidFill>
                <a:srgbClr val="000000"/>
              </a:solidFill>
              <a:latin typeface="Arial"/>
            </a:endParaRPr>
          </a:p>
          <a:p>
            <a:pPr marL="216000" indent="457200" algn="just">
              <a:lnSpc>
                <a:spcPct val="100000"/>
              </a:lnSpc>
              <a:spcAft>
                <a:spcPts val="1001"/>
              </a:spcAft>
              <a:buClr>
                <a:srgbClr val="000000"/>
              </a:buClr>
              <a:buFont typeface="Arial"/>
              <a:buChar char="•"/>
              <a:tabLst>
                <a:tab algn="l" pos="0"/>
              </a:tabLst>
            </a:pPr>
            <a:r>
              <a:rPr b="0" lang="el-GR" sz="2400" spc="-1" strike="noStrike">
                <a:solidFill>
                  <a:schemeClr val="dk1"/>
                </a:solidFill>
                <a:latin typeface="Times New Roman"/>
                <a:ea typeface="Calibri"/>
              </a:rPr>
              <a:t>με βάση το δίκαιο της Ευρωπαϊκής Ένωσης </a:t>
            </a:r>
            <a:endParaRPr b="0" lang="el-GR" sz="2400" spc="-1" strike="noStrike">
              <a:solidFill>
                <a:srgbClr val="000000"/>
              </a:solidFill>
              <a:latin typeface="Arial"/>
            </a:endParaRPr>
          </a:p>
          <a:p>
            <a:pPr marL="216000" indent="457200" algn="just">
              <a:lnSpc>
                <a:spcPct val="100000"/>
              </a:lnSpc>
              <a:spcAft>
                <a:spcPts val="1001"/>
              </a:spcAft>
              <a:buClr>
                <a:srgbClr val="000000"/>
              </a:buClr>
              <a:buFont typeface="Arial"/>
              <a:buChar char="•"/>
              <a:tabLst>
                <a:tab algn="l" pos="0"/>
              </a:tabLst>
            </a:pPr>
            <a:r>
              <a:rPr b="0" lang="el-GR" sz="2400" spc="-1" strike="noStrike">
                <a:solidFill>
                  <a:schemeClr val="dk1"/>
                </a:solidFill>
                <a:latin typeface="Times New Roman"/>
                <a:ea typeface="Calibri"/>
              </a:rPr>
              <a:t>όχι τον χαρακτηρισμό της από την εθνική νομοθεσία </a:t>
            </a:r>
            <a:endParaRPr b="0" lang="el-GR" sz="2400" spc="-1" strike="noStrike">
              <a:solidFill>
                <a:srgbClr val="000000"/>
              </a:solidFill>
              <a:latin typeface="Arial"/>
            </a:endParaRPr>
          </a:p>
          <a:p>
            <a:pPr marL="216000" indent="457200" algn="just">
              <a:lnSpc>
                <a:spcPct val="100000"/>
              </a:lnSpc>
              <a:spcAft>
                <a:spcPts val="1001"/>
              </a:spcAft>
              <a:buClr>
                <a:srgbClr val="000000"/>
              </a:buClr>
              <a:buFont typeface="Arial"/>
              <a:buChar char="•"/>
              <a:tabLst>
                <a:tab algn="l" pos="0"/>
              </a:tabLst>
            </a:pPr>
            <a:r>
              <a:rPr b="0" lang="el-GR" sz="2400" spc="-1" strike="noStrike">
                <a:solidFill>
                  <a:schemeClr val="dk1"/>
                </a:solidFill>
                <a:latin typeface="Times New Roman"/>
                <a:ea typeface="Calibri"/>
              </a:rPr>
              <a:t>στην περίπτωση μεικτής σύμβασης, με αντικείμενο τόσο «έργο» όσο και υπηρεσίες ή και προμήθεια, οι </a:t>
            </a:r>
            <a:r>
              <a:rPr b="1" lang="el-GR" sz="2400" spc="-1" strike="noStrike">
                <a:solidFill>
                  <a:schemeClr val="dk1"/>
                </a:solidFill>
                <a:latin typeface="Times New Roman"/>
                <a:ea typeface="Calibri"/>
              </a:rPr>
              <a:t>εφαρμοστέες διατάξεις για την ανάθεσή της καθορίζονται από το κύριο αντικείμενο </a:t>
            </a:r>
            <a:r>
              <a:rPr b="0" lang="el-GR" sz="2400" spc="-1" strike="noStrike">
                <a:solidFill>
                  <a:schemeClr val="dk1"/>
                </a:solidFill>
                <a:latin typeface="Times New Roman"/>
                <a:ea typeface="Calibri"/>
              </a:rPr>
              <a:t>της σύμβασης και</a:t>
            </a:r>
            <a:endParaRPr b="0" lang="el-GR" sz="2400" spc="-1" strike="noStrike">
              <a:solidFill>
                <a:srgbClr val="000000"/>
              </a:solidFill>
              <a:latin typeface="Arial"/>
            </a:endParaRPr>
          </a:p>
          <a:p>
            <a:pPr marL="216000" indent="457200" algn="just">
              <a:lnSpc>
                <a:spcPct val="100000"/>
              </a:lnSpc>
              <a:spcAft>
                <a:spcPts val="1001"/>
              </a:spcAft>
              <a:buClr>
                <a:srgbClr val="000000"/>
              </a:buClr>
              <a:buFont typeface="Arial"/>
              <a:buChar char="•"/>
              <a:tabLst>
                <a:tab algn="l" pos="0"/>
              </a:tabLst>
            </a:pPr>
            <a:r>
              <a:rPr b="1" lang="el-GR" sz="2400" spc="-1" strike="noStrike">
                <a:solidFill>
                  <a:schemeClr val="dk1"/>
                </a:solidFill>
                <a:latin typeface="Times New Roman"/>
                <a:ea typeface="Calibri"/>
              </a:rPr>
              <a:t>η οικονομική αξία</a:t>
            </a:r>
            <a:r>
              <a:rPr b="0" lang="el-GR" sz="2400" spc="-1" strike="noStrike">
                <a:solidFill>
                  <a:schemeClr val="dk1"/>
                </a:solidFill>
                <a:latin typeface="Times New Roman"/>
                <a:ea typeface="Calibri"/>
              </a:rPr>
              <a:t>, χωρίς να αποτελεί το αποκλειστικό κριτήριο για τον προσδιορισμό, </a:t>
            </a:r>
            <a:r>
              <a:rPr b="1" lang="el-GR" sz="2400" spc="-1" strike="noStrike">
                <a:solidFill>
                  <a:schemeClr val="dk1"/>
                </a:solidFill>
                <a:latin typeface="Times New Roman"/>
                <a:ea typeface="Calibri"/>
              </a:rPr>
              <a:t>συνεκτιμάται </a:t>
            </a:r>
            <a:r>
              <a:rPr b="0" lang="el-GR" sz="2400" spc="-1" strike="noStrike">
                <a:solidFill>
                  <a:schemeClr val="dk1"/>
                </a:solidFill>
                <a:latin typeface="Times New Roman"/>
                <a:ea typeface="Calibri"/>
              </a:rPr>
              <a:t>με τα λοιπά χαρακτηριστικά</a:t>
            </a:r>
            <a:endParaRPr b="0" lang="el-G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2021</TotalTime>
  <Application>LibreOffice/7.6.6.3$Linux_X86_64 LibreOffice_project/60$Build-3</Application>
  <AppVersion>15.0000</AppVersion>
  <Words>2434</Words>
  <Paragraphs>248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2021-03-17T13:32:51Z</dcterms:created>
  <dc:creator>Αναστασία</dc:creator>
  <dc:description/>
  <dc:language>el-GR</dc:language>
  <cp:lastModifiedBy/>
  <cp:lastPrinted>2024-05-17T08:11:53Z</cp:lastPrinted>
  <dcterms:modified xsi:type="dcterms:W3CDTF">2024-05-17T16:56:54Z</dcterms:modified>
  <cp:revision>93</cp:revision>
  <dc:subject/>
  <dc:title>Διαφάνεια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5</vt:i4>
  </property>
  <property fmtid="{D5CDD505-2E9C-101B-9397-08002B2CF9AE}" pid="3" name="PresentationFormat">
    <vt:lpwstr>Προβολή στην οθόνη (4:3)</vt:lpwstr>
  </property>
  <property fmtid="{D5CDD505-2E9C-101B-9397-08002B2CF9AE}" pid="4" name="Slides">
    <vt:i4>33</vt:i4>
  </property>
</Properties>
</file>