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84" r:id="rId2"/>
    <p:sldId id="259" r:id="rId3"/>
    <p:sldId id="262" r:id="rId4"/>
    <p:sldId id="263" r:id="rId5"/>
    <p:sldId id="264" r:id="rId6"/>
    <p:sldId id="265" r:id="rId7"/>
    <p:sldId id="266" r:id="rId8"/>
    <p:sldId id="268" r:id="rId9"/>
    <p:sldId id="276" r:id="rId10"/>
    <p:sldId id="269" r:id="rId11"/>
    <p:sldId id="270" r:id="rId12"/>
    <p:sldId id="282" r:id="rId13"/>
    <p:sldId id="271" r:id="rId14"/>
    <p:sldId id="272" r:id="rId15"/>
    <p:sldId id="273" r:id="rId16"/>
    <p:sldId id="280" r:id="rId17"/>
    <p:sldId id="296" r:id="rId18"/>
    <p:sldId id="295" r:id="rId19"/>
    <p:sldId id="283"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0B05"/>
    <a:srgbClr val="297218"/>
    <a:srgbClr val="4A54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2"/>
  </p:normalViewPr>
  <p:slideViewPr>
    <p:cSldViewPr>
      <p:cViewPr varScale="1">
        <p:scale>
          <a:sx n="111" d="100"/>
          <a:sy n="111" d="100"/>
        </p:scale>
        <p:origin x="168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16F4D74F-1C0B-AC40-9BF2-3CFEC2694EAC}" type="datetimeFigureOut">
              <a:rPr lang="el-GR"/>
              <a:pPr/>
              <a:t>11/10/23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DA9D3F0-82DC-9C4B-A7B8-318BA66C3453}" type="slidenum">
              <a:rPr lang="el-GR"/>
              <a:pPr/>
              <a:t>‹#›</a:t>
            </a:fld>
            <a:endParaRPr lang="el-GR"/>
          </a:p>
        </p:txBody>
      </p:sp>
    </p:spTree>
    <p:extLst>
      <p:ext uri="{BB962C8B-B14F-4D97-AF65-F5344CB8AC3E}">
        <p14:creationId xmlns:p14="http://schemas.microsoft.com/office/powerpoint/2010/main" val="17043302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EE5CE3C-E13F-D443-BD55-2B6DF9692FF6}" type="slidenum">
              <a:rPr lang="el-GR"/>
              <a:pPr eaLnBrk="1" hangingPunct="1"/>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cxnSp>
        <p:nvCxnSpPr>
          <p:cNvPr id="4" name="6 - Ευθεία γραμμή σύνδεσης"/>
          <p:cNvCxnSpPr>
            <a:cxnSpLocks noChangeShapeType="1"/>
          </p:cNvCxnSpPr>
          <p:nvPr/>
        </p:nvCxnSpPr>
        <p:spPr bwMode="auto">
          <a:xfrm>
            <a:off x="1463675" y="3549650"/>
            <a:ext cx="2971800" cy="1588"/>
          </a:xfrm>
          <a:prstGeom prst="line">
            <a:avLst/>
          </a:prstGeom>
          <a:noFill/>
          <a:ln w="9525">
            <a:solidFill>
              <a:srgbClr val="E9E9E8"/>
            </a:solidFill>
            <a:round/>
            <a:headEnd/>
            <a:tailEnd/>
          </a:ln>
          <a:effectLst>
            <a:outerShdw blurRad="63500" algn="tl" rotWithShape="0">
              <a:srgbClr val="000000">
                <a:alpha val="54999"/>
              </a:srgbClr>
            </a:outerShdw>
          </a:effectLst>
          <a:extLst>
            <a:ext uri="{909E8E84-426E-40dd-AFC4-6F175D3DCCD1}">
              <a14:hiddenFill xmlns:a14="http://schemas.microsoft.com/office/drawing/2010/main" xmlns="">
                <a:noFill/>
              </a14:hiddenFill>
            </a:ext>
          </a:extLst>
        </p:spPr>
      </p:cxnSp>
      <p:cxnSp>
        <p:nvCxnSpPr>
          <p:cNvPr id="5" name="7 - Ευθεία γραμμή σύνδεσης"/>
          <p:cNvCxnSpPr>
            <a:cxnSpLocks noChangeShapeType="1"/>
          </p:cNvCxnSpPr>
          <p:nvPr/>
        </p:nvCxnSpPr>
        <p:spPr bwMode="auto">
          <a:xfrm>
            <a:off x="4708525" y="3549650"/>
            <a:ext cx="2971800" cy="1588"/>
          </a:xfrm>
          <a:prstGeom prst="line">
            <a:avLst/>
          </a:prstGeom>
          <a:noFill/>
          <a:ln w="9525">
            <a:solidFill>
              <a:srgbClr val="E9E9E8"/>
            </a:solidFill>
            <a:round/>
            <a:headEnd/>
            <a:tailEnd/>
          </a:ln>
          <a:effectLst>
            <a:outerShdw blurRad="63500" algn="tl" rotWithShape="0">
              <a:srgbClr val="000000">
                <a:alpha val="54999"/>
              </a:srgbClr>
            </a:outerShdw>
          </a:effectLst>
          <a:extLst>
            <a:ext uri="{909E8E84-426E-40dd-AFC4-6F175D3DCCD1}">
              <a14:hiddenFill xmlns:a14="http://schemas.microsoft.com/office/drawing/2010/main" xmlns="">
                <a:noFill/>
              </a14:hiddenFill>
            </a:ext>
          </a:extLst>
        </p:spPr>
      </p:cxnSp>
      <p:sp>
        <p:nvSpPr>
          <p:cNvPr id="6" name="8 - Έλλειψη"/>
          <p:cNvSpPr>
            <a:spLocks noChangeArrowheads="1"/>
          </p:cNvSpPr>
          <p:nvPr/>
        </p:nvSpPr>
        <p:spPr bwMode="auto">
          <a:xfrm>
            <a:off x="4540250" y="3525838"/>
            <a:ext cx="46038" cy="46037"/>
          </a:xfrm>
          <a:prstGeom prst="ellipse">
            <a:avLst/>
          </a:prstGeom>
          <a:solidFill>
            <a:schemeClr val="accent2"/>
          </a:solidFill>
          <a:ln w="38100">
            <a:solidFill>
              <a:schemeClr val="accent2"/>
            </a:solidFill>
            <a:round/>
            <a:headEnd/>
            <a:tailEnd/>
          </a:ln>
          <a:effectLst>
            <a:outerShdw blurRad="63500" algn="tl" rotWithShape="0">
              <a:srgbClr val="000000">
                <a:alpha val="5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a:p>
        </p:txBody>
      </p:sp>
      <p:sp>
        <p:nvSpPr>
          <p:cNvPr id="28" name="27 - Τίτλος"/>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a:t>Kλικ για επεξεργασία του τίτλου</a:t>
            </a:r>
            <a:endParaRPr lang="en-US"/>
          </a:p>
        </p:txBody>
      </p:sp>
      <p:sp>
        <p:nvSpPr>
          <p:cNvPr id="7" name="14 - Θέση ημερομηνίας"/>
          <p:cNvSpPr>
            <a:spLocks noGrp="1"/>
          </p:cNvSpPr>
          <p:nvPr>
            <p:ph type="dt" sz="half" idx="10"/>
          </p:nvPr>
        </p:nvSpPr>
        <p:spPr/>
        <p:txBody>
          <a:bodyPr/>
          <a:lstStyle>
            <a:lvl1pPr>
              <a:defRPr/>
            </a:lvl1pPr>
          </a:lstStyle>
          <a:p>
            <a:fld id="{3F193C24-620D-E84D-A33C-655DED34F17F}" type="datetimeFigureOut">
              <a:rPr lang="el-GR"/>
              <a:pPr/>
              <a:t>11/10/23</a:t>
            </a:fld>
            <a:endParaRPr lang="el-GR"/>
          </a:p>
        </p:txBody>
      </p:sp>
      <p:sp>
        <p:nvSpPr>
          <p:cNvPr id="8" name="15 - Θέση αριθμού διαφάνειας"/>
          <p:cNvSpPr>
            <a:spLocks noGrp="1"/>
          </p:cNvSpPr>
          <p:nvPr>
            <p:ph type="sldNum" sz="quarter" idx="11"/>
          </p:nvPr>
        </p:nvSpPr>
        <p:spPr/>
        <p:txBody>
          <a:bodyPr/>
          <a:lstStyle>
            <a:lvl1pPr>
              <a:defRPr/>
            </a:lvl1pPr>
          </a:lstStyle>
          <a:p>
            <a:fld id="{7BDF99E4-E1C0-DF4F-A48C-93BCE9A41708}" type="slidenum">
              <a:rPr lang="el-GR"/>
              <a:pPr/>
              <a:t>‹#›</a:t>
            </a:fld>
            <a:endParaRPr lang="el-GR"/>
          </a:p>
        </p:txBody>
      </p:sp>
      <p:sp>
        <p:nvSpPr>
          <p:cNvPr id="10" name="16 - Θέση υποσέλιδου"/>
          <p:cNvSpPr>
            <a:spLocks noGrp="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666640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fld id="{016536D8-FB71-DA45-BFB3-C6A02E9E7C6D}" type="datetimeFigureOut">
              <a:rPr lang="el-GR"/>
              <a:pPr/>
              <a:t>11/10/23</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fld id="{B6B77508-2FAD-DF4A-8B9F-623EF52C4FC6}" type="slidenum">
              <a:rPr lang="el-GR"/>
              <a:pPr/>
              <a:t>‹#›</a:t>
            </a:fld>
            <a:endParaRPr lang="el-GR"/>
          </a:p>
        </p:txBody>
      </p:sp>
    </p:spTree>
    <p:extLst>
      <p:ext uri="{BB962C8B-B14F-4D97-AF65-F5344CB8AC3E}">
        <p14:creationId xmlns:p14="http://schemas.microsoft.com/office/powerpoint/2010/main" val="2245508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fld id="{9FCC653C-9576-C743-9C09-1180B3A990C4}" type="datetimeFigureOut">
              <a:rPr lang="el-GR"/>
              <a:pPr/>
              <a:t>11/10/23</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fld id="{49921A4C-573F-3941-9B0A-CC72285626BF}" type="slidenum">
              <a:rPr lang="el-GR"/>
              <a:pPr/>
              <a:t>‹#›</a:t>
            </a:fld>
            <a:endParaRPr lang="el-GR"/>
          </a:p>
        </p:txBody>
      </p:sp>
    </p:spTree>
    <p:extLst>
      <p:ext uri="{BB962C8B-B14F-4D97-AF65-F5344CB8AC3E}">
        <p14:creationId xmlns:p14="http://schemas.microsoft.com/office/powerpoint/2010/main" val="500922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7" name="16 - Τίτλος"/>
          <p:cNvSpPr>
            <a:spLocks noGrp="1"/>
          </p:cNvSpPr>
          <p:nvPr>
            <p:ph type="title"/>
          </p:nvPr>
        </p:nvSpPr>
        <p:spPr/>
        <p:txBody>
          <a:bodyPr rtlCol="0"/>
          <a:lstStyle/>
          <a:p>
            <a:r>
              <a:rPr lang="el-GR"/>
              <a:t>Kλικ για επεξεργασία του τίτλου</a:t>
            </a:r>
            <a:endParaRPr lang="en-US"/>
          </a:p>
        </p:txBody>
      </p:sp>
      <p:sp>
        <p:nvSpPr>
          <p:cNvPr id="4" name="23 - Θέση ημερομηνίας"/>
          <p:cNvSpPr>
            <a:spLocks noGrp="1"/>
          </p:cNvSpPr>
          <p:nvPr>
            <p:ph type="dt" sz="half" idx="10"/>
          </p:nvPr>
        </p:nvSpPr>
        <p:spPr/>
        <p:txBody>
          <a:bodyPr/>
          <a:lstStyle>
            <a:lvl1pPr>
              <a:defRPr/>
            </a:lvl1pPr>
          </a:lstStyle>
          <a:p>
            <a:fld id="{CBDC1AE5-7708-9346-9679-643C8D2AF209}" type="datetimeFigureOut">
              <a:rPr lang="el-GR"/>
              <a:pPr/>
              <a:t>11/10/23</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fld id="{196FCFB3-D759-8744-B75A-6B2908AC64D2}" type="slidenum">
              <a:rPr lang="el-GR"/>
              <a:pPr/>
              <a:t>‹#›</a:t>
            </a:fld>
            <a:endParaRPr lang="el-GR"/>
          </a:p>
        </p:txBody>
      </p:sp>
    </p:spTree>
    <p:extLst>
      <p:ext uri="{BB962C8B-B14F-4D97-AF65-F5344CB8AC3E}">
        <p14:creationId xmlns:p14="http://schemas.microsoft.com/office/powerpoint/2010/main" val="2845010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cxnSp>
        <p:nvCxnSpPr>
          <p:cNvPr id="4" name="6 - Ευθεία γραμμή σύνδεσης"/>
          <p:cNvCxnSpPr>
            <a:cxnSpLocks noChangeShapeType="1"/>
          </p:cNvCxnSpPr>
          <p:nvPr/>
        </p:nvCxnSpPr>
        <p:spPr bwMode="auto">
          <a:xfrm>
            <a:off x="685800" y="4916488"/>
            <a:ext cx="7924800" cy="4762"/>
          </a:xfrm>
          <a:prstGeom prst="line">
            <a:avLst/>
          </a:prstGeom>
          <a:noFill/>
          <a:ln w="9525">
            <a:solidFill>
              <a:srgbClr val="E9E9E8"/>
            </a:solidFill>
            <a:round/>
            <a:headEnd/>
            <a:tailEnd/>
          </a:ln>
          <a:effectLst>
            <a:outerShdw blurRad="63500" algn="tl" rotWithShape="0">
              <a:srgbClr val="000000">
                <a:alpha val="54999"/>
              </a:srgbClr>
            </a:outerShdw>
          </a:effectLst>
          <a:extLst>
            <a:ext uri="{909E8E84-426E-40dd-AFC4-6F175D3DCCD1}">
              <a14:hiddenFill xmlns:a14="http://schemas.microsoft.com/office/drawing/2010/main" xmlns="">
                <a:noFill/>
              </a14:hiddenFill>
            </a:ext>
          </a:extLst>
        </p:spPr>
      </p:cxn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fld id="{B1717359-34D4-C144-A95B-21A5F9D49657}" type="datetimeFigureOut">
              <a:rPr lang="el-GR"/>
              <a:pPr/>
              <a:t>11/10/23</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fld id="{4B3525FC-DB30-0D4C-8D12-A783EF07272B}" type="slidenum">
              <a:rPr lang="el-GR"/>
              <a:pPr/>
              <a:t>‹#›</a:t>
            </a:fld>
            <a:endParaRPr lang="el-GR"/>
          </a:p>
        </p:txBody>
      </p:sp>
    </p:spTree>
    <p:extLst>
      <p:ext uri="{BB962C8B-B14F-4D97-AF65-F5344CB8AC3E}">
        <p14:creationId xmlns:p14="http://schemas.microsoft.com/office/powerpoint/2010/main" val="267711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11" name="10 - Θέση περιεχομένου"/>
          <p:cNvSpPr>
            <a:spLocks noGrp="1"/>
          </p:cNvSpPr>
          <p:nvPr>
            <p:ph sz="half" idx="1"/>
          </p:nvPr>
        </p:nvSpPr>
        <p:spPr>
          <a:xfrm>
            <a:off x="457200" y="1524000"/>
            <a:ext cx="4059936"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12 - Θέση περιεχομένου"/>
          <p:cNvSpPr>
            <a:spLocks noGrp="1"/>
          </p:cNvSpPr>
          <p:nvPr>
            <p:ph sz="half" idx="2"/>
          </p:nvPr>
        </p:nvSpPr>
        <p:spPr>
          <a:xfrm>
            <a:off x="4648200" y="1524000"/>
            <a:ext cx="4059936"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fld id="{1C4DA951-1311-FA45-9DB3-BA11948C8519}" type="datetimeFigureOut">
              <a:rPr lang="el-GR"/>
              <a:pPr/>
              <a:t>11/10/23</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fld id="{6F732542-ABCE-A546-87C4-996B958F7966}" type="slidenum">
              <a:rPr lang="el-GR"/>
              <a:pPr/>
              <a:t>‹#›</a:t>
            </a:fld>
            <a:endParaRPr lang="el-GR"/>
          </a:p>
        </p:txBody>
      </p:sp>
    </p:spTree>
    <p:extLst>
      <p:ext uri="{BB962C8B-B14F-4D97-AF65-F5344CB8AC3E}">
        <p14:creationId xmlns:p14="http://schemas.microsoft.com/office/powerpoint/2010/main" val="3740238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cxnSp>
        <p:nvCxnSpPr>
          <p:cNvPr id="7" name="6 - Ευθεία γραμμή σύνδεσης"/>
          <p:cNvCxnSpPr>
            <a:cxnSpLocks noChangeShapeType="1"/>
          </p:cNvCxnSpPr>
          <p:nvPr/>
        </p:nvCxnSpPr>
        <p:spPr bwMode="auto">
          <a:xfrm>
            <a:off x="563563" y="2179638"/>
            <a:ext cx="3748087" cy="1587"/>
          </a:xfrm>
          <a:prstGeom prst="line">
            <a:avLst/>
          </a:prstGeom>
          <a:noFill/>
          <a:ln w="12700">
            <a:solidFill>
              <a:srgbClr val="E9E9E8"/>
            </a:solidFill>
            <a:round/>
            <a:headEnd/>
            <a:tailEnd/>
          </a:ln>
          <a:effectLst>
            <a:outerShdw blurRad="63500" algn="tl" rotWithShape="0">
              <a:srgbClr val="000000">
                <a:alpha val="54999"/>
              </a:srgbClr>
            </a:outerShdw>
          </a:effectLst>
          <a:extLst>
            <a:ext uri="{909E8E84-426E-40dd-AFC4-6F175D3DCCD1}">
              <a14:hiddenFill xmlns:a14="http://schemas.microsoft.com/office/drawing/2010/main" xmlns="">
                <a:noFill/>
              </a14:hiddenFill>
            </a:ext>
          </a:extLst>
        </p:spPr>
      </p:cxnSp>
      <p:cxnSp>
        <p:nvCxnSpPr>
          <p:cNvPr id="8" name="7 - Ευθεία γραμμή σύνδεσης"/>
          <p:cNvCxnSpPr>
            <a:cxnSpLocks noChangeShapeType="1"/>
          </p:cNvCxnSpPr>
          <p:nvPr/>
        </p:nvCxnSpPr>
        <p:spPr bwMode="auto">
          <a:xfrm>
            <a:off x="4754563" y="2179638"/>
            <a:ext cx="3749675" cy="1587"/>
          </a:xfrm>
          <a:prstGeom prst="line">
            <a:avLst/>
          </a:prstGeom>
          <a:noFill/>
          <a:ln w="12700">
            <a:solidFill>
              <a:srgbClr val="E9E9E8"/>
            </a:solidFill>
            <a:round/>
            <a:headEnd/>
            <a:tailEnd/>
          </a:ln>
          <a:effectLst>
            <a:outerShdw blurRad="63500" algn="tl" rotWithShape="0">
              <a:srgbClr val="000000">
                <a:alpha val="54999"/>
              </a:srgbClr>
            </a:outerShdw>
          </a:effectLst>
          <a:extLst>
            <a:ext uri="{909E8E84-426E-40dd-AFC4-6F175D3DCCD1}">
              <a14:hiddenFill xmlns:a14="http://schemas.microsoft.com/office/drawing/2010/main" xmlns="">
                <a:noFill/>
              </a14:hiddenFill>
            </a:ext>
          </a:extLst>
        </p:spPr>
      </p:cxn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34" name="33 - Θέση περιεχομένου"/>
          <p:cNvSpPr>
            <a:spLocks noGrp="1"/>
          </p:cNvSpPr>
          <p:nvPr>
            <p:ph sz="quarter" idx="4"/>
          </p:nvPr>
        </p:nvSpPr>
        <p:spPr>
          <a:xfrm>
            <a:off x="4649788" y="2201896"/>
            <a:ext cx="4038600" cy="391363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 name="1 - Τίτλος"/>
          <p:cNvSpPr>
            <a:spLocks noGrp="1"/>
          </p:cNvSpPr>
          <p:nvPr>
            <p:ph type="title"/>
          </p:nvPr>
        </p:nvSpPr>
        <p:spPr>
          <a:xfrm>
            <a:off x="457200" y="155448"/>
            <a:ext cx="8229600" cy="1143000"/>
          </a:xfrm>
        </p:spPr>
        <p:txBody>
          <a:bodyPr/>
          <a:lstStyle>
            <a:lvl1pPr>
              <a:defRPr/>
            </a:lvl1pPr>
          </a:lstStyle>
          <a:p>
            <a:r>
              <a:rPr lang="el-GR"/>
              <a:t>Kλικ για επεξεργασία του τίτλου</a:t>
            </a:r>
            <a:endParaRPr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9" name="8 - Θέση αριθμού διαφάνειας"/>
          <p:cNvSpPr>
            <a:spLocks noGrp="1"/>
          </p:cNvSpPr>
          <p:nvPr>
            <p:ph type="sldNum" sz="quarter" idx="10"/>
          </p:nvPr>
        </p:nvSpPr>
        <p:spPr/>
        <p:txBody>
          <a:bodyPr/>
          <a:lstStyle>
            <a:lvl1pPr>
              <a:defRPr/>
            </a:lvl1pPr>
          </a:lstStyle>
          <a:p>
            <a:fld id="{4291E513-943E-7746-B94E-C4E998CF0274}" type="slidenum">
              <a:rPr lang="el-GR"/>
              <a:pPr/>
              <a:t>‹#›</a:t>
            </a:fld>
            <a:endParaRPr lang="el-GR"/>
          </a:p>
        </p:txBody>
      </p:sp>
      <p:sp>
        <p:nvSpPr>
          <p:cNvPr id="10" name="7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ημερομηνίας"/>
          <p:cNvSpPr>
            <a:spLocks noGrp="1"/>
          </p:cNvSpPr>
          <p:nvPr>
            <p:ph type="dt" sz="half" idx="12"/>
          </p:nvPr>
        </p:nvSpPr>
        <p:spPr/>
        <p:txBody>
          <a:bodyPr/>
          <a:lstStyle>
            <a:lvl1pPr>
              <a:defRPr/>
            </a:lvl1pPr>
          </a:lstStyle>
          <a:p>
            <a:fld id="{8699604F-A95D-8449-825E-544B306836A9}" type="datetimeFigureOut">
              <a:rPr lang="el-GR"/>
              <a:pPr/>
              <a:t>11/10/23</a:t>
            </a:fld>
            <a:endParaRPr lang="el-GR"/>
          </a:p>
        </p:txBody>
      </p:sp>
    </p:spTree>
    <p:extLst>
      <p:ext uri="{BB962C8B-B14F-4D97-AF65-F5344CB8AC3E}">
        <p14:creationId xmlns:p14="http://schemas.microsoft.com/office/powerpoint/2010/main" val="4294492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3 - Θέση ημερομηνίας"/>
          <p:cNvSpPr>
            <a:spLocks noGrp="1"/>
          </p:cNvSpPr>
          <p:nvPr>
            <p:ph type="dt" sz="half" idx="10"/>
          </p:nvPr>
        </p:nvSpPr>
        <p:spPr/>
        <p:txBody>
          <a:bodyPr/>
          <a:lstStyle>
            <a:lvl1pPr>
              <a:defRPr/>
            </a:lvl1pPr>
          </a:lstStyle>
          <a:p>
            <a:fld id="{E8C6BF17-CEFB-534D-A7A7-203A5143D77F}" type="datetimeFigureOut">
              <a:rPr lang="el-GR"/>
              <a:pPr/>
              <a:t>11/10/23</a:t>
            </a:fld>
            <a:endParaRPr lang="el-GR"/>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fld id="{1372B06F-3EA4-D240-AC4B-BAA3ABB77AA7}" type="slidenum">
              <a:rPr lang="el-GR"/>
              <a:pPr/>
              <a:t>‹#›</a:t>
            </a:fld>
            <a:endParaRPr lang="el-GR"/>
          </a:p>
        </p:txBody>
      </p:sp>
    </p:spTree>
    <p:extLst>
      <p:ext uri="{BB962C8B-B14F-4D97-AF65-F5344CB8AC3E}">
        <p14:creationId xmlns:p14="http://schemas.microsoft.com/office/powerpoint/2010/main" val="2705136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23 - Θέση ημερομηνίας"/>
          <p:cNvSpPr>
            <a:spLocks noGrp="1"/>
          </p:cNvSpPr>
          <p:nvPr>
            <p:ph type="dt" sz="half" idx="10"/>
          </p:nvPr>
        </p:nvSpPr>
        <p:spPr/>
        <p:txBody>
          <a:bodyPr/>
          <a:lstStyle>
            <a:lvl1pPr>
              <a:defRPr/>
            </a:lvl1pPr>
          </a:lstStyle>
          <a:p>
            <a:fld id="{53DF27D2-4F18-5841-AF80-AE63CCED576A}" type="datetimeFigureOut">
              <a:rPr lang="el-GR"/>
              <a:pPr/>
              <a:t>11/10/23</a:t>
            </a:fld>
            <a:endParaRPr lang="el-GR"/>
          </a:p>
        </p:txBody>
      </p:sp>
      <p:sp>
        <p:nvSpPr>
          <p:cNvPr id="3" name="9 - Θέση υποσέλιδου"/>
          <p:cNvSpPr>
            <a:spLocks noGrp="1"/>
          </p:cNvSpPr>
          <p:nvPr>
            <p:ph type="ftr" sz="quarter" idx="11"/>
          </p:nvPr>
        </p:nvSpPr>
        <p:spPr/>
        <p:txBody>
          <a:bodyPr/>
          <a:lstStyle>
            <a:lvl1pPr>
              <a:defRPr/>
            </a:lvl1pPr>
          </a:lstStyle>
          <a:p>
            <a:pPr>
              <a:defRPr/>
            </a:pPr>
            <a:endParaRPr lang="el-GR"/>
          </a:p>
        </p:txBody>
      </p:sp>
      <p:sp>
        <p:nvSpPr>
          <p:cNvPr id="4" name="21 - Θέση αριθμού διαφάνειας"/>
          <p:cNvSpPr>
            <a:spLocks noGrp="1"/>
          </p:cNvSpPr>
          <p:nvPr>
            <p:ph type="sldNum" sz="quarter" idx="12"/>
          </p:nvPr>
        </p:nvSpPr>
        <p:spPr/>
        <p:txBody>
          <a:bodyPr/>
          <a:lstStyle>
            <a:lvl1pPr>
              <a:defRPr/>
            </a:lvl1pPr>
          </a:lstStyle>
          <a:p>
            <a:fld id="{46C64D67-E464-4343-9AA8-3F4FA41F25C1}" type="slidenum">
              <a:rPr lang="el-GR"/>
              <a:pPr/>
              <a:t>‹#›</a:t>
            </a:fld>
            <a:endParaRPr lang="el-GR"/>
          </a:p>
        </p:txBody>
      </p:sp>
    </p:spTree>
    <p:extLst>
      <p:ext uri="{BB962C8B-B14F-4D97-AF65-F5344CB8AC3E}">
        <p14:creationId xmlns:p14="http://schemas.microsoft.com/office/powerpoint/2010/main" val="4091147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3" name="2 - Θέση κειμένου"/>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tIns="91440"/>
          <a:lstStyle>
            <a:lvl1pPr algn="l">
              <a:buNone/>
              <a:defRPr sz="1800" b="1" spc="-50" baseline="0">
                <a:ln w="3175">
                  <a:noFill/>
                </a:ln>
                <a:solidFill>
                  <a:schemeClr val="tx2"/>
                </a:solidFill>
                <a:effectLst/>
                <a:latin typeface="+mn-lt"/>
                <a:ea typeface="+mn-ea"/>
                <a:cs typeface="+mn-cs"/>
              </a:defRPr>
            </a:lvl1pPr>
          </a:lstStyle>
          <a:p>
            <a:r>
              <a:rPr lang="el-GR"/>
              <a:t>Kλικ για επεξεργασία του τίτλου</a:t>
            </a:r>
            <a:endParaRPr lang="en-US"/>
          </a:p>
        </p:txBody>
      </p:sp>
      <p:sp>
        <p:nvSpPr>
          <p:cNvPr id="5" name="23 - Θέση ημερομηνίας"/>
          <p:cNvSpPr>
            <a:spLocks noGrp="1"/>
          </p:cNvSpPr>
          <p:nvPr>
            <p:ph type="dt" sz="half" idx="10"/>
          </p:nvPr>
        </p:nvSpPr>
        <p:spPr/>
        <p:txBody>
          <a:bodyPr/>
          <a:lstStyle>
            <a:lvl1pPr>
              <a:defRPr/>
            </a:lvl1pPr>
          </a:lstStyle>
          <a:p>
            <a:fld id="{A5CF0863-4F69-2943-8503-2628E6315EDB}" type="datetimeFigureOut">
              <a:rPr lang="el-GR"/>
              <a:pPr/>
              <a:t>11/10/23</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fld id="{A78FAEFC-6147-3D43-8972-50145EA88B65}" type="slidenum">
              <a:rPr lang="el-GR"/>
              <a:pPr/>
              <a:t>‹#›</a:t>
            </a:fld>
            <a:endParaRPr lang="el-GR"/>
          </a:p>
        </p:txBody>
      </p:sp>
    </p:spTree>
    <p:extLst>
      <p:ext uri="{BB962C8B-B14F-4D97-AF65-F5344CB8AC3E}">
        <p14:creationId xmlns:p14="http://schemas.microsoft.com/office/powerpoint/2010/main" val="235734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tIns="91440"/>
          <a:lstStyle>
            <a:lvl1pPr algn="l">
              <a:buNone/>
              <a:defRPr sz="1800" b="1" spc="-50" baseline="0">
                <a:ln w="3175">
                  <a:noFill/>
                </a:ln>
                <a:solidFill>
                  <a:schemeClr val="tx2"/>
                </a:solidFill>
                <a:effectLst/>
                <a:latin typeface="+mn-lt"/>
                <a:ea typeface="+mn-ea"/>
                <a:cs typeface="+mn-cs"/>
              </a:defRPr>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l-GR" noProof="0"/>
              <a:t>Κάντε κλικ στο εικονίδιο για να προσθέσετε μια εικόνα</a:t>
            </a:r>
            <a:endParaRPr lang="en-US" noProof="0"/>
          </a:p>
        </p:txBody>
      </p:sp>
      <p:sp>
        <p:nvSpPr>
          <p:cNvPr id="4" name="3 - Θέση κειμένου"/>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a:t>Kλικ για επεξεργασία των στυλ του υποδείγματος</a:t>
            </a:r>
          </a:p>
        </p:txBody>
      </p:sp>
      <p:sp>
        <p:nvSpPr>
          <p:cNvPr id="5" name="23 - Θέση ημερομηνίας"/>
          <p:cNvSpPr>
            <a:spLocks noGrp="1"/>
          </p:cNvSpPr>
          <p:nvPr>
            <p:ph type="dt" sz="half" idx="10"/>
          </p:nvPr>
        </p:nvSpPr>
        <p:spPr/>
        <p:txBody>
          <a:bodyPr/>
          <a:lstStyle>
            <a:lvl1pPr>
              <a:defRPr/>
            </a:lvl1pPr>
          </a:lstStyle>
          <a:p>
            <a:fld id="{F7DD3CB5-6B1A-A349-B20B-61685BB41677}" type="datetimeFigureOut">
              <a:rPr lang="el-GR"/>
              <a:pPr/>
              <a:t>11/10/23</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fld id="{496708D8-9DEF-8144-9C7A-0FD2498AEF1E}" type="slidenum">
              <a:rPr lang="el-GR"/>
              <a:pPr/>
              <a:t>‹#›</a:t>
            </a:fld>
            <a:endParaRPr lang="el-GR"/>
          </a:p>
        </p:txBody>
      </p:sp>
    </p:spTree>
    <p:extLst>
      <p:ext uri="{BB962C8B-B14F-4D97-AF65-F5344CB8AC3E}">
        <p14:creationId xmlns:p14="http://schemas.microsoft.com/office/powerpoint/2010/main" val="3817968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2000"/>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1026" name="8 - Θέση κειμένου"/>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4" name="23 - Θέση ημερομηνίας"/>
          <p:cNvSpPr>
            <a:spLocks noGrp="1"/>
          </p:cNvSpPr>
          <p:nvPr>
            <p:ph type="dt" sz="half" idx="2"/>
          </p:nvPr>
        </p:nvSpPr>
        <p:spPr>
          <a:xfrm>
            <a:off x="5791200" y="6203950"/>
            <a:ext cx="2590800" cy="38417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tx2"/>
                </a:solidFill>
                <a:latin typeface="Constantia" charset="0"/>
              </a:defRPr>
            </a:lvl1pPr>
          </a:lstStyle>
          <a:p>
            <a:fld id="{62804E68-A642-824D-BD36-5A2C5927F906}" type="datetimeFigureOut">
              <a:rPr lang="el-GR"/>
              <a:pPr/>
              <a:t>11/10/23</a:t>
            </a:fld>
            <a:endParaRPr lang="el-GR"/>
          </a:p>
        </p:txBody>
      </p:sp>
      <p:sp>
        <p:nvSpPr>
          <p:cNvPr id="10" name="9 - Θέση υποσέλιδου"/>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ea typeface="+mn-ea"/>
                <a:cs typeface="+mn-cs"/>
              </a:defRPr>
            </a:lvl1pPr>
          </a:lstStyle>
          <a:p>
            <a:pPr>
              <a:defRPr/>
            </a:pPr>
            <a:endParaRPr lang="el-GR"/>
          </a:p>
        </p:txBody>
      </p:sp>
      <p:sp>
        <p:nvSpPr>
          <p:cNvPr id="22" name="21 - Θέση αριθμού διαφάνειας"/>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a:defRPr sz="1600">
                <a:solidFill>
                  <a:schemeClr val="tx2"/>
                </a:solidFill>
                <a:latin typeface="Constantia" charset="0"/>
              </a:defRPr>
            </a:lvl1pPr>
          </a:lstStyle>
          <a:p>
            <a:fld id="{C6A1F9DA-5E67-9846-A77C-23DCE49F7EA6}" type="slidenum">
              <a:rPr lang="el-GR"/>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wrap="square" lIns="91440" tIns="45720" rIns="91440" bIns="45720" numCol="1" anchor="b" anchorCtr="0" compatLnSpc="1">
            <a:prstTxWarp prst="textNoShape">
              <a:avLst/>
            </a:prstTxWarp>
            <a:normAutofit/>
          </a:bodyPr>
          <a:lstStyle/>
          <a:p>
            <a:pPr lvl="0"/>
            <a:r>
              <a:rPr lang="el-GR"/>
              <a:t>Kλικ για επεξεργασία του τίτλου</a:t>
            </a:r>
            <a:endParaRPr lang="en-US"/>
          </a:p>
        </p:txBody>
      </p:sp>
    </p:spTree>
  </p:cSld>
  <p:clrMap bg1="dk1" tx1="lt1" bg2="dk2" tx2="lt2" accent1="accent1" accent2="accent2" accent3="accent3" accent4="accent4" accent5="accent5" accent6="accent6" hlink="hlink" folHlink="folHlink"/>
  <p:sldLayoutIdLst>
    <p:sldLayoutId id="2147483853" r:id="rId1"/>
    <p:sldLayoutId id="2147483845" r:id="rId2"/>
    <p:sldLayoutId id="2147483854" r:id="rId3"/>
    <p:sldLayoutId id="2147483846" r:id="rId4"/>
    <p:sldLayoutId id="2147483855" r:id="rId5"/>
    <p:sldLayoutId id="2147483847" r:id="rId6"/>
    <p:sldLayoutId id="2147483848" r:id="rId7"/>
    <p:sldLayoutId id="2147483849" r:id="rId8"/>
    <p:sldLayoutId id="2147483850" r:id="rId9"/>
    <p:sldLayoutId id="2147483851" r:id="rId10"/>
    <p:sldLayoutId id="2147483852"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ＭＳ Ｐゴシック" charset="0"/>
          <a:cs typeface="+mj-cs"/>
        </a:defRPr>
      </a:lvl1pPr>
      <a:lvl2pPr algn="l" rtl="0" eaLnBrk="0" fontAlgn="base" hangingPunct="0">
        <a:spcBef>
          <a:spcPct val="0"/>
        </a:spcBef>
        <a:spcAft>
          <a:spcPct val="0"/>
        </a:spcAft>
        <a:defRPr sz="4200">
          <a:solidFill>
            <a:srgbClr val="F9F9F9"/>
          </a:solidFill>
          <a:latin typeface="Constantia" pitchFamily="18" charset="0"/>
          <a:ea typeface="ＭＳ Ｐゴシック" charset="0"/>
        </a:defRPr>
      </a:lvl2pPr>
      <a:lvl3pPr algn="l" rtl="0" eaLnBrk="0" fontAlgn="base" hangingPunct="0">
        <a:spcBef>
          <a:spcPct val="0"/>
        </a:spcBef>
        <a:spcAft>
          <a:spcPct val="0"/>
        </a:spcAft>
        <a:defRPr sz="4200">
          <a:solidFill>
            <a:srgbClr val="F9F9F9"/>
          </a:solidFill>
          <a:latin typeface="Constantia" pitchFamily="18" charset="0"/>
          <a:ea typeface="ＭＳ Ｐゴシック" charset="0"/>
        </a:defRPr>
      </a:lvl3pPr>
      <a:lvl4pPr algn="l" rtl="0" eaLnBrk="0" fontAlgn="base" hangingPunct="0">
        <a:spcBef>
          <a:spcPct val="0"/>
        </a:spcBef>
        <a:spcAft>
          <a:spcPct val="0"/>
        </a:spcAft>
        <a:defRPr sz="4200">
          <a:solidFill>
            <a:srgbClr val="F9F9F9"/>
          </a:solidFill>
          <a:latin typeface="Constantia" pitchFamily="18" charset="0"/>
          <a:ea typeface="ＭＳ Ｐゴシック" charset="0"/>
        </a:defRPr>
      </a:lvl4pPr>
      <a:lvl5pPr algn="l" rtl="0" eaLnBrk="0" fontAlgn="base" hangingPunct="0">
        <a:spcBef>
          <a:spcPct val="0"/>
        </a:spcBef>
        <a:spcAft>
          <a:spcPct val="0"/>
        </a:spcAft>
        <a:defRPr sz="4200">
          <a:solidFill>
            <a:srgbClr val="F9F9F9"/>
          </a:solidFill>
          <a:latin typeface="Constantia" pitchFamily="18" charset="0"/>
          <a:ea typeface="ＭＳ Ｐゴシック"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charset="0"/>
        <a:buChar char=""/>
        <a:defRPr sz="2600" kern="1200">
          <a:solidFill>
            <a:schemeClr val="tx1"/>
          </a:solidFill>
          <a:latin typeface="+mn-lt"/>
          <a:ea typeface="ＭＳ Ｐゴシック" charset="0"/>
          <a:cs typeface="+mn-cs"/>
        </a:defRPr>
      </a:lvl1pPr>
      <a:lvl2pPr marL="639763" indent="-273050" algn="l" rtl="0" eaLnBrk="0" fontAlgn="base" hangingPunct="0">
        <a:spcBef>
          <a:spcPts val="300"/>
        </a:spcBef>
        <a:spcAft>
          <a:spcPct val="0"/>
        </a:spcAft>
        <a:buClr>
          <a:srgbClr val="D6903D"/>
        </a:buClr>
        <a:buSzPct val="85000"/>
        <a:buFont typeface="Wingdings 2" charset="0"/>
        <a:buChar char=""/>
        <a:defRPr sz="2400" kern="1200">
          <a:solidFill>
            <a:schemeClr val="tx2"/>
          </a:solidFill>
          <a:latin typeface="+mn-lt"/>
          <a:ea typeface="ＭＳ Ｐゴシック" charset="0"/>
          <a:cs typeface="+mn-cs"/>
        </a:defRPr>
      </a:lvl2pPr>
      <a:lvl3pPr marL="1004888" indent="-228600" algn="l" rtl="0" eaLnBrk="0" fontAlgn="base" hangingPunct="0">
        <a:spcBef>
          <a:spcPts val="300"/>
        </a:spcBef>
        <a:spcAft>
          <a:spcPct val="0"/>
        </a:spcAft>
        <a:buClr>
          <a:srgbClr val="B37732"/>
        </a:buClr>
        <a:buSzPct val="85000"/>
        <a:buFont typeface="Wingdings 2" charset="0"/>
        <a:buChar char=""/>
        <a:defRPr sz="2100" kern="1200">
          <a:solidFill>
            <a:schemeClr val="tx1"/>
          </a:solidFill>
          <a:latin typeface="+mn-lt"/>
          <a:ea typeface="ＭＳ Ｐゴシック" charset="0"/>
          <a:cs typeface="+mn-cs"/>
        </a:defRPr>
      </a:lvl3pPr>
      <a:lvl4pPr marL="1279525" indent="-228600" algn="l" rtl="0" eaLnBrk="0" fontAlgn="base" hangingPunct="0">
        <a:spcBef>
          <a:spcPts val="300"/>
        </a:spcBef>
        <a:spcAft>
          <a:spcPct val="0"/>
        </a:spcAft>
        <a:buClr>
          <a:srgbClr val="D6903D"/>
        </a:buClr>
        <a:buSzPct val="85000"/>
        <a:buFont typeface="Wingdings 2" charset="0"/>
        <a:buChar char=""/>
        <a:defRPr sz="1900" kern="1200">
          <a:solidFill>
            <a:schemeClr val="tx1"/>
          </a:solidFill>
          <a:latin typeface="+mn-lt"/>
          <a:ea typeface="ＭＳ Ｐゴシック" charset="0"/>
          <a:cs typeface="+mn-cs"/>
        </a:defRPr>
      </a:lvl4pPr>
      <a:lvl5pPr marL="1554163" indent="-228600" algn="l" rtl="0" eaLnBrk="0" fontAlgn="base" hangingPunct="0">
        <a:spcBef>
          <a:spcPts val="338"/>
        </a:spcBef>
        <a:spcAft>
          <a:spcPct val="0"/>
        </a:spcAft>
        <a:buClr>
          <a:srgbClr val="D6903D"/>
        </a:buClr>
        <a:buSzPct val="85000"/>
        <a:buFont typeface="Wingdings 2" charset="0"/>
        <a:buChar char=""/>
        <a:defRPr sz="1600" kern="1200">
          <a:solidFill>
            <a:schemeClr val="tx1"/>
          </a:solidFill>
          <a:latin typeface="+mn-lt"/>
          <a:ea typeface="ＭＳ Ｐゴシック" charset="0"/>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hellenicparliament.gr/Vouli-ton-Ellinon/I-Bibliothiki/Koinovouleftiki-Syllogi/Syntagmata/" TargetMode="External"/><Relationship Id="rId2" Type="http://schemas.openxmlformats.org/officeDocument/2006/relationships/hyperlink" Target="http://vatopaidi.wordpress.com/2008/10/24/%CF%80%CE%B5%CF%81%CE%AF-%CE%B5%CE%BA%CE%BA%CE%BB%CE%B7%CF%83%CE%B9%CE%B1%CF%83%CF%84%CE%B9%CE%BA%CE%AE%CF%82-%CF%80%CE%B5%CF%81%CE%B9%CE%BF%CF%85%CF%83%CE%AF%CE%B1%CF%8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eaLnBrk="1" hangingPunct="1">
              <a:buClr>
                <a:srgbClr val="333A1D"/>
              </a:buClr>
              <a:buFont typeface="Constantia" charset="0"/>
              <a:buAutoNum type="arabicPeriod"/>
            </a:pPr>
            <a:endParaRPr lang="el-GR" sz="2800" b="1">
              <a:solidFill>
                <a:srgbClr val="5B0B05"/>
              </a:solidFill>
              <a:latin typeface="Calibri" charset="0"/>
            </a:endParaRPr>
          </a:p>
          <a:p>
            <a:pPr marL="514350" indent="-514350" eaLnBrk="1" hangingPunct="1">
              <a:buClr>
                <a:srgbClr val="333A1D"/>
              </a:buClr>
              <a:buFont typeface="Constantia" charset="0"/>
              <a:buAutoNum type="arabicPeriod"/>
            </a:pPr>
            <a:r>
              <a:rPr lang="el-GR" sz="2800" b="1">
                <a:solidFill>
                  <a:srgbClr val="5B0B05"/>
                </a:solidFill>
                <a:latin typeface="Calibri" charset="0"/>
              </a:rPr>
              <a:t>Θρησκεία και ελληνική ταυτότητα </a:t>
            </a:r>
          </a:p>
          <a:p>
            <a:pPr marL="514350" indent="-514350" eaLnBrk="1" hangingPunct="1">
              <a:buClr>
                <a:srgbClr val="333A1D"/>
              </a:buClr>
              <a:buFont typeface="Constantia" charset="0"/>
              <a:buAutoNum type="arabicPeriod"/>
            </a:pPr>
            <a:endParaRPr lang="el-GR" sz="2800">
              <a:solidFill>
                <a:srgbClr val="5B0B05"/>
              </a:solidFill>
              <a:latin typeface="Calibri" charset="0"/>
            </a:endParaRPr>
          </a:p>
          <a:p>
            <a:pPr marL="514350" indent="-514350" eaLnBrk="1" hangingPunct="1">
              <a:buClr>
                <a:srgbClr val="333A1D"/>
              </a:buClr>
              <a:buFont typeface="Constantia" charset="0"/>
              <a:buAutoNum type="arabicPeriod"/>
            </a:pPr>
            <a:endParaRPr lang="el-GR" sz="2800">
              <a:solidFill>
                <a:srgbClr val="5B0B05"/>
              </a:solidFill>
              <a:latin typeface="Calibri" charset="0"/>
            </a:endParaRPr>
          </a:p>
          <a:p>
            <a:pPr marL="514350" indent="-514350" eaLnBrk="1" hangingPunct="1">
              <a:buClr>
                <a:srgbClr val="333A1D"/>
              </a:buClr>
              <a:buFont typeface="Constantia" charset="0"/>
              <a:buAutoNum type="arabicPeriod"/>
            </a:pPr>
            <a:r>
              <a:rPr lang="el-GR" sz="2800" b="1">
                <a:solidFill>
                  <a:srgbClr val="5B0B05"/>
                </a:solidFill>
                <a:latin typeface="Calibri" charset="0"/>
              </a:rPr>
              <a:t>Η πολιτική του ελληνικού κράτους όσον αφορά τη σχέση κράτους και εκκλησίας</a:t>
            </a:r>
          </a:p>
          <a:p>
            <a:pPr marL="514350" indent="-514350"/>
            <a:endParaRPr lang="el-GR">
              <a:latin typeface="Constantia" charset="0"/>
            </a:endParaRPr>
          </a:p>
        </p:txBody>
      </p:sp>
      <p:sp>
        <p:nvSpPr>
          <p:cNvPr id="3" name="Title 2"/>
          <p:cNvSpPr>
            <a:spLocks noGrp="1"/>
          </p:cNvSpPr>
          <p:nvPr>
            <p:ph type="title"/>
          </p:nvPr>
        </p:nvSpPr>
        <p:spPr/>
        <p:txBody>
          <a:bodyPr>
            <a:noAutofit/>
          </a:bodyPr>
          <a:lstStyle/>
          <a:p>
            <a:pPr algn="ctr">
              <a:defRPr/>
            </a:pPr>
            <a:r>
              <a:rPr lang="el-GR" sz="2800">
                <a:solidFill>
                  <a:schemeClr val="accent4">
                    <a:lumMod val="50000"/>
                  </a:schemeClr>
                </a:solidFill>
                <a:ea typeface="+mj-ea"/>
              </a:rPr>
              <a:t>ΖΗΤΗΜΑΤΑ ΕΚΠΑΙΔΕΥΤΙΚΗΣ ΠΟΛΙΤΙΚΗΣ ΜΕΘΟΔΟΛΟΓΙΑ ΑΝΑΛΥΣΗΣ </a:t>
            </a:r>
            <a:br>
              <a:rPr lang="el-GR" sz="2800">
                <a:solidFill>
                  <a:schemeClr val="accent4">
                    <a:lumMod val="50000"/>
                  </a:schemeClr>
                </a:solidFill>
                <a:ea typeface="+mj-ea"/>
              </a:rPr>
            </a:br>
            <a:r>
              <a:rPr lang="el-GR" sz="2800">
                <a:solidFill>
                  <a:schemeClr val="accent4">
                    <a:lumMod val="50000"/>
                  </a:schemeClr>
                </a:solidFill>
                <a:ea typeface="+mj-ea"/>
              </a:rPr>
              <a:t>ΤΩΝ ΕΚΠΑΙΔΕΥΤΙΚΩΝ ΘΕΣΜΩΝ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850" y="1125538"/>
            <a:ext cx="8208963" cy="5472112"/>
          </a:xfrm>
        </p:spPr>
        <p:txBody>
          <a:bodyPr>
            <a:normAutofit lnSpcReduction="10000"/>
          </a:bodyPr>
          <a:lstStyle/>
          <a:p>
            <a:pPr marL="342900" indent="-342900" algn="just" eaLnBrk="1" hangingPunct="1">
              <a:lnSpc>
                <a:spcPct val="80000"/>
              </a:lnSpc>
              <a:buClr>
                <a:srgbClr val="333A1D"/>
              </a:buClr>
              <a:buFont typeface="Arial" charset="0"/>
              <a:buAutoNum type="arabicPeriod"/>
            </a:pPr>
            <a:r>
              <a:rPr lang="el-GR" sz="1600">
                <a:solidFill>
                  <a:srgbClr val="5B0B05"/>
                </a:solidFill>
                <a:latin typeface="Calibri" charset="0"/>
              </a:rPr>
              <a:t>Καθένας έχει δικαίωμα να αναπτύσσει ελεύθερα την προσωπικότητά του και να συμμετέχει στην κοινωνική, οικονομική και πολιτική ζωή της Χώρας, εφόσον δεν προσβάλλει τα δικαιώματα των άλλων και δεν παραβιάζει το Σύνταγμα ή τα χρηστά ήθη.</a:t>
            </a:r>
          </a:p>
          <a:p>
            <a:pPr marL="342900" indent="-342900" algn="just" eaLnBrk="1" hangingPunct="1">
              <a:lnSpc>
                <a:spcPct val="80000"/>
              </a:lnSpc>
              <a:buClr>
                <a:srgbClr val="333A1D"/>
              </a:buClr>
              <a:buFont typeface="Arial" charset="0"/>
              <a:buAutoNum type="arabicPeriod" startAt="2"/>
            </a:pPr>
            <a:r>
              <a:rPr lang="el-GR" sz="1600" b="1">
                <a:solidFill>
                  <a:srgbClr val="5B0B05"/>
                </a:solidFill>
                <a:latin typeface="Calibri" charset="0"/>
              </a:rPr>
              <a:t>Όλοι όσοι βρίσκονται στην Ελληνική Επικράτεια απολαμβάνουν την απόλυτη προστασία της ζωής, της τιμής και της ελευθερίας τους, χωρίς διάκριση εθνικότητας, φυλής, γλώσσας και θρησκευτικών ή πολιτικών πεποιθήσεων. </a:t>
            </a:r>
            <a:r>
              <a:rPr lang="el-GR" sz="1600">
                <a:solidFill>
                  <a:srgbClr val="5B0B05"/>
                </a:solidFill>
                <a:latin typeface="Calibri" charset="0"/>
              </a:rPr>
              <a:t>Εξαιρέσεις επιτρέπονται στις περιπτώσεις που προβλέπει το διεθνές δίκαιο.</a:t>
            </a:r>
          </a:p>
          <a:p>
            <a:pPr marL="342900" indent="-342900" algn="just" eaLnBrk="1" hangingPunct="1">
              <a:lnSpc>
                <a:spcPct val="80000"/>
              </a:lnSpc>
              <a:buClr>
                <a:srgbClr val="333A1D"/>
              </a:buClr>
              <a:buFont typeface="Arial" charset="0"/>
              <a:buNone/>
            </a:pPr>
            <a:r>
              <a:rPr lang="el-GR" sz="1600">
                <a:solidFill>
                  <a:srgbClr val="5B0B05"/>
                </a:solidFill>
                <a:latin typeface="Calibri" charset="0"/>
              </a:rPr>
              <a:t>	Απαγορεύεται η έκδοση αλλοδαπού που διώκεται για τη δράση του υπέρ της ελευθερίας.</a:t>
            </a:r>
          </a:p>
          <a:p>
            <a:pPr marL="342900" indent="-342900" algn="just" eaLnBrk="1" hangingPunct="1">
              <a:lnSpc>
                <a:spcPct val="80000"/>
              </a:lnSpc>
              <a:buClr>
                <a:srgbClr val="333A1D"/>
              </a:buClr>
              <a:buFont typeface="Arial" charset="0"/>
              <a:buNone/>
            </a:pPr>
            <a:r>
              <a:rPr lang="el-GR" sz="1600">
                <a:solidFill>
                  <a:srgbClr val="5B0B05"/>
                </a:solidFill>
                <a:latin typeface="Calibri" charset="0"/>
              </a:rPr>
              <a:t>3. 	Η προσωπική ελευθερία έίναι απαραβίαστη. Κανένας δεν καταδιώκεται ούτε συλλαμβάνεται ούτε φυλακίζεται ούτε με οποιονδήποτε άλλο τρόπο περιορίζεται, παρά μόνο όταν και όπως ορίζει ο νόμος.</a:t>
            </a:r>
          </a:p>
          <a:p>
            <a:pPr marL="342900" indent="-342900" algn="just" eaLnBrk="1" hangingPunct="1">
              <a:lnSpc>
                <a:spcPct val="80000"/>
              </a:lnSpc>
              <a:buClr>
                <a:srgbClr val="333A1D"/>
              </a:buClr>
              <a:buFont typeface="Arial" charset="0"/>
              <a:buNone/>
            </a:pPr>
            <a:r>
              <a:rPr lang="el-GR" sz="1600">
                <a:solidFill>
                  <a:srgbClr val="5B0B05"/>
                </a:solidFill>
                <a:latin typeface="Calibri" charset="0"/>
              </a:rPr>
              <a:t>4. 	Απαγορεύονται ατομικά διοικητικά μέτρα που περιορίζουν σε οποιονδήποτε Έλληνα την ελεύθερη κίνηση ή εγκατάσταση στη Χώρα, καθώς και την ελεύθερη έξοδο και είσοδο σ</a:t>
            </a:r>
            <a:r>
              <a:rPr lang="ja-JP" altLang="el-GR" sz="1600">
                <a:solidFill>
                  <a:srgbClr val="5B0B05"/>
                </a:solidFill>
                <a:latin typeface="Calibri" charset="0"/>
              </a:rPr>
              <a:t>’</a:t>
            </a:r>
            <a:r>
              <a:rPr lang="el-GR" sz="1600">
                <a:solidFill>
                  <a:srgbClr val="5B0B05"/>
                </a:solidFill>
                <a:latin typeface="Calibri" charset="0"/>
              </a:rPr>
              <a:t> αυτήν. Τέτοιου περιεχομένου περιοριστικά μέτρα είναι δυνατόν να επιβληθούν μόνο ως παρεπόμενη ποινή με απόφαση ποινικού δικαστηρίου, σε εξαιρετικές περιπτώσεις ανάγκης και μόνο για την πρόληψη αξιόποινων πράξεων, όπως</a:t>
            </a:r>
            <a:r>
              <a:rPr lang="en-US" sz="1600">
                <a:solidFill>
                  <a:srgbClr val="5B0B05"/>
                </a:solidFill>
                <a:latin typeface="Calibri" charset="0"/>
              </a:rPr>
              <a:t> </a:t>
            </a:r>
            <a:r>
              <a:rPr lang="el-GR" sz="1600">
                <a:solidFill>
                  <a:srgbClr val="5B0B05"/>
                </a:solidFill>
                <a:latin typeface="Calibri" charset="0"/>
              </a:rPr>
              <a:t>ο νόμος ορίζει.</a:t>
            </a:r>
          </a:p>
          <a:p>
            <a:pPr marL="342900" indent="-342900" algn="just" eaLnBrk="1" hangingPunct="1">
              <a:lnSpc>
                <a:spcPct val="80000"/>
              </a:lnSpc>
              <a:buClr>
                <a:srgbClr val="333A1D"/>
              </a:buClr>
              <a:buFont typeface="Arial" charset="0"/>
              <a:buAutoNum type="arabicPeriod" startAt="5"/>
            </a:pPr>
            <a:r>
              <a:rPr lang="el-GR" sz="1600">
                <a:solidFill>
                  <a:srgbClr val="5B0B05"/>
                </a:solidFill>
                <a:latin typeface="Calibri" charset="0"/>
              </a:rPr>
              <a:t>Καθένας έχει δικαίωμα στην προστασία της υγείας και της γενετικής του ταυτότητας. Νόμος ορίζει τα σχετικά με την προστασία κάθε προσώπου έναντι των βιοϊατρικών παρεμβάσεων.</a:t>
            </a:r>
          </a:p>
          <a:p>
            <a:pPr marL="342900" indent="-342900" algn="just" eaLnBrk="1" hangingPunct="1">
              <a:lnSpc>
                <a:spcPct val="80000"/>
              </a:lnSpc>
              <a:buClr>
                <a:srgbClr val="333A1D"/>
              </a:buClr>
              <a:buFont typeface="Arial" charset="0"/>
              <a:buNone/>
            </a:pPr>
            <a:r>
              <a:rPr lang="el-GR" sz="1600">
                <a:solidFill>
                  <a:srgbClr val="5B0B05"/>
                </a:solidFill>
                <a:latin typeface="Calibri" charset="0"/>
              </a:rPr>
              <a:t>	Ερμηνευτική δήλωση: Στην απαγόρευση της παραγράφου 4 δεν περιλαμβάνεται η απαγόρευση της εξόδου με πράξη του Εισαγγελέα, εξαιτίας ποινικής δίωξης, ούτε η λήψη μέτρων που επιβάλλονται για τη  προστασία της δημόσιας υγείας ή της υγείας ασθενών, όπως νόμος ορίζει.  </a:t>
            </a:r>
          </a:p>
          <a:p>
            <a:pPr marL="342900" indent="-342900" algn="just" eaLnBrk="1" hangingPunct="1">
              <a:lnSpc>
                <a:spcPct val="80000"/>
              </a:lnSpc>
              <a:buFont typeface="Arial" charset="0"/>
              <a:buNone/>
            </a:pPr>
            <a:endParaRPr lang="el-GR" sz="500">
              <a:solidFill>
                <a:schemeClr val="tx1"/>
              </a:solidFill>
              <a:latin typeface="Constantia" charset="0"/>
            </a:endParaRPr>
          </a:p>
          <a:p>
            <a:pPr marL="342900" indent="-342900" algn="just" eaLnBrk="1" hangingPunct="1">
              <a:lnSpc>
                <a:spcPct val="80000"/>
              </a:lnSpc>
              <a:buFont typeface="Arial" charset="0"/>
              <a:buNone/>
            </a:pPr>
            <a:endParaRPr lang="el-GR" sz="500">
              <a:solidFill>
                <a:schemeClr val="tx1"/>
              </a:solidFill>
              <a:latin typeface="Constantia" charset="0"/>
            </a:endParaRPr>
          </a:p>
        </p:txBody>
      </p:sp>
      <p:sp>
        <p:nvSpPr>
          <p:cNvPr id="2" name="Title 1"/>
          <p:cNvSpPr>
            <a:spLocks noGrp="1"/>
          </p:cNvSpPr>
          <p:nvPr>
            <p:ph type="ctrTitle"/>
          </p:nvPr>
        </p:nvSpPr>
        <p:spPr>
          <a:xfrm>
            <a:off x="685800" y="188913"/>
            <a:ext cx="7772400" cy="1008062"/>
          </a:xfrm>
        </p:spPr>
        <p:txBody>
          <a:bodyPr rtlCol="0"/>
          <a:lstStyle/>
          <a:p>
            <a:pPr eaLnBrk="1" fontAlgn="auto" hangingPunct="1">
              <a:spcAft>
                <a:spcPts val="0"/>
              </a:spcAft>
              <a:defRPr/>
            </a:pPr>
            <a:r>
              <a:rPr lang="el-GR" sz="3200" b="1">
                <a:solidFill>
                  <a:srgbClr val="5B0B05"/>
                </a:solidFill>
                <a:latin typeface="Calibri" pitchFamily="34" charset="0"/>
                <a:ea typeface="+mj-ea"/>
              </a:rPr>
              <a:t>ΑΤΟΜΙΚΑ ΚΑΙ ΚΟΙΝΩΝΙΚΑ ΔΙΚΑΙΩΜΑΤΑ </a:t>
            </a:r>
            <a:br>
              <a:rPr lang="el-GR" sz="3200" b="1">
                <a:solidFill>
                  <a:srgbClr val="5B0B05"/>
                </a:solidFill>
                <a:latin typeface="Calibri" pitchFamily="34" charset="0"/>
                <a:ea typeface="+mj-ea"/>
              </a:rPr>
            </a:br>
            <a:r>
              <a:rPr lang="el-GR" sz="3200" b="1">
                <a:solidFill>
                  <a:srgbClr val="5B0B05"/>
                </a:solidFill>
                <a:latin typeface="Calibri" pitchFamily="34" charset="0"/>
                <a:ea typeface="+mj-ea"/>
              </a:rPr>
              <a:t>ΑΡΘΡΟ 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eaLnBrk="1" hangingPunct="1">
              <a:lnSpc>
                <a:spcPct val="80000"/>
              </a:lnSpc>
              <a:buClr>
                <a:srgbClr val="333A1D"/>
              </a:buClr>
              <a:buFont typeface="Arial" charset="0"/>
              <a:buAutoNum type="arabicPeriod"/>
            </a:pPr>
            <a:r>
              <a:rPr lang="el-GR" sz="2200">
                <a:solidFill>
                  <a:srgbClr val="5B0B05"/>
                </a:solidFill>
                <a:latin typeface="Calibri" charset="0"/>
              </a:rPr>
              <a:t>Η </a:t>
            </a:r>
            <a:r>
              <a:rPr lang="el-GR" sz="2200" b="1">
                <a:solidFill>
                  <a:srgbClr val="5B0B05"/>
                </a:solidFill>
                <a:latin typeface="Calibri" charset="0"/>
              </a:rPr>
              <a:t>ελευθερία της θρησκευτικής συνείδησης είναι απαραβίαστη</a:t>
            </a:r>
            <a:r>
              <a:rPr lang="el-GR" sz="2200">
                <a:solidFill>
                  <a:srgbClr val="5B0B05"/>
                </a:solidFill>
                <a:latin typeface="Calibri" charset="0"/>
              </a:rPr>
              <a:t>. Η απόλαυση των ατομικών και πολιτικών δικαιωμάτων δεν εξαρτάται από τις θρησκευτικές πεποιθήσεις καθενός.</a:t>
            </a:r>
          </a:p>
          <a:p>
            <a:pPr algn="just" eaLnBrk="1" hangingPunct="1">
              <a:lnSpc>
                <a:spcPct val="80000"/>
              </a:lnSpc>
              <a:buClr>
                <a:srgbClr val="333A1D"/>
              </a:buClr>
              <a:buFont typeface="Arial" charset="0"/>
              <a:buNone/>
            </a:pPr>
            <a:r>
              <a:rPr lang="el-GR" sz="2200">
                <a:solidFill>
                  <a:srgbClr val="333A1D"/>
                </a:solidFill>
                <a:latin typeface="Calibri" charset="0"/>
              </a:rPr>
              <a:t>2. </a:t>
            </a:r>
            <a:r>
              <a:rPr lang="el-GR" sz="2200">
                <a:solidFill>
                  <a:srgbClr val="5B0B05"/>
                </a:solidFill>
                <a:latin typeface="Calibri" charset="0"/>
              </a:rPr>
              <a:t>Κάθε γνωστή θρησκεία είναι ελεύθερη και τα σχετικά με τη λατρεία της τελούνται ανεμπόδιστα υπό την προστασία των νόμων. Η άσκηση της λατρείας δεν επιτρέπεται να προσβάλλει τη δημόσια τάξη ή τα χρηστά ήθη. Ο προσυλητισμός απαγορεύεται.</a:t>
            </a:r>
          </a:p>
          <a:p>
            <a:pPr algn="just" eaLnBrk="1" hangingPunct="1">
              <a:lnSpc>
                <a:spcPct val="80000"/>
              </a:lnSpc>
              <a:buClr>
                <a:srgbClr val="333A1D"/>
              </a:buClr>
              <a:buFont typeface="Arial" charset="0"/>
              <a:buNone/>
            </a:pPr>
            <a:r>
              <a:rPr lang="el-GR" sz="2200">
                <a:solidFill>
                  <a:srgbClr val="333A1D"/>
                </a:solidFill>
                <a:latin typeface="Calibri" charset="0"/>
              </a:rPr>
              <a:t>3. </a:t>
            </a:r>
            <a:r>
              <a:rPr lang="el-GR" sz="2200">
                <a:solidFill>
                  <a:srgbClr val="5B0B05"/>
                </a:solidFill>
                <a:latin typeface="Calibri" charset="0"/>
              </a:rPr>
              <a:t>Οι λειτουργοί όλων των γνωστών θρησκειών υπόκεινται στην ίδια εποπτεία της Πολιτείας και στις ίδιες υποχρεώσεις απέναντί της, όπως και οι λειτουργοί της επικρατούσας θρησκείας.</a:t>
            </a:r>
          </a:p>
          <a:p>
            <a:pPr algn="just" eaLnBrk="1" hangingPunct="1">
              <a:lnSpc>
                <a:spcPct val="80000"/>
              </a:lnSpc>
              <a:buClr>
                <a:srgbClr val="333A1D"/>
              </a:buClr>
              <a:buFont typeface="Arial" charset="0"/>
              <a:buNone/>
            </a:pPr>
            <a:r>
              <a:rPr lang="el-GR" sz="2200">
                <a:solidFill>
                  <a:srgbClr val="333A1D"/>
                </a:solidFill>
                <a:latin typeface="Calibri" charset="0"/>
              </a:rPr>
              <a:t>4. </a:t>
            </a:r>
            <a:r>
              <a:rPr lang="el-GR" sz="2200">
                <a:solidFill>
                  <a:srgbClr val="5B0B05"/>
                </a:solidFill>
                <a:latin typeface="Calibri" charset="0"/>
              </a:rPr>
              <a:t>Κανένας δεν μπορεί, εξαιτίας των θρησκευτικών του πεποιθήσεων, να απαλλαγεί από την εκπλήρωση των υποχρεώσεων προς το Κράτος ή να αρνηθεί να συμμορφωθεί προς τους νόμους.</a:t>
            </a:r>
          </a:p>
          <a:p>
            <a:pPr algn="just" eaLnBrk="1" hangingPunct="1">
              <a:lnSpc>
                <a:spcPct val="80000"/>
              </a:lnSpc>
              <a:buClr>
                <a:srgbClr val="333A1D"/>
              </a:buClr>
              <a:buFont typeface="Arial" charset="0"/>
              <a:buNone/>
            </a:pPr>
            <a:r>
              <a:rPr lang="el-GR" sz="2200">
                <a:solidFill>
                  <a:srgbClr val="333A1D"/>
                </a:solidFill>
                <a:latin typeface="Calibri" charset="0"/>
              </a:rPr>
              <a:t>5. </a:t>
            </a:r>
            <a:r>
              <a:rPr lang="el-GR" sz="2200">
                <a:solidFill>
                  <a:srgbClr val="5B0B05"/>
                </a:solidFill>
                <a:latin typeface="Calibri" charset="0"/>
              </a:rPr>
              <a:t>Κανένας όρκος  δεν επιβάλλεται χωρίς νόμο, που ορίζει και τον  τύπο του.</a:t>
            </a:r>
          </a:p>
          <a:p>
            <a:pPr eaLnBrk="1" hangingPunct="1">
              <a:lnSpc>
                <a:spcPct val="80000"/>
              </a:lnSpc>
              <a:buFont typeface="Arial" charset="0"/>
              <a:buChar char="•"/>
            </a:pPr>
            <a:endParaRPr lang="el-GR" sz="2200">
              <a:latin typeface="Constantia" charset="0"/>
            </a:endParaRPr>
          </a:p>
        </p:txBody>
      </p:sp>
      <p:sp>
        <p:nvSpPr>
          <p:cNvPr id="4098" name="Title 1"/>
          <p:cNvSpPr>
            <a:spLocks noGrp="1"/>
          </p:cNvSpPr>
          <p:nvPr>
            <p:ph type="title"/>
          </p:nvPr>
        </p:nvSpPr>
        <p:spPr>
          <a:xfrm>
            <a:off x="395536" y="332656"/>
            <a:ext cx="8229600" cy="1219200"/>
          </a:xfrm>
        </p:spPr>
        <p:txBody>
          <a:bodyPr>
            <a:noAutofit/>
          </a:bodyPr>
          <a:lstStyle/>
          <a:p>
            <a:pPr algn="ctr" eaLnBrk="1" fontAlgn="auto" hangingPunct="1">
              <a:spcAft>
                <a:spcPts val="0"/>
              </a:spcAft>
              <a:defRPr/>
            </a:pPr>
            <a:r>
              <a:rPr lang="el-GR" sz="4000" b="1">
                <a:solidFill>
                  <a:srgbClr val="5B0B05"/>
                </a:solidFill>
                <a:latin typeface="Calibri" pitchFamily="34" charset="0"/>
                <a:ea typeface="+mj-ea"/>
              </a:rPr>
              <a:t>ΑΤΟΜΙΚΑ ΚΑΙ ΚΟΙΝΩΝΙΚΑ ΔΙΚΑΙΩΜΑΤΑ</a:t>
            </a:r>
            <a:br>
              <a:rPr lang="el-GR" sz="4000" b="1">
                <a:solidFill>
                  <a:srgbClr val="5B0B05"/>
                </a:solidFill>
                <a:latin typeface="Calibri" pitchFamily="34" charset="0"/>
                <a:ea typeface="+mj-ea"/>
              </a:rPr>
            </a:br>
            <a:r>
              <a:rPr lang="el-GR" sz="4000" b="1">
                <a:solidFill>
                  <a:srgbClr val="5B0B05"/>
                </a:solidFill>
                <a:latin typeface="Calibri" pitchFamily="34" charset="0"/>
                <a:ea typeface="+mj-ea"/>
              </a:rPr>
              <a:t>ΑΡΘΡΟ 13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2 - Θέση περιεχομένου"/>
          <p:cNvSpPr>
            <a:spLocks noGrp="1"/>
          </p:cNvSpPr>
          <p:nvPr>
            <p:ph idx="1"/>
          </p:nvPr>
        </p:nvSpPr>
        <p:spPr>
          <a:xfrm>
            <a:off x="323850" y="908050"/>
            <a:ext cx="7848600" cy="5565775"/>
          </a:xfrm>
        </p:spPr>
        <p:txBody>
          <a:bodyPr/>
          <a:lstStyle/>
          <a:p>
            <a:pPr algn="just" eaLnBrk="1" hangingPunct="1">
              <a:buFont typeface="Wingdings 2" charset="0"/>
              <a:buNone/>
            </a:pPr>
            <a:r>
              <a:rPr lang="el-GR">
                <a:latin typeface="Calibri" charset="0"/>
              </a:rPr>
              <a:t>	</a:t>
            </a:r>
            <a:r>
              <a:rPr lang="el-GR" sz="2400">
                <a:solidFill>
                  <a:srgbClr val="5B0B05"/>
                </a:solidFill>
                <a:latin typeface="Calibri" charset="0"/>
              </a:rPr>
              <a:t>Η </a:t>
            </a:r>
            <a:r>
              <a:rPr lang="el-GR" sz="2400" b="1">
                <a:solidFill>
                  <a:srgbClr val="5B0B05"/>
                </a:solidFill>
                <a:latin typeface="Calibri" charset="0"/>
              </a:rPr>
              <a:t>κατάσχεση εφημερίδων και άλλων εντύπων</a:t>
            </a:r>
            <a:r>
              <a:rPr lang="el-GR" sz="2400">
                <a:solidFill>
                  <a:srgbClr val="5B0B05"/>
                </a:solidFill>
                <a:latin typeface="Calibri" charset="0"/>
              </a:rPr>
              <a:t> είτε πριν την κυκλοφορία είτε ύστερα από αυτή απαγορεύεται. Κατ</a:t>
            </a:r>
            <a:r>
              <a:rPr lang="ja-JP" altLang="el-GR" sz="2400">
                <a:solidFill>
                  <a:srgbClr val="5B0B05"/>
                </a:solidFill>
                <a:latin typeface="Calibri" charset="0"/>
              </a:rPr>
              <a:t>’</a:t>
            </a:r>
            <a:r>
              <a:rPr lang="el-GR" sz="2400">
                <a:solidFill>
                  <a:srgbClr val="5B0B05"/>
                </a:solidFill>
                <a:latin typeface="Calibri" charset="0"/>
              </a:rPr>
              <a:t> εξαίρεση επιτρέπεται η κατάσχεση με παραγγελία του εισαγγελέα μετά την κυκλοφορία: α) </a:t>
            </a:r>
            <a:r>
              <a:rPr lang="el-GR" sz="2400" b="1">
                <a:solidFill>
                  <a:srgbClr val="5B0B05"/>
                </a:solidFill>
                <a:latin typeface="Calibri" charset="0"/>
              </a:rPr>
              <a:t>για προσβολή της χριστιανικής και κάθε άλλης γνωστής θρησκείας </a:t>
            </a:r>
            <a:r>
              <a:rPr lang="el-GR" sz="2400">
                <a:solidFill>
                  <a:srgbClr val="5B0B05"/>
                </a:solidFill>
                <a:latin typeface="Calibri" charset="0"/>
              </a:rPr>
              <a:t>β) για προσβολή του προσώπου του Προέδρου της Δημοκρατίας γ) για δημοσίευμα που αποκαλύπτει πληροφορίες για την σύνθεση, τον εξοπλισμό και τη διάταξη των ενόπλων δυνάμεων ή την οχύρωση της χώρας ή που έχει σκοπό τη βίαιη ανατροπή του πολιτεύματος ή στρέφεται κατά της εδαφικής ακεραιότητας του κράτους και δ) για άσεμνα δημοσιεύματα που προσβάλλουν ολοφάνερα τη δημόσια αιδώ στις περιπτώσεις που ορίζει ο νόμος.</a:t>
            </a:r>
          </a:p>
        </p:txBody>
      </p:sp>
      <p:sp>
        <p:nvSpPr>
          <p:cNvPr id="2" name="1 - Τίτλος"/>
          <p:cNvSpPr>
            <a:spLocks noGrp="1"/>
          </p:cNvSpPr>
          <p:nvPr>
            <p:ph type="title"/>
          </p:nvPr>
        </p:nvSpPr>
        <p:spPr>
          <a:xfrm>
            <a:off x="611560" y="404664"/>
            <a:ext cx="7467600" cy="508918"/>
          </a:xfrm>
        </p:spPr>
        <p:txBody>
          <a:bodyPr>
            <a:normAutofit fontScale="90000"/>
          </a:bodyPr>
          <a:lstStyle/>
          <a:p>
            <a:pPr algn="ctr" eaLnBrk="1" fontAlgn="auto" hangingPunct="1">
              <a:spcAft>
                <a:spcPts val="0"/>
              </a:spcAft>
              <a:defRPr/>
            </a:pPr>
            <a:r>
              <a:rPr lang="el-GR" b="1">
                <a:solidFill>
                  <a:srgbClr val="5B0B05"/>
                </a:solidFill>
                <a:latin typeface="Calibri" pitchFamily="34" charset="0"/>
                <a:ea typeface="+mj-ea"/>
              </a:rPr>
              <a:t>ΑΡΘΡΟ 14/ § 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5538"/>
            <a:ext cx="8229600" cy="5543550"/>
          </a:xfrm>
        </p:spPr>
        <p:txBody>
          <a:bodyPr>
            <a:normAutofit/>
          </a:bodyPr>
          <a:lstStyle/>
          <a:p>
            <a:pPr marL="514350" indent="-514350" algn="just" eaLnBrk="1" hangingPunct="1">
              <a:lnSpc>
                <a:spcPct val="80000"/>
              </a:lnSpc>
              <a:buClr>
                <a:srgbClr val="333A1D"/>
              </a:buClr>
              <a:buFont typeface="Arial" charset="0"/>
              <a:buAutoNum type="arabicPeriod"/>
            </a:pPr>
            <a:r>
              <a:rPr lang="el-GR" sz="2000">
                <a:solidFill>
                  <a:srgbClr val="5B0B05"/>
                </a:solidFill>
                <a:latin typeface="Calibri" charset="0"/>
              </a:rPr>
              <a:t>Η τέχνη και η επιστήμη, η έρευνα και η διδασκαλία είναι ελεύθερες. Η ανάπτυξη και η προαγωγή τους αποτελεί υποχρέωση του Κράτους. Η ακαδημαϊκή ελευθερία και η ελευθερία της διδασκαλίας δεν απαλλάσσουν από το καθήκον της υπακοής στο Σύνταγμα.</a:t>
            </a:r>
          </a:p>
          <a:p>
            <a:pPr marL="514350" indent="-514350" algn="just" eaLnBrk="1" hangingPunct="1">
              <a:lnSpc>
                <a:spcPct val="80000"/>
              </a:lnSpc>
              <a:buClr>
                <a:srgbClr val="333A1D"/>
              </a:buClr>
              <a:buFont typeface="Arial" charset="0"/>
              <a:buNone/>
            </a:pPr>
            <a:r>
              <a:rPr lang="el-GR" sz="2000">
                <a:solidFill>
                  <a:srgbClr val="333A1D"/>
                </a:solidFill>
                <a:latin typeface="Calibri" charset="0"/>
              </a:rPr>
              <a:t>2.    </a:t>
            </a:r>
            <a:r>
              <a:rPr lang="el-GR" sz="2000" b="1">
                <a:solidFill>
                  <a:srgbClr val="5B0B05"/>
                </a:solidFill>
                <a:latin typeface="Calibri" charset="0"/>
              </a:rPr>
              <a:t>Η παιδεία αποτελεί βασική αποστολή του Κράτους και έχει σκοπό την ηθική, πνευματική, επαγγελματική και φυσική αγωγή των Ελλήνων, την ανάπτυξη της εθνικής και θρησκευτικής συνείδησης και τη διάπλασή τους σε ελεύθερους και υπεύθυνους πολίτες.</a:t>
            </a:r>
          </a:p>
          <a:p>
            <a:pPr marL="514350" indent="-514350" algn="just" eaLnBrk="1" hangingPunct="1">
              <a:lnSpc>
                <a:spcPct val="80000"/>
              </a:lnSpc>
              <a:buClr>
                <a:srgbClr val="333A1D"/>
              </a:buClr>
              <a:buFont typeface="Arial" charset="0"/>
              <a:buNone/>
            </a:pPr>
            <a:r>
              <a:rPr lang="el-GR" sz="2000">
                <a:solidFill>
                  <a:srgbClr val="333A1D"/>
                </a:solidFill>
                <a:latin typeface="Calibri" charset="0"/>
              </a:rPr>
              <a:t>3.      </a:t>
            </a:r>
            <a:r>
              <a:rPr lang="el-GR" sz="2000">
                <a:solidFill>
                  <a:srgbClr val="5B0B05"/>
                </a:solidFill>
                <a:latin typeface="Calibri" charset="0"/>
              </a:rPr>
              <a:t>Τα έτη υποχρεωτικής φοίτησης δεν μπορεί να είναι λιγότερα από εννέα.</a:t>
            </a:r>
          </a:p>
          <a:p>
            <a:pPr marL="514350" indent="-514350" algn="just" eaLnBrk="1" hangingPunct="1">
              <a:lnSpc>
                <a:spcPct val="80000"/>
              </a:lnSpc>
              <a:buClr>
                <a:srgbClr val="333A1D"/>
              </a:buClr>
              <a:buFont typeface="Arial" charset="0"/>
              <a:buNone/>
            </a:pPr>
            <a:r>
              <a:rPr lang="el-GR" sz="2000">
                <a:solidFill>
                  <a:srgbClr val="333A1D"/>
                </a:solidFill>
                <a:latin typeface="Calibri" charset="0"/>
              </a:rPr>
              <a:t>4.     </a:t>
            </a:r>
            <a:r>
              <a:rPr lang="el-GR" sz="2000">
                <a:solidFill>
                  <a:srgbClr val="5B0B05"/>
                </a:solidFill>
                <a:latin typeface="Calibri" charset="0"/>
              </a:rPr>
              <a:t>Όλοι οι Έλληνες έχουν δικαίωμα δωρεάν παιδείας, σε όλες τις βαθμίδες της, στα κρατικά εκπαιδευτήρια. Το Κράτος ενισχύει τους σπουδαστές που διακρίνονται, καθώς και αυτούς που έχουν ανάγκη από βοήθεια ή ειδική προστασία, ανάλογα με τις ικανότητές τους.</a:t>
            </a:r>
          </a:p>
          <a:p>
            <a:pPr marL="514350" indent="-514350" algn="just" eaLnBrk="1" hangingPunct="1">
              <a:lnSpc>
                <a:spcPct val="80000"/>
              </a:lnSpc>
              <a:buClr>
                <a:srgbClr val="333A1D"/>
              </a:buClr>
              <a:buFont typeface="Arial" charset="0"/>
              <a:buNone/>
            </a:pPr>
            <a:r>
              <a:rPr lang="el-GR" sz="2000">
                <a:solidFill>
                  <a:srgbClr val="333A1D"/>
                </a:solidFill>
                <a:latin typeface="Calibri" charset="0"/>
              </a:rPr>
              <a:t>5.  </a:t>
            </a:r>
            <a:r>
              <a:rPr lang="el-GR" sz="2000">
                <a:solidFill>
                  <a:srgbClr val="5B0B05"/>
                </a:solidFill>
                <a:latin typeface="Calibri" charset="0"/>
              </a:rPr>
              <a:t>Η ανώτατη εκπαίδευση παρέχεται αποκλειστικά από ιδρύματα που αποτελούν νομικά πρόσωπα δημοσίου δικαίου με πλήρη αυτοδιοίκηση. Τα ιδρύματα αυτά τελούν υπό την εποπτεία του Κράτους, έχουν δικαίωμα να ενισχύονται οικονομικά από αυτό και λειτουργούν σύμφωνα με τους νόμους που αφορούν τους οργανισμούς τους. Συγχώνευση ή κατάτμηση ανώτατων εκπαιδευτικών ιδρυμάτων μπορεί να γίνει και κατά παρέκκλιση από κάθε αντίθετη διάταξη, όπως νόμος ορίζει.</a:t>
            </a:r>
          </a:p>
        </p:txBody>
      </p:sp>
      <p:sp>
        <p:nvSpPr>
          <p:cNvPr id="5122" name="Title 1"/>
          <p:cNvSpPr>
            <a:spLocks noGrp="1"/>
          </p:cNvSpPr>
          <p:nvPr>
            <p:ph type="title"/>
          </p:nvPr>
        </p:nvSpPr>
        <p:spPr>
          <a:xfrm>
            <a:off x="611560" y="332656"/>
            <a:ext cx="8229600" cy="936327"/>
          </a:xfrm>
        </p:spPr>
        <p:txBody>
          <a:bodyPr>
            <a:noAutofit/>
          </a:bodyPr>
          <a:lstStyle/>
          <a:p>
            <a:pPr algn="ctr" eaLnBrk="1" fontAlgn="auto" hangingPunct="1">
              <a:spcAft>
                <a:spcPts val="0"/>
              </a:spcAft>
              <a:defRPr/>
            </a:pPr>
            <a:r>
              <a:rPr lang="el-GR" sz="4000" b="1">
                <a:solidFill>
                  <a:srgbClr val="5B0B05"/>
                </a:solidFill>
                <a:latin typeface="Calibri" pitchFamily="34" charset="0"/>
                <a:ea typeface="+mj-ea"/>
              </a:rPr>
              <a:t>ΑΤΟΜΙΚΑ ΚΑΙ ΚΟΙΝΩΝΙΚΑ ΔΙΚΑΙΩΜΑΤΑ</a:t>
            </a:r>
            <a:br>
              <a:rPr lang="el-GR" sz="4000" b="1">
                <a:solidFill>
                  <a:srgbClr val="5B0B05"/>
                </a:solidFill>
                <a:latin typeface="Calibri" pitchFamily="34" charset="0"/>
                <a:ea typeface="+mj-ea"/>
              </a:rPr>
            </a:br>
            <a:r>
              <a:rPr lang="el-GR" sz="4000" b="1">
                <a:solidFill>
                  <a:srgbClr val="5B0B05"/>
                </a:solidFill>
                <a:latin typeface="Calibri" pitchFamily="34" charset="0"/>
                <a:ea typeface="+mj-ea"/>
              </a:rPr>
              <a:t>ΑΡΘΡΟ 16</a:t>
            </a:r>
            <a:endParaRPr lang="el-GR" sz="4000">
              <a:solidFill>
                <a:srgbClr val="5B0B05"/>
              </a:solidFill>
              <a:latin typeface="Calibri" pitchFamily="34" charset="0"/>
              <a:ea typeface="+mj-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1385888"/>
            <a:ext cx="8569325" cy="4706937"/>
          </a:xfrm>
        </p:spPr>
        <p:txBody>
          <a:bodyPr>
            <a:normAutofit/>
          </a:bodyPr>
          <a:lstStyle/>
          <a:p>
            <a:pPr marL="514350" indent="-514350" algn="just" eaLnBrk="1" hangingPunct="1">
              <a:buClr>
                <a:srgbClr val="333A1D"/>
              </a:buClr>
              <a:buFont typeface="Arial" charset="0"/>
              <a:buAutoNum type="arabicPeriod"/>
            </a:pPr>
            <a:r>
              <a:rPr lang="el-GR" sz="2000" dirty="0">
                <a:solidFill>
                  <a:srgbClr val="5B0B05"/>
                </a:solidFill>
                <a:latin typeface="Calibri" charset="0"/>
              </a:rPr>
              <a:t>Ο εκλεγμένος Πρόεδρος της Δημοκρατίας αναλαμβάνει την άσκηση των καθηκόντων του από την επομένη της ημέρας που έληξε η θητεία του απερχόμενου Προέδρου. Σε όλες τις άλλες περιπτώσεις από την επόμενη της εκλογής του.</a:t>
            </a:r>
          </a:p>
          <a:p>
            <a:pPr marL="514350" indent="-514350" algn="just" eaLnBrk="1" hangingPunct="1">
              <a:buClr>
                <a:srgbClr val="333A1D"/>
              </a:buClr>
              <a:buFont typeface="Arial" charset="0"/>
              <a:buNone/>
            </a:pPr>
            <a:r>
              <a:rPr lang="el-GR" sz="2000" dirty="0">
                <a:solidFill>
                  <a:srgbClr val="333A1D"/>
                </a:solidFill>
                <a:latin typeface="Calibri" charset="0"/>
              </a:rPr>
              <a:t>2. 	</a:t>
            </a:r>
            <a:r>
              <a:rPr lang="el-GR" sz="2000" dirty="0">
                <a:solidFill>
                  <a:srgbClr val="5B0B05"/>
                </a:solidFill>
                <a:latin typeface="Calibri" charset="0"/>
              </a:rPr>
              <a:t>Ο Πρόεδρος της Δημοκρατίας, πριν αναλάβει την άσκηση των καθηκόντων του, δίνει ενώπιον της Βουλής τον </a:t>
            </a:r>
            <a:r>
              <a:rPr lang="el-GR" sz="2000" b="1" dirty="0">
                <a:solidFill>
                  <a:srgbClr val="5B0B05"/>
                </a:solidFill>
                <a:latin typeface="Calibri" charset="0"/>
              </a:rPr>
              <a:t>ακόλουθο όρκο</a:t>
            </a:r>
            <a:r>
              <a:rPr lang="el-GR" sz="2000" dirty="0">
                <a:solidFill>
                  <a:srgbClr val="5B0B05"/>
                </a:solidFill>
                <a:latin typeface="Calibri" charset="0"/>
              </a:rPr>
              <a:t>:</a:t>
            </a:r>
          </a:p>
          <a:p>
            <a:pPr marL="514350" indent="-514350" algn="just" eaLnBrk="1" hangingPunct="1">
              <a:buClr>
                <a:srgbClr val="333A1D"/>
              </a:buClr>
              <a:buFont typeface="Arial" charset="0"/>
              <a:buNone/>
            </a:pPr>
            <a:r>
              <a:rPr lang="el-GR" sz="2000" dirty="0">
                <a:solidFill>
                  <a:srgbClr val="5B0B05"/>
                </a:solidFill>
                <a:latin typeface="Calibri" charset="0"/>
              </a:rPr>
              <a:t>	«</a:t>
            </a:r>
            <a:r>
              <a:rPr lang="el-GR" sz="2000" b="1" dirty="0">
                <a:solidFill>
                  <a:srgbClr val="5B0B05"/>
                </a:solidFill>
                <a:latin typeface="Calibri" charset="0"/>
              </a:rPr>
              <a:t>Ορκίζομαι στο όνομα της Αγίας και Ομοούσιας και Αδιαίρετης Τριάδας </a:t>
            </a:r>
            <a:r>
              <a:rPr lang="el-GR" sz="2000" dirty="0">
                <a:solidFill>
                  <a:srgbClr val="5B0B05"/>
                </a:solidFill>
                <a:latin typeface="Calibri" charset="0"/>
              </a:rPr>
              <a:t>να φυλάσσω το Σύνταγμα και τους νόμους, να μεριμνώ για την πιστή τους τήρηση, να υπερασπιστώ την εθνική ανεξαρτησία και την ακεραιότητα της Χώρας, να προστατεύσω τα δικαιώματα και τις ελευθερίες των  Ελλήνων και να υπηρετώ το γενικό συμφέρον και την πρόοδο του Ελληνικού Λαού».</a:t>
            </a:r>
          </a:p>
          <a:p>
            <a:pPr marL="514350" indent="-514350" algn="just" eaLnBrk="1" hangingPunct="1">
              <a:buClr>
                <a:srgbClr val="333A1D"/>
              </a:buClr>
              <a:buFont typeface="Arial" charset="0"/>
              <a:buNone/>
            </a:pPr>
            <a:r>
              <a:rPr lang="el-GR" sz="2000" dirty="0">
                <a:solidFill>
                  <a:srgbClr val="333A1D"/>
                </a:solidFill>
                <a:latin typeface="Calibri" charset="0"/>
              </a:rPr>
              <a:t>3. 	</a:t>
            </a:r>
            <a:r>
              <a:rPr lang="el-GR" sz="2000" dirty="0">
                <a:solidFill>
                  <a:srgbClr val="5B0B05"/>
                </a:solidFill>
                <a:latin typeface="Calibri" charset="0"/>
              </a:rPr>
              <a:t>Νόμος ορίζει τη χορηγία που καταβάλλεται στον Πρόεδρο της Δημοκρατίας και τη λειτουργία των υπηρεσιών που οργανώνονται για την εκτέλεση των καθηκόντων του.</a:t>
            </a:r>
          </a:p>
        </p:txBody>
      </p:sp>
      <p:sp>
        <p:nvSpPr>
          <p:cNvPr id="2" name="Title 1"/>
          <p:cNvSpPr>
            <a:spLocks noGrp="1"/>
          </p:cNvSpPr>
          <p:nvPr>
            <p:ph type="title"/>
          </p:nvPr>
        </p:nvSpPr>
        <p:spPr>
          <a:xfrm>
            <a:off x="467544" y="332656"/>
            <a:ext cx="8229600" cy="1052513"/>
          </a:xfrm>
        </p:spPr>
        <p:txBody>
          <a:bodyPr>
            <a:normAutofit fontScale="90000"/>
          </a:bodyPr>
          <a:lstStyle/>
          <a:p>
            <a:pPr algn="ctr" eaLnBrk="1" fontAlgn="auto" hangingPunct="1">
              <a:spcAft>
                <a:spcPts val="0"/>
              </a:spcAft>
              <a:defRPr/>
            </a:pPr>
            <a:r>
              <a:rPr lang="el-GR" sz="2800" b="1">
                <a:solidFill>
                  <a:srgbClr val="5B0B05"/>
                </a:solidFill>
                <a:latin typeface="Calibri" pitchFamily="34" charset="0"/>
                <a:ea typeface="+mj-ea"/>
              </a:rPr>
              <a:t>ΠΡΟΕΔΡΟΣ ΤΗΣ ΔΗΜΟΚΡΑΤΙΑΣ</a:t>
            </a:r>
            <a:br>
              <a:rPr lang="el-GR" sz="2800" b="1">
                <a:solidFill>
                  <a:srgbClr val="5B0B05"/>
                </a:solidFill>
                <a:latin typeface="Calibri" pitchFamily="34" charset="0"/>
                <a:ea typeface="+mj-ea"/>
              </a:rPr>
            </a:br>
            <a:r>
              <a:rPr lang="el-GR" sz="2800" b="1">
                <a:solidFill>
                  <a:srgbClr val="5B0B05"/>
                </a:solidFill>
                <a:latin typeface="Calibri" pitchFamily="34" charset="0"/>
                <a:ea typeface="+mj-ea"/>
              </a:rPr>
              <a:t>ΑΝΑΔΕΙΞΗ ΠΡΟΕΔΡΟΥ ΔΗΜΟΚΡΑΤΙΑΣ</a:t>
            </a:r>
            <a:br>
              <a:rPr lang="el-GR" sz="2800" b="1">
                <a:solidFill>
                  <a:srgbClr val="5B0B05"/>
                </a:solidFill>
                <a:latin typeface="Calibri" pitchFamily="34" charset="0"/>
                <a:ea typeface="+mj-ea"/>
              </a:rPr>
            </a:br>
            <a:r>
              <a:rPr lang="el-GR" sz="2800" b="1">
                <a:solidFill>
                  <a:srgbClr val="5B0B05"/>
                </a:solidFill>
                <a:latin typeface="Calibri" pitchFamily="34" charset="0"/>
                <a:ea typeface="+mj-ea"/>
              </a:rPr>
              <a:t>ΑΡΘΡΟ 33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413"/>
            <a:ext cx="8229600" cy="5184775"/>
          </a:xfrm>
        </p:spPr>
        <p:txBody>
          <a:bodyPr>
            <a:normAutofit/>
          </a:bodyPr>
          <a:lstStyle/>
          <a:p>
            <a:pPr marL="514350" indent="-514350" algn="just" eaLnBrk="1" hangingPunct="1">
              <a:buClr>
                <a:srgbClr val="333A1D"/>
              </a:buClr>
              <a:buFont typeface="Arial" charset="0"/>
              <a:buAutoNum type="arabicPeriod"/>
            </a:pPr>
            <a:r>
              <a:rPr lang="el-GR" sz="2400" dirty="0">
                <a:solidFill>
                  <a:srgbClr val="5B0B05"/>
                </a:solidFill>
                <a:latin typeface="Calibri" charset="0"/>
              </a:rPr>
              <a:t>Οι βουλευτές πριν αναλάβουν τα καθήκοντά τους δίνουν στο Βουλευτήριο και σε δημόσια συνεδρίαση τον ακόλουθο </a:t>
            </a:r>
            <a:r>
              <a:rPr lang="el-GR" sz="2400" b="1" dirty="0">
                <a:solidFill>
                  <a:srgbClr val="5B0B05"/>
                </a:solidFill>
                <a:latin typeface="Calibri" charset="0"/>
              </a:rPr>
              <a:t>όρκο</a:t>
            </a:r>
            <a:r>
              <a:rPr lang="el-GR" sz="2400" dirty="0">
                <a:solidFill>
                  <a:srgbClr val="5B0B05"/>
                </a:solidFill>
                <a:latin typeface="Calibri" charset="0"/>
              </a:rPr>
              <a:t>:</a:t>
            </a:r>
          </a:p>
          <a:p>
            <a:pPr marL="514350" indent="-514350" algn="just" eaLnBrk="1" hangingPunct="1">
              <a:buClr>
                <a:srgbClr val="333A1D"/>
              </a:buClr>
              <a:buFont typeface="Arial" charset="0"/>
              <a:buNone/>
            </a:pPr>
            <a:r>
              <a:rPr lang="el-GR" sz="2400" dirty="0">
                <a:solidFill>
                  <a:srgbClr val="5B0B05"/>
                </a:solidFill>
                <a:latin typeface="Calibri" charset="0"/>
              </a:rPr>
              <a:t>	«Ορκίζομαι στο Όνομα της Αγίας και Ομοούσιας και Αδιαιρέτης Τριάδας να είμαι πιστός στην Πατρίδα και το δημοκρατικό πολίτευμα, να υπακούω στο Σύνταγμα και τους νόμους και να εκπληρώνω ευσυνείδητα τα καθήκοντά μου».</a:t>
            </a:r>
          </a:p>
          <a:p>
            <a:pPr marL="514350" indent="-514350" algn="just" eaLnBrk="1" hangingPunct="1">
              <a:buClr>
                <a:srgbClr val="333A1D"/>
              </a:buClr>
              <a:buFont typeface="Arial" charset="0"/>
              <a:buNone/>
            </a:pPr>
            <a:r>
              <a:rPr lang="el-GR" sz="2400" dirty="0">
                <a:solidFill>
                  <a:srgbClr val="333A1D"/>
                </a:solidFill>
                <a:latin typeface="Calibri" charset="0"/>
              </a:rPr>
              <a:t>2. 	</a:t>
            </a:r>
            <a:r>
              <a:rPr lang="el-GR" sz="2400" dirty="0">
                <a:solidFill>
                  <a:srgbClr val="5B0B05"/>
                </a:solidFill>
                <a:latin typeface="Calibri" charset="0"/>
              </a:rPr>
              <a:t>Αλλόθρησκοι ή ετερόδοξοι βουλευτές δίνουν τον  ίδιο όρκο σύμφωνα με τον τύπο της δικής τους θρησκείας ή του δικού τους δόγματος.</a:t>
            </a:r>
          </a:p>
          <a:p>
            <a:pPr marL="514350" indent="-514350" algn="just" eaLnBrk="1" hangingPunct="1">
              <a:buClr>
                <a:srgbClr val="333A1D"/>
              </a:buClr>
              <a:buFont typeface="Arial" charset="0"/>
              <a:buNone/>
            </a:pPr>
            <a:r>
              <a:rPr lang="el-GR" sz="2400" dirty="0">
                <a:solidFill>
                  <a:srgbClr val="333A1D"/>
                </a:solidFill>
                <a:latin typeface="Calibri" charset="0"/>
              </a:rPr>
              <a:t>3. 	</a:t>
            </a:r>
            <a:r>
              <a:rPr lang="el-GR" sz="2400" dirty="0">
                <a:solidFill>
                  <a:srgbClr val="5B0B05"/>
                </a:solidFill>
                <a:latin typeface="Calibri" charset="0"/>
              </a:rPr>
              <a:t>Βουλευτές που ανακηρύσσονται όταν η Βουλή απουσιάζει δίνουν τον όρκο στο Τμήμα της που λειτουργεί. </a:t>
            </a:r>
          </a:p>
        </p:txBody>
      </p:sp>
      <p:sp>
        <p:nvSpPr>
          <p:cNvPr id="2" name="Title 1"/>
          <p:cNvSpPr>
            <a:spLocks noGrp="1"/>
          </p:cNvSpPr>
          <p:nvPr>
            <p:ph type="title"/>
          </p:nvPr>
        </p:nvSpPr>
        <p:spPr>
          <a:xfrm>
            <a:off x="467544" y="260648"/>
            <a:ext cx="8229600" cy="1125538"/>
          </a:xfrm>
        </p:spPr>
        <p:txBody>
          <a:bodyPr>
            <a:normAutofit fontScale="90000"/>
          </a:bodyPr>
          <a:lstStyle/>
          <a:p>
            <a:pPr algn="ctr" eaLnBrk="1" fontAlgn="auto" hangingPunct="1">
              <a:spcAft>
                <a:spcPts val="0"/>
              </a:spcAft>
              <a:defRPr/>
            </a:pPr>
            <a:r>
              <a:rPr lang="el-GR" sz="2800" b="1">
                <a:solidFill>
                  <a:srgbClr val="5B0B05"/>
                </a:solidFill>
                <a:latin typeface="Calibri" pitchFamily="34" charset="0"/>
                <a:ea typeface="+mj-ea"/>
              </a:rPr>
              <a:t>ΒΟΥΛΗ</a:t>
            </a:r>
            <a:br>
              <a:rPr lang="el-GR" sz="2800" b="1">
                <a:solidFill>
                  <a:srgbClr val="5B0B05"/>
                </a:solidFill>
                <a:latin typeface="Calibri" pitchFamily="34" charset="0"/>
                <a:ea typeface="+mj-ea"/>
              </a:rPr>
            </a:br>
            <a:r>
              <a:rPr lang="el-GR" sz="2800" b="1">
                <a:solidFill>
                  <a:srgbClr val="5B0B05"/>
                </a:solidFill>
                <a:latin typeface="Calibri" pitchFamily="34" charset="0"/>
                <a:ea typeface="+mj-ea"/>
              </a:rPr>
              <a:t>ΚΑΘΗΚΟΝΤΑ ΚΑΙ ΔΙΚΑΙΩΜΑΤΑ ΒΟΥΛΕΥΤΩΝ</a:t>
            </a:r>
            <a:br>
              <a:rPr lang="el-GR" sz="2800" b="1">
                <a:solidFill>
                  <a:srgbClr val="5B0B05"/>
                </a:solidFill>
                <a:latin typeface="Calibri" pitchFamily="34" charset="0"/>
                <a:ea typeface="+mj-ea"/>
              </a:rPr>
            </a:br>
            <a:r>
              <a:rPr lang="el-GR" sz="2800" b="1">
                <a:solidFill>
                  <a:srgbClr val="5B0B05"/>
                </a:solidFill>
                <a:latin typeface="Calibri" pitchFamily="34" charset="0"/>
                <a:ea typeface="+mj-ea"/>
              </a:rPr>
              <a:t>ΑΡΘΡΟ 59</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2875"/>
            <a:ext cx="7467600" cy="5184775"/>
          </a:xfrm>
        </p:spPr>
        <p:txBody>
          <a:bodyPr>
            <a:normAutofit/>
          </a:bodyPr>
          <a:lstStyle/>
          <a:p>
            <a:pPr marL="457200" indent="-457200" algn="just" eaLnBrk="1" hangingPunct="1">
              <a:lnSpc>
                <a:spcPct val="90000"/>
              </a:lnSpc>
              <a:buClr>
                <a:srgbClr val="333A1D"/>
              </a:buClr>
              <a:buFont typeface="Constantia" charset="0"/>
              <a:buAutoNum type="arabicPeriod"/>
            </a:pPr>
            <a:r>
              <a:rPr lang="el-GR" sz="2200">
                <a:solidFill>
                  <a:srgbClr val="5B0B05"/>
                </a:solidFill>
                <a:latin typeface="Calibri" charset="0"/>
              </a:rPr>
              <a:t>Θρησκευτική αναφορά στο Σύνταγμα </a:t>
            </a:r>
          </a:p>
          <a:p>
            <a:pPr marL="457200" indent="-457200" algn="just" eaLnBrk="1" hangingPunct="1">
              <a:lnSpc>
                <a:spcPct val="90000"/>
              </a:lnSpc>
              <a:buClr>
                <a:srgbClr val="333A1D"/>
              </a:buClr>
              <a:buFont typeface="Constantia" charset="0"/>
              <a:buAutoNum type="arabicPeriod"/>
            </a:pPr>
            <a:r>
              <a:rPr lang="el-GR" sz="2200">
                <a:solidFill>
                  <a:srgbClr val="5B0B05"/>
                </a:solidFill>
                <a:latin typeface="Calibri" charset="0"/>
              </a:rPr>
              <a:t>Αναφορά σε επίσημη θρησκεία και εκκλησία</a:t>
            </a:r>
          </a:p>
          <a:p>
            <a:pPr marL="457200" indent="-457200" algn="just" eaLnBrk="1" hangingPunct="1">
              <a:lnSpc>
                <a:spcPct val="90000"/>
              </a:lnSpc>
              <a:buClr>
                <a:srgbClr val="333A1D"/>
              </a:buClr>
              <a:buFont typeface="Constantia" charset="0"/>
              <a:buAutoNum type="arabicPeriod"/>
            </a:pPr>
            <a:r>
              <a:rPr lang="el-GR" sz="2200">
                <a:solidFill>
                  <a:srgbClr val="5B0B05"/>
                </a:solidFill>
                <a:latin typeface="Calibri" charset="0"/>
              </a:rPr>
              <a:t>Κληρικοί: δημόσιοι υπάλληλοι, Μισθοδοσία Κλήρου-Φοροαπαλλαγές</a:t>
            </a:r>
          </a:p>
          <a:p>
            <a:pPr marL="457200" indent="-457200" algn="just" eaLnBrk="1" hangingPunct="1">
              <a:lnSpc>
                <a:spcPct val="90000"/>
              </a:lnSpc>
              <a:buClr>
                <a:srgbClr val="333A1D"/>
              </a:buClr>
              <a:buFont typeface="Constantia" charset="0"/>
              <a:buAutoNum type="arabicPeriod"/>
            </a:pPr>
            <a:r>
              <a:rPr lang="el-GR" sz="2200">
                <a:solidFill>
                  <a:srgbClr val="5B0B05"/>
                </a:solidFill>
                <a:latin typeface="Calibri" charset="0"/>
              </a:rPr>
              <a:t>Επίσημη εκκλησία </a:t>
            </a:r>
            <a:r>
              <a:rPr lang="el-GR" sz="2200">
                <a:solidFill>
                  <a:srgbClr val="5B0B05"/>
                </a:solidFill>
                <a:latin typeface="Calibri" charset="0"/>
                <a:sym typeface="Wingdings" charset="0"/>
              </a:rPr>
              <a:t></a:t>
            </a:r>
            <a:r>
              <a:rPr lang="el-GR" sz="2200">
                <a:solidFill>
                  <a:srgbClr val="5B0B05"/>
                </a:solidFill>
                <a:latin typeface="Calibri" charset="0"/>
              </a:rPr>
              <a:t> παρούσα σε κάθε είδους δημόσια δραστηριότητα</a:t>
            </a:r>
          </a:p>
          <a:p>
            <a:pPr lvl="1" algn="just" eaLnBrk="1" hangingPunct="1">
              <a:lnSpc>
                <a:spcPct val="90000"/>
              </a:lnSpc>
              <a:buClr>
                <a:srgbClr val="333A1D"/>
              </a:buClr>
            </a:pPr>
            <a:r>
              <a:rPr lang="el-GR" sz="2000">
                <a:solidFill>
                  <a:srgbClr val="333A1D"/>
                </a:solidFill>
                <a:latin typeface="Calibri" charset="0"/>
              </a:rPr>
              <a:t> </a:t>
            </a:r>
            <a:r>
              <a:rPr lang="el-GR" sz="2000">
                <a:solidFill>
                  <a:srgbClr val="5B0B05"/>
                </a:solidFill>
                <a:latin typeface="Calibri" charset="0"/>
              </a:rPr>
              <a:t>Ορκωμοσία βουλευτών και Προέδρου Δημοκρατίας</a:t>
            </a:r>
          </a:p>
          <a:p>
            <a:pPr lvl="1" algn="just" eaLnBrk="1" hangingPunct="1">
              <a:lnSpc>
                <a:spcPct val="90000"/>
              </a:lnSpc>
              <a:buClr>
                <a:srgbClr val="333A1D"/>
              </a:buClr>
            </a:pPr>
            <a:r>
              <a:rPr lang="el-GR" sz="2000">
                <a:solidFill>
                  <a:srgbClr val="5B0B05"/>
                </a:solidFill>
                <a:latin typeface="Calibri" charset="0"/>
              </a:rPr>
              <a:t>Έναρξη εργασιών Βουλής</a:t>
            </a:r>
          </a:p>
          <a:p>
            <a:pPr lvl="1" algn="just" eaLnBrk="1" hangingPunct="1">
              <a:lnSpc>
                <a:spcPct val="90000"/>
              </a:lnSpc>
              <a:buClr>
                <a:srgbClr val="333A1D"/>
              </a:buClr>
            </a:pPr>
            <a:r>
              <a:rPr lang="el-GR" sz="2000">
                <a:solidFill>
                  <a:srgbClr val="5B0B05"/>
                </a:solidFill>
                <a:latin typeface="Calibri" charset="0"/>
              </a:rPr>
              <a:t>Ετήσια έναρξη λειτουργίας σχολείων </a:t>
            </a:r>
          </a:p>
          <a:p>
            <a:pPr lvl="1" algn="just" eaLnBrk="1" hangingPunct="1">
              <a:lnSpc>
                <a:spcPct val="90000"/>
              </a:lnSpc>
              <a:buClr>
                <a:srgbClr val="333A1D"/>
              </a:buClr>
            </a:pPr>
            <a:r>
              <a:rPr lang="el-GR" sz="2000">
                <a:solidFill>
                  <a:srgbClr val="5B0B05"/>
                </a:solidFill>
                <a:latin typeface="Calibri" charset="0"/>
              </a:rPr>
              <a:t>Προσευχή</a:t>
            </a:r>
          </a:p>
          <a:p>
            <a:pPr lvl="1" algn="just" eaLnBrk="1" hangingPunct="1">
              <a:lnSpc>
                <a:spcPct val="90000"/>
              </a:lnSpc>
              <a:buClr>
                <a:srgbClr val="333A1D"/>
              </a:buClr>
            </a:pPr>
            <a:r>
              <a:rPr lang="el-GR" sz="2000">
                <a:solidFill>
                  <a:srgbClr val="5B0B05"/>
                </a:solidFill>
                <a:latin typeface="Calibri" charset="0"/>
              </a:rPr>
              <a:t>Εθνικοί επέτειοι - αργίες - θρησκευτικές γιορτές (πολιούχος) </a:t>
            </a:r>
          </a:p>
          <a:p>
            <a:pPr lvl="1" algn="just" eaLnBrk="1" hangingPunct="1">
              <a:lnSpc>
                <a:spcPct val="90000"/>
              </a:lnSpc>
              <a:buClr>
                <a:srgbClr val="333A1D"/>
              </a:buClr>
            </a:pPr>
            <a:r>
              <a:rPr lang="el-GR" sz="2000">
                <a:solidFill>
                  <a:srgbClr val="5B0B05"/>
                </a:solidFill>
                <a:latin typeface="Calibri" charset="0"/>
              </a:rPr>
              <a:t>Παρουσία εικόνων στο σχολείο και λοιπές δημόσιες υπηρεσίες</a:t>
            </a:r>
          </a:p>
          <a:p>
            <a:pPr lvl="1" algn="just" eaLnBrk="1" hangingPunct="1">
              <a:lnSpc>
                <a:spcPct val="90000"/>
              </a:lnSpc>
              <a:buClr>
                <a:srgbClr val="333A1D"/>
              </a:buClr>
            </a:pPr>
            <a:r>
              <a:rPr lang="el-GR" sz="2000">
                <a:solidFill>
                  <a:srgbClr val="5B0B05"/>
                </a:solidFill>
                <a:latin typeface="Calibri" charset="0"/>
              </a:rPr>
              <a:t>Ορκος σε δικαστήρια – αναγόρευση πτυχιούχων – ανάληψη υπηρεσίας</a:t>
            </a:r>
          </a:p>
          <a:p>
            <a:pPr marL="457200" indent="-457200" algn="just" eaLnBrk="1" hangingPunct="1">
              <a:lnSpc>
                <a:spcPct val="90000"/>
              </a:lnSpc>
              <a:buClr>
                <a:srgbClr val="333A1D"/>
              </a:buClr>
              <a:buFont typeface="Constantia" charset="0"/>
              <a:buAutoNum type="arabicPeriod"/>
            </a:pPr>
            <a:r>
              <a:rPr lang="el-GR" sz="2200">
                <a:solidFill>
                  <a:srgbClr val="5B0B05"/>
                </a:solidFill>
                <a:latin typeface="Calibri" charset="0"/>
              </a:rPr>
              <a:t>Υπουργείο Παιδείας και Θρησκευμάτων</a:t>
            </a:r>
          </a:p>
        </p:txBody>
      </p:sp>
      <p:sp>
        <p:nvSpPr>
          <p:cNvPr id="2" name="1 - Τίτλος"/>
          <p:cNvSpPr>
            <a:spLocks noGrp="1"/>
          </p:cNvSpPr>
          <p:nvPr>
            <p:ph type="title"/>
          </p:nvPr>
        </p:nvSpPr>
        <p:spPr/>
        <p:txBody>
          <a:bodyPr>
            <a:normAutofit fontScale="90000"/>
          </a:bodyPr>
          <a:lstStyle/>
          <a:p>
            <a:pPr algn="ctr" eaLnBrk="1" fontAlgn="auto" hangingPunct="1">
              <a:spcAft>
                <a:spcPts val="0"/>
              </a:spcAft>
              <a:defRPr/>
            </a:pPr>
            <a:r>
              <a:rPr lang="el-GR" b="1">
                <a:solidFill>
                  <a:srgbClr val="5B0B05"/>
                </a:solidFill>
                <a:latin typeface="Calibri" pitchFamily="34" charset="0"/>
                <a:ea typeface="+mj-ea"/>
              </a:rPr>
              <a:t> ΑΠΟΥΣΙΑ ΔΙΑΧΩΡΙΣΜΟΥ </a:t>
            </a:r>
            <a:br>
              <a:rPr lang="el-GR" b="1">
                <a:solidFill>
                  <a:srgbClr val="5B0B05"/>
                </a:solidFill>
                <a:latin typeface="Calibri" pitchFamily="34" charset="0"/>
                <a:ea typeface="+mj-ea"/>
              </a:rPr>
            </a:br>
            <a:r>
              <a:rPr lang="el-GR" b="1">
                <a:solidFill>
                  <a:srgbClr val="5B0B05"/>
                </a:solidFill>
                <a:latin typeface="Calibri" pitchFamily="34" charset="0"/>
                <a:ea typeface="+mj-ea"/>
              </a:rPr>
              <a:t>ΚΡΑΤΟΥΣ-ΕΚΚΛΗΣΙΑΣ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415D2F40-CE4C-2888-EBBC-A71F2E220BD3}"/>
              </a:ext>
            </a:extLst>
          </p:cNvPr>
          <p:cNvSpPr>
            <a:spLocks noGrp="1"/>
          </p:cNvSpPr>
          <p:nvPr>
            <p:ph idx="1"/>
          </p:nvPr>
        </p:nvSpPr>
        <p:spPr/>
        <p:txBody>
          <a:bodyPr/>
          <a:lstStyle/>
          <a:p>
            <a:pPr algn="ctr"/>
            <a:r>
              <a:rPr lang="el-GR" dirty="0"/>
              <a:t>Άρθρο 200: Επιβουλή της θρησκευτικής ειρήνης </a:t>
            </a:r>
            <a:r>
              <a:rPr lang="el-GR" b="1" i="0" u="none" strike="noStrike" dirty="0">
                <a:solidFill>
                  <a:srgbClr val="666666"/>
                </a:solidFill>
                <a:effectLst/>
                <a:latin typeface="Helvetica Neue" panose="02000503000000020004" pitchFamily="2" charset="0"/>
              </a:rPr>
              <a:t>Διατάραξη θρησκευτικών συναθροίσεων</a:t>
            </a:r>
            <a:endParaRPr lang="el-GR" b="0" i="0" u="none" strike="noStrike" dirty="0">
              <a:solidFill>
                <a:srgbClr val="666666"/>
              </a:solidFill>
              <a:effectLst/>
              <a:latin typeface="Helvetica Neue" panose="02000503000000020004" pitchFamily="2" charset="0"/>
            </a:endParaRPr>
          </a:p>
          <a:p>
            <a:pPr algn="l"/>
            <a:r>
              <a:rPr lang="el-GR" b="1" i="0" u="none" strike="noStrike" dirty="0">
                <a:solidFill>
                  <a:srgbClr val="666666"/>
                </a:solidFill>
                <a:effectLst/>
                <a:latin typeface="Helvetica Neue" panose="02000503000000020004" pitchFamily="2" charset="0"/>
              </a:rPr>
              <a:t>1.</a:t>
            </a:r>
            <a:r>
              <a:rPr lang="el-GR" b="0" i="0" u="none" strike="noStrike" dirty="0">
                <a:solidFill>
                  <a:srgbClr val="666666"/>
                </a:solidFill>
                <a:effectLst/>
                <a:latin typeface="Helvetica Neue" panose="02000503000000020004" pitchFamily="2" charset="0"/>
              </a:rPr>
              <a:t> Όποιος κακόβουλα προσπαθεί να εμποδίσει ή με πρόθεση διαταράσσει μια ανεκτή κατά το πολίτευμα θρησκευτική συνάθροιση για λατρεία ή τελετή, τιμωρείται με φυλάκιση έως δύο έτη.</a:t>
            </a:r>
          </a:p>
          <a:p>
            <a:pPr algn="l"/>
            <a:r>
              <a:rPr lang="el-GR" b="1" i="0" u="none" strike="noStrike" dirty="0">
                <a:solidFill>
                  <a:srgbClr val="666666"/>
                </a:solidFill>
                <a:effectLst/>
                <a:latin typeface="Helvetica Neue" panose="02000503000000020004" pitchFamily="2" charset="0"/>
              </a:rPr>
              <a:t>2.</a:t>
            </a:r>
            <a:r>
              <a:rPr lang="el-GR" b="0" i="0" u="none" strike="noStrike" dirty="0">
                <a:solidFill>
                  <a:srgbClr val="666666"/>
                </a:solidFill>
                <a:effectLst/>
                <a:latin typeface="Helvetica Neue" panose="02000503000000020004" pitchFamily="2" charset="0"/>
              </a:rPr>
              <a:t> Με την ίδια ποινή τιμωρείται όποιος μέσα σε εκκλησία ή σε τόπο ορισμένο για θρησκευτική συνάθροιση ανεκτή κατά το πολίτευμα ενεργεί υβριστικά ανάρμοστες πράξεις.</a:t>
            </a:r>
          </a:p>
          <a:p>
            <a:pPr algn="l"/>
            <a:r>
              <a:rPr lang="el-GR" dirty="0">
                <a:solidFill>
                  <a:srgbClr val="666666"/>
                </a:solidFill>
                <a:latin typeface="Helvetica Neue" panose="02000503000000020004" pitchFamily="2" charset="0"/>
              </a:rPr>
              <a:t>(Το άρθρο 199 περί βλασφημίας του προηγούμενου ΠΚ καταργείται)</a:t>
            </a:r>
            <a:endParaRPr lang="el-GR" b="0" i="0" u="none" strike="noStrike" dirty="0">
              <a:solidFill>
                <a:srgbClr val="666666"/>
              </a:solidFill>
              <a:effectLst/>
              <a:latin typeface="Helvetica Neue" panose="02000503000000020004" pitchFamily="2" charset="0"/>
            </a:endParaRPr>
          </a:p>
          <a:p>
            <a:endParaRPr lang="el-GR" dirty="0"/>
          </a:p>
        </p:txBody>
      </p:sp>
      <p:sp>
        <p:nvSpPr>
          <p:cNvPr id="3" name="Τίτλος 2">
            <a:extLst>
              <a:ext uri="{FF2B5EF4-FFF2-40B4-BE49-F238E27FC236}">
                <a16:creationId xmlns:a16="http://schemas.microsoft.com/office/drawing/2014/main" id="{9BD1C2C3-1B74-F2EB-1F5B-EA1EBB7E50A0}"/>
              </a:ext>
            </a:extLst>
          </p:cNvPr>
          <p:cNvSpPr>
            <a:spLocks noGrp="1"/>
          </p:cNvSpPr>
          <p:nvPr>
            <p:ph type="title"/>
          </p:nvPr>
        </p:nvSpPr>
        <p:spPr/>
        <p:txBody>
          <a:bodyPr>
            <a:normAutofit/>
          </a:bodyPr>
          <a:lstStyle/>
          <a:p>
            <a:r>
              <a:rPr lang="el-GR" dirty="0"/>
              <a:t>ΠΟΙΝΙΚΟΣ ΚΩΔΙΚΑΣ 2019</a:t>
            </a:r>
          </a:p>
        </p:txBody>
      </p:sp>
    </p:spTree>
    <p:extLst>
      <p:ext uri="{BB962C8B-B14F-4D97-AF65-F5344CB8AC3E}">
        <p14:creationId xmlns:p14="http://schemas.microsoft.com/office/powerpoint/2010/main" val="1363279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000" dirty="0">
                <a:solidFill>
                  <a:schemeClr val="tx1"/>
                </a:solidFill>
                <a:effectLst/>
                <a:latin typeface="Calibri" panose="020F0502020204030204" pitchFamily="34" charset="0"/>
                <a:cs typeface="Calibri" panose="020F0502020204030204" pitchFamily="34" charset="0"/>
              </a:rPr>
              <a:t>Νόμος 1566 του 1985: </a:t>
            </a:r>
            <a:br>
              <a:rPr lang="el-GR" sz="4000" dirty="0">
                <a:solidFill>
                  <a:schemeClr val="tx1"/>
                </a:solidFill>
                <a:effectLst/>
                <a:latin typeface="Calibri" panose="020F0502020204030204" pitchFamily="34" charset="0"/>
                <a:cs typeface="Calibri" panose="020F0502020204030204" pitchFamily="34" charset="0"/>
              </a:rPr>
            </a:br>
            <a:r>
              <a:rPr lang="el-GR" sz="4000" dirty="0">
                <a:solidFill>
                  <a:schemeClr val="tx1"/>
                </a:solidFill>
                <a:effectLst/>
                <a:latin typeface="Calibri" panose="020F0502020204030204" pitchFamily="34" charset="0"/>
                <a:cs typeface="Calibri" panose="020F0502020204030204" pitchFamily="34" charset="0"/>
              </a:rPr>
              <a:t>Σκοποί της Εκπαίδευσης</a:t>
            </a:r>
          </a:p>
        </p:txBody>
      </p:sp>
      <p:sp>
        <p:nvSpPr>
          <p:cNvPr id="3" name="Θέση περιεχομένου 2"/>
          <p:cNvSpPr>
            <a:spLocks noGrp="1"/>
          </p:cNvSpPr>
          <p:nvPr>
            <p:ph idx="1"/>
          </p:nvPr>
        </p:nvSpPr>
        <p:spPr/>
        <p:txBody>
          <a:bodyPr>
            <a:normAutofit/>
          </a:bodyPr>
          <a:lstStyle/>
          <a:p>
            <a:pPr marL="137160" indent="0" algn="just">
              <a:buNone/>
            </a:pPr>
            <a:r>
              <a:rPr lang="el-GR" dirty="0">
                <a:latin typeface="Calibri" panose="020F0502020204030204" pitchFamily="34" charset="0"/>
                <a:cs typeface="Calibri" panose="020F0502020204030204" pitchFamily="34" charset="0"/>
              </a:rPr>
              <a:t>Άρθρο 1: (…) «και να διακατέχονται από πίστη προς την πατρίδα και τα γνήσια στοιχεία της ορθόδοξης χριστιανικής παράδοσης. Η ελευθερία της θρησκευτικής τους συνείδησης είναι απαραβίαστη»</a:t>
            </a:r>
          </a:p>
          <a:p>
            <a:pPr marL="137160" indent="0" algn="just">
              <a:buNone/>
            </a:pPr>
            <a:endParaRPr lang="el-GR" dirty="0">
              <a:latin typeface="Calibri" panose="020F0502020204030204" pitchFamily="34" charset="0"/>
              <a:cs typeface="Calibri" panose="020F0502020204030204" pitchFamily="34" charset="0"/>
            </a:endParaRPr>
          </a:p>
          <a:p>
            <a:pPr algn="just">
              <a:buFont typeface="Wingdings"/>
              <a:buChar char="à"/>
            </a:pPr>
            <a:r>
              <a:rPr lang="el-GR" dirty="0">
                <a:latin typeface="Calibri" panose="020F0502020204030204" pitchFamily="34" charset="0"/>
                <a:cs typeface="Calibri" panose="020F0502020204030204" pitchFamily="34" charset="0"/>
                <a:sym typeface="Wingdings" panose="05000000000000000000" pitchFamily="2" charset="2"/>
              </a:rPr>
              <a:t>Ο παραπάνω νόμος έχει αλλάξει πολλές φορές, εκτός από το άρθρο 1, που αναφέρεται στο ζήτημα της εκπαίδευσης.</a:t>
            </a:r>
            <a:endParaRPr lang="el-G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2164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περιεχομένου"/>
          <p:cNvSpPr>
            <a:spLocks noGrp="1"/>
          </p:cNvSpPr>
          <p:nvPr>
            <p:ph idx="1"/>
          </p:nvPr>
        </p:nvSpPr>
        <p:spPr>
          <a:xfrm>
            <a:off x="457200" y="1524000"/>
            <a:ext cx="8229600" cy="4857750"/>
          </a:xfrm>
        </p:spPr>
        <p:txBody>
          <a:bodyPr/>
          <a:lstStyle/>
          <a:p>
            <a:pPr algn="just" eaLnBrk="1" hangingPunct="1">
              <a:lnSpc>
                <a:spcPct val="80000"/>
              </a:lnSpc>
              <a:buClr>
                <a:srgbClr val="606060"/>
              </a:buClr>
              <a:buFont typeface="Courier New" charset="0"/>
              <a:buChar char="o"/>
            </a:pPr>
            <a:r>
              <a:rPr lang="el-GR" sz="1600" b="1" i="1">
                <a:solidFill>
                  <a:srgbClr val="5B0B05"/>
                </a:solidFill>
                <a:latin typeface="Calibri" charset="0"/>
              </a:rPr>
              <a:t>Ελληνική Βιβλιογραφία</a:t>
            </a:r>
          </a:p>
          <a:p>
            <a:pPr algn="just" eaLnBrk="1" hangingPunct="1">
              <a:lnSpc>
                <a:spcPct val="80000"/>
              </a:lnSpc>
              <a:buClr>
                <a:srgbClr val="606060"/>
              </a:buClr>
              <a:buFontTx/>
              <a:buAutoNum type="arabicPeriod"/>
            </a:pPr>
            <a:r>
              <a:rPr lang="el-GR" sz="1600">
                <a:solidFill>
                  <a:srgbClr val="5B0B05"/>
                </a:solidFill>
                <a:latin typeface="Calibri" charset="0"/>
              </a:rPr>
              <a:t>Ζαμπέτα Ε., </a:t>
            </a:r>
            <a:r>
              <a:rPr lang="el-GR" sz="1600" i="1">
                <a:solidFill>
                  <a:srgbClr val="5B0B05"/>
                </a:solidFill>
                <a:latin typeface="Calibri" charset="0"/>
              </a:rPr>
              <a:t>Σχολείο και Θρησκεία, </a:t>
            </a:r>
            <a:r>
              <a:rPr lang="el-GR" sz="1600">
                <a:solidFill>
                  <a:srgbClr val="5B0B05"/>
                </a:solidFill>
                <a:latin typeface="Calibri" charset="0"/>
              </a:rPr>
              <a:t>εκδ. Θεμέλιο, Αθήνα, 2003.</a:t>
            </a:r>
          </a:p>
          <a:p>
            <a:pPr algn="just" eaLnBrk="1" hangingPunct="1">
              <a:lnSpc>
                <a:spcPct val="80000"/>
              </a:lnSpc>
              <a:buClr>
                <a:srgbClr val="606060"/>
              </a:buClr>
              <a:buFontTx/>
              <a:buAutoNum type="arabicPeriod"/>
            </a:pPr>
            <a:r>
              <a:rPr lang="el-GR" sz="1600">
                <a:solidFill>
                  <a:srgbClr val="5B0B05"/>
                </a:solidFill>
                <a:latin typeface="Calibri" charset="0"/>
              </a:rPr>
              <a:t>Δαγτόγλου Π., </a:t>
            </a:r>
            <a:r>
              <a:rPr lang="el-GR" sz="1600" i="1">
                <a:solidFill>
                  <a:srgbClr val="5B0B05"/>
                </a:solidFill>
                <a:latin typeface="Calibri" charset="0"/>
              </a:rPr>
              <a:t>Συνταγματικό Δίκαιο: Ατομικά Δικαιώματα,</a:t>
            </a:r>
            <a:r>
              <a:rPr lang="el-GR" sz="1600">
                <a:solidFill>
                  <a:srgbClr val="5B0B05"/>
                </a:solidFill>
                <a:latin typeface="Calibri" charset="0"/>
              </a:rPr>
              <a:t> Τόμος Α</a:t>
            </a:r>
            <a:r>
              <a:rPr lang="ja-JP" altLang="el-GR" sz="1600">
                <a:solidFill>
                  <a:srgbClr val="5B0B05"/>
                </a:solidFill>
                <a:latin typeface="Calibri" charset="0"/>
              </a:rPr>
              <a:t>’</a:t>
            </a:r>
            <a:r>
              <a:rPr lang="el-GR" sz="1600">
                <a:solidFill>
                  <a:srgbClr val="5B0B05"/>
                </a:solidFill>
                <a:latin typeface="Calibri" charset="0"/>
              </a:rPr>
              <a:t>, εκδ. Σάκκουλας Αντ. Ν.,  Αθήνα,  Α</a:t>
            </a:r>
            <a:r>
              <a:rPr lang="ja-JP" altLang="el-GR" sz="1600">
                <a:solidFill>
                  <a:srgbClr val="5B0B05"/>
                </a:solidFill>
                <a:latin typeface="Calibri" charset="0"/>
              </a:rPr>
              <a:t>’</a:t>
            </a:r>
            <a:r>
              <a:rPr lang="el-GR" sz="1600">
                <a:solidFill>
                  <a:srgbClr val="5B0B05"/>
                </a:solidFill>
                <a:latin typeface="Calibri" charset="0"/>
              </a:rPr>
              <a:t> Έκδοση:  1991,  2</a:t>
            </a:r>
            <a:r>
              <a:rPr lang="el-GR" sz="1600" baseline="30000">
                <a:solidFill>
                  <a:srgbClr val="5B0B05"/>
                </a:solidFill>
                <a:latin typeface="Calibri" charset="0"/>
              </a:rPr>
              <a:t>Η</a:t>
            </a:r>
            <a:r>
              <a:rPr lang="el-GR" sz="1600">
                <a:solidFill>
                  <a:srgbClr val="5B0B05"/>
                </a:solidFill>
                <a:latin typeface="Calibri" charset="0"/>
              </a:rPr>
              <a:t> Αναθεωρημένη Έκδοση: 2005.</a:t>
            </a:r>
          </a:p>
          <a:p>
            <a:pPr algn="just" eaLnBrk="1" hangingPunct="1">
              <a:lnSpc>
                <a:spcPct val="80000"/>
              </a:lnSpc>
              <a:buClr>
                <a:srgbClr val="606060"/>
              </a:buClr>
              <a:buFontTx/>
              <a:buAutoNum type="arabicPeriod"/>
            </a:pPr>
            <a:r>
              <a:rPr lang="el-GR" sz="1600">
                <a:solidFill>
                  <a:srgbClr val="5B0B05"/>
                </a:solidFill>
                <a:latin typeface="Calibri" charset="0"/>
              </a:rPr>
              <a:t>Κονιδάρης Ι., </a:t>
            </a:r>
            <a:r>
              <a:rPr lang="el-GR" sz="1600" i="1">
                <a:solidFill>
                  <a:srgbClr val="5B0B05"/>
                </a:solidFill>
                <a:latin typeface="Calibri" charset="0"/>
              </a:rPr>
              <a:t>Εγχειρίδιο Εκκλησιαστικού Δικαίου, </a:t>
            </a:r>
            <a:r>
              <a:rPr lang="el-GR" sz="1600">
                <a:solidFill>
                  <a:srgbClr val="5B0B05"/>
                </a:solidFill>
                <a:latin typeface="Calibri" charset="0"/>
              </a:rPr>
              <a:t>εκδ. Σάκκουλας Α.Ε., Αθήνα, 2011.</a:t>
            </a:r>
          </a:p>
          <a:p>
            <a:pPr algn="just" eaLnBrk="1" hangingPunct="1">
              <a:lnSpc>
                <a:spcPct val="80000"/>
              </a:lnSpc>
              <a:buClr>
                <a:srgbClr val="606060"/>
              </a:buClr>
              <a:buFontTx/>
              <a:buAutoNum type="arabicPeriod"/>
            </a:pPr>
            <a:r>
              <a:rPr lang="el-GR" sz="1600">
                <a:solidFill>
                  <a:srgbClr val="5B0B05"/>
                </a:solidFill>
                <a:latin typeface="Calibri" charset="0"/>
              </a:rPr>
              <a:t>Ισχύον Σύνταγμα της Ελλάδος</a:t>
            </a:r>
          </a:p>
          <a:p>
            <a:pPr algn="just" eaLnBrk="1" hangingPunct="1">
              <a:lnSpc>
                <a:spcPct val="80000"/>
              </a:lnSpc>
              <a:buClr>
                <a:srgbClr val="606060"/>
              </a:buClr>
              <a:buFontTx/>
              <a:buAutoNum type="arabicPeriod"/>
            </a:pPr>
            <a:r>
              <a:rPr lang="el-GR" sz="1600">
                <a:solidFill>
                  <a:srgbClr val="5B0B05"/>
                </a:solidFill>
                <a:latin typeface="Calibri" charset="0"/>
              </a:rPr>
              <a:t>Ποινικός Κώδικας</a:t>
            </a:r>
          </a:p>
          <a:p>
            <a:pPr algn="just" eaLnBrk="1" hangingPunct="1">
              <a:lnSpc>
                <a:spcPct val="80000"/>
              </a:lnSpc>
              <a:buClr>
                <a:srgbClr val="606060"/>
              </a:buClr>
              <a:buFontTx/>
              <a:buAutoNum type="arabicPeriod"/>
            </a:pPr>
            <a:r>
              <a:rPr lang="el-GR" sz="1600">
                <a:solidFill>
                  <a:srgbClr val="5B0B05"/>
                </a:solidFill>
                <a:latin typeface="Calibri" charset="0"/>
              </a:rPr>
              <a:t>Βερέμης Θ., Κολιόπουλος Γ., </a:t>
            </a:r>
            <a:r>
              <a:rPr lang="el-GR" sz="1600" i="1">
                <a:solidFill>
                  <a:srgbClr val="5B0B05"/>
                </a:solidFill>
                <a:latin typeface="Calibri" charset="0"/>
              </a:rPr>
              <a:t>Έλλας η σύγχρονη συνέχεια από το 1821 μέχρι σήμερα</a:t>
            </a:r>
            <a:r>
              <a:rPr lang="el-GR" sz="1600">
                <a:solidFill>
                  <a:srgbClr val="5B0B05"/>
                </a:solidFill>
                <a:latin typeface="Calibri" charset="0"/>
              </a:rPr>
              <a:t>, εκδ. Καστανιώτη, Αθήνα, Α</a:t>
            </a:r>
            <a:r>
              <a:rPr lang="ja-JP" altLang="el-GR" sz="1600">
                <a:solidFill>
                  <a:srgbClr val="5B0B05"/>
                </a:solidFill>
                <a:latin typeface="Calibri" charset="0"/>
              </a:rPr>
              <a:t>’</a:t>
            </a:r>
            <a:r>
              <a:rPr lang="el-GR" sz="1600">
                <a:solidFill>
                  <a:srgbClr val="5B0B05"/>
                </a:solidFill>
                <a:latin typeface="Calibri" charset="0"/>
              </a:rPr>
              <a:t> έκδοση: 2006</a:t>
            </a:r>
          </a:p>
          <a:p>
            <a:pPr algn="just" eaLnBrk="1" hangingPunct="1">
              <a:lnSpc>
                <a:spcPct val="80000"/>
              </a:lnSpc>
              <a:buClr>
                <a:srgbClr val="606060"/>
              </a:buClr>
              <a:buFont typeface="Courier New" charset="0"/>
              <a:buChar char="o"/>
            </a:pPr>
            <a:r>
              <a:rPr lang="el-GR" sz="1600" b="1" i="1">
                <a:solidFill>
                  <a:srgbClr val="5B0B05"/>
                </a:solidFill>
                <a:latin typeface="Calibri" charset="0"/>
              </a:rPr>
              <a:t>Ξένη Βιβλιογραφία</a:t>
            </a:r>
          </a:p>
          <a:p>
            <a:pPr algn="just" eaLnBrk="1" hangingPunct="1">
              <a:lnSpc>
                <a:spcPct val="80000"/>
              </a:lnSpc>
              <a:buClr>
                <a:srgbClr val="606060"/>
              </a:buClr>
              <a:buFontTx/>
              <a:buAutoNum type="arabicPeriod"/>
            </a:pPr>
            <a:r>
              <a:rPr lang="es-ES" sz="1600">
                <a:solidFill>
                  <a:srgbClr val="5B0B05"/>
                </a:solidFill>
                <a:latin typeface="Calibri" charset="0"/>
              </a:rPr>
              <a:t>Clogg R., </a:t>
            </a:r>
            <a:r>
              <a:rPr lang="el-GR" sz="1600" i="1">
                <a:solidFill>
                  <a:srgbClr val="5B0B05"/>
                </a:solidFill>
                <a:latin typeface="Calibri" charset="0"/>
              </a:rPr>
              <a:t>Συνοπτική Ιστορία της Ελλάδας 1770-2000, </a:t>
            </a:r>
            <a:r>
              <a:rPr lang="el-GR" sz="1600">
                <a:solidFill>
                  <a:srgbClr val="5B0B05"/>
                </a:solidFill>
                <a:latin typeface="Calibri" charset="0"/>
              </a:rPr>
              <a:t>(επιμέλεια: Πυλαρινός Θ., μτφρ. Παπαδάκη Λ., Μαυρομμάτη Μ.), εκδ. Κάτοπτρο, Αθήνα, 2003.</a:t>
            </a:r>
          </a:p>
          <a:p>
            <a:pPr algn="just" eaLnBrk="1" hangingPunct="1">
              <a:lnSpc>
                <a:spcPct val="80000"/>
              </a:lnSpc>
              <a:buClr>
                <a:srgbClr val="606060"/>
              </a:buClr>
              <a:buFont typeface="Courier New" charset="0"/>
              <a:buChar char="o"/>
            </a:pPr>
            <a:r>
              <a:rPr lang="el-GR" sz="1600" b="1" i="1">
                <a:solidFill>
                  <a:srgbClr val="5B0B05"/>
                </a:solidFill>
                <a:latin typeface="Calibri" charset="0"/>
              </a:rPr>
              <a:t>Πηγές από το </a:t>
            </a:r>
            <a:r>
              <a:rPr lang="es-ES" sz="1600" b="1" i="1">
                <a:solidFill>
                  <a:srgbClr val="5B0B05"/>
                </a:solidFill>
                <a:latin typeface="Calibri" charset="0"/>
              </a:rPr>
              <a:t>Internet</a:t>
            </a:r>
          </a:p>
          <a:p>
            <a:pPr algn="just" eaLnBrk="1" hangingPunct="1">
              <a:lnSpc>
                <a:spcPct val="80000"/>
              </a:lnSpc>
              <a:buClr>
                <a:srgbClr val="606060"/>
              </a:buClr>
              <a:buFontTx/>
              <a:buAutoNum type="arabicPeriod"/>
            </a:pPr>
            <a:r>
              <a:rPr lang="en-US" sz="1600">
                <a:solidFill>
                  <a:srgbClr val="5B0B05"/>
                </a:solidFill>
                <a:latin typeface="Calibri" charset="0"/>
                <a:hlinkClick r:id="rId2"/>
              </a:rPr>
              <a:t>http://vatopaidi.wordpress.com/2008/10/24/%CF%80%CE%B5%CF%81%CE%AF-%CE%B5%CE%BA%CE%BA%CE%BB%CE%B7%CF%83%CE%B9%CE%B1%CF%83%CF%84%CE%B9%CE%BA%CE%AE%CF%82-%CF%80%CE%B5%CF%81%CE%B9%CE%BF%CF%85%CF%83%CE%AF%CE%B1%CF%82/</a:t>
            </a:r>
            <a:r>
              <a:rPr lang="el-GR" sz="1600">
                <a:solidFill>
                  <a:srgbClr val="5B0B05"/>
                </a:solidFill>
                <a:latin typeface="Calibri" charset="0"/>
              </a:rPr>
              <a:t> Πρόσβαση: 10/03/2013</a:t>
            </a:r>
          </a:p>
          <a:p>
            <a:pPr algn="just" eaLnBrk="1" hangingPunct="1">
              <a:lnSpc>
                <a:spcPct val="80000"/>
              </a:lnSpc>
              <a:buClr>
                <a:srgbClr val="606060"/>
              </a:buClr>
              <a:buFontTx/>
              <a:buAutoNum type="arabicPeriod"/>
            </a:pPr>
            <a:r>
              <a:rPr lang="el-GR" sz="1600">
                <a:solidFill>
                  <a:srgbClr val="5B0B05"/>
                </a:solidFill>
                <a:latin typeface="Calibri" charset="0"/>
              </a:rPr>
              <a:t> </a:t>
            </a:r>
            <a:r>
              <a:rPr lang="en-US" sz="1600" u="sng">
                <a:latin typeface="Constantia" charset="0"/>
                <a:hlinkClick r:id="rId3"/>
              </a:rPr>
              <a:t>http://www.hellenicparliament.gr/Vouli-ton-Ellinon/I-Bibliothiki/Koinovouleftiki-Syllogi/Syntagmata/</a:t>
            </a:r>
            <a:r>
              <a:rPr lang="el-GR" sz="1600">
                <a:latin typeface="Constantia" charset="0"/>
              </a:rPr>
              <a:t> </a:t>
            </a:r>
            <a:r>
              <a:rPr lang="el-GR" sz="1600">
                <a:solidFill>
                  <a:srgbClr val="5B0B05"/>
                </a:solidFill>
                <a:latin typeface="Constantia" charset="0"/>
              </a:rPr>
              <a:t>Πρόσβαση: </a:t>
            </a:r>
            <a:r>
              <a:rPr lang="el-GR" sz="1600">
                <a:solidFill>
                  <a:srgbClr val="5B0B05"/>
                </a:solidFill>
                <a:latin typeface="Calibri" charset="0"/>
              </a:rPr>
              <a:t>10/03/2013</a:t>
            </a:r>
          </a:p>
          <a:p>
            <a:pPr algn="just" eaLnBrk="1" hangingPunct="1">
              <a:lnSpc>
                <a:spcPct val="80000"/>
              </a:lnSpc>
              <a:buClr>
                <a:srgbClr val="606060"/>
              </a:buClr>
              <a:buFont typeface="Wingdings 2" charset="0"/>
              <a:buNone/>
            </a:pPr>
            <a:r>
              <a:rPr lang="el-GR" sz="1600">
                <a:solidFill>
                  <a:srgbClr val="5B0B05"/>
                </a:solidFill>
                <a:latin typeface="Calibri" charset="0"/>
              </a:rPr>
              <a:t>	</a:t>
            </a:r>
          </a:p>
          <a:p>
            <a:pPr algn="just" eaLnBrk="1" hangingPunct="1">
              <a:lnSpc>
                <a:spcPct val="80000"/>
              </a:lnSpc>
              <a:buClr>
                <a:srgbClr val="606060"/>
              </a:buClr>
              <a:buFont typeface="Wingdings 2" charset="0"/>
              <a:buNone/>
            </a:pPr>
            <a:endParaRPr lang="el-GR" sz="1600">
              <a:solidFill>
                <a:srgbClr val="5B0B05"/>
              </a:solidFill>
              <a:latin typeface="Calibri" charset="0"/>
            </a:endParaRPr>
          </a:p>
          <a:p>
            <a:endParaRPr lang="el-GR">
              <a:latin typeface="Constantia" charset="0"/>
            </a:endParaRPr>
          </a:p>
        </p:txBody>
      </p:sp>
      <p:sp>
        <p:nvSpPr>
          <p:cNvPr id="3" name="2 - Τίτλος"/>
          <p:cNvSpPr>
            <a:spLocks noGrp="1"/>
          </p:cNvSpPr>
          <p:nvPr>
            <p:ph type="title"/>
          </p:nvPr>
        </p:nvSpPr>
        <p:spPr/>
        <p:txBody>
          <a:bodyPr/>
          <a:lstStyle/>
          <a:p>
            <a:pPr algn="ctr">
              <a:defRPr/>
            </a:pPr>
            <a:r>
              <a:rPr lang="el-GR">
                <a:solidFill>
                  <a:srgbClr val="5B0B05"/>
                </a:solidFill>
                <a:ea typeface="+mj-ea"/>
              </a:rPr>
              <a:t>ΒΙΒΛΙΟΓΡΑΦΙΑ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050"/>
            <a:ext cx="8362950" cy="5218113"/>
          </a:xfrm>
        </p:spPr>
        <p:txBody>
          <a:bodyPr>
            <a:normAutofit/>
          </a:bodyPr>
          <a:lstStyle/>
          <a:p>
            <a:pPr algn="ctr" eaLnBrk="1" hangingPunct="1">
              <a:buFont typeface="Wingdings 2" charset="0"/>
              <a:buNone/>
            </a:pPr>
            <a:endParaRPr lang="el-GR" sz="1600">
              <a:latin typeface="Constantia" charset="0"/>
            </a:endParaRPr>
          </a:p>
          <a:p>
            <a:pPr algn="ctr" eaLnBrk="1" hangingPunct="1">
              <a:buFont typeface="Wingdings 2" charset="0"/>
              <a:buNone/>
            </a:pPr>
            <a:r>
              <a:rPr lang="el-GR" b="1">
                <a:solidFill>
                  <a:srgbClr val="5B0B05"/>
                </a:solidFill>
                <a:latin typeface="Calibri" charset="0"/>
              </a:rPr>
              <a:t>Το σύστημα των </a:t>
            </a:r>
            <a:r>
              <a:rPr lang="en-US" b="1">
                <a:solidFill>
                  <a:srgbClr val="5B0B05"/>
                </a:solidFill>
                <a:latin typeface="Calibri" charset="0"/>
              </a:rPr>
              <a:t>MILLET  </a:t>
            </a:r>
            <a:endParaRPr lang="el-GR" b="1">
              <a:solidFill>
                <a:srgbClr val="5B0B05"/>
              </a:solidFill>
              <a:latin typeface="Calibri" charset="0"/>
            </a:endParaRPr>
          </a:p>
          <a:p>
            <a:pPr algn="ctr" eaLnBrk="1" hangingPunct="1">
              <a:buFont typeface="Wingdings 2" charset="0"/>
              <a:buNone/>
            </a:pPr>
            <a:r>
              <a:rPr lang="el-GR" sz="2000" b="1">
                <a:solidFill>
                  <a:srgbClr val="5B0B05"/>
                </a:solidFill>
                <a:latin typeface="Calibri" charset="0"/>
              </a:rPr>
              <a:t>Διαχωρισμός των πληθυσμών με βάση τη θρησκευτική ταυτότητα</a:t>
            </a:r>
          </a:p>
          <a:p>
            <a:pPr algn="ctr" eaLnBrk="1" hangingPunct="1">
              <a:buFont typeface="Wingdings 2" charset="0"/>
              <a:buNone/>
            </a:pPr>
            <a:endParaRPr lang="en-US" sz="2000" b="1">
              <a:solidFill>
                <a:srgbClr val="5B0B05"/>
              </a:solidFill>
              <a:latin typeface="Calibri" charset="0"/>
            </a:endParaRPr>
          </a:p>
          <a:p>
            <a:pPr eaLnBrk="1" hangingPunct="1">
              <a:buFont typeface="Wingdings 2" charset="0"/>
              <a:buNone/>
            </a:pPr>
            <a:r>
              <a:rPr lang="el-GR" sz="2000">
                <a:solidFill>
                  <a:srgbClr val="5B0B05"/>
                </a:solidFill>
                <a:latin typeface="Calibri" charset="0"/>
              </a:rPr>
              <a:t>Χαρακτηριστικά:</a:t>
            </a:r>
          </a:p>
          <a:p>
            <a:pPr eaLnBrk="1" hangingPunct="1">
              <a:buClr>
                <a:srgbClr val="333A1D"/>
              </a:buClr>
              <a:buFont typeface="Courier New" charset="0"/>
              <a:buChar char="o"/>
            </a:pPr>
            <a:r>
              <a:rPr lang="el-GR" sz="2000">
                <a:solidFill>
                  <a:srgbClr val="5B0B05"/>
                </a:solidFill>
                <a:latin typeface="Calibri" charset="0"/>
              </a:rPr>
              <a:t>Ελληνοορθόδοξο </a:t>
            </a:r>
            <a:r>
              <a:rPr lang="en-US" sz="2000">
                <a:solidFill>
                  <a:srgbClr val="5B0B05"/>
                </a:solidFill>
                <a:latin typeface="Calibri" charset="0"/>
              </a:rPr>
              <a:t>millet </a:t>
            </a:r>
            <a:r>
              <a:rPr lang="el-GR" sz="2000">
                <a:solidFill>
                  <a:srgbClr val="5B0B05"/>
                </a:solidFill>
                <a:latin typeface="Calibri" charset="0"/>
              </a:rPr>
              <a:t>( όλοι οι ορθόδοξοι πληθυσμοί της αυτοκρατορίας- Έλληνες ανώτεροι αξιωματούχοι εκκλησιαστικής ιεραρχίας)</a:t>
            </a:r>
          </a:p>
          <a:p>
            <a:pPr eaLnBrk="1" hangingPunct="1">
              <a:buClr>
                <a:srgbClr val="333A1D"/>
              </a:buClr>
              <a:buFont typeface="Courier New" charset="0"/>
              <a:buChar char="o"/>
            </a:pPr>
            <a:r>
              <a:rPr lang="el-GR" sz="2000">
                <a:solidFill>
                  <a:srgbClr val="5B0B05"/>
                </a:solidFill>
                <a:latin typeface="Calibri" charset="0"/>
              </a:rPr>
              <a:t>Ρόλος θρησκευτικών ηγετών: θρησκευτικά, κοινωνικά, εκπαιδευτικά, δικαιοσύνης θέματα. Υπεύθυνοι για τη νομιμοφροσύνη πολιτών.</a:t>
            </a:r>
          </a:p>
          <a:p>
            <a:pPr eaLnBrk="1" hangingPunct="1"/>
            <a:endParaRPr lang="el-GR" sz="2000">
              <a:latin typeface="Calibri" charset="0"/>
            </a:endParaRPr>
          </a:p>
          <a:p>
            <a:pPr eaLnBrk="1" hangingPunct="1"/>
            <a:endParaRPr lang="el-GR" sz="2000">
              <a:latin typeface="Calibri" charset="0"/>
            </a:endParaRPr>
          </a:p>
          <a:p>
            <a:pPr algn="ctr" eaLnBrk="1" hangingPunct="1">
              <a:buFont typeface="Wingdings 2" charset="0"/>
              <a:buNone/>
            </a:pPr>
            <a:endParaRPr lang="el-GR" sz="2000">
              <a:latin typeface="Constantia" charset="0"/>
            </a:endParaRPr>
          </a:p>
          <a:p>
            <a:pPr eaLnBrk="1" hangingPunct="1"/>
            <a:endParaRPr lang="el-GR" sz="2000">
              <a:latin typeface="Constantia" charset="0"/>
            </a:endParaRPr>
          </a:p>
          <a:p>
            <a:pPr eaLnBrk="1" hangingPunct="1"/>
            <a:endParaRPr lang="el-GR" sz="2000">
              <a:latin typeface="Constantia" charset="0"/>
            </a:endParaRPr>
          </a:p>
          <a:p>
            <a:pPr eaLnBrk="1" hangingPunct="1"/>
            <a:endParaRPr lang="el-GR" sz="2000">
              <a:latin typeface="Constantia" charset="0"/>
            </a:endParaRPr>
          </a:p>
          <a:p>
            <a:pPr eaLnBrk="1" hangingPunct="1"/>
            <a:endParaRPr lang="el-GR">
              <a:latin typeface="Constantia" charset="0"/>
            </a:endParaRPr>
          </a:p>
        </p:txBody>
      </p:sp>
      <p:sp>
        <p:nvSpPr>
          <p:cNvPr id="2" name="1 - Τίτλος"/>
          <p:cNvSpPr>
            <a:spLocks noGrp="1"/>
          </p:cNvSpPr>
          <p:nvPr>
            <p:ph type="title"/>
          </p:nvPr>
        </p:nvSpPr>
        <p:spPr>
          <a:xfrm>
            <a:off x="426720" y="182880"/>
            <a:ext cx="8229600" cy="853758"/>
          </a:xfrm>
          <a:noFill/>
          <a:ln>
            <a:no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lgn="ctr" eaLnBrk="1" fontAlgn="auto" hangingPunct="1">
              <a:spcAft>
                <a:spcPts val="0"/>
              </a:spcAft>
              <a:defRPr/>
            </a:pPr>
            <a:r>
              <a:rPr lang="el-GR" sz="5000" spc="0">
                <a:ln w="12700">
                  <a:solidFill>
                    <a:schemeClr val="bg2">
                      <a:lumMod val="75000"/>
                      <a:alpha val="39000"/>
                    </a:schemeClr>
                  </a:solidFill>
                  <a:prstDash val="solid"/>
                </a:ln>
                <a:solidFill>
                  <a:srgbClr val="5B0B05"/>
                </a:solidFill>
                <a:effectLst>
                  <a:outerShdw blurRad="38100" dist="38100" dir="2700000" algn="tl">
                    <a:srgbClr val="000000">
                      <a:alpha val="43137"/>
                    </a:srgbClr>
                  </a:outerShdw>
                </a:effectLst>
                <a:latin typeface="Calibri" pitchFamily="34" charset="0"/>
              </a:rPr>
              <a:t>ΟΘΩΜΑΝΙΚΗ ΑΥΤΟΚΡΑΤΟΡΙΑ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2 - Θέση περιεχομένου"/>
          <p:cNvSpPr>
            <a:spLocks noGrp="1"/>
          </p:cNvSpPr>
          <p:nvPr>
            <p:ph idx="1"/>
          </p:nvPr>
        </p:nvSpPr>
        <p:spPr/>
        <p:txBody>
          <a:bodyPr/>
          <a:lstStyle/>
          <a:p>
            <a:pPr eaLnBrk="1" hangingPunct="1">
              <a:buFont typeface="Wingdings 2" charset="0"/>
              <a:buNone/>
            </a:pPr>
            <a:endParaRPr lang="el-GR">
              <a:solidFill>
                <a:srgbClr val="5B0B05"/>
              </a:solidFill>
              <a:latin typeface="Calibri" charset="0"/>
            </a:endParaRPr>
          </a:p>
          <a:p>
            <a:pPr eaLnBrk="1" hangingPunct="1">
              <a:buFont typeface="Wingdings 2" charset="0"/>
              <a:buNone/>
            </a:pPr>
            <a:endParaRPr lang="el-GR">
              <a:solidFill>
                <a:srgbClr val="5B0B05"/>
              </a:solidFill>
              <a:latin typeface="Calibri" charset="0"/>
            </a:endParaRPr>
          </a:p>
          <a:p>
            <a:pPr eaLnBrk="1" hangingPunct="1">
              <a:buFont typeface="Wingdings 2" charset="0"/>
              <a:buNone/>
            </a:pPr>
            <a:r>
              <a:rPr lang="el-GR">
                <a:solidFill>
                  <a:srgbClr val="5B0B05"/>
                </a:solidFill>
                <a:latin typeface="Calibri" charset="0"/>
              </a:rPr>
              <a:t>1833 </a:t>
            </a:r>
            <a:r>
              <a:rPr lang="el-GR">
                <a:solidFill>
                  <a:srgbClr val="5B0B05"/>
                </a:solidFill>
                <a:latin typeface="Calibri" charset="0"/>
                <a:sym typeface="Wingdings" charset="0"/>
              </a:rPr>
              <a:t> Απόσπαση της Εκκλησίας από το Πατριαρχείο – δημιουργία της Αυτοκέφαλης Εκκλησίας της Ελλάδος</a:t>
            </a:r>
          </a:p>
          <a:p>
            <a:pPr eaLnBrk="1" hangingPunct="1">
              <a:buFont typeface="Wingdings 2" charset="0"/>
              <a:buNone/>
            </a:pPr>
            <a:endParaRPr lang="el-GR">
              <a:solidFill>
                <a:srgbClr val="5B0B05"/>
              </a:solidFill>
              <a:latin typeface="Calibri" charset="0"/>
              <a:sym typeface="Wingdings" charset="0"/>
            </a:endParaRPr>
          </a:p>
          <a:p>
            <a:pPr eaLnBrk="1" hangingPunct="1">
              <a:buFont typeface="Wingdings 2" charset="0"/>
              <a:buNone/>
            </a:pPr>
            <a:r>
              <a:rPr lang="el-GR">
                <a:solidFill>
                  <a:srgbClr val="5B0B05"/>
                </a:solidFill>
                <a:latin typeface="Calibri" charset="0"/>
                <a:sym typeface="Wingdings" charset="0"/>
              </a:rPr>
              <a:t>1834  Μεταφορά πρωτεύουσας στην Αθήνα</a:t>
            </a:r>
          </a:p>
          <a:p>
            <a:pPr eaLnBrk="1" hangingPunct="1">
              <a:buFont typeface="Wingdings 2" charset="0"/>
              <a:buNone/>
            </a:pPr>
            <a:endParaRPr lang="el-GR">
              <a:solidFill>
                <a:srgbClr val="5B0B05"/>
              </a:solidFill>
              <a:latin typeface="Calibri" charset="0"/>
              <a:sym typeface="Wingdings" charset="0"/>
            </a:endParaRPr>
          </a:p>
          <a:p>
            <a:pPr eaLnBrk="1" hangingPunct="1">
              <a:buFont typeface="Wingdings 2" charset="0"/>
              <a:buNone/>
            </a:pPr>
            <a:r>
              <a:rPr lang="el-GR">
                <a:solidFill>
                  <a:srgbClr val="5B0B05"/>
                </a:solidFill>
                <a:latin typeface="Calibri" charset="0"/>
                <a:sym typeface="Wingdings" charset="0"/>
              </a:rPr>
              <a:t>1837  Ίδρυση Πανεπιστημίου Αθηνών</a:t>
            </a:r>
          </a:p>
          <a:p>
            <a:pPr eaLnBrk="1" hangingPunct="1">
              <a:buFont typeface="Wingdings 2" charset="0"/>
              <a:buNone/>
            </a:pPr>
            <a:endParaRPr lang="el-GR">
              <a:latin typeface="Constantia" charset="0"/>
              <a:sym typeface="Wingdings" charset="0"/>
            </a:endParaRPr>
          </a:p>
          <a:p>
            <a:pPr eaLnBrk="1" hangingPunct="1">
              <a:buFont typeface="Wingdings 2" charset="0"/>
              <a:buNone/>
            </a:pPr>
            <a:endParaRPr lang="el-GR">
              <a:latin typeface="Constantia" charset="0"/>
              <a:sym typeface="Wingdings" charset="0"/>
            </a:endParaRPr>
          </a:p>
          <a:p>
            <a:pPr eaLnBrk="1" hangingPunct="1">
              <a:buFont typeface="Wingdings 2" charset="0"/>
              <a:buNone/>
            </a:pPr>
            <a:endParaRPr lang="el-GR">
              <a:latin typeface="Constantia" charset="0"/>
              <a:sym typeface="Wingdings" charset="0"/>
            </a:endParaRPr>
          </a:p>
          <a:p>
            <a:pPr eaLnBrk="1" hangingPunct="1">
              <a:buFont typeface="Wingdings 2" charset="0"/>
              <a:buNone/>
            </a:pPr>
            <a:endParaRPr lang="el-GR">
              <a:latin typeface="Constantia" charset="0"/>
              <a:sym typeface="Wingdings" charset="0"/>
            </a:endParaRPr>
          </a:p>
          <a:p>
            <a:pPr eaLnBrk="1" hangingPunct="1">
              <a:buFont typeface="Wingdings 2" charset="0"/>
              <a:buNone/>
            </a:pPr>
            <a:endParaRPr lang="el-GR">
              <a:latin typeface="Constantia" charset="0"/>
            </a:endParaRPr>
          </a:p>
        </p:txBody>
      </p:sp>
      <p:sp>
        <p:nvSpPr>
          <p:cNvPr id="2" name="1 - Τίτλος"/>
          <p:cNvSpPr>
            <a:spLocks noGrp="1"/>
          </p:cNvSpPr>
          <p:nvPr>
            <p:ph type="title"/>
          </p:nvPr>
        </p:nvSpPr>
        <p:spPr>
          <a:xfrm>
            <a:off x="457200" y="764704"/>
            <a:ext cx="7467600" cy="652934"/>
          </a:xfrm>
        </p:spPr>
        <p:txBody>
          <a:bodyPr>
            <a:noAutofit/>
          </a:bodyPr>
          <a:lstStyle/>
          <a:p>
            <a:pPr algn="ctr" eaLnBrk="1" fontAlgn="auto" hangingPunct="1">
              <a:spcAft>
                <a:spcPts val="0"/>
              </a:spcAft>
              <a:defRPr/>
            </a:pPr>
            <a:r>
              <a:rPr lang="el-GR" sz="4000">
                <a:solidFill>
                  <a:srgbClr val="5B0B05"/>
                </a:solidFill>
                <a:latin typeface="Calibri" pitchFamily="34" charset="0"/>
                <a:ea typeface="+mj-ea"/>
              </a:rPr>
              <a:t>ΜΕΤΡΑ ΟΘΩΝΑ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eaLnBrk="1" hangingPunct="1">
              <a:buClr>
                <a:srgbClr val="333A1D"/>
              </a:buClr>
              <a:buFont typeface="Wingdings 2" charset="0"/>
              <a:buNone/>
            </a:pPr>
            <a:endParaRPr lang="el-GR" dirty="0">
              <a:solidFill>
                <a:srgbClr val="5B0B05"/>
              </a:solidFill>
              <a:latin typeface="Calibri" charset="0"/>
            </a:endParaRPr>
          </a:p>
          <a:p>
            <a:pPr eaLnBrk="1" hangingPunct="1">
              <a:buClr>
                <a:srgbClr val="333A1D"/>
              </a:buClr>
              <a:buFont typeface="Courier New" charset="0"/>
              <a:buChar char="o"/>
            </a:pPr>
            <a:endParaRPr lang="el-GR" dirty="0">
              <a:solidFill>
                <a:srgbClr val="5B0B05"/>
              </a:solidFill>
              <a:latin typeface="Calibri" charset="0"/>
            </a:endParaRPr>
          </a:p>
          <a:p>
            <a:pPr lvl="1" eaLnBrk="1" hangingPunct="1">
              <a:buClr>
                <a:srgbClr val="333A1D"/>
              </a:buClr>
            </a:pPr>
            <a:r>
              <a:rPr lang="el-GR" dirty="0">
                <a:solidFill>
                  <a:srgbClr val="5B0B05"/>
                </a:solidFill>
                <a:latin typeface="Calibri" charset="0"/>
              </a:rPr>
              <a:t> Υπόκειται στον κυβερνητικό έλεγχο (σχέση   </a:t>
            </a:r>
          </a:p>
          <a:p>
            <a:pPr lvl="1" eaLnBrk="1" hangingPunct="1">
              <a:buClr>
                <a:srgbClr val="333A1D"/>
              </a:buClr>
              <a:buFont typeface="Wingdings 2" charset="0"/>
              <a:buNone/>
            </a:pPr>
            <a:r>
              <a:rPr lang="el-GR" dirty="0">
                <a:solidFill>
                  <a:srgbClr val="5B0B05"/>
                </a:solidFill>
                <a:latin typeface="Calibri" charset="0"/>
              </a:rPr>
              <a:t>     Κράτους-Εκκλησίας)</a:t>
            </a:r>
          </a:p>
          <a:p>
            <a:pPr lvl="1" eaLnBrk="1" hangingPunct="1">
              <a:buClr>
                <a:srgbClr val="333A1D"/>
              </a:buClr>
              <a:buFont typeface="Wingdings 2" charset="0"/>
              <a:buNone/>
            </a:pPr>
            <a:endParaRPr lang="el-GR" dirty="0">
              <a:solidFill>
                <a:srgbClr val="5B0B05"/>
              </a:solidFill>
              <a:latin typeface="Calibri" charset="0"/>
            </a:endParaRPr>
          </a:p>
          <a:p>
            <a:pPr lvl="1" eaLnBrk="1" hangingPunct="1">
              <a:buClr>
                <a:srgbClr val="333A1D"/>
              </a:buClr>
            </a:pPr>
            <a:r>
              <a:rPr lang="el-GR" dirty="0">
                <a:solidFill>
                  <a:srgbClr val="5B0B05"/>
                </a:solidFill>
                <a:latin typeface="Calibri" charset="0"/>
              </a:rPr>
              <a:t> Ταύτιση Ελληνικότητας-Ορθοδοξίας  </a:t>
            </a:r>
          </a:p>
          <a:p>
            <a:pPr lvl="1" eaLnBrk="1" hangingPunct="1">
              <a:buClr>
                <a:srgbClr val="333A1D"/>
              </a:buClr>
            </a:pPr>
            <a:endParaRPr lang="el-GR" dirty="0">
              <a:solidFill>
                <a:srgbClr val="5B0B05"/>
              </a:solidFill>
              <a:latin typeface="Calibri" charset="0"/>
            </a:endParaRPr>
          </a:p>
          <a:p>
            <a:pPr lvl="1" eaLnBrk="1" hangingPunct="1">
              <a:buClr>
                <a:srgbClr val="333A1D"/>
              </a:buClr>
            </a:pPr>
            <a:r>
              <a:rPr lang="el-GR" dirty="0">
                <a:solidFill>
                  <a:srgbClr val="5B0B05"/>
                </a:solidFill>
                <a:latin typeface="Calibri" charset="0"/>
              </a:rPr>
              <a:t>Αναγνωρίζεται από το Οικουμενικό Πατριαρχείο το 1850</a:t>
            </a:r>
          </a:p>
          <a:p>
            <a:pPr lvl="1" eaLnBrk="1" hangingPunct="1"/>
            <a:endParaRPr lang="el-GR" dirty="0">
              <a:latin typeface="Calibri" charset="0"/>
            </a:endParaRPr>
          </a:p>
          <a:p>
            <a:pPr lvl="1" eaLnBrk="1" hangingPunct="1">
              <a:buFont typeface="Wingdings 2" charset="0"/>
              <a:buNone/>
            </a:pPr>
            <a:endParaRPr lang="el-GR" dirty="0">
              <a:latin typeface="Calibri" charset="0"/>
            </a:endParaRPr>
          </a:p>
          <a:p>
            <a:pPr lvl="1" eaLnBrk="1" hangingPunct="1">
              <a:buFont typeface="Wingdings 2" charset="0"/>
              <a:buNone/>
            </a:pPr>
            <a:endParaRPr lang="el-GR" dirty="0">
              <a:latin typeface="Calibri" charset="0"/>
            </a:endParaRPr>
          </a:p>
          <a:p>
            <a:pPr lvl="1" eaLnBrk="1" hangingPunct="1">
              <a:buFont typeface="Wingdings 2" charset="0"/>
              <a:buNone/>
            </a:pPr>
            <a:endParaRPr lang="el-GR" dirty="0">
              <a:latin typeface="Calibri" charset="0"/>
            </a:endParaRPr>
          </a:p>
          <a:p>
            <a:pPr lvl="1" eaLnBrk="1" hangingPunct="1">
              <a:buFont typeface="Wingdings 2" charset="0"/>
              <a:buNone/>
            </a:pPr>
            <a:endParaRPr lang="el-GR" dirty="0">
              <a:latin typeface="Calibri" charset="0"/>
            </a:endParaRPr>
          </a:p>
        </p:txBody>
      </p:sp>
      <p:sp>
        <p:nvSpPr>
          <p:cNvPr id="2" name="1 - Τίτλος"/>
          <p:cNvSpPr>
            <a:spLocks noGrp="1"/>
          </p:cNvSpPr>
          <p:nvPr>
            <p:ph type="title"/>
          </p:nvPr>
        </p:nvSpPr>
        <p:spPr/>
        <p:txBody>
          <a:bodyPr/>
          <a:lstStyle/>
          <a:p>
            <a:pPr algn="ctr" eaLnBrk="1" fontAlgn="auto" hangingPunct="1">
              <a:spcAft>
                <a:spcPts val="0"/>
              </a:spcAft>
              <a:defRPr/>
            </a:pPr>
            <a:r>
              <a:rPr lang="el-GR" sz="4000">
                <a:solidFill>
                  <a:srgbClr val="5B0B05"/>
                </a:solidFill>
                <a:latin typeface="Calibri" pitchFamily="34" charset="0"/>
                <a:ea typeface="+mj-ea"/>
              </a:rPr>
              <a:t>ΑΥΤΟΚΕΦΑΛΗ ΕΚΚΛΗΣΙΑ ΤΗΣ ΕΛΛΑΔΟΣ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eaLnBrk="1" hangingPunct="1">
              <a:buClr>
                <a:srgbClr val="333A1D"/>
              </a:buClr>
              <a:buFont typeface="Courier New" charset="0"/>
              <a:buChar char="o"/>
            </a:pPr>
            <a:r>
              <a:rPr lang="el-GR">
                <a:solidFill>
                  <a:srgbClr val="5B0B05"/>
                </a:solidFill>
                <a:latin typeface="Calibri" charset="0"/>
              </a:rPr>
              <a:t>1850: Η διαμόρφωση της θεωρίας περί αδιάσπαστης συνέχειας στο χρόνο – Ρομαντική ιστοριογραφία</a:t>
            </a:r>
          </a:p>
          <a:p>
            <a:pPr eaLnBrk="1" hangingPunct="1">
              <a:buClr>
                <a:srgbClr val="333A1D"/>
              </a:buClr>
              <a:buFont typeface="Courier New" charset="0"/>
              <a:buChar char="o"/>
            </a:pPr>
            <a:endParaRPr lang="el-GR">
              <a:solidFill>
                <a:srgbClr val="5B0B05"/>
              </a:solidFill>
              <a:latin typeface="Calibri" charset="0"/>
            </a:endParaRPr>
          </a:p>
          <a:p>
            <a:pPr eaLnBrk="1" hangingPunct="1">
              <a:buClr>
                <a:srgbClr val="333A1D"/>
              </a:buClr>
              <a:buFont typeface="Wingdings 2" charset="0"/>
              <a:buNone/>
            </a:pPr>
            <a:r>
              <a:rPr lang="el-GR">
                <a:solidFill>
                  <a:srgbClr val="5B0B05"/>
                </a:solidFill>
                <a:latin typeface="Calibri" charset="0"/>
              </a:rPr>
              <a:t>	Προσπάθεια σύνδεσης Κλασσικής Μεσαιωνικής και Νεότερης  Ελληνικής Περιόδου (Παπαρρηγόπουλος: Η Ιστορία του Ελληνικού Έθνους από των αρχαιοτάτων χρόνων μέχρι σήμερον)</a:t>
            </a:r>
          </a:p>
          <a:p>
            <a:pPr eaLnBrk="1" hangingPunct="1">
              <a:buClr>
                <a:srgbClr val="333A1D"/>
              </a:buClr>
              <a:buFont typeface="Wingdings 2" charset="0"/>
              <a:buNone/>
            </a:pPr>
            <a:endParaRPr lang="el-GR">
              <a:solidFill>
                <a:srgbClr val="5B0B05"/>
              </a:solidFill>
              <a:latin typeface="Calibri" charset="0"/>
            </a:endParaRPr>
          </a:p>
          <a:p>
            <a:pPr eaLnBrk="1" hangingPunct="1">
              <a:buClr>
                <a:srgbClr val="333A1D"/>
              </a:buClr>
              <a:buFont typeface="Wingdings 2" charset="0"/>
              <a:buNone/>
            </a:pPr>
            <a:r>
              <a:rPr lang="el-GR">
                <a:solidFill>
                  <a:srgbClr val="5B0B05"/>
                </a:solidFill>
                <a:latin typeface="Calibri" charset="0"/>
              </a:rPr>
              <a:t>	ο κρίσιμος ρόλος του Βυζαντίου &gt; χριστιανισμός και ελληνισμός</a:t>
            </a:r>
          </a:p>
        </p:txBody>
      </p:sp>
      <p:sp>
        <p:nvSpPr>
          <p:cNvPr id="2" name="1 - Τίτλος"/>
          <p:cNvSpPr>
            <a:spLocks noGrp="1"/>
          </p:cNvSpPr>
          <p:nvPr>
            <p:ph type="title"/>
          </p:nvPr>
        </p:nvSpPr>
        <p:spPr/>
        <p:txBody>
          <a:bodyPr/>
          <a:lstStyle/>
          <a:p>
            <a:pPr eaLnBrk="1" fontAlgn="auto" hangingPunct="1">
              <a:spcAft>
                <a:spcPts val="0"/>
              </a:spcAft>
              <a:defRPr/>
            </a:pPr>
            <a:r>
              <a:rPr lang="el-GR">
                <a:solidFill>
                  <a:schemeClr val="accent4">
                    <a:lumMod val="50000"/>
                  </a:schemeClr>
                </a:solidFill>
                <a:ea typeface="+mj-ea"/>
              </a:rPr>
              <a:t>Η ΕΛΛΗΝΙΚΗ ΙΣΤΟΡΙΚΗ ΘΕΣΗ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8313" y="1052513"/>
            <a:ext cx="8147050" cy="5545137"/>
          </a:xfrm>
        </p:spPr>
        <p:txBody>
          <a:bodyPr>
            <a:normAutofit/>
          </a:bodyPr>
          <a:lstStyle/>
          <a:p>
            <a:pPr algn="just" eaLnBrk="1" hangingPunct="1">
              <a:lnSpc>
                <a:spcPct val="80000"/>
              </a:lnSpc>
              <a:buClr>
                <a:srgbClr val="333A1D"/>
              </a:buClr>
              <a:buFont typeface="Courier New" charset="0"/>
              <a:buChar char="o"/>
            </a:pPr>
            <a:r>
              <a:rPr lang="el-GR" sz="1600" dirty="0">
                <a:solidFill>
                  <a:srgbClr val="5B0B05"/>
                </a:solidFill>
                <a:latin typeface="Calibri" charset="0"/>
              </a:rPr>
              <a:t>Σύνταγμα 1832 </a:t>
            </a:r>
          </a:p>
          <a:p>
            <a:pPr lvl="1" algn="just">
              <a:lnSpc>
                <a:spcPct val="80000"/>
              </a:lnSpc>
              <a:buClr>
                <a:srgbClr val="333A1D"/>
              </a:buClr>
              <a:buSzPct val="86000"/>
              <a:buFont typeface="Wingdings 2" charset="0"/>
              <a:buNone/>
            </a:pPr>
            <a:r>
              <a:rPr lang="el-GR" sz="1400" dirty="0">
                <a:solidFill>
                  <a:srgbClr val="5B0B05"/>
                </a:solidFill>
                <a:latin typeface="Calibri" charset="0"/>
              </a:rPr>
              <a:t>6. Η επικρατούσα θρησκεία εις την Ελληνικήν Επικράτειαν είναι η της Ανατολικής Ορθόδοξου και Αγίας του Χριστού Εκκλησίας. Καθείς όμως πρεσβεύει τα της θρησκείας του ακωλύτως. Και πάσα θρησκεία, της οποίας αι τελεταί γίνονται πασιφανώς και δημοσίως, έχει ίσην υπεράσπισιν υπό των νόμων.</a:t>
            </a:r>
          </a:p>
          <a:p>
            <a:pPr lvl="1" algn="just">
              <a:lnSpc>
                <a:spcPct val="80000"/>
              </a:lnSpc>
              <a:buClr>
                <a:srgbClr val="333A1D"/>
              </a:buClr>
              <a:buSzPct val="86000"/>
              <a:buFont typeface="Wingdings 2" charset="0"/>
              <a:buNone/>
            </a:pPr>
            <a:r>
              <a:rPr lang="el-GR" sz="1400" dirty="0">
                <a:solidFill>
                  <a:srgbClr val="5B0B05"/>
                </a:solidFill>
                <a:latin typeface="Calibri" charset="0"/>
              </a:rPr>
              <a:t>7. Τα εκκλησιαστικά, καθ</a:t>
            </a:r>
            <a:r>
              <a:rPr lang="ja-JP" altLang="el-GR" sz="1400" dirty="0">
                <a:solidFill>
                  <a:srgbClr val="5B0B05"/>
                </a:solidFill>
                <a:latin typeface="Calibri" charset="0"/>
              </a:rPr>
              <a:t>’</a:t>
            </a:r>
            <a:r>
              <a:rPr lang="el-GR" sz="1400" dirty="0">
                <a:solidFill>
                  <a:srgbClr val="5B0B05"/>
                </a:solidFill>
                <a:latin typeface="Calibri" charset="0"/>
              </a:rPr>
              <a:t> όσον ανάγεται εις την εκκλησιαστικήν τάξιν και διακόσμησιν, θέλουν διέπεσθαι υπό πενταμελούς Εκκλησιαστικού Συμβουλίου, συγκροτουμένου εκ των Αρχιερέων του εντοπίου Κλήρου, εκλεγομένου παρά της Νομοθετικής εξουσίας, και διοριζομένου υπό της Κυβερνήσεως.</a:t>
            </a:r>
          </a:p>
          <a:p>
            <a:pPr lvl="1" algn="just">
              <a:lnSpc>
                <a:spcPct val="80000"/>
              </a:lnSpc>
              <a:buClr>
                <a:srgbClr val="333A1D"/>
              </a:buClr>
              <a:buSzPct val="86000"/>
              <a:buFont typeface="Wingdings 2" charset="0"/>
              <a:buNone/>
            </a:pPr>
            <a:r>
              <a:rPr lang="el-GR" sz="1400" dirty="0">
                <a:solidFill>
                  <a:srgbClr val="5B0B05"/>
                </a:solidFill>
                <a:latin typeface="Calibri" charset="0"/>
              </a:rPr>
              <a:t>8. Η Νομοθετική εξουσία θέλει πραγματευθή τα περί της Ιεραρχικής αλληλουχίας προς διατήρησιν της πνευματικής ενότητος. Θέλει διορίσει ομοίως τον αριθμόν των Αρχιερέων και Ιερέων, των αναγκαίων εις την Ελληνικήν Επικράτειαν, και εξασφαλίσει τα προς διατροφήν αυτών αναλόγως με το χρέος και την αξιοπρέπειαν του χαρακτήρος των.</a:t>
            </a:r>
          </a:p>
          <a:p>
            <a:pPr lvl="1" algn="just">
              <a:lnSpc>
                <a:spcPct val="80000"/>
              </a:lnSpc>
              <a:buClr>
                <a:srgbClr val="333A1D"/>
              </a:buClr>
              <a:buSzPct val="86000"/>
              <a:buFont typeface="Wingdings 2" charset="0"/>
              <a:buNone/>
            </a:pPr>
            <a:r>
              <a:rPr lang="el-GR" sz="1400" dirty="0">
                <a:solidFill>
                  <a:srgbClr val="5B0B05"/>
                </a:solidFill>
                <a:latin typeface="Calibri" charset="0"/>
              </a:rPr>
              <a:t>9. Η αυτή εξουσία θέλει διαθέσει τα εισοδήματα των ιερών καταστημάτων προς συντήρησιν των ιδίων, και των εις αυτά μοναζόντων ή λειτουργούντων, και προς σύστασιν σχολείων δ</a:t>
            </a:r>
            <a:r>
              <a:rPr lang="ja-JP" altLang="el-GR" sz="1400" dirty="0">
                <a:solidFill>
                  <a:srgbClr val="5B0B05"/>
                </a:solidFill>
                <a:latin typeface="Calibri" charset="0"/>
              </a:rPr>
              <a:t>’</a:t>
            </a:r>
            <a:r>
              <a:rPr lang="el-GR" sz="1400" dirty="0">
                <a:solidFill>
                  <a:srgbClr val="5B0B05"/>
                </a:solidFill>
                <a:latin typeface="Calibri" charset="0"/>
              </a:rPr>
              <a:t> εκπαίδευσιν της νεολαίας.</a:t>
            </a:r>
          </a:p>
          <a:p>
            <a:pPr lvl="1" algn="just">
              <a:lnSpc>
                <a:spcPct val="80000"/>
              </a:lnSpc>
              <a:buClr>
                <a:srgbClr val="333A1D"/>
              </a:buClr>
              <a:buSzPct val="86000"/>
              <a:buFont typeface="Wingdings 2" charset="0"/>
              <a:buNone/>
            </a:pPr>
            <a:r>
              <a:rPr lang="el-GR" sz="1400" dirty="0">
                <a:solidFill>
                  <a:srgbClr val="5B0B05"/>
                </a:solidFill>
                <a:latin typeface="Calibri" charset="0"/>
              </a:rPr>
              <a:t>10. Οι Αρχιερείς θέλουν εκλέγεσθαι εξ</a:t>
            </a:r>
            <a:r>
              <a:rPr lang="ja-JP" altLang="el-GR" sz="1400" dirty="0">
                <a:solidFill>
                  <a:srgbClr val="5B0B05"/>
                </a:solidFill>
                <a:latin typeface="Calibri" charset="0"/>
              </a:rPr>
              <a:t>’</a:t>
            </a:r>
            <a:r>
              <a:rPr lang="el-GR" sz="1400" dirty="0">
                <a:solidFill>
                  <a:srgbClr val="5B0B05"/>
                </a:solidFill>
                <a:latin typeface="Calibri" charset="0"/>
              </a:rPr>
              <a:t> αυτοχθόνων, ή όσων λαμβάνουσι το δικαίωμα του αυτόχθονος, κατά τους τύπους του παρόντος Συντάγματος, δια του Εκκλησιαστικού Συμβουλίου χειροτονούμενοι. Εκλεγομένων των υποψηφίων και προβαλλομένων υπό των επαρχιωτών εις την Κυβέρνησιν, κατά τους εκκλησιαστικούς κανόνες.</a:t>
            </a:r>
          </a:p>
          <a:p>
            <a:pPr lvl="1" algn="just">
              <a:lnSpc>
                <a:spcPct val="80000"/>
              </a:lnSpc>
              <a:buClr>
                <a:srgbClr val="333A1D"/>
              </a:buClr>
              <a:buSzPct val="86000"/>
              <a:buFont typeface="Wingdings 2" charset="0"/>
              <a:buNone/>
            </a:pPr>
            <a:r>
              <a:rPr lang="el-GR" sz="1400" dirty="0">
                <a:solidFill>
                  <a:srgbClr val="5B0B05"/>
                </a:solidFill>
                <a:latin typeface="Calibri" charset="0"/>
              </a:rPr>
              <a:t>11. Ο Κλήρος, κατά τους κανόνας της Εκκλησίας, δεν εμπεριπλέκεται εις κανένα δημόσιον υπούργημα πολιτικόν οποιονδήποτε. Μόνο δε οι Πρεσβύτεροι έχουσι το δικαίωμα του πρώτου εκλογέως.</a:t>
            </a:r>
          </a:p>
          <a:p>
            <a:pPr lvl="1" algn="just">
              <a:lnSpc>
                <a:spcPct val="80000"/>
              </a:lnSpc>
              <a:buClr>
                <a:srgbClr val="333A1D"/>
              </a:buClr>
              <a:buSzPct val="86000"/>
              <a:buFont typeface="Wingdings 2" charset="0"/>
              <a:buNone/>
            </a:pPr>
            <a:r>
              <a:rPr lang="el-GR" sz="1400" dirty="0">
                <a:solidFill>
                  <a:srgbClr val="5B0B05"/>
                </a:solidFill>
                <a:latin typeface="Calibri" charset="0"/>
              </a:rPr>
              <a:t>12. Οι ιερωμένοι, καθ</a:t>
            </a:r>
            <a:r>
              <a:rPr lang="ja-JP" altLang="el-GR" sz="1400" dirty="0">
                <a:solidFill>
                  <a:srgbClr val="5B0B05"/>
                </a:solidFill>
                <a:latin typeface="Calibri" charset="0"/>
              </a:rPr>
              <a:t>’</a:t>
            </a:r>
            <a:r>
              <a:rPr lang="el-GR" sz="1400" dirty="0">
                <a:solidFill>
                  <a:srgbClr val="5B0B05"/>
                </a:solidFill>
                <a:latin typeface="Calibri" charset="0"/>
              </a:rPr>
              <a:t> όσα αι πράξεις των αναφέρονται εις την Εκκλησιαστικήν διαγωγήν, υπόκεινται να δίδωσι λόγον περί αυτής εις τους Εκκλησιαστικούς κυριάρχας των, κατά τους κειμένους περί τούτων Εκκλησιαστικούς κανόνας. Καθ</a:t>
            </a:r>
            <a:r>
              <a:rPr lang="ja-JP" altLang="el-GR" sz="1400" dirty="0">
                <a:solidFill>
                  <a:srgbClr val="5B0B05"/>
                </a:solidFill>
                <a:latin typeface="Calibri" charset="0"/>
              </a:rPr>
              <a:t>’</a:t>
            </a:r>
            <a:r>
              <a:rPr lang="el-GR" sz="1400" dirty="0">
                <a:solidFill>
                  <a:srgbClr val="5B0B05"/>
                </a:solidFill>
                <a:latin typeface="Calibri" charset="0"/>
              </a:rPr>
              <a:t> όσα δε αποβλέπουσιν εις τα του κοινωνικού βίου, δεν δύναται να εξαιρεθώσι και αυτοί από την δικαιοδοσίαν εις την οποίαν υπάγονται και οι κοσμικοί. </a:t>
            </a:r>
          </a:p>
        </p:txBody>
      </p:sp>
      <p:sp>
        <p:nvSpPr>
          <p:cNvPr id="2" name="1 - Τίτλος"/>
          <p:cNvSpPr>
            <a:spLocks noGrp="1"/>
          </p:cNvSpPr>
          <p:nvPr>
            <p:ph type="title"/>
          </p:nvPr>
        </p:nvSpPr>
        <p:spPr>
          <a:xfrm>
            <a:off x="467544" y="332656"/>
            <a:ext cx="8229600" cy="750912"/>
          </a:xfrm>
        </p:spPr>
        <p:txBody>
          <a:bodyPr/>
          <a:lstStyle/>
          <a:p>
            <a:pPr algn="ctr" eaLnBrk="1" fontAlgn="auto" hangingPunct="1">
              <a:spcAft>
                <a:spcPts val="0"/>
              </a:spcAft>
              <a:defRPr/>
            </a:pPr>
            <a:r>
              <a:rPr lang="el-GR" sz="4000">
                <a:solidFill>
                  <a:srgbClr val="5B0B05"/>
                </a:solidFill>
                <a:latin typeface="Calibri" pitchFamily="34" charset="0"/>
                <a:ea typeface="+mj-ea"/>
              </a:rPr>
              <a:t>ΣΧΕΣΗ ΚΡΑΤΟΥΣ-ΕΚΚΛΗΣΙΑΣ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3375"/>
            <a:ext cx="7931150" cy="6140450"/>
          </a:xfrm>
        </p:spPr>
        <p:txBody>
          <a:bodyPr>
            <a:normAutofit/>
          </a:bodyPr>
          <a:lstStyle/>
          <a:p>
            <a:pPr algn="just" eaLnBrk="1" hangingPunct="1">
              <a:buClr>
                <a:srgbClr val="333A1D"/>
              </a:buClr>
              <a:buFont typeface="Wingdings 2" charset="0"/>
              <a:buNone/>
            </a:pPr>
            <a:r>
              <a:rPr lang="el-GR" dirty="0">
                <a:solidFill>
                  <a:srgbClr val="333A1D"/>
                </a:solidFill>
                <a:latin typeface="Calibri" charset="0"/>
              </a:rPr>
              <a:t>   </a:t>
            </a:r>
            <a:endParaRPr lang="el-GR" dirty="0">
              <a:solidFill>
                <a:srgbClr val="5B0B05"/>
              </a:solidFill>
              <a:latin typeface="Calibri" charset="0"/>
            </a:endParaRPr>
          </a:p>
          <a:p>
            <a:pPr algn="just" eaLnBrk="1" hangingPunct="1">
              <a:buClr>
                <a:srgbClr val="333A1D"/>
              </a:buClr>
              <a:buFont typeface="Courier New" charset="0"/>
              <a:buChar char="o"/>
            </a:pPr>
            <a:r>
              <a:rPr lang="el-GR" dirty="0">
                <a:solidFill>
                  <a:srgbClr val="5B0B05"/>
                </a:solidFill>
                <a:latin typeface="Calibri" charset="0"/>
              </a:rPr>
              <a:t> Συντάγματα 1844, 1864, 1911, 1927 συνεχίζουν περίπου στο ίδιο μοτίβο με κάποιες παραλλαγές που ρυθμίζουν ζητήματα της Θρησκείας και Πολιτείας και κατοχυρώνονται από το νόμο. Το κράτος μέσα από τους νόμους ρυθμίζει κατά πόσο, πού και πώς  παρεμβαίνει σε ζητήματα θρησκείας.</a:t>
            </a:r>
          </a:p>
          <a:p>
            <a:pPr algn="just" eaLnBrk="1" hangingPunct="1">
              <a:buClr>
                <a:srgbClr val="333A1D"/>
              </a:buClr>
              <a:buFont typeface="Courier New" charset="0"/>
              <a:buChar char="o"/>
            </a:pPr>
            <a:r>
              <a:rPr lang="el-GR" dirty="0">
                <a:solidFill>
                  <a:srgbClr val="5B0B05"/>
                </a:solidFill>
                <a:latin typeface="Calibri" charset="0"/>
              </a:rPr>
              <a:t> Συνθήκη Λωζάννης 1923 </a:t>
            </a:r>
            <a:r>
              <a:rPr lang="el-GR" dirty="0">
                <a:solidFill>
                  <a:srgbClr val="5B0B05"/>
                </a:solidFill>
                <a:latin typeface="Calibri" charset="0"/>
                <a:sym typeface="Wingdings" charset="0"/>
              </a:rPr>
              <a:t> Επισφράγιση της ταύτισης θρησκευτικής ταυτότητας και εθνικού προσδιορισμού.</a:t>
            </a:r>
            <a:r>
              <a:rPr lang="el-GR" dirty="0">
                <a:solidFill>
                  <a:srgbClr val="5B0B05"/>
                </a:solidFill>
                <a:latin typeface="Calibri" charset="0"/>
              </a:rPr>
              <a:t> </a:t>
            </a:r>
          </a:p>
          <a:p>
            <a:pPr algn="just" eaLnBrk="1" hangingPunct="1">
              <a:buClr>
                <a:srgbClr val="333A1D"/>
              </a:buClr>
              <a:buFont typeface="Courier New" charset="0"/>
              <a:buChar char="o"/>
            </a:pPr>
            <a:r>
              <a:rPr lang="el-GR" dirty="0">
                <a:solidFill>
                  <a:srgbClr val="5B0B05"/>
                </a:solidFill>
                <a:latin typeface="Calibri" charset="0"/>
              </a:rPr>
              <a:t> Σύνταγμα 1952 </a:t>
            </a:r>
            <a:r>
              <a:rPr lang="el-GR" dirty="0">
                <a:solidFill>
                  <a:srgbClr val="5B0B05"/>
                </a:solidFill>
                <a:latin typeface="Calibri" charset="0"/>
                <a:sym typeface="Wingdings" charset="0"/>
              </a:rPr>
              <a:t> τελευταία απαλλοτρίωση εκκλησιαστικής περιουσίας  αντάλλαγμα για τα εδάφη μισθοδοσία κληρικών από το κράτος (δημόσιοι υπάλληλοι με μονιμότητα)</a:t>
            </a:r>
          </a:p>
          <a:p>
            <a:pPr algn="just" eaLnBrk="1" hangingPunct="1">
              <a:buClr>
                <a:srgbClr val="333A1D"/>
              </a:buClr>
              <a:buFont typeface="Wingdings 2" charset="0"/>
              <a:buNone/>
            </a:pPr>
            <a:r>
              <a:rPr lang="el-GR" dirty="0">
                <a:solidFill>
                  <a:srgbClr val="5B0B05"/>
                </a:solidFill>
                <a:latin typeface="Calibri" charset="0"/>
                <a:sym typeface="Wingdings"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8313" y="1125538"/>
            <a:ext cx="8351837" cy="5399087"/>
          </a:xfrm>
        </p:spPr>
        <p:txBody>
          <a:bodyPr/>
          <a:lstStyle/>
          <a:p>
            <a:pPr algn="just" eaLnBrk="1" hangingPunct="1">
              <a:buClr>
                <a:srgbClr val="333A1D"/>
              </a:buClr>
            </a:pPr>
            <a:r>
              <a:rPr lang="el-GR" sz="2400" b="1" dirty="0">
                <a:solidFill>
                  <a:srgbClr val="5B0B05"/>
                </a:solidFill>
                <a:latin typeface="Calibri" charset="0"/>
              </a:rPr>
              <a:t>Προοίμιο του Συντάγματος</a:t>
            </a:r>
          </a:p>
          <a:p>
            <a:pPr algn="just" eaLnBrk="1" hangingPunct="1">
              <a:buClr>
                <a:srgbClr val="333A1D"/>
              </a:buClr>
            </a:pPr>
            <a:endParaRPr lang="el-GR" sz="2400" dirty="0">
              <a:solidFill>
                <a:srgbClr val="5B0B05"/>
              </a:solidFill>
              <a:latin typeface="Calibri" charset="0"/>
            </a:endParaRPr>
          </a:p>
          <a:p>
            <a:pPr algn="just" eaLnBrk="1" hangingPunct="1">
              <a:buClr>
                <a:srgbClr val="333A1D"/>
              </a:buClr>
            </a:pPr>
            <a:r>
              <a:rPr lang="el-GR" dirty="0">
                <a:solidFill>
                  <a:srgbClr val="5B0B05"/>
                </a:solidFill>
                <a:latin typeface="Calibri" charset="0"/>
              </a:rPr>
              <a:t>«Εις το όνομα της Αγίας και Ομοουσίου και Αδιαιρέτου Τριάδος…»</a:t>
            </a:r>
          </a:p>
          <a:p>
            <a:pPr algn="just" eaLnBrk="1" hangingPunct="1">
              <a:buClr>
                <a:srgbClr val="333A1D"/>
              </a:buClr>
            </a:pPr>
            <a:endParaRPr lang="el-GR" dirty="0">
              <a:solidFill>
                <a:srgbClr val="5B0B05"/>
              </a:solidFill>
              <a:latin typeface="Calibri" charset="0"/>
            </a:endParaRPr>
          </a:p>
          <a:p>
            <a:pPr lvl="1" algn="just" eaLnBrk="1" hangingPunct="1">
              <a:buClr>
                <a:srgbClr val="333A1D"/>
              </a:buClr>
              <a:buFont typeface="Arial" charset="0"/>
              <a:buChar char="•"/>
            </a:pPr>
            <a:r>
              <a:rPr lang="el-GR" dirty="0">
                <a:solidFill>
                  <a:srgbClr val="5B0B05"/>
                </a:solidFill>
                <a:latin typeface="Calibri" charset="0"/>
              </a:rPr>
              <a:t> Επανάληψη σε όλα τα Συντάγματα εκτός των 1925, 1927</a:t>
            </a:r>
          </a:p>
          <a:p>
            <a:pPr lvl="1" algn="just" eaLnBrk="1" hangingPunct="1">
              <a:buClr>
                <a:srgbClr val="333A1D"/>
              </a:buClr>
              <a:buFont typeface="Arial" charset="0"/>
              <a:buChar char="•"/>
            </a:pPr>
            <a:r>
              <a:rPr lang="el-GR" dirty="0">
                <a:solidFill>
                  <a:srgbClr val="5B0B05"/>
                </a:solidFill>
                <a:latin typeface="Calibri" charset="0"/>
              </a:rPr>
              <a:t> Η λέξη «Ομοούσιος» εμφανίστηκε πρώτη φορά το 1844</a:t>
            </a:r>
          </a:p>
          <a:p>
            <a:pPr lvl="1" algn="just" eaLnBrk="1" hangingPunct="1">
              <a:buClr>
                <a:srgbClr val="333A1D"/>
              </a:buClr>
              <a:buFont typeface="Arial" charset="0"/>
              <a:buChar char="•"/>
            </a:pPr>
            <a:r>
              <a:rPr lang="el-GR" dirty="0">
                <a:solidFill>
                  <a:srgbClr val="5B0B05"/>
                </a:solidFill>
                <a:latin typeface="Calibri" charset="0"/>
              </a:rPr>
              <a:t> Νομική σημασία</a:t>
            </a:r>
          </a:p>
          <a:p>
            <a:pPr lvl="1" algn="just" eaLnBrk="1" hangingPunct="1">
              <a:buClr>
                <a:srgbClr val="333A1D"/>
              </a:buClr>
            </a:pPr>
            <a:endParaRPr lang="el-GR" dirty="0">
              <a:solidFill>
                <a:srgbClr val="5B0B05"/>
              </a:solidFill>
              <a:latin typeface="Calibri" charset="0"/>
            </a:endParaRPr>
          </a:p>
          <a:p>
            <a:pPr lvl="1" algn="just" eaLnBrk="1" hangingPunct="1">
              <a:buClr>
                <a:srgbClr val="333A1D"/>
              </a:buClr>
            </a:pPr>
            <a:r>
              <a:rPr lang="el-GR" b="1" dirty="0">
                <a:solidFill>
                  <a:srgbClr val="5B0B05"/>
                </a:solidFill>
                <a:latin typeface="Calibri" charset="0"/>
              </a:rPr>
              <a:t>Προσδιορισμός της επικρατούσας Θρησκείας </a:t>
            </a:r>
            <a:r>
              <a:rPr lang="el-GR" dirty="0">
                <a:solidFill>
                  <a:srgbClr val="5B0B05"/>
                </a:solidFill>
                <a:latin typeface="Calibri" charset="0"/>
                <a:sym typeface="Wingdings" charset="0"/>
              </a:rPr>
              <a:t> της Ανατολικής Ορθοδόξου Εκκλησίας του Χριστού</a:t>
            </a:r>
            <a:endParaRPr lang="el-GR" dirty="0">
              <a:solidFill>
                <a:srgbClr val="5B0B05"/>
              </a:solidFill>
              <a:latin typeface="Calibri" charset="0"/>
            </a:endParaRPr>
          </a:p>
        </p:txBody>
      </p:sp>
      <p:sp>
        <p:nvSpPr>
          <p:cNvPr id="2050" name="Title 1"/>
          <p:cNvSpPr>
            <a:spLocks noGrp="1"/>
          </p:cNvSpPr>
          <p:nvPr>
            <p:ph type="ctrTitle"/>
          </p:nvPr>
        </p:nvSpPr>
        <p:spPr>
          <a:xfrm>
            <a:off x="685800" y="188913"/>
            <a:ext cx="7772400" cy="936625"/>
          </a:xfrm>
        </p:spPr>
        <p:txBody>
          <a:bodyPr/>
          <a:lstStyle/>
          <a:p>
            <a:pPr eaLnBrk="1" fontAlgn="auto" hangingPunct="1">
              <a:spcAft>
                <a:spcPts val="0"/>
              </a:spcAft>
              <a:defRPr/>
            </a:pPr>
            <a:r>
              <a:rPr lang="el-GR" sz="4000" b="1">
                <a:solidFill>
                  <a:srgbClr val="5B0B05"/>
                </a:solidFill>
                <a:latin typeface="Calibri" pitchFamily="34" charset="0"/>
                <a:ea typeface="+mj-ea"/>
              </a:rPr>
              <a:t>ΙΣΧΥΟΝ ΣΥΝΤΑΓΜΑ</a:t>
            </a:r>
            <a:br>
              <a:rPr lang="el-GR" sz="4000" b="1">
                <a:solidFill>
                  <a:srgbClr val="5B0B05"/>
                </a:solidFill>
                <a:latin typeface="Calibri" pitchFamily="34" charset="0"/>
                <a:ea typeface="+mj-ea"/>
              </a:rPr>
            </a:br>
            <a:r>
              <a:rPr lang="el-GR" sz="2400" b="1">
                <a:solidFill>
                  <a:srgbClr val="5B0B05"/>
                </a:solidFill>
                <a:latin typeface="Calibri" pitchFamily="34" charset="0"/>
                <a:ea typeface="+mj-ea"/>
              </a:rPr>
              <a:t>αναθεώρηση 2008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750" y="1341438"/>
            <a:ext cx="7920038" cy="5661025"/>
          </a:xfrm>
        </p:spPr>
        <p:txBody>
          <a:bodyPr>
            <a:noAutofit/>
          </a:bodyPr>
          <a:lstStyle/>
          <a:p>
            <a:pPr marL="514350" indent="-514350" algn="just" eaLnBrk="1" hangingPunct="1">
              <a:buClr>
                <a:srgbClr val="333A1D"/>
              </a:buClr>
              <a:buFont typeface="Constantia" charset="0"/>
              <a:buAutoNum type="arabicPeriod"/>
            </a:pPr>
            <a:r>
              <a:rPr lang="el-GR" sz="1700">
                <a:solidFill>
                  <a:srgbClr val="5B0B05"/>
                </a:solidFill>
                <a:latin typeface="Calibri" charset="0"/>
              </a:rPr>
              <a:t>Επικρατούσα  θρησκεία στην Ελλάδα είναι η θρησκεία της Ανατολικής Ορθόδοξης Εκκλησίας του Χριστού. Η Ορθόδοξη Εκκλησία της Ελλάδας, που γνωρίζει κεφαλή της τον Κύριο Ημών Ιησού Χριστό, υπάρχει αναπόσπαστα ενωμένη δογματικά με τη Μεγάλη Εκκλησία της Κωνσταντινούπολης και με κάθε άλλη ομόδοξη Εκκλησία του Χριστού. Τηρεί απαρασάλευτα, όπως εκείνες, τους ιερούς αποστολικούς και συνοδικούς κανόνες και τις ιερές παραδόσεις. Είναι αυτοκέφαλη, διοικείται από την Ιερά Σύνοδο των εν ενεργεία Αρχιερέων και από τη Διαρκή Ιερά Σύνοδο που προέρχεται από αυτή και συγκροτείται όπως ορίζει ο Καταστατικός Χάρτης της Εκκλησίας, με τήρηση των διατάξεων του Πατριαρχικού Τόμου της καθ</a:t>
            </a:r>
            <a:r>
              <a:rPr lang="ja-JP" altLang="el-GR" sz="1700">
                <a:solidFill>
                  <a:srgbClr val="5B0B05"/>
                </a:solidFill>
                <a:latin typeface="Calibri" charset="0"/>
              </a:rPr>
              <a:t>’</a:t>
            </a:r>
            <a:r>
              <a:rPr lang="el-GR" sz="1700">
                <a:solidFill>
                  <a:srgbClr val="5B0B05"/>
                </a:solidFill>
                <a:latin typeface="Calibri" charset="0"/>
              </a:rPr>
              <a:t> (29) Ιουνίου 1850 και της Συνοδικής Πράξης της 4</a:t>
            </a:r>
            <a:r>
              <a:rPr lang="el-GR" sz="1700" baseline="30000">
                <a:solidFill>
                  <a:srgbClr val="5B0B05"/>
                </a:solidFill>
                <a:latin typeface="Calibri" charset="0"/>
              </a:rPr>
              <a:t>ης</a:t>
            </a:r>
            <a:r>
              <a:rPr lang="el-GR" sz="1700">
                <a:solidFill>
                  <a:srgbClr val="5B0B05"/>
                </a:solidFill>
                <a:latin typeface="Calibri" charset="0"/>
              </a:rPr>
              <a:t> Σεπτεμβρίου 1928.</a:t>
            </a:r>
          </a:p>
          <a:p>
            <a:pPr marL="514350" indent="-514350" algn="just" eaLnBrk="1" hangingPunct="1">
              <a:buClr>
                <a:srgbClr val="333A1D"/>
              </a:buClr>
              <a:buFont typeface="Arial" charset="0"/>
              <a:buAutoNum type="arabicPeriod" startAt="2"/>
            </a:pPr>
            <a:r>
              <a:rPr lang="el-GR" sz="1700">
                <a:solidFill>
                  <a:srgbClr val="5B0B05"/>
                </a:solidFill>
                <a:latin typeface="Calibri" charset="0"/>
              </a:rPr>
              <a:t>Το εκκλησιαστικό καθεστώς που υπάρχει σε ορισμένες περιοχές του Κράτους, δεν αντίκειται στις διατάξεις της προηγούμενης παραγράφου.</a:t>
            </a:r>
          </a:p>
          <a:p>
            <a:pPr marL="514350" indent="-514350" algn="just" eaLnBrk="1" hangingPunct="1">
              <a:buClr>
                <a:srgbClr val="333A1D"/>
              </a:buClr>
              <a:buFont typeface="Arial" charset="0"/>
              <a:buNone/>
            </a:pPr>
            <a:r>
              <a:rPr lang="el-GR" sz="1700">
                <a:solidFill>
                  <a:srgbClr val="5B0B05"/>
                </a:solidFill>
                <a:latin typeface="Calibri" charset="0"/>
              </a:rPr>
              <a:t>3.  	Το κείμενο της Αγίας Γραφής τηρείται αναλλοίωτο. Η επίσημη μετάφρασή του σε άλλο γλωσσικό τύπο απαγορεύεται χωρίς την έγκριση της Αυτοκέφαλης Εκκλησίας της Ελλάδας και της Αγίας Μεγάλης του Χριστού Εκκλησίας στην Κωνσταντινούπολη</a:t>
            </a:r>
          </a:p>
          <a:p>
            <a:pPr marL="514350" indent="-514350" eaLnBrk="1" hangingPunct="1">
              <a:buFont typeface="Arial" charset="0"/>
              <a:buNone/>
            </a:pPr>
            <a:endParaRPr lang="el-GR" sz="1700">
              <a:latin typeface="Calibri" charset="0"/>
            </a:endParaRPr>
          </a:p>
          <a:p>
            <a:pPr marL="514350" indent="-514350" eaLnBrk="1" hangingPunct="1"/>
            <a:endParaRPr lang="el-GR" sz="1700">
              <a:latin typeface="Calibri" charset="0"/>
            </a:endParaRPr>
          </a:p>
        </p:txBody>
      </p:sp>
      <p:sp>
        <p:nvSpPr>
          <p:cNvPr id="2" name="1 - Τίτλος"/>
          <p:cNvSpPr>
            <a:spLocks noGrp="1"/>
          </p:cNvSpPr>
          <p:nvPr>
            <p:ph type="title"/>
          </p:nvPr>
        </p:nvSpPr>
        <p:spPr>
          <a:xfrm>
            <a:off x="899592" y="1124744"/>
            <a:ext cx="7467600" cy="854968"/>
          </a:xfrm>
        </p:spPr>
        <p:txBody>
          <a:bodyPr>
            <a:noAutofit/>
          </a:bodyPr>
          <a:lstStyle/>
          <a:p>
            <a:pPr algn="ctr" eaLnBrk="1" fontAlgn="auto" hangingPunct="1">
              <a:spcAft>
                <a:spcPts val="0"/>
              </a:spcAft>
              <a:defRPr/>
            </a:pPr>
            <a:r>
              <a:rPr lang="el-GR" sz="4000" b="1">
                <a:solidFill>
                  <a:srgbClr val="5B0B05"/>
                </a:solidFill>
                <a:latin typeface="Calibri" pitchFamily="34" charset="0"/>
                <a:ea typeface="+mj-ea"/>
              </a:rPr>
              <a:t>ΣΧΕΣΕΙΣ ΕΚΚΛΗΣΙΑΣ ΚΑΙ ΠΟΛΙΤΕΙΑΣ</a:t>
            </a:r>
            <a:br>
              <a:rPr lang="el-GR" sz="4000" b="1">
                <a:solidFill>
                  <a:srgbClr val="5B0B05"/>
                </a:solidFill>
                <a:latin typeface="Calibri" pitchFamily="34" charset="0"/>
                <a:ea typeface="+mj-ea"/>
              </a:rPr>
            </a:br>
            <a:r>
              <a:rPr lang="el-GR" sz="4000" b="1">
                <a:solidFill>
                  <a:srgbClr val="5B0B05"/>
                </a:solidFill>
                <a:latin typeface="Calibri" pitchFamily="34" charset="0"/>
                <a:ea typeface="+mj-ea"/>
              </a:rPr>
              <a:t>ΑΡΘΡΟ 3 </a:t>
            </a:r>
            <a:br>
              <a:rPr lang="el-GR">
                <a:latin typeface="Calibri" pitchFamily="34" charset="0"/>
                <a:ea typeface="+mj-ea"/>
              </a:rPr>
            </a:br>
            <a:endParaRPr lang="el-GR">
              <a:latin typeface="Calibri" pitchFamily="34" charset="0"/>
              <a:ea typeface="+mj-ea"/>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987</TotalTime>
  <Words>2362</Words>
  <Application>Microsoft Macintosh PowerPoint</Application>
  <PresentationFormat>Προβολή στην οθόνη (4:3)</PresentationFormat>
  <Paragraphs>145</Paragraphs>
  <Slides>19</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19</vt:i4>
      </vt:variant>
    </vt:vector>
  </HeadingPairs>
  <TitlesOfParts>
    <vt:vector size="27" baseType="lpstr">
      <vt:lpstr>Arial</vt:lpstr>
      <vt:lpstr>Calibri</vt:lpstr>
      <vt:lpstr>Constantia</vt:lpstr>
      <vt:lpstr>Courier New</vt:lpstr>
      <vt:lpstr>Helvetica Neue</vt:lpstr>
      <vt:lpstr>Wingdings</vt:lpstr>
      <vt:lpstr>Wingdings 2</vt:lpstr>
      <vt:lpstr>Χαρτί</vt:lpstr>
      <vt:lpstr>ΖΗΤΗΜΑΤΑ ΕΚΠΑΙΔΕΥΤΙΚΗΣ ΠΟΛΙΤΙΚΗΣ ΜΕΘΟΔΟΛΟΓΙΑ ΑΝΑΛΥΣΗΣ  ΤΩΝ ΕΚΠΑΙΔΕΥΤΙΚΩΝ ΘΕΣΜΩΝ</vt:lpstr>
      <vt:lpstr>ΟΘΩΜΑΝΙΚΗ ΑΥΤΟΚΡΑΤΟΡΙΑ</vt:lpstr>
      <vt:lpstr>ΜΕΤΡΑ ΟΘΩΝΑ</vt:lpstr>
      <vt:lpstr>ΑΥΤΟΚΕΦΑΛΗ ΕΚΚΛΗΣΙΑ ΤΗΣ ΕΛΛΑΔΟΣ</vt:lpstr>
      <vt:lpstr>Η ΕΛΛΗΝΙΚΗ ΙΣΤΟΡΙΚΗ ΘΕΣΗ</vt:lpstr>
      <vt:lpstr>ΣΧΕΣΗ ΚΡΑΤΟΥΣ-ΕΚΚΛΗΣΙΑΣ</vt:lpstr>
      <vt:lpstr>Παρουσίαση του PowerPoint</vt:lpstr>
      <vt:lpstr>ΙΣΧΥΟΝ ΣΥΝΤΑΓΜΑ αναθεώρηση 2008</vt:lpstr>
      <vt:lpstr>ΣΧΕΣΕΙΣ ΕΚΚΛΗΣΙΑΣ ΚΑΙ ΠΟΛΙΤΕΙΑΣ ΑΡΘΡΟ 3  </vt:lpstr>
      <vt:lpstr>ΑΤΟΜΙΚΑ ΚΑΙ ΚΟΙΝΩΝΙΚΑ ΔΙΚΑΙΩΜΑΤΑ  ΑΡΘΡΟ 5</vt:lpstr>
      <vt:lpstr>ΑΤΟΜΙΚΑ ΚΑΙ ΚΟΙΝΩΝΙΚΑ ΔΙΚΑΙΩΜΑΤΑ ΑΡΘΡΟ 13</vt:lpstr>
      <vt:lpstr>ΑΡΘΡΟ 14/ § 3</vt:lpstr>
      <vt:lpstr>ΑΤΟΜΙΚΑ ΚΑΙ ΚΟΙΝΩΝΙΚΑ ΔΙΚΑΙΩΜΑΤΑ ΑΡΘΡΟ 16</vt:lpstr>
      <vt:lpstr>ΠΡΟΕΔΡΟΣ ΤΗΣ ΔΗΜΟΚΡΑΤΙΑΣ ΑΝΑΔΕΙΞΗ ΠΡΟΕΔΡΟΥ ΔΗΜΟΚΡΑΤΙΑΣ ΑΡΘΡΟ 33</vt:lpstr>
      <vt:lpstr>ΒΟΥΛΗ ΚΑΘΗΚΟΝΤΑ ΚΑΙ ΔΙΚΑΙΩΜΑΤΑ ΒΟΥΛΕΥΤΩΝ ΑΡΘΡΟ 59</vt:lpstr>
      <vt:lpstr> ΑΠΟΥΣΙΑ ΔΙΑΧΩΡΙΣΜΟΥ  ΚΡΑΤΟΥΣ-ΕΚΚΛΗΣΙΑΣ</vt:lpstr>
      <vt:lpstr>ΠΟΙΝΙΚΟΣ ΚΩΔΙΚΑΣ 2019</vt:lpstr>
      <vt:lpstr>Νόμος 1566 του 1985:  Σκοποί της Εκπαίδευσης</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ΝΙΚΗ</dc:creator>
  <cp:lastModifiedBy>Evie Zambeta</cp:lastModifiedBy>
  <cp:revision>239</cp:revision>
  <dcterms:created xsi:type="dcterms:W3CDTF">2013-03-14T12:36:37Z</dcterms:created>
  <dcterms:modified xsi:type="dcterms:W3CDTF">2023-10-11T07:59:45Z</dcterms:modified>
</cp:coreProperties>
</file>