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3" r:id="rId4"/>
    <p:sldId id="259" r:id="rId5"/>
    <p:sldId id="258" r:id="rId6"/>
    <p:sldId id="260" r:id="rId7"/>
    <p:sldId id="261" r:id="rId8"/>
    <p:sldId id="264"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5" d="100"/>
          <a:sy n="85" d="100"/>
        </p:scale>
        <p:origin x="-1886"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3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6D0B3B-3109-4811-BD00-5EEF82BECAE3}" type="datetimeFigureOut">
              <a:rPr lang="en-GB" smtClean="0"/>
              <a:pPr/>
              <a:t>13/05/2014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7E03A4-8C25-4CD9-9B2B-9F432504255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B7E03A4-8C25-4CD9-9B2B-9F4325042556}" type="slidenum">
              <a:rPr lang="en-GB" smtClean="0"/>
              <a:pPr/>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5B8E6B-6C00-44A9-A1A4-5B85367E292B}" type="datetimeFigureOut">
              <a:rPr lang="en-GB" smtClean="0"/>
              <a:pPr/>
              <a:t>13/05/2014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D6CF25-F21A-4F58-A2B7-5252AFFCC7E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5B8E6B-6C00-44A9-A1A4-5B85367E292B}" type="datetimeFigureOut">
              <a:rPr lang="en-GB" smtClean="0"/>
              <a:pPr/>
              <a:t>13/05/2014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6CF25-F21A-4F58-A2B7-5252AFFCC7E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Εφαρμογές δημοσίου δικαίου</a:t>
            </a:r>
            <a:endParaRPr lang="en-GB" dirty="0"/>
          </a:p>
        </p:txBody>
      </p:sp>
      <p:sp>
        <p:nvSpPr>
          <p:cNvPr id="3" name="Subtitle 2"/>
          <p:cNvSpPr>
            <a:spLocks noGrp="1"/>
          </p:cNvSpPr>
          <p:nvPr>
            <p:ph type="subTitle" idx="1"/>
          </p:nvPr>
        </p:nvSpPr>
        <p:spPr/>
        <p:txBody>
          <a:bodyPr>
            <a:normAutofit/>
          </a:bodyPr>
          <a:lstStyle/>
          <a:p>
            <a:r>
              <a:rPr lang="el-GR" dirty="0" smtClean="0"/>
              <a:t>Νομοθετικές παρεμβάσεις στο έργο της διοικητικής δικαιοσύνης</a:t>
            </a:r>
          </a:p>
          <a:p>
            <a:pPr algn="r"/>
            <a:r>
              <a:rPr lang="el-GR" sz="1600" dirty="0" smtClean="0"/>
              <a:t>Δευτέρα 17.03.2014</a:t>
            </a:r>
            <a:br>
              <a:rPr lang="el-GR" sz="1600" dirty="0" smtClean="0"/>
            </a:br>
            <a:r>
              <a:rPr lang="el-GR" sz="1600" dirty="0" smtClean="0"/>
              <a:t>Αικατερίνη Ν. </a:t>
            </a:r>
            <a:r>
              <a:rPr lang="el-GR" sz="1600" dirty="0" err="1" smtClean="0"/>
              <a:t>Ηλιάδου</a:t>
            </a:r>
            <a:r>
              <a:rPr lang="el-GR" sz="1600" dirty="0" smtClean="0"/>
              <a:t> </a:t>
            </a:r>
            <a:endParaRPr lang="en-GB"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Νομικό πλαίσιο</a:t>
            </a:r>
            <a:endParaRPr lang="en-GB" dirty="0"/>
          </a:p>
        </p:txBody>
      </p:sp>
      <p:sp>
        <p:nvSpPr>
          <p:cNvPr id="3" name="Content Placeholder 2"/>
          <p:cNvSpPr>
            <a:spLocks noGrp="1"/>
          </p:cNvSpPr>
          <p:nvPr>
            <p:ph idx="1"/>
          </p:nvPr>
        </p:nvSpPr>
        <p:spPr/>
        <p:txBody>
          <a:bodyPr>
            <a:normAutofit fontScale="77500" lnSpcReduction="20000"/>
          </a:bodyPr>
          <a:lstStyle/>
          <a:p>
            <a:r>
              <a:rPr lang="el-GR" dirty="0" smtClean="0"/>
              <a:t>Περιουσία η οποία προστατεύεται κατά το 1</a:t>
            </a:r>
            <a:r>
              <a:rPr lang="el-GR" baseline="30000" dirty="0" smtClean="0"/>
              <a:t>ο</a:t>
            </a:r>
            <a:r>
              <a:rPr lang="el-GR" dirty="0" smtClean="0"/>
              <a:t> </a:t>
            </a:r>
            <a:r>
              <a:rPr lang="el-GR" dirty="0" err="1" smtClean="0"/>
              <a:t>ΠΠρΕΣΔΑ</a:t>
            </a:r>
            <a:r>
              <a:rPr lang="el-GR" dirty="0" smtClean="0"/>
              <a:t> είναι και η αξίωση για νόμιμους τόκους που αντιστοιχούν σε ποσό το οποίο επιδικάζεται δικαστικώς</a:t>
            </a:r>
          </a:p>
          <a:p>
            <a:r>
              <a:rPr lang="el-GR" dirty="0" smtClean="0"/>
              <a:t>Δεν προστατεύεται η προσδοκία απολήψεως αποδοχών ορισμένου ύψους ή η απώλεια δικαιώματος για απόληψη μελλοντικών μισθών, αλλά μόνο κτηθέντα δικαιώματα και αξιώσεις</a:t>
            </a:r>
          </a:p>
          <a:p>
            <a:r>
              <a:rPr lang="el-GR" dirty="0" smtClean="0"/>
              <a:t>Ευχέρεια νομοθέτη για επέμβαση σε περιουσιακά αγαθά κατόπιν στάθμισης – αρκεί η εκτίμηση να μη στερείται προδήλως λογικής βάσης</a:t>
            </a:r>
          </a:p>
          <a:p>
            <a:r>
              <a:rPr lang="el-GR" dirty="0" smtClean="0"/>
              <a:t>Δίκαιη ισορροπία γενικού συμφέροντος και απαίτησης σεβασμού περιουσίας, αρχή αναλογικότητας</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Υπαγωγή</a:t>
            </a:r>
            <a:endParaRPr lang="en-GB" dirty="0"/>
          </a:p>
        </p:txBody>
      </p:sp>
      <p:sp>
        <p:nvSpPr>
          <p:cNvPr id="3" name="Content Placeholder 2"/>
          <p:cNvSpPr>
            <a:spLocks noGrp="1"/>
          </p:cNvSpPr>
          <p:nvPr>
            <p:ph idx="1"/>
          </p:nvPr>
        </p:nvSpPr>
        <p:spPr>
          <a:xfrm>
            <a:off x="457200" y="1600200"/>
            <a:ext cx="8229600" cy="4953000"/>
          </a:xfrm>
        </p:spPr>
        <p:txBody>
          <a:bodyPr>
            <a:normAutofit fontScale="62500" lnSpcReduction="20000"/>
          </a:bodyPr>
          <a:lstStyle/>
          <a:p>
            <a:r>
              <a:rPr lang="el-GR" dirty="0" smtClean="0"/>
              <a:t>Σκοπός του νομοθέτη όχι η κατάργηση αλλά η αναγνώριση της υποχρέωσης του Δημοσίου και ρύθμιση της εξόφλησης οφειλής</a:t>
            </a:r>
          </a:p>
          <a:p>
            <a:r>
              <a:rPr lang="el-GR" dirty="0" smtClean="0"/>
              <a:t>Αφού αναγνωρίζεται η υποχρέωση του Δημοσίου δεν τίθεται θέμα στέρησης δικαστικής προστασίας</a:t>
            </a:r>
          </a:p>
          <a:p>
            <a:r>
              <a:rPr lang="el-GR" dirty="0" smtClean="0"/>
              <a:t>Δεν προσβάλλεται η περιουσία, αφού η κατάργηση των δικών συνάπτεται με την εξόφληση – άλλως αδικαιολόγητος πλουτισμός</a:t>
            </a:r>
          </a:p>
          <a:p>
            <a:r>
              <a:rPr lang="el-GR" dirty="0" smtClean="0"/>
              <a:t>Τόκοι επιδικίας πριν από έναρξη ισχύος Ν.3205/2003, όχι παραβίαση 1</a:t>
            </a:r>
            <a:r>
              <a:rPr lang="el-GR" baseline="30000" dirty="0" smtClean="0"/>
              <a:t>ου</a:t>
            </a:r>
            <a:r>
              <a:rPr lang="el-GR" dirty="0" smtClean="0"/>
              <a:t> </a:t>
            </a:r>
            <a:r>
              <a:rPr lang="el-GR" dirty="0" err="1" smtClean="0"/>
              <a:t>ΠΠρΕΣΔΑ</a:t>
            </a:r>
            <a:r>
              <a:rPr lang="el-GR" dirty="0" smtClean="0"/>
              <a:t> γιατί: </a:t>
            </a:r>
          </a:p>
          <a:p>
            <a:pPr lvl="1"/>
            <a:r>
              <a:rPr lang="el-GR" dirty="0" smtClean="0"/>
              <a:t>Επιδίωξη ικανοποίησης όλων των δικαιούχων κατά τρόπο ορθολογικό και ενιαίο</a:t>
            </a:r>
          </a:p>
          <a:p>
            <a:pPr lvl="1"/>
            <a:r>
              <a:rPr lang="el-GR" dirty="0" smtClean="0"/>
              <a:t>Ταχεία εκκαθάριση διαφορών</a:t>
            </a:r>
          </a:p>
          <a:p>
            <a:pPr lvl="1"/>
            <a:r>
              <a:rPr lang="el-GR" dirty="0" smtClean="0"/>
              <a:t>Απαλλαγή δικαστηρίων από όγκο υποθέσεων – επιτάχυνση της απονομής της δικαιοσύνης</a:t>
            </a:r>
          </a:p>
          <a:p>
            <a:pPr lvl="1"/>
            <a:r>
              <a:rPr lang="el-GR" dirty="0" smtClean="0"/>
              <a:t>Αποφυγή δικαστικής δαπάνης, ικανοποίηση σε άμεσο χρόνο </a:t>
            </a:r>
          </a:p>
          <a:p>
            <a:pPr lvl="1">
              <a:buNone/>
            </a:pPr>
            <a:r>
              <a:rPr lang="el-GR" dirty="0" smtClean="0"/>
              <a:t>= </a:t>
            </a:r>
            <a:r>
              <a:rPr lang="el-GR" sz="3000" b="1" dirty="0" smtClean="0"/>
              <a:t>συντρέχουν λόγοι δημόσιας ωφέλειας </a:t>
            </a:r>
          </a:p>
          <a:p>
            <a:pPr lvl="1">
              <a:buNone/>
            </a:pPr>
            <a:r>
              <a:rPr lang="el-GR" sz="3000" b="1" dirty="0" smtClean="0"/>
              <a:t>+ τα ποσά ιδιαίτερα χαμηλά σε σύγκριση με κύρια απαίτηση, άρα δίκαιη ισορροπία + αναλογικότητα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ΑΕΔ 14/2013, </a:t>
            </a:r>
            <a:r>
              <a:rPr lang="el-GR" dirty="0" err="1" smtClean="0"/>
              <a:t>ΣτΕ</a:t>
            </a:r>
            <a:r>
              <a:rPr lang="el-GR" dirty="0" smtClean="0"/>
              <a:t> 161/2010, ΑΠ 13/2001</a:t>
            </a:r>
            <a:endParaRPr lang="en-GB" dirty="0"/>
          </a:p>
        </p:txBody>
      </p:sp>
      <p:sp>
        <p:nvSpPr>
          <p:cNvPr id="5" name="Text Placeholder 4"/>
          <p:cNvSpPr>
            <a:spLocks noGrp="1"/>
          </p:cNvSpPr>
          <p:nvPr>
            <p:ph type="body" idx="1"/>
          </p:nvPr>
        </p:nvSpPr>
        <p:spPr/>
        <p:txBody>
          <a:bodyPr>
            <a:normAutofit lnSpcReduction="10000"/>
          </a:bodyPr>
          <a:lstStyle/>
          <a:p>
            <a:r>
              <a:rPr lang="el-GR" sz="3200" b="1" dirty="0" smtClean="0"/>
              <a:t>Επέμβαση νομοθέτη στα αποτελέσματα δικαστικών αποφάσεων σχετικών με το κύρος διοικητικών πράξεων</a:t>
            </a:r>
            <a:endParaRPr lang="en-GB" sz="32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Ιστορικό</a:t>
            </a:r>
            <a:endParaRPr lang="en-GB" dirty="0"/>
          </a:p>
        </p:txBody>
      </p:sp>
      <p:sp>
        <p:nvSpPr>
          <p:cNvPr id="5" name="Content Placeholder 4"/>
          <p:cNvSpPr>
            <a:spLocks noGrp="1"/>
          </p:cNvSpPr>
          <p:nvPr>
            <p:ph idx="1"/>
          </p:nvPr>
        </p:nvSpPr>
        <p:spPr/>
        <p:txBody>
          <a:bodyPr>
            <a:normAutofit fontScale="85000" lnSpcReduction="20000"/>
          </a:bodyPr>
          <a:lstStyle/>
          <a:p>
            <a:r>
              <a:rPr lang="el-GR" dirty="0" smtClean="0"/>
              <a:t>Υπαγωγή στις διατάξεις Ν.1386/1983 με την έκδοση ΥΑ</a:t>
            </a:r>
          </a:p>
          <a:p>
            <a:r>
              <a:rPr lang="el-GR" dirty="0" smtClean="0"/>
              <a:t>Ανάληψη διοίκησης από ΟΑΕ – μελέτη βιωσιμότητας και συμφωνία για επιβίωση επιχείρησης</a:t>
            </a:r>
          </a:p>
          <a:p>
            <a:r>
              <a:rPr lang="el-GR" dirty="0" smtClean="0"/>
              <a:t>Δυνατότητα αναγκαστικής αύξησης μετοχικού κεφαλαίου με διοικητικές πράξεις</a:t>
            </a:r>
          </a:p>
          <a:p>
            <a:r>
              <a:rPr lang="el-GR" dirty="0" smtClean="0"/>
              <a:t>Αίτηση ακύρωσης στο Διοικητικό Εφετείο και αναίρεση στο </a:t>
            </a:r>
            <a:r>
              <a:rPr lang="el-GR" dirty="0" err="1" smtClean="0"/>
              <a:t>ΣτΕ</a:t>
            </a:r>
            <a:r>
              <a:rPr lang="el-GR" dirty="0" smtClean="0"/>
              <a:t> </a:t>
            </a:r>
          </a:p>
          <a:p>
            <a:r>
              <a:rPr lang="el-GR" dirty="0" smtClean="0"/>
              <a:t>Ν. 2000/1991: σε περίπτωση ακυρότητας της αύξησης επανέρχεται η κεφαλαιακή κατάσταση και μετοχική σύνθεση ως είχε</a:t>
            </a:r>
          </a:p>
          <a:p>
            <a:r>
              <a:rPr lang="el-GR" dirty="0" smtClean="0"/>
              <a:t>Ν. 2685/1999 ά. 28: μόνον δικαίωμα αποζημίωσης κατά τις περί των αδικοπραξιών διατάξεις</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Νομικό πλαίσιο</a:t>
            </a:r>
            <a:endParaRPr lang="en-GB" dirty="0"/>
          </a:p>
        </p:txBody>
      </p:sp>
      <p:sp>
        <p:nvSpPr>
          <p:cNvPr id="3" name="Content Placeholder 2"/>
          <p:cNvSpPr>
            <a:spLocks noGrp="1"/>
          </p:cNvSpPr>
          <p:nvPr>
            <p:ph idx="1"/>
          </p:nvPr>
        </p:nvSpPr>
        <p:spPr/>
        <p:txBody>
          <a:bodyPr>
            <a:normAutofit fontScale="92500" lnSpcReduction="20000"/>
          </a:bodyPr>
          <a:lstStyle/>
          <a:p>
            <a:r>
              <a:rPr lang="el-GR" dirty="0" smtClean="0"/>
              <a:t>4 παρ. 1 Σ - 20 παρ. 1 Σ - 26 Σ - 94 παρ. 1 και 95 Σ</a:t>
            </a:r>
          </a:p>
          <a:p>
            <a:r>
              <a:rPr lang="el-GR" dirty="0" smtClean="0"/>
              <a:t>Δεν απαγορεύεται αναδρομική ρύθμιση για εκκρεμείς υποθέσεις ακόμη και μη συμμόρφωση Διοίκησης εάν</a:t>
            </a:r>
          </a:p>
          <a:p>
            <a:pPr lvl="1"/>
            <a:r>
              <a:rPr lang="el-GR" dirty="0" smtClean="0"/>
              <a:t>με γενικής εφαρμογής διατάξεις</a:t>
            </a:r>
          </a:p>
          <a:p>
            <a:pPr lvl="1"/>
            <a:r>
              <a:rPr lang="el-GR" dirty="0" smtClean="0"/>
              <a:t>Επιτακτικοί λόγοι γενικότερου συμφέροντος πχ. Προστασία εθνικής οικονομίας με την εξασφάλιση συνέχισης κρίσιμων επιχειρήσεων που εντάσσονται στο παραγωγικό δυναμικό και απασχολούν μεγάλο αριθμό εργαζομένων </a:t>
            </a:r>
          </a:p>
          <a:p>
            <a:pPr lvl="1"/>
            <a:r>
              <a:rPr lang="el-GR" dirty="0" smtClean="0"/>
              <a:t>Μη προσβολή πυρήνα δικαστικής προστασίας </a:t>
            </a:r>
          </a:p>
          <a:p>
            <a:pPr lvl="1"/>
            <a:r>
              <a:rPr lang="el-GR" dirty="0" smtClean="0"/>
              <a:t>αρχή αναλογικότητας</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Υπαγωγή</a:t>
            </a:r>
            <a:endParaRPr lang="en-GB" dirty="0"/>
          </a:p>
        </p:txBody>
      </p:sp>
      <p:sp>
        <p:nvSpPr>
          <p:cNvPr id="3" name="Content Placeholder 2"/>
          <p:cNvSpPr>
            <a:spLocks noGrp="1"/>
          </p:cNvSpPr>
          <p:nvPr>
            <p:ph idx="1"/>
          </p:nvPr>
        </p:nvSpPr>
        <p:spPr/>
        <p:txBody>
          <a:bodyPr>
            <a:normAutofit fontScale="85000" lnSpcReduction="20000"/>
          </a:bodyPr>
          <a:lstStyle/>
          <a:p>
            <a:r>
              <a:rPr lang="el-GR" dirty="0" smtClean="0"/>
              <a:t>Συντρέχει γενική και αφηρημένη ρύθμιση και όχι επιδίωξη κατάργησης δίκης </a:t>
            </a:r>
          </a:p>
          <a:p>
            <a:r>
              <a:rPr lang="el-GR" dirty="0" smtClean="0"/>
              <a:t>Συντρέχει δημόσιο συμφέρον (</a:t>
            </a:r>
            <a:r>
              <a:rPr lang="el-GR" dirty="0" err="1" smtClean="0"/>
              <a:t>πβλ</a:t>
            </a:r>
            <a:r>
              <a:rPr lang="el-GR" dirty="0" smtClean="0"/>
              <a:t>. Και έγκριση από ΕΕ για κρατικές ενισχύσεις) ενώ τυχόν ακύρωση θα έθιγε το δημόσιο συμφέρον αφού θα οδηγούσε σε κατάρρευση των επιχειρήσεων, αλλά και συμφέροντα τρίτων (εργαζόμενοι, προμηθευτές, νέοι μέτοχοι) κατά παράβαση της ασφάλειας δικαίου και της προστασίας δικαιολογημένης εμπιστοσύνης</a:t>
            </a:r>
          </a:p>
          <a:p>
            <a:r>
              <a:rPr lang="el-GR" dirty="0" smtClean="0"/>
              <a:t>Δεν θίγεται η δικαστική προστασία αφού παρέχεται δυνατότητα αποζημίωσης αντί αυτούσιας ικανοποίησης</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dirty="0" err="1" smtClean="0"/>
              <a:t>ΣτΕ</a:t>
            </a:r>
            <a:r>
              <a:rPr lang="el-GR" dirty="0" smtClean="0"/>
              <a:t> 338/2011 </a:t>
            </a:r>
            <a:endParaRPr lang="en-GB" dirty="0"/>
          </a:p>
        </p:txBody>
      </p:sp>
      <p:sp>
        <p:nvSpPr>
          <p:cNvPr id="7" name="Text Placeholder 6"/>
          <p:cNvSpPr>
            <a:spLocks noGrp="1"/>
          </p:cNvSpPr>
          <p:nvPr>
            <p:ph type="body" idx="1"/>
          </p:nvPr>
        </p:nvSpPr>
        <p:spPr/>
        <p:txBody>
          <a:bodyPr>
            <a:normAutofit/>
          </a:bodyPr>
          <a:lstStyle/>
          <a:p>
            <a:r>
              <a:rPr lang="el-GR" sz="3600" dirty="0" smtClean="0"/>
              <a:t>Παρέμβαση σε σχέση με το κύρος κανονιστικής πράξης</a:t>
            </a:r>
            <a:endParaRPr lang="en-GB"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Νομολογία </a:t>
            </a:r>
            <a:endParaRPr lang="en-GB" dirty="0"/>
          </a:p>
        </p:txBody>
      </p:sp>
      <p:sp>
        <p:nvSpPr>
          <p:cNvPr id="5" name="Content Placeholder 4"/>
          <p:cNvSpPr>
            <a:spLocks noGrp="1"/>
          </p:cNvSpPr>
          <p:nvPr>
            <p:ph idx="1"/>
          </p:nvPr>
        </p:nvSpPr>
        <p:spPr/>
        <p:txBody>
          <a:bodyPr>
            <a:normAutofit fontScale="85000" lnSpcReduction="10000"/>
          </a:bodyPr>
          <a:lstStyle/>
          <a:p>
            <a:r>
              <a:rPr lang="el-GR" dirty="0" smtClean="0"/>
              <a:t>Νόμος ο οποίος κυρώνει αναδρομικώς κανονιστική πράξη που εκδόθηκε χωρίς εξουσιοδότηση ή πέραν των ορίων αυτής, είναι ανίσχυρος καθ’ ό μέρος ισχυροποιεί αναδρομικώς τον κατά παράβαση του Συντάγματος τεθέντα κανόνα δικαίου, χωρίς να θίγεται η ισχύς για το μέλλον</a:t>
            </a:r>
          </a:p>
          <a:p>
            <a:r>
              <a:rPr lang="el-GR" dirty="0" smtClean="0"/>
              <a:t>Το ίδιο και όταν θεσπίζεται ή τροποποιείται εξουσιοδοτική έτσι ώστε να καταστεί η κανονιστική αναδρομικώς νόμιμη </a:t>
            </a:r>
          </a:p>
          <a:p>
            <a:r>
              <a:rPr lang="el-GR" dirty="0" smtClean="0"/>
              <a:t>Η κυρωθείσα κανονιστική πράξη καθίσταται τυπικός νόμος για το μέλλον</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ΣτΕ</a:t>
            </a:r>
            <a:r>
              <a:rPr lang="el-GR" dirty="0" smtClean="0"/>
              <a:t> 338/2011 (παραπομπή σε </a:t>
            </a:r>
            <a:r>
              <a:rPr lang="el-GR" dirty="0" err="1" smtClean="0"/>
              <a:t>Ολ</a:t>
            </a:r>
            <a:r>
              <a:rPr lang="el-GR" dirty="0" smtClean="0"/>
              <a:t>)</a:t>
            </a:r>
            <a:endParaRPr lang="en-GB" dirty="0"/>
          </a:p>
        </p:txBody>
      </p:sp>
      <p:sp>
        <p:nvSpPr>
          <p:cNvPr id="3" name="Content Placeholder 2"/>
          <p:cNvSpPr>
            <a:spLocks noGrp="1"/>
          </p:cNvSpPr>
          <p:nvPr>
            <p:ph idx="1"/>
          </p:nvPr>
        </p:nvSpPr>
        <p:spPr/>
        <p:txBody>
          <a:bodyPr>
            <a:normAutofit fontScale="77500" lnSpcReduction="20000"/>
          </a:bodyPr>
          <a:lstStyle/>
          <a:p>
            <a:r>
              <a:rPr lang="el-GR" dirty="0" smtClean="0"/>
              <a:t>Νομικό πλαίσιο το οποίο δεν επέτρεπε την οργάνωση και λειτουργία ΠΜΣ από Γενικά Τμήματα ΑΕΙ</a:t>
            </a:r>
          </a:p>
          <a:p>
            <a:r>
              <a:rPr lang="el-GR" dirty="0" smtClean="0"/>
              <a:t>Έγκριση με ΥΑ ΠΜΣ Γενικού τμήματος</a:t>
            </a:r>
          </a:p>
          <a:p>
            <a:r>
              <a:rPr lang="el-GR" dirty="0" smtClean="0"/>
              <a:t>Ν. 3685/2008 αλλαγή νόμου και πρόβλεψη ότι τα ΠΜΣ που οργανώθηκαν και λειτουργούν ήδη θεωρούνται ότι λειτουργούν νομίμως από συστάσεώς τους</a:t>
            </a:r>
          </a:p>
          <a:p>
            <a:r>
              <a:rPr lang="el-GR" dirty="0" smtClean="0"/>
              <a:t>Όταν η ΥΑ εκδίδεται βάσει νομοθετικής εξουσιοδότησης και εντός των ορίων της αλλά κατά παράβαση αυτής, μπορεί με νόμο να δοθεί αναδρομική ισχύς που ανατρέχει στο χρόνο της κυρούμενης αποφάσεως</a:t>
            </a:r>
          </a:p>
          <a:p>
            <a:r>
              <a:rPr lang="el-GR" dirty="0" smtClean="0"/>
              <a:t>Καταλαμβάνει και τις εκκρεμείς υποθέσεις όπου γίνεται παρεμπίπτων έλεγχος του κύρους κανονιστικών πράξεων</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Υπαγωγή </a:t>
            </a:r>
            <a:endParaRPr lang="en-GB" dirty="0"/>
          </a:p>
        </p:txBody>
      </p:sp>
      <p:sp>
        <p:nvSpPr>
          <p:cNvPr id="3" name="Content Placeholder 2"/>
          <p:cNvSpPr>
            <a:spLocks noGrp="1"/>
          </p:cNvSpPr>
          <p:nvPr>
            <p:ph idx="1"/>
          </p:nvPr>
        </p:nvSpPr>
        <p:spPr/>
        <p:txBody>
          <a:bodyPr>
            <a:normAutofit fontScale="92500" lnSpcReduction="20000"/>
          </a:bodyPr>
          <a:lstStyle/>
          <a:p>
            <a:r>
              <a:rPr lang="el-GR" dirty="0" smtClean="0"/>
              <a:t>Γενική, αντικειμενική και πάγιας εφαρμογής ρύθμιση του νομοθέτη με αναδρομική ισχύ</a:t>
            </a:r>
          </a:p>
          <a:p>
            <a:r>
              <a:rPr lang="el-GR" dirty="0" smtClean="0"/>
              <a:t>Υπαγορεύθηκε από επιτακτικούς λόγους δημοσίου συμφέροντος = νομιμοποίηση ΠΜΣ που τέθηκαν υπό αμφισβήτηση</a:t>
            </a:r>
          </a:p>
          <a:p>
            <a:r>
              <a:rPr lang="el-GR" dirty="0" smtClean="0"/>
              <a:t>Δεν αποσκοπεί στην παρέμβαση σε συγκεκριμένη ένδικη διαφορά</a:t>
            </a:r>
          </a:p>
          <a:p>
            <a:r>
              <a:rPr lang="el-GR" dirty="0" smtClean="0"/>
              <a:t>Δικαιολογείται η παρέμβαση προκειμένου να θεραπευθεί η «τεχνικής φύσεως» ουσιαστική πλημμέλεια του προηγούμενου κανονιστικού πλαισίου</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Μορφές παρεμβάσεων</a:t>
            </a:r>
            <a:endParaRPr lang="en-GB" dirty="0"/>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l-GR" dirty="0" smtClean="0"/>
              <a:t>Θέσπιση διάταξης νόμου με αναδρομική ισχύ, η οποία καταλαμβάνει εκκρεμείς δίκες</a:t>
            </a:r>
          </a:p>
          <a:p>
            <a:r>
              <a:rPr lang="el-GR" dirty="0" smtClean="0"/>
              <a:t>Κατάργηση εκκρεμών δικών </a:t>
            </a:r>
          </a:p>
          <a:p>
            <a:r>
              <a:rPr lang="el-GR" dirty="0" smtClean="0"/>
              <a:t>Αναδρομική επέμβαση σε σχέση με το κύρος παράνομης διοικητικής πράξης </a:t>
            </a:r>
          </a:p>
          <a:p>
            <a:r>
              <a:rPr lang="el-GR" dirty="0" smtClean="0"/>
              <a:t>Θέσπιση διοικητικής πράξης με διάταξη νόμου</a:t>
            </a:r>
            <a:endParaRPr lang="el-GR" dirty="0" smtClean="0">
              <a:solidFill>
                <a:srgbClr val="FF0000"/>
              </a:solidFill>
            </a:endParaRPr>
          </a:p>
          <a:p>
            <a:pPr algn="ctr">
              <a:buNone/>
            </a:pPr>
            <a:r>
              <a:rPr lang="el-GR" b="1" dirty="0" smtClean="0">
                <a:solidFill>
                  <a:srgbClr val="FF0000"/>
                </a:solidFill>
              </a:rPr>
              <a:t>Εργαλείο: Αναδρομικότητα </a:t>
            </a:r>
          </a:p>
          <a:p>
            <a:r>
              <a:rPr lang="el-GR" dirty="0" smtClean="0"/>
              <a:t>έννοια – τυπική και ουσιαστική ισχύς διάταξης νόμου (ά. 103 </a:t>
            </a:r>
            <a:r>
              <a:rPr lang="el-GR" dirty="0" err="1" smtClean="0"/>
              <a:t>ΕισΝΑΚ</a:t>
            </a:r>
            <a:r>
              <a:rPr lang="el-GR" dirty="0" smtClean="0"/>
              <a:t>) – ά. 2 ΑΚ </a:t>
            </a:r>
          </a:p>
          <a:p>
            <a:r>
              <a:rPr lang="el-GR" dirty="0" smtClean="0"/>
              <a:t>Συγκεκριμένες περιπτώσεις απαγόρευσης (ά. 7 παρ. 1, 77  παρ. 2 Σ) ή χρονικού περιορισμού (ά. 78 παρ. 2 Σ)  → εξ αντιδιαστολής δεν απαγορεύεται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err="1" smtClean="0"/>
              <a:t>ΣτΕ</a:t>
            </a:r>
            <a:r>
              <a:rPr lang="el-GR" dirty="0" smtClean="0"/>
              <a:t> 26/2014</a:t>
            </a:r>
            <a:endParaRPr lang="en-GB" dirty="0"/>
          </a:p>
        </p:txBody>
      </p:sp>
      <p:sp>
        <p:nvSpPr>
          <p:cNvPr id="5" name="Text Placeholder 4"/>
          <p:cNvSpPr>
            <a:spLocks noGrp="1"/>
          </p:cNvSpPr>
          <p:nvPr>
            <p:ph type="body" idx="1"/>
          </p:nvPr>
        </p:nvSpPr>
        <p:spPr/>
        <p:txBody>
          <a:bodyPr>
            <a:normAutofit/>
          </a:bodyPr>
          <a:lstStyle/>
          <a:p>
            <a:r>
              <a:rPr lang="el-GR" sz="4400" b="1" dirty="0" smtClean="0"/>
              <a:t>Θέσπιση διοικητικών πράξεων με νόμο</a:t>
            </a:r>
            <a:endParaRPr lang="en-GB" sz="4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err="1" smtClean="0"/>
              <a:t>ΣτΕ</a:t>
            </a:r>
            <a:r>
              <a:rPr lang="el-GR" dirty="0" smtClean="0"/>
              <a:t> </a:t>
            </a:r>
            <a:r>
              <a:rPr lang="el-GR" dirty="0" err="1" smtClean="0"/>
              <a:t>Ολ</a:t>
            </a:r>
            <a:r>
              <a:rPr lang="el-GR" dirty="0" smtClean="0"/>
              <a:t> 26/2014</a:t>
            </a:r>
            <a:endParaRPr lang="en-GB" dirty="0"/>
          </a:p>
        </p:txBody>
      </p:sp>
      <p:sp>
        <p:nvSpPr>
          <p:cNvPr id="5" name="Content Placeholder 4"/>
          <p:cNvSpPr>
            <a:spLocks noGrp="1"/>
          </p:cNvSpPr>
          <p:nvPr>
            <p:ph idx="1"/>
          </p:nvPr>
        </p:nvSpPr>
        <p:spPr/>
        <p:txBody>
          <a:bodyPr>
            <a:normAutofit fontScale="70000" lnSpcReduction="20000"/>
          </a:bodyPr>
          <a:lstStyle/>
          <a:p>
            <a:r>
              <a:rPr lang="el-GR" dirty="0" smtClean="0"/>
              <a:t>Με διάταξη τυπικού νόμου (ά. 13 Ν.3481/2006) εγκρίθηκαν περιβαλλοντικοί όροι και περιορισμοί για την κατασκευή και λειτουργία των έργων μερικής εκτροπής του άνω ρου του Αχελώου προς Θεσσαλία και για την ενεργειακή αξιοποίηση των υδάτων του =Σχέδιο Διαχείρισης λεκανών απορροής Αχελώου και Πηνειού – άδειες προς ΔΕΗ για την εκτέλεση ενεργειακών έργων </a:t>
            </a:r>
          </a:p>
          <a:p>
            <a:pPr lvl="1"/>
            <a:r>
              <a:rPr lang="el-GR" dirty="0" smtClean="0"/>
              <a:t>Είχε προηγηθεί ΕΠΟ ΚΥΑ 131957/19.03.2003 η οποία ακυρώθηκε με </a:t>
            </a:r>
            <a:r>
              <a:rPr lang="el-GR" dirty="0" err="1" smtClean="0"/>
              <a:t>ΣτΕ</a:t>
            </a:r>
            <a:r>
              <a:rPr lang="el-GR" dirty="0" smtClean="0"/>
              <a:t> 1688/2005 - Η ΜΠΕ που ελήφθη υπόψη ήταν η ίδια  - Δεν τηρήθηκαν εκ νέου οι απαιτήσεις δημοσιότητας – υποχρέωση ενημέρωσης και συμμετοχής κοινού - κατά την Οδ 85/337/ΕΟΚ (αναφορά  προς Βουλή/ ακρόαση εξωκοινοβουλευτικών προσώπων)</a:t>
            </a:r>
          </a:p>
          <a:p>
            <a:pPr lvl="1"/>
            <a:r>
              <a:rPr lang="el-GR" dirty="0" smtClean="0"/>
              <a:t>Παράβαση των όρων της Οδ 92/43/ΕΚ (Ν</a:t>
            </a:r>
            <a:r>
              <a:rPr lang="en-US" dirty="0" err="1" smtClean="0"/>
              <a:t>atura</a:t>
            </a:r>
            <a:r>
              <a:rPr lang="en-US" dirty="0" smtClean="0"/>
              <a:t> 2000)</a:t>
            </a:r>
          </a:p>
          <a:p>
            <a:pPr lvl="1"/>
            <a:r>
              <a:rPr lang="el-GR" dirty="0" smtClean="0"/>
              <a:t>Παράβαση των διατάξεων του ά. 24 παρ. 1 και 6 Σ – πολιτιστική κληρονομιά – Ν. 3028/2002 – Διεθνής Σύμβαση </a:t>
            </a:r>
            <a:r>
              <a:rPr lang="el-GR" dirty="0" err="1" smtClean="0"/>
              <a:t>Γρανάδας</a:t>
            </a:r>
            <a:r>
              <a:rPr lang="el-GR" dirty="0" smtClean="0"/>
              <a:t> 1985 για αρχιτεκτονική κληρονομιά Ευρώπης</a:t>
            </a:r>
          </a:p>
          <a:p>
            <a:pPr lvl="1"/>
            <a:r>
              <a:rPr lang="el-GR" dirty="0" smtClean="0"/>
              <a:t>Παράβαση της αρχής της βιώσιμης ανάπτυξης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ΣτΕ</a:t>
            </a:r>
            <a:r>
              <a:rPr lang="el-GR" dirty="0" smtClean="0"/>
              <a:t> (</a:t>
            </a:r>
            <a:r>
              <a:rPr lang="el-GR" dirty="0" err="1" smtClean="0"/>
              <a:t>Ολ</a:t>
            </a:r>
            <a:r>
              <a:rPr lang="el-GR" dirty="0" smtClean="0"/>
              <a:t>) 1847/2008</a:t>
            </a:r>
            <a:endParaRPr lang="en-GB"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l-GR" dirty="0" smtClean="0"/>
              <a:t>Συζήτηση αίτησης ακυρώσεως στο Ε’ Τμ </a:t>
            </a:r>
            <a:r>
              <a:rPr lang="el-GR" dirty="0" err="1" smtClean="0"/>
              <a:t>ΣτΕ</a:t>
            </a:r>
            <a:r>
              <a:rPr lang="el-GR" dirty="0" smtClean="0"/>
              <a:t> κατά περιβαλλοντικών όρων σταδίου ΑΕΚ</a:t>
            </a:r>
          </a:p>
          <a:p>
            <a:r>
              <a:rPr lang="el-GR" dirty="0" smtClean="0"/>
              <a:t>Κατά τη διάσκεψη και πριν την παραπομπή στην Ολομέλεια, νέος νόμος με τον οποίο χορηγούνται όλες οι διοικητικές άδειες και καταργούνται αναδρομικά οι προσβληθείσες με αίτηση ακυρώσεως</a:t>
            </a:r>
          </a:p>
          <a:p>
            <a:r>
              <a:rPr lang="el-GR" dirty="0" smtClean="0"/>
              <a:t>Κατεξοχήν επέμβαση σε εκκρεμή δίκη, αφού με μονομερή πράξη ενός μέρους της ένδικης διαφοράς επιλύεται η διαφορά και στερείται αντικειμένου η αίτηση ακυρώσεως χωρίς να </a:t>
            </a:r>
            <a:r>
              <a:rPr lang="el-GR" dirty="0" err="1" smtClean="0"/>
              <a:t>καταλείπεται</a:t>
            </a:r>
            <a:r>
              <a:rPr lang="el-GR" dirty="0" smtClean="0"/>
              <a:t> δυνατότητα δικαστικής προστασίας ανάλογης</a:t>
            </a:r>
          </a:p>
          <a:p>
            <a:r>
              <a:rPr lang="el-GR" dirty="0" smtClean="0"/>
              <a:t>Παράβαση ά. 26, 95 και 20 Σ – δεν εφαρμόζονται οι διατάξεις του Ν. 3207/2003 και δεν επηρεάζουν τη δίκη, η οποία διατηρεί το αντικείμενό της</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l-GR" dirty="0" err="1" smtClean="0"/>
              <a:t>ΣτΕ</a:t>
            </a:r>
            <a:r>
              <a:rPr lang="el-GR" dirty="0" smtClean="0"/>
              <a:t> 6/2010</a:t>
            </a:r>
            <a:endParaRPr lang="en-GB" dirty="0"/>
          </a:p>
        </p:txBody>
      </p:sp>
      <p:sp>
        <p:nvSpPr>
          <p:cNvPr id="7" name="Text Placeholder 6"/>
          <p:cNvSpPr>
            <a:spLocks noGrp="1"/>
          </p:cNvSpPr>
          <p:nvPr>
            <p:ph type="body" idx="1"/>
          </p:nvPr>
        </p:nvSpPr>
        <p:spPr/>
        <p:txBody>
          <a:bodyPr/>
          <a:lstStyle/>
          <a:p>
            <a:r>
              <a:rPr lang="el-GR" sz="3200" b="1" dirty="0" smtClean="0"/>
              <a:t>Θέσπιση διάταξης αναδρομικής ισχύος που καταλαμβάνει εκκρεμείς δίκες </a:t>
            </a:r>
            <a:r>
              <a:rPr lang="en-GB" sz="3200" b="1" dirty="0" smtClean="0"/>
              <a:t/>
            </a:r>
            <a:br>
              <a:rPr lang="en-GB" sz="3200" b="1" dirty="0" smtClean="0"/>
            </a:br>
            <a:endParaRPr lang="en-GB"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αρχές και κανόνες </a:t>
            </a:r>
            <a:endParaRPr lang="en-GB" dirty="0"/>
          </a:p>
        </p:txBody>
      </p:sp>
      <p:sp>
        <p:nvSpPr>
          <p:cNvPr id="3" name="Content Placeholder 2"/>
          <p:cNvSpPr>
            <a:spLocks noGrp="1"/>
          </p:cNvSpPr>
          <p:nvPr>
            <p:ph idx="1"/>
          </p:nvPr>
        </p:nvSpPr>
        <p:spPr/>
        <p:txBody>
          <a:bodyPr>
            <a:normAutofit fontScale="92500" lnSpcReduction="10000"/>
          </a:bodyPr>
          <a:lstStyle/>
          <a:p>
            <a:r>
              <a:rPr lang="el-GR" dirty="0" smtClean="0"/>
              <a:t>Άρθρο 20 παρ. 1 Σ</a:t>
            </a:r>
          </a:p>
          <a:p>
            <a:r>
              <a:rPr lang="el-GR" dirty="0" smtClean="0"/>
              <a:t>Άρθρο 26 Σ</a:t>
            </a:r>
          </a:p>
          <a:p>
            <a:r>
              <a:rPr lang="el-GR" dirty="0" smtClean="0"/>
              <a:t>Άρθρο 95 παρ. 1 Σ</a:t>
            </a:r>
          </a:p>
          <a:p>
            <a:r>
              <a:rPr lang="el-GR" dirty="0" smtClean="0"/>
              <a:t>Άρθρο 4 παρ. 1 Σ</a:t>
            </a:r>
          </a:p>
          <a:p>
            <a:r>
              <a:rPr lang="el-GR" dirty="0" smtClean="0"/>
              <a:t>Άρθρο 6 ΕΣΔΑ</a:t>
            </a:r>
          </a:p>
          <a:p>
            <a:r>
              <a:rPr lang="el-GR" dirty="0" smtClean="0"/>
              <a:t>Άρθρο 1 του 1</a:t>
            </a:r>
            <a:r>
              <a:rPr lang="el-GR" baseline="30000" dirty="0" smtClean="0"/>
              <a:t>ου</a:t>
            </a:r>
            <a:r>
              <a:rPr lang="el-GR" dirty="0" smtClean="0"/>
              <a:t> </a:t>
            </a:r>
            <a:r>
              <a:rPr lang="el-GR" dirty="0" err="1" smtClean="0"/>
              <a:t>ΠΠρΕΣΔΑ</a:t>
            </a:r>
            <a:endParaRPr lang="el-GR" dirty="0" smtClean="0"/>
          </a:p>
          <a:p>
            <a:r>
              <a:rPr lang="el-GR" dirty="0" smtClean="0"/>
              <a:t>Δικαιολογημένη εμπιστοσύνη &amp; ασφάλεια δικαίου </a:t>
            </a:r>
          </a:p>
          <a:p>
            <a:r>
              <a:rPr lang="el-GR" dirty="0" smtClean="0"/>
              <a:t>Αρχή της αναλογικότητας</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Συνταγματικά κριτήρια</a:t>
            </a:r>
            <a:endParaRPr lang="en-GB" dirty="0"/>
          </a:p>
        </p:txBody>
      </p:sp>
      <p:sp>
        <p:nvSpPr>
          <p:cNvPr id="3" name="Content Placeholder 2"/>
          <p:cNvSpPr>
            <a:spLocks noGrp="1"/>
          </p:cNvSpPr>
          <p:nvPr>
            <p:ph idx="1"/>
          </p:nvPr>
        </p:nvSpPr>
        <p:spPr>
          <a:xfrm>
            <a:off x="457200" y="1447800"/>
            <a:ext cx="8458200" cy="5105400"/>
          </a:xfrm>
        </p:spPr>
        <p:txBody>
          <a:bodyPr>
            <a:normAutofit fontScale="77500" lnSpcReduction="20000"/>
          </a:bodyPr>
          <a:lstStyle/>
          <a:p>
            <a:pPr marL="53975" lvl="1" indent="0">
              <a:buNone/>
            </a:pPr>
            <a:r>
              <a:rPr lang="el-GR" dirty="0" smtClean="0"/>
              <a:t>Δεν προσκρούει στο Σ (</a:t>
            </a:r>
            <a:r>
              <a:rPr lang="el-GR" dirty="0" err="1" smtClean="0"/>
              <a:t>ΣτΕ</a:t>
            </a:r>
            <a:r>
              <a:rPr lang="el-GR" dirty="0" smtClean="0"/>
              <a:t> </a:t>
            </a:r>
            <a:r>
              <a:rPr lang="el-GR" dirty="0" err="1" smtClean="0"/>
              <a:t>Ολ</a:t>
            </a:r>
            <a:r>
              <a:rPr lang="el-GR" dirty="0" smtClean="0"/>
              <a:t>. 542/1999), </a:t>
            </a:r>
            <a:r>
              <a:rPr lang="el-GR" b="1" dirty="0" smtClean="0"/>
              <a:t>εάν</a:t>
            </a:r>
            <a:r>
              <a:rPr lang="el-GR" dirty="0" smtClean="0"/>
              <a:t>: </a:t>
            </a:r>
          </a:p>
          <a:p>
            <a:pPr marL="53975" lvl="1" indent="0">
              <a:buNone/>
            </a:pPr>
            <a:r>
              <a:rPr lang="el-GR" dirty="0" smtClean="0"/>
              <a:t>(α) </a:t>
            </a:r>
            <a:r>
              <a:rPr lang="el-GR" dirty="0" smtClean="0">
                <a:solidFill>
                  <a:srgbClr val="FF0000"/>
                </a:solidFill>
              </a:rPr>
              <a:t>ρητή</a:t>
            </a:r>
            <a:r>
              <a:rPr lang="el-GR" dirty="0" smtClean="0"/>
              <a:t> πρόβλεψη ή </a:t>
            </a:r>
            <a:r>
              <a:rPr lang="el-GR" dirty="0" smtClean="0">
                <a:solidFill>
                  <a:srgbClr val="FF0000"/>
                </a:solidFill>
              </a:rPr>
              <a:t>σαφής</a:t>
            </a:r>
            <a:r>
              <a:rPr lang="el-GR" dirty="0" smtClean="0"/>
              <a:t> πρόθεση ρύθμισης εκκρεμών υποθέσεων εκ μέρους του νομοθέτη</a:t>
            </a:r>
          </a:p>
          <a:p>
            <a:pPr marL="53975" lvl="1" indent="0">
              <a:buNone/>
            </a:pPr>
            <a:r>
              <a:rPr lang="el-GR" dirty="0" smtClean="0"/>
              <a:t>(β) όχι </a:t>
            </a:r>
            <a:r>
              <a:rPr lang="el-GR" dirty="0" smtClean="0">
                <a:solidFill>
                  <a:srgbClr val="FF0000"/>
                </a:solidFill>
              </a:rPr>
              <a:t>ευθεία κύρωση διοικητικής πράξης για την οποία υπάρχει εκκρεμοδικία</a:t>
            </a:r>
          </a:p>
          <a:p>
            <a:pPr marL="53975" lvl="1" indent="0">
              <a:buNone/>
            </a:pPr>
            <a:r>
              <a:rPr lang="el-GR" dirty="0" smtClean="0"/>
              <a:t>(γ) ρύθμιση </a:t>
            </a:r>
            <a:r>
              <a:rPr lang="el-GR" dirty="0" smtClean="0">
                <a:solidFill>
                  <a:srgbClr val="FF0000"/>
                </a:solidFill>
              </a:rPr>
              <a:t>γενική &amp; αντικειμενική κατά πάγιο τρόπο</a:t>
            </a:r>
            <a:r>
              <a:rPr lang="el-GR" dirty="0" smtClean="0"/>
              <a:t>, και όχι εξατομικευμένη υπέρ των συμφερόντων του δημόσιου φορέα </a:t>
            </a:r>
          </a:p>
          <a:p>
            <a:pPr marL="53975" lvl="1" indent="0">
              <a:buNone/>
            </a:pPr>
            <a:r>
              <a:rPr lang="el-GR" dirty="0" smtClean="0"/>
              <a:t>(δ) μη </a:t>
            </a:r>
            <a:r>
              <a:rPr lang="el-GR" dirty="0" smtClean="0">
                <a:solidFill>
                  <a:srgbClr val="FF0000"/>
                </a:solidFill>
              </a:rPr>
              <a:t>προσβολή δεδικασμένου </a:t>
            </a:r>
            <a:r>
              <a:rPr lang="el-GR" dirty="0" smtClean="0"/>
              <a:t>– όχι </a:t>
            </a:r>
            <a:r>
              <a:rPr lang="el-GR" dirty="0" smtClean="0">
                <a:solidFill>
                  <a:srgbClr val="FF0000"/>
                </a:solidFill>
              </a:rPr>
              <a:t>απόσβεση απαιτήσεων </a:t>
            </a:r>
            <a:r>
              <a:rPr lang="el-GR" dirty="0" smtClean="0"/>
              <a:t>που κρίθηκαν </a:t>
            </a:r>
            <a:r>
              <a:rPr lang="el-GR" dirty="0" smtClean="0">
                <a:solidFill>
                  <a:srgbClr val="FF0000"/>
                </a:solidFill>
              </a:rPr>
              <a:t>τελεσιδίκως</a:t>
            </a:r>
            <a:r>
              <a:rPr lang="el-GR" dirty="0" smtClean="0"/>
              <a:t> -παρέμβαση σε υποθέσεις που εκκρεμούν κατόπιν </a:t>
            </a:r>
            <a:r>
              <a:rPr lang="el-GR" dirty="0" smtClean="0">
                <a:solidFill>
                  <a:srgbClr val="FF0000"/>
                </a:solidFill>
              </a:rPr>
              <a:t>αναίρεσης</a:t>
            </a:r>
            <a:r>
              <a:rPr lang="el-GR" dirty="0" smtClean="0"/>
              <a:t> - </a:t>
            </a:r>
            <a:r>
              <a:rPr lang="el-GR" dirty="0" smtClean="0">
                <a:solidFill>
                  <a:srgbClr val="FF0000"/>
                </a:solidFill>
              </a:rPr>
              <a:t>κατάργηση</a:t>
            </a:r>
            <a:r>
              <a:rPr lang="el-GR" dirty="0" smtClean="0"/>
              <a:t> τέτοιων δικών (ά. 26)</a:t>
            </a:r>
          </a:p>
          <a:p>
            <a:pPr marL="53975" lvl="1" indent="0">
              <a:buNone/>
            </a:pPr>
            <a:r>
              <a:rPr lang="el-GR" dirty="0" smtClean="0"/>
              <a:t>(ε) όχι αναδρομικότητα σε διατάξεις που επιβάλλουν </a:t>
            </a:r>
            <a:r>
              <a:rPr lang="el-GR" dirty="0" smtClean="0">
                <a:solidFill>
                  <a:srgbClr val="FF0000"/>
                </a:solidFill>
              </a:rPr>
              <a:t>κυρώσεις</a:t>
            </a:r>
          </a:p>
          <a:p>
            <a:pPr marL="53975" lvl="1" indent="0">
              <a:buNone/>
            </a:pPr>
            <a:r>
              <a:rPr lang="el-GR" dirty="0" smtClean="0"/>
              <a:t>(στ) τήρηση της αρχής της </a:t>
            </a:r>
            <a:r>
              <a:rPr lang="el-GR" dirty="0" smtClean="0">
                <a:solidFill>
                  <a:srgbClr val="FF0000"/>
                </a:solidFill>
              </a:rPr>
              <a:t>αναλογικότητας</a:t>
            </a:r>
          </a:p>
          <a:p>
            <a:pPr marL="53975" lvl="1" indent="0">
              <a:buNone/>
            </a:pPr>
            <a:r>
              <a:rPr lang="el-GR" dirty="0" smtClean="0"/>
              <a:t>(ζ) </a:t>
            </a:r>
            <a:r>
              <a:rPr lang="el-GR" dirty="0" smtClean="0">
                <a:solidFill>
                  <a:srgbClr val="FF0000"/>
                </a:solidFill>
              </a:rPr>
              <a:t>Δημόσιο συμφέρον </a:t>
            </a:r>
            <a:r>
              <a:rPr lang="el-GR" dirty="0" smtClean="0"/>
              <a:t>: όταν διάδικος το Δημόσιο ή ΝΠΔΔ δεν μπορεί η νομοθετική παρέμβαση να γίνεται υπέρ αυτού, εκτός εάν συντρέχει </a:t>
            </a:r>
            <a:r>
              <a:rPr lang="el-GR" dirty="0" smtClean="0">
                <a:solidFill>
                  <a:srgbClr val="FF0000"/>
                </a:solidFill>
              </a:rPr>
              <a:t>επιτακτικό</a:t>
            </a:r>
            <a:r>
              <a:rPr lang="el-GR" dirty="0" smtClean="0"/>
              <a:t> δημόσιο συμφέρον – όχι μόνον </a:t>
            </a:r>
            <a:r>
              <a:rPr lang="el-GR" dirty="0" smtClean="0">
                <a:solidFill>
                  <a:srgbClr val="FF0000"/>
                </a:solidFill>
              </a:rPr>
              <a:t>ταμειακό</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ΕΣΔΑ</a:t>
            </a:r>
            <a:endParaRPr lang="en-GB" dirty="0"/>
          </a:p>
        </p:txBody>
      </p:sp>
      <p:sp>
        <p:nvSpPr>
          <p:cNvPr id="3" name="Content Placeholder 2"/>
          <p:cNvSpPr>
            <a:spLocks noGrp="1"/>
          </p:cNvSpPr>
          <p:nvPr>
            <p:ph idx="1"/>
          </p:nvPr>
        </p:nvSpPr>
        <p:spPr/>
        <p:txBody>
          <a:bodyPr/>
          <a:lstStyle/>
          <a:p>
            <a:r>
              <a:rPr lang="el-GR" dirty="0" smtClean="0"/>
              <a:t>ά. 6: αρχή νομιμότητας και δίκαιης δίκης</a:t>
            </a:r>
          </a:p>
          <a:p>
            <a:pPr lvl="1"/>
            <a:r>
              <a:rPr lang="el-GR" dirty="0" smtClean="0"/>
              <a:t>Δεν απαγορεύονται κατ’ αρχήν οι αναδρομικοί νόμοι</a:t>
            </a:r>
          </a:p>
          <a:p>
            <a:pPr lvl="1"/>
            <a:r>
              <a:rPr lang="el-GR" dirty="0" smtClean="0"/>
              <a:t>Αντίθεση όμως όταν</a:t>
            </a:r>
          </a:p>
          <a:p>
            <a:pPr lvl="2"/>
            <a:r>
              <a:rPr lang="el-GR" dirty="0" smtClean="0"/>
              <a:t> δεν συντρέχει επιτακτικό δημόσιο συμφέρον και </a:t>
            </a:r>
          </a:p>
          <a:p>
            <a:pPr lvl="2"/>
            <a:r>
              <a:rPr lang="el-GR" dirty="0" smtClean="0"/>
              <a:t>γίνεται παρέμβαση σε εκκρεμή αντιδικία υπέρ Δημοσίου ή ΝΠΔΔ</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Ά. 1 του 1</a:t>
            </a:r>
            <a:r>
              <a:rPr lang="el-GR" baseline="30000" dirty="0" smtClean="0"/>
              <a:t>ου</a:t>
            </a:r>
            <a:r>
              <a:rPr lang="el-GR" dirty="0" smtClean="0"/>
              <a:t> </a:t>
            </a:r>
            <a:r>
              <a:rPr lang="el-GR" dirty="0" err="1" smtClean="0"/>
              <a:t>ΠΠρΕΣΔΑ</a:t>
            </a:r>
            <a:endParaRPr lang="en-GB" dirty="0"/>
          </a:p>
        </p:txBody>
      </p:sp>
      <p:sp>
        <p:nvSpPr>
          <p:cNvPr id="3" name="Content Placeholder 2"/>
          <p:cNvSpPr>
            <a:spLocks noGrp="1"/>
          </p:cNvSpPr>
          <p:nvPr>
            <p:ph idx="1"/>
          </p:nvPr>
        </p:nvSpPr>
        <p:spPr/>
        <p:txBody>
          <a:bodyPr>
            <a:normAutofit fontScale="92500" lnSpcReduction="20000"/>
          </a:bodyPr>
          <a:lstStyle/>
          <a:p>
            <a:r>
              <a:rPr lang="el-GR" dirty="0" smtClean="0"/>
              <a:t>Προστασία περιουσιακών δικαιωμάτων</a:t>
            </a:r>
          </a:p>
          <a:p>
            <a:r>
              <a:rPr lang="el-GR" dirty="0" smtClean="0"/>
              <a:t>Και δικαιώματα ενοχικής φύσεως (απαιτήσεις) &amp; κεκτημένα οικονομικά συμφέροντα</a:t>
            </a:r>
          </a:p>
          <a:p>
            <a:pPr lvl="1"/>
            <a:r>
              <a:rPr lang="el-GR" dirty="0" smtClean="0"/>
              <a:t>αναγνωρίσθηκαν με απόφαση δικαστηρίου ή διαιτησίας</a:t>
            </a:r>
          </a:p>
          <a:p>
            <a:pPr lvl="1"/>
            <a:r>
              <a:rPr lang="el-GR" dirty="0" smtClean="0"/>
              <a:t>ή έχουν γεννηθεί κατά το εθνικό δίκαιο/ νόμιμη προσδοκία ότι μπορεί να ικανοποιηθεί δικαστικά = επαρκές έρεισμα στο εθνικό δίκαιο, πχ όταν υπάρχει πάγια νομολογία</a:t>
            </a:r>
          </a:p>
          <a:p>
            <a:pPr lvl="1"/>
            <a:r>
              <a:rPr lang="el-GR" dirty="0" smtClean="0"/>
              <a:t>Στέρηση περιουσίας μόνο: </a:t>
            </a:r>
          </a:p>
          <a:p>
            <a:pPr lvl="2"/>
            <a:r>
              <a:rPr lang="el-GR" dirty="0" smtClean="0"/>
              <a:t>για λόγους γενικότερου δημοσίου συμφέροντος</a:t>
            </a:r>
          </a:p>
          <a:p>
            <a:pPr lvl="2"/>
            <a:r>
              <a:rPr lang="el-GR" dirty="0" smtClean="0"/>
              <a:t>Αρχή της αναλογικότητας</a:t>
            </a:r>
          </a:p>
          <a:p>
            <a:pPr lvl="1"/>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fontScale="92500" lnSpcReduction="20000"/>
          </a:bodyPr>
          <a:lstStyle/>
          <a:p>
            <a:r>
              <a:rPr lang="el-GR" sz="3600" b="1" dirty="0" smtClean="0"/>
              <a:t>Κατάργηση εκκρεμών δικών</a:t>
            </a:r>
          </a:p>
          <a:p>
            <a:r>
              <a:rPr lang="el-GR" sz="3600" dirty="0" err="1" smtClean="0"/>
              <a:t>ΣτΕ</a:t>
            </a:r>
            <a:r>
              <a:rPr lang="el-GR" sz="3600" dirty="0" smtClean="0"/>
              <a:t> 2756/2013 &amp; 3613/2013 (</a:t>
            </a:r>
            <a:r>
              <a:rPr lang="el-GR" sz="3600" dirty="0" err="1" smtClean="0"/>
              <a:t>Στ΄</a:t>
            </a:r>
            <a:r>
              <a:rPr lang="el-GR" sz="3600" dirty="0" smtClean="0"/>
              <a:t> τμ. 7μελής)</a:t>
            </a:r>
            <a:endParaRPr lang="en-GB"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l-GR" sz="4000" dirty="0" smtClean="0"/>
              <a:t>Ιστορικό</a:t>
            </a:r>
            <a:r>
              <a:rPr lang="el-GR" sz="3600" dirty="0" smtClean="0"/>
              <a:t> </a:t>
            </a:r>
            <a:endParaRPr lang="en-GB" sz="3600" dirty="0"/>
          </a:p>
        </p:txBody>
      </p:sp>
      <p:sp>
        <p:nvSpPr>
          <p:cNvPr id="3" name="Content Placeholder 2"/>
          <p:cNvSpPr>
            <a:spLocks noGrp="1"/>
          </p:cNvSpPr>
          <p:nvPr>
            <p:ph idx="1"/>
          </p:nvPr>
        </p:nvSpPr>
        <p:spPr>
          <a:xfrm>
            <a:off x="685800" y="1295400"/>
            <a:ext cx="7848600" cy="4724400"/>
          </a:xfrm>
        </p:spPr>
        <p:txBody>
          <a:bodyPr>
            <a:normAutofit fontScale="77500" lnSpcReduction="20000"/>
          </a:bodyPr>
          <a:lstStyle/>
          <a:p>
            <a:r>
              <a:rPr lang="el-GR" dirty="0" smtClean="0"/>
              <a:t>Οικογενειακή παροχή μισθολογίου Δημοσίων υπαλλήλων  </a:t>
            </a:r>
          </a:p>
          <a:p>
            <a:r>
              <a:rPr lang="el-GR" dirty="0" smtClean="0"/>
              <a:t>καταβολή σε έναν σύζυγο – αγωγές (ά. 4 και 21 Σ) </a:t>
            </a:r>
          </a:p>
          <a:p>
            <a:r>
              <a:rPr lang="el-GR" dirty="0" smtClean="0"/>
              <a:t>ΑΕΔ 3/2001 (δημοσίευση 1.3.2001) </a:t>
            </a:r>
          </a:p>
          <a:p>
            <a:r>
              <a:rPr lang="el-GR" dirty="0" smtClean="0">
                <a:solidFill>
                  <a:srgbClr val="FF0000"/>
                </a:solidFill>
              </a:rPr>
              <a:t>Ν. 3205/2003 (έναρξη εφαρμογής 1.1.2004): ά. 26 = νομοθετική εξουσιοδότηση για ρύθμιση θέματος σύγχρονης καταβολής από 1.3.2001 μέχρι 30.06.2002, ανεξαρτήτως αγωγής ή μη και καταλαμβάνοντας και περιπτώσεις με τελεσίδικες ή αμετάκλητες δικαστικές αποφάσεις και τις απαιτήσεις που απέρρεαν και δεν είχαν εξοφληθεί και </a:t>
            </a:r>
            <a:r>
              <a:rPr lang="el-GR" b="1" dirty="0" smtClean="0">
                <a:solidFill>
                  <a:srgbClr val="FF0000"/>
                </a:solidFill>
              </a:rPr>
              <a:t>κατάργηση εκκρεμών δικών </a:t>
            </a:r>
            <a:r>
              <a:rPr lang="el-GR" dirty="0" smtClean="0">
                <a:solidFill>
                  <a:srgbClr val="FF0000"/>
                </a:solidFill>
              </a:rPr>
              <a:t>–ΥΑ </a:t>
            </a:r>
          </a:p>
          <a:p>
            <a:r>
              <a:rPr lang="el-GR" dirty="0" smtClean="0"/>
              <a:t>Τόκοι επιδικίας για αγωγές που επιδόθηκαν πριν νέα διάταξη</a:t>
            </a:r>
          </a:p>
          <a:p>
            <a:pPr>
              <a:buNone/>
            </a:pPr>
            <a:endParaRPr lang="el-GR" b="1"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1651</TotalTime>
  <Words>1424</Words>
  <Application>Microsoft Office PowerPoint</Application>
  <PresentationFormat>On-screen Show (4:3)</PresentationFormat>
  <Paragraphs>120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Εφαρμογές δημοσίου δικαίου</vt:lpstr>
      <vt:lpstr>Μορφές παρεμβάσεων</vt:lpstr>
      <vt:lpstr>ΣτΕ 6/2010</vt:lpstr>
      <vt:lpstr>Γενικές αρχές και κανόνες </vt:lpstr>
      <vt:lpstr>Συνταγματικά κριτήρια</vt:lpstr>
      <vt:lpstr>ΕΣΔΑ</vt:lpstr>
      <vt:lpstr>Ά. 1 του 1ου ΠΠρΕΣΔΑ</vt:lpstr>
      <vt:lpstr>Slide 8</vt:lpstr>
      <vt:lpstr>Ιστορικό </vt:lpstr>
      <vt:lpstr>Νομικό πλαίσιο</vt:lpstr>
      <vt:lpstr>Υπαγωγή</vt:lpstr>
      <vt:lpstr>ΑΕΔ 14/2013, ΣτΕ 161/2010, ΑΠ 13/2001</vt:lpstr>
      <vt:lpstr>Ιστορικό</vt:lpstr>
      <vt:lpstr>Νομικό πλαίσιο</vt:lpstr>
      <vt:lpstr>Υπαγωγή</vt:lpstr>
      <vt:lpstr>ΣτΕ 338/2011 </vt:lpstr>
      <vt:lpstr>Νομολογία </vt:lpstr>
      <vt:lpstr>ΣτΕ 338/2011 (παραπομπή σε Ολ)</vt:lpstr>
      <vt:lpstr>Υπαγωγή </vt:lpstr>
      <vt:lpstr>ΣτΕ 26/2014</vt:lpstr>
      <vt:lpstr>ΣτΕ Ολ 26/2014</vt:lpstr>
      <vt:lpstr>ΣτΕ (Ολ) 1847/2008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Εφαρμογές δημοσίου δικαίου</dc:title>
  <dc:creator>katerina iliadou</dc:creator>
  <cp:lastModifiedBy>ΑΙ</cp:lastModifiedBy>
  <cp:revision>7</cp:revision>
  <dcterms:created xsi:type="dcterms:W3CDTF">2014-03-15T09:43:12Z</dcterms:created>
  <dcterms:modified xsi:type="dcterms:W3CDTF">2014-05-13T08:52:23Z</dcterms:modified>
</cp:coreProperties>
</file>