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handoutMasterIdLst>
    <p:handoutMasterId r:id="rId24"/>
  </p:handoutMasterIdLst>
  <p:sldIdLst>
    <p:sldId id="474" r:id="rId2"/>
    <p:sldId id="488" r:id="rId3"/>
    <p:sldId id="419" r:id="rId4"/>
    <p:sldId id="470" r:id="rId5"/>
    <p:sldId id="422" r:id="rId6"/>
    <p:sldId id="477" r:id="rId7"/>
    <p:sldId id="489" r:id="rId8"/>
    <p:sldId id="416" r:id="rId9"/>
    <p:sldId id="417" r:id="rId10"/>
    <p:sldId id="490" r:id="rId11"/>
    <p:sldId id="491" r:id="rId12"/>
    <p:sldId id="483" r:id="rId13"/>
    <p:sldId id="480" r:id="rId14"/>
    <p:sldId id="482" r:id="rId15"/>
    <p:sldId id="423" r:id="rId16"/>
    <p:sldId id="484" r:id="rId17"/>
    <p:sldId id="424" r:id="rId18"/>
    <p:sldId id="406" r:id="rId19"/>
    <p:sldId id="407" r:id="rId20"/>
    <p:sldId id="408" r:id="rId21"/>
    <p:sldId id="492" r:id="rId22"/>
    <p:sldId id="409"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82015" autoAdjust="0"/>
  </p:normalViewPr>
  <p:slideViewPr>
    <p:cSldViewPr>
      <p:cViewPr varScale="1">
        <p:scale>
          <a:sx n="111" d="100"/>
          <a:sy n="111" d="100"/>
        </p:scale>
        <p:origin x="168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a:t>Στυλ κύριου τίτλου</a:t>
            </a:r>
          </a:p>
        </p:txBody>
      </p:sp>
      <p:sp>
        <p:nvSpPr>
          <p:cNvPr id="3" name="Θέση πίνακα 2"/>
          <p:cNvSpPr>
            <a:spLocks noGrp="1"/>
          </p:cNvSpPr>
          <p:nvPr>
            <p:ph type="tbl" idx="1"/>
          </p:nvPr>
        </p:nvSpPr>
        <p:spPr>
          <a:xfrm>
            <a:off x="685800" y="1981200"/>
            <a:ext cx="7772400" cy="4114800"/>
          </a:xfrm>
        </p:spPr>
        <p:txBody>
          <a:bodyPr/>
          <a:lstStyle/>
          <a:p>
            <a:pPr lvl="0"/>
            <a:endParaRPr lang="el-GR"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68C09-B7C0-4312-B74E-5038A695E6AB}" type="slidenum">
              <a:rPr lang="en-US"/>
              <a:pPr>
                <a:defRPr/>
              </a:pPr>
              <a:t>‹#›</a:t>
            </a:fld>
            <a:endParaRPr lang="en-US"/>
          </a:p>
        </p:txBody>
      </p:sp>
    </p:spTree>
    <p:extLst>
      <p:ext uri="{BB962C8B-B14F-4D97-AF65-F5344CB8AC3E}">
        <p14:creationId xmlns:p14="http://schemas.microsoft.com/office/powerpoint/2010/main" val="145862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305800" cy="4237080"/>
          </a:xfrm>
        </p:spPr>
        <p:txBody>
          <a:bodyPr/>
          <a:lstStyle/>
          <a:p>
            <a:r>
              <a:rPr lang="el-GR" dirty="0"/>
              <a:t>Γνωστική ανάπτυξη</a:t>
            </a:r>
            <a:br>
              <a:rPr lang="en-US" dirty="0"/>
            </a:br>
            <a:r>
              <a:rPr lang="en-US" sz="3600" dirty="0"/>
              <a:t>Piaget</a:t>
            </a:r>
            <a:endParaRPr lang="el-GR" sz="3600" dirty="0"/>
          </a:p>
        </p:txBody>
      </p:sp>
    </p:spTree>
    <p:extLst>
      <p:ext uri="{BB962C8B-B14F-4D97-AF65-F5344CB8AC3E}">
        <p14:creationId xmlns:p14="http://schemas.microsoft.com/office/powerpoint/2010/main" val="1209163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990600"/>
            <a:ext cx="7772400" cy="2475384"/>
          </a:xfrm>
        </p:spPr>
        <p:txBody>
          <a:bodyPr>
            <a:normAutofit/>
          </a:bodyPr>
          <a:lstStyle/>
          <a:p>
            <a:pPr algn="ctr" eaLnBrk="1" hangingPunct="1"/>
            <a:r>
              <a:rPr lang="el-GR" sz="2800" b="1" dirty="0">
                <a:solidFill>
                  <a:schemeClr val="tx1"/>
                </a:solidFill>
              </a:rPr>
              <a:t>1. Αντικείμενα μελέτης στην περίοδο της  </a:t>
            </a:r>
            <a:r>
              <a:rPr lang="el-GR" sz="2800" b="1" dirty="0" err="1">
                <a:solidFill>
                  <a:schemeClr val="tx1"/>
                </a:solidFill>
              </a:rPr>
              <a:t>αισθητηριοκινητικής</a:t>
            </a:r>
            <a:r>
              <a:rPr lang="el-GR" sz="2800" b="1" dirty="0">
                <a:solidFill>
                  <a:schemeClr val="tx1"/>
                </a:solidFill>
              </a:rPr>
              <a:t> νόησης</a:t>
            </a:r>
            <a:endParaRPr lang="en-GB" sz="2800" b="1" dirty="0">
              <a:solidFill>
                <a:schemeClr val="tx1"/>
              </a:solidFill>
            </a:endParaRPr>
          </a:p>
        </p:txBody>
      </p:sp>
      <p:sp>
        <p:nvSpPr>
          <p:cNvPr id="10243" name="Rectangle 3"/>
          <p:cNvSpPr>
            <a:spLocks noGrp="1" noChangeArrowheads="1"/>
          </p:cNvSpPr>
          <p:nvPr>
            <p:ph idx="1"/>
          </p:nvPr>
        </p:nvSpPr>
        <p:spPr>
          <a:xfrm>
            <a:off x="685800" y="1700808"/>
            <a:ext cx="7772400" cy="4896544"/>
          </a:xfrm>
        </p:spPr>
        <p:txBody>
          <a:bodyPr>
            <a:normAutofit fontScale="92500" lnSpcReduction="10000"/>
          </a:bodyPr>
          <a:lstStyle/>
          <a:p>
            <a:pPr eaLnBrk="1" hangingPunct="1">
              <a:buFontTx/>
              <a:buNone/>
            </a:pPr>
            <a:r>
              <a:rPr lang="el-GR" sz="2800" b="1" dirty="0"/>
              <a:t>Συμβολική αναπαράσταση</a:t>
            </a:r>
          </a:p>
          <a:p>
            <a:r>
              <a:rPr lang="el-GR" sz="2800" dirty="0"/>
              <a:t>Αναφέρεται στην ικανότητα των παιδιών να </a:t>
            </a:r>
            <a:r>
              <a:rPr lang="el-GR" sz="2800" dirty="0" err="1"/>
              <a:t>οπτικοποιήσουν</a:t>
            </a:r>
            <a:r>
              <a:rPr lang="el-GR" sz="2800" dirty="0"/>
              <a:t> ή να σκεφτούν με άλλον τρόπο κάτι που δεν είναι πραγματικά παρόν. Αναφέρεται στη χρήση μιας λέξης, εικόνας, χειρονομίας ή άλλου συμβόλου για την αναπαράσταση παρελθόντων ή παρόντων αντικειμένων, γεγονότων, εμπειριών, εννοιών.</a:t>
            </a:r>
          </a:p>
          <a:p>
            <a:r>
              <a:rPr lang="el-GR" sz="2800" dirty="0"/>
              <a:t>Προάγγελοι της συμβολικής αναπαράστασης στη βρεφική ηλικία είναι πράξεις όπως π.χ. το να ανοιγοκλείνουν το στόμα πριν φτάσει το κουτάλι ή το μπιμπερό. </a:t>
            </a:r>
          </a:p>
          <a:p>
            <a:pPr eaLnBrk="1" hangingPunct="1">
              <a:buFontTx/>
              <a:buNone/>
            </a:pPr>
            <a:endParaRPr lang="el-GR" sz="2800" dirty="0"/>
          </a:p>
        </p:txBody>
      </p:sp>
    </p:spTree>
    <p:extLst>
      <p:ext uri="{BB962C8B-B14F-4D97-AF65-F5344CB8AC3E}">
        <p14:creationId xmlns:p14="http://schemas.microsoft.com/office/powerpoint/2010/main" val="455754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990600"/>
            <a:ext cx="7772400" cy="2475384"/>
          </a:xfrm>
        </p:spPr>
        <p:txBody>
          <a:bodyPr>
            <a:normAutofit/>
          </a:bodyPr>
          <a:lstStyle/>
          <a:p>
            <a:pPr algn="ctr"/>
            <a:r>
              <a:rPr lang="el-GR" sz="2800" b="1" dirty="0">
                <a:solidFill>
                  <a:schemeClr val="tx1"/>
                </a:solidFill>
              </a:rPr>
              <a:t>1. Αντικείμενα μελέτης στην περίοδο της </a:t>
            </a:r>
            <a:r>
              <a:rPr lang="el-GR" sz="2800" b="1" dirty="0" err="1">
                <a:solidFill>
                  <a:schemeClr val="tx1"/>
                </a:solidFill>
              </a:rPr>
              <a:t>αισθητηριοκινητικής</a:t>
            </a:r>
            <a:r>
              <a:rPr lang="el-GR" sz="2800" b="1" dirty="0">
                <a:solidFill>
                  <a:schemeClr val="tx1"/>
                </a:solidFill>
              </a:rPr>
              <a:t> νόησης</a:t>
            </a:r>
            <a:endParaRPr lang="en-GB" sz="2800" dirty="0">
              <a:solidFill>
                <a:schemeClr val="tx1"/>
              </a:solidFill>
            </a:endParaRPr>
          </a:p>
        </p:txBody>
      </p:sp>
      <p:sp>
        <p:nvSpPr>
          <p:cNvPr id="10243" name="Rectangle 3"/>
          <p:cNvSpPr>
            <a:spLocks noGrp="1" noChangeArrowheads="1"/>
          </p:cNvSpPr>
          <p:nvPr>
            <p:ph idx="1"/>
          </p:nvPr>
        </p:nvSpPr>
        <p:spPr>
          <a:xfrm>
            <a:off x="685800" y="1700808"/>
            <a:ext cx="7772400" cy="4896544"/>
          </a:xfrm>
        </p:spPr>
        <p:txBody>
          <a:bodyPr>
            <a:normAutofit fontScale="92500" lnSpcReduction="10000"/>
          </a:bodyPr>
          <a:lstStyle/>
          <a:p>
            <a:pPr eaLnBrk="1" hangingPunct="1">
              <a:buFontTx/>
              <a:buNone/>
            </a:pPr>
            <a:r>
              <a:rPr lang="el-GR" sz="2800" b="1" dirty="0"/>
              <a:t>Συμβολική αναπαράσταση (συν.)</a:t>
            </a:r>
          </a:p>
          <a:p>
            <a:r>
              <a:rPr lang="el-GR" sz="2800" dirty="0"/>
              <a:t>Απόδειξη της αναπτυσσόμενης ικανότητας για συμβολική αναπαράσταση γύρω στους 11-12 μ. είναι η προσποίηση (ότι κάνουν οικείες πράξεις πχ. τρώνε). Στη συνέχεια χρησιμοποιούν παιχνίδια και άλλα αντικείμενα για παιχνίδια προσποίησης. Γύρω στα 2 χρ. τα παιδιά μπορούν να προσποιηθούν ότι ένα αντικείμενο είναι διαφορετικό απ’ότι είναι (πχ. σκούπα = άλογο). Πέρασμα από το παιχνίδι προσποίησης στο συμβολικό παιχνίδι</a:t>
            </a:r>
          </a:p>
          <a:p>
            <a:r>
              <a:rPr lang="el-GR" sz="2800" dirty="0"/>
              <a:t>Η γλώσσα είναι το κατεξοχήν σύστημα συμβολικής αναπαράστασης</a:t>
            </a:r>
          </a:p>
          <a:p>
            <a:pPr eaLnBrk="1" hangingPunct="1">
              <a:buFontTx/>
              <a:buNone/>
            </a:pPr>
            <a:endParaRPr lang="el-GR" sz="2800" dirty="0"/>
          </a:p>
        </p:txBody>
      </p:sp>
    </p:spTree>
    <p:extLst>
      <p:ext uri="{BB962C8B-B14F-4D97-AF65-F5344CB8AC3E}">
        <p14:creationId xmlns:p14="http://schemas.microsoft.com/office/powerpoint/2010/main" val="2721770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990600"/>
            <a:ext cx="7772400" cy="2403376"/>
          </a:xfrm>
        </p:spPr>
        <p:txBody>
          <a:bodyPr>
            <a:normAutofit/>
          </a:bodyPr>
          <a:lstStyle/>
          <a:p>
            <a:pPr algn="ctr"/>
            <a:r>
              <a:rPr lang="el-GR" sz="2800" b="1" dirty="0">
                <a:solidFill>
                  <a:schemeClr val="tx1"/>
                </a:solidFill>
              </a:rPr>
              <a:t>2. Αντικείμενα μελέτης στην περίοδο της </a:t>
            </a:r>
            <a:r>
              <a:rPr lang="el-GR" sz="2800" b="1" dirty="0" err="1">
                <a:solidFill>
                  <a:schemeClr val="tx1"/>
                </a:solidFill>
              </a:rPr>
              <a:t>αισθητηριοκινητικής</a:t>
            </a:r>
            <a:r>
              <a:rPr lang="el-GR" sz="2800" b="1" dirty="0">
                <a:solidFill>
                  <a:schemeClr val="tx1"/>
                </a:solidFill>
              </a:rPr>
              <a:t> νόησης</a:t>
            </a:r>
            <a:endParaRPr lang="en-GB" sz="2800" dirty="0">
              <a:solidFill>
                <a:schemeClr val="tx1"/>
              </a:solidFill>
            </a:endParaRPr>
          </a:p>
        </p:txBody>
      </p:sp>
      <p:sp>
        <p:nvSpPr>
          <p:cNvPr id="3075" name="Rectangle 3"/>
          <p:cNvSpPr>
            <a:spLocks noGrp="1" noChangeArrowheads="1"/>
          </p:cNvSpPr>
          <p:nvPr>
            <p:ph idx="1"/>
          </p:nvPr>
        </p:nvSpPr>
        <p:spPr>
          <a:xfrm>
            <a:off x="685800" y="1556792"/>
            <a:ext cx="7772400" cy="4767808"/>
          </a:xfrm>
        </p:spPr>
        <p:txBody>
          <a:bodyPr>
            <a:normAutofit/>
          </a:bodyPr>
          <a:lstStyle/>
          <a:p>
            <a:pPr marL="0" indent="0" algn="just" eaLnBrk="1" hangingPunct="1">
              <a:buFontTx/>
              <a:buNone/>
              <a:defRPr/>
            </a:pPr>
            <a:r>
              <a:rPr lang="el-GR" sz="2400" b="1" dirty="0"/>
              <a:t>Μονιμότητα του αντικειμένου</a:t>
            </a:r>
            <a:r>
              <a:rPr lang="el-GR" sz="2400" dirty="0"/>
              <a:t>: </a:t>
            </a:r>
          </a:p>
          <a:p>
            <a:pPr algn="just">
              <a:defRPr/>
            </a:pPr>
            <a:r>
              <a:rPr lang="el-GR" sz="2400" dirty="0"/>
              <a:t>Η επίγνωση ότι τα αντικείμενα υπάρχουν στο χώρο και στο χρόνο ανεξάρτητα από το εάν τα βλέπουμε ή δρούμε με κάποιον τρόπο πάνω σε αυτά.</a:t>
            </a:r>
          </a:p>
          <a:p>
            <a:pPr algn="just">
              <a:defRPr/>
            </a:pPr>
            <a:r>
              <a:rPr lang="el-GR" sz="2400" dirty="0"/>
              <a:t>Πρόκειται για πολύ σημαντικό επίτευγμα, που συνδέεται με τη γνωστική και κοινωνικοσυναισθηματική ανάπτυξη του παιδιού</a:t>
            </a:r>
          </a:p>
          <a:p>
            <a:pPr algn="just">
              <a:defRPr/>
            </a:pPr>
            <a:r>
              <a:rPr lang="el-GR" sz="2400" dirty="0"/>
              <a:t>Η έννοια της μονιμότητας του αντικειμένου διαμορφώνεται σταδιακά κατά το στάδιο της αισθητηριοκινητικής νόησης, μέσα από μια σειρά γνωστικών επιτευγμάτων (πρώτη κατάκτηση 8 μ., δεν ολοκληρώνεται πριν τους 18 μ.) (βλ. </a:t>
            </a:r>
            <a:r>
              <a:rPr lang="en-US" sz="2400" dirty="0"/>
              <a:t>Video)</a:t>
            </a:r>
            <a:endParaRPr lang="el-GR" sz="2400" dirty="0"/>
          </a:p>
          <a:p>
            <a:pPr marL="0" indent="0" algn="just" eaLnBrk="1" hangingPunct="1">
              <a:buFontTx/>
              <a:buNone/>
              <a:defRPr/>
            </a:pPr>
            <a:endParaRPr lang="el-GR" sz="2400" dirty="0"/>
          </a:p>
        </p:txBody>
      </p:sp>
    </p:spTree>
    <p:extLst>
      <p:ext uri="{BB962C8B-B14F-4D97-AF65-F5344CB8AC3E}">
        <p14:creationId xmlns:p14="http://schemas.microsoft.com/office/powerpoint/2010/main" val="579591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0"/>
            <a:ext cx="7772400" cy="836613"/>
          </a:xfrm>
        </p:spPr>
        <p:txBody>
          <a:bodyPr/>
          <a:lstStyle/>
          <a:p>
            <a:pPr eaLnBrk="1" hangingPunct="1"/>
            <a:r>
              <a:rPr lang="el-GR" sz="2000">
                <a:solidFill>
                  <a:schemeClr val="bg1"/>
                </a:solidFill>
              </a:rPr>
              <a:t>Αισθητηριοκινητική περίοδος</a:t>
            </a:r>
          </a:p>
        </p:txBody>
      </p:sp>
      <p:graphicFrame>
        <p:nvGraphicFramePr>
          <p:cNvPr id="183299" name="Group 3"/>
          <p:cNvGraphicFramePr>
            <a:graphicFrameLocks noGrp="1"/>
          </p:cNvGraphicFramePr>
          <p:nvPr>
            <p:ph idx="1"/>
            <p:extLst>
              <p:ext uri="{D42A27DB-BD31-4B8C-83A1-F6EECF244321}">
                <p14:modId xmlns:p14="http://schemas.microsoft.com/office/powerpoint/2010/main" val="2566836344"/>
              </p:ext>
            </p:extLst>
          </p:nvPr>
        </p:nvGraphicFramePr>
        <p:xfrm>
          <a:off x="-54869" y="24036"/>
          <a:ext cx="9253737" cy="8392273"/>
        </p:xfrm>
        <a:graphic>
          <a:graphicData uri="http://schemas.openxmlformats.org/drawingml/2006/table">
            <a:tbl>
              <a:tblPr/>
              <a:tblGrid>
                <a:gridCol w="954461">
                  <a:extLst>
                    <a:ext uri="{9D8B030D-6E8A-4147-A177-3AD203B41FA5}">
                      <a16:colId xmlns:a16="http://schemas.microsoft.com/office/drawing/2014/main" val="20000"/>
                    </a:ext>
                  </a:extLst>
                </a:gridCol>
                <a:gridCol w="1551407">
                  <a:extLst>
                    <a:ext uri="{9D8B030D-6E8A-4147-A177-3AD203B41FA5}">
                      <a16:colId xmlns:a16="http://schemas.microsoft.com/office/drawing/2014/main" val="20001"/>
                    </a:ext>
                  </a:extLst>
                </a:gridCol>
                <a:gridCol w="1713950">
                  <a:extLst>
                    <a:ext uri="{9D8B030D-6E8A-4147-A177-3AD203B41FA5}">
                      <a16:colId xmlns:a16="http://schemas.microsoft.com/office/drawing/2014/main" val="20002"/>
                    </a:ext>
                  </a:extLst>
                </a:gridCol>
                <a:gridCol w="1841273">
                  <a:extLst>
                    <a:ext uri="{9D8B030D-6E8A-4147-A177-3AD203B41FA5}">
                      <a16:colId xmlns:a16="http://schemas.microsoft.com/office/drawing/2014/main" val="20003"/>
                    </a:ext>
                  </a:extLst>
                </a:gridCol>
                <a:gridCol w="3192646">
                  <a:extLst>
                    <a:ext uri="{9D8B030D-6E8A-4147-A177-3AD203B41FA5}">
                      <a16:colId xmlns:a16="http://schemas.microsoft.com/office/drawing/2014/main" val="20004"/>
                    </a:ext>
                  </a:extLst>
                </a:gridCol>
              </a:tblGrid>
              <a:tr h="4629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Υπο-στάδιο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Αντικείμενο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Χώρος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Χρόνος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Αιτιότητα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922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0-1 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Ο κόσμος είναι σειρά από εικόνες χωρίς μονιμότητα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Ατομικός και περιβαλλοντικός συνυπάρχουν αδιαφοροποίητοι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Αντίληψη διάρκειας ορισμένων γεγονότων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Δεν ξεχωρίζει ποια δραστηριότητά του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προκαλεί αντιδράσεις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από το περιβάλλον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0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1-4 μ.</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«ό,τι δεν φαίνεται δεν υπάρχει»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πολλοί διαφορετικοί χώροι, όσοι και αντιληπτικά πεδία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Όμως δεν αντιλαμβάνονται τη διαδοχή των γεγονότων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907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4-8 μ.</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Αναζητά με το βλέμμα αντικείμενα που μόλις έριξε και ψάχνει για μερικώς κρυμμένα αντικείμενα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Συνδυάζονται διάφοροι χώροι και αρχίζει η δόμηση της έννοιας του χώρου, όπως π.χ. ο συνδυασμός όρασης και κίνησης για τη σύλληψη αντικειμένων.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Αρχίζουν οι διαδοχικές πράξεις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Οι σχέσεις αιτιότητας είναι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a:t>
                      </a:r>
                      <a:r>
                        <a:rPr kumimoji="0" lang="el-GR" sz="1600" b="0" i="0" u="none" strike="noStrike" cap="none" normalizeH="0" baseline="0" dirty="0" err="1">
                          <a:ln>
                            <a:noFill/>
                          </a:ln>
                          <a:solidFill>
                            <a:schemeClr val="tx1"/>
                          </a:solidFill>
                          <a:effectLst/>
                          <a:latin typeface="Times New Roman" pitchFamily="18" charset="0"/>
                        </a:rPr>
                        <a:t>μαγικο</a:t>
                      </a:r>
                      <a:r>
                        <a:rPr kumimoji="0" lang="el-GR" sz="1600" b="0" i="0" u="none" strike="noStrike" cap="none" normalizeH="0" baseline="0" dirty="0">
                          <a:ln>
                            <a:noFill/>
                          </a:ln>
                          <a:solidFill>
                            <a:schemeClr val="tx1"/>
                          </a:solidFill>
                          <a:effectLst/>
                          <a:latin typeface="Times New Roman" pitchFamily="18" charset="0"/>
                        </a:rPr>
                        <a:t>-φαινομενικές»,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δεν αναγνωρίζεται η σχέση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αιτίου-αποτελέσματος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92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92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dirty="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680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dirty="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910649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836613"/>
          </a:xfrm>
        </p:spPr>
        <p:txBody>
          <a:bodyPr/>
          <a:lstStyle/>
          <a:p>
            <a:pPr eaLnBrk="1" hangingPunct="1"/>
            <a:r>
              <a:rPr lang="el-GR" sz="2000">
                <a:solidFill>
                  <a:schemeClr val="bg1"/>
                </a:solidFill>
              </a:rPr>
              <a:t>Αισθητηριοκινητική περίοδος</a:t>
            </a:r>
          </a:p>
        </p:txBody>
      </p:sp>
      <p:graphicFrame>
        <p:nvGraphicFramePr>
          <p:cNvPr id="184323" name="Group 3"/>
          <p:cNvGraphicFramePr>
            <a:graphicFrameLocks noGrp="1"/>
          </p:cNvGraphicFramePr>
          <p:nvPr>
            <p:ph idx="1"/>
            <p:extLst>
              <p:ext uri="{D42A27DB-BD31-4B8C-83A1-F6EECF244321}">
                <p14:modId xmlns:p14="http://schemas.microsoft.com/office/powerpoint/2010/main" val="2871320952"/>
              </p:ext>
            </p:extLst>
          </p:nvPr>
        </p:nvGraphicFramePr>
        <p:xfrm>
          <a:off x="0" y="549275"/>
          <a:ext cx="9715500" cy="7980099"/>
        </p:xfrm>
        <a:graphic>
          <a:graphicData uri="http://schemas.openxmlformats.org/drawingml/2006/table">
            <a:tbl>
              <a:tblPr/>
              <a:tblGrid>
                <a:gridCol w="827088">
                  <a:extLst>
                    <a:ext uri="{9D8B030D-6E8A-4147-A177-3AD203B41FA5}">
                      <a16:colId xmlns:a16="http://schemas.microsoft.com/office/drawing/2014/main" val="20000"/>
                    </a:ext>
                  </a:extLst>
                </a:gridCol>
                <a:gridCol w="2016125">
                  <a:extLst>
                    <a:ext uri="{9D8B030D-6E8A-4147-A177-3AD203B41FA5}">
                      <a16:colId xmlns:a16="http://schemas.microsoft.com/office/drawing/2014/main" val="20001"/>
                    </a:ext>
                  </a:extLst>
                </a:gridCol>
                <a:gridCol w="1944687">
                  <a:extLst>
                    <a:ext uri="{9D8B030D-6E8A-4147-A177-3AD203B41FA5}">
                      <a16:colId xmlns:a16="http://schemas.microsoft.com/office/drawing/2014/main" val="20002"/>
                    </a:ext>
                  </a:extLst>
                </a:gridCol>
                <a:gridCol w="2089150">
                  <a:extLst>
                    <a:ext uri="{9D8B030D-6E8A-4147-A177-3AD203B41FA5}">
                      <a16:colId xmlns:a16="http://schemas.microsoft.com/office/drawing/2014/main" val="20003"/>
                    </a:ext>
                  </a:extLst>
                </a:gridCol>
                <a:gridCol w="2838450">
                  <a:extLst>
                    <a:ext uri="{9D8B030D-6E8A-4147-A177-3AD203B41FA5}">
                      <a16:colId xmlns:a16="http://schemas.microsoft.com/office/drawing/2014/main" val="20004"/>
                    </a:ext>
                  </a:extLst>
                </a:gridCol>
              </a:tblGrid>
              <a:tr h="3730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Υπο-στάδιο</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Αντικείμενο</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Χώρος</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Χρόνος</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Αιτιότητα</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968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8-12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μ.</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Εντοπίζει αντικείμενα που κρύβονται μπροστά του</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Τα αντικείμενα διατηρούν το σχήμα τους παρά τις μετακινήσεις στο χώρο</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Διαδοχικές πράξεις με στόχο</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Αρχίζει να αποδίδει στα</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εξωτερικά αντικείμενα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δική τους βούληση</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056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12-18 μ.</a:t>
                      </a:r>
                      <a:endParaRPr kumimoji="0" lang="en-US" sz="1600" b="0" i="0" u="none" strike="noStrike" cap="none" normalizeH="0" baseline="0" dirty="0">
                        <a:ln>
                          <a:noFill/>
                        </a:ln>
                        <a:solidFill>
                          <a:schemeClr val="tx1"/>
                        </a:solidFill>
                        <a:effectLst/>
                        <a:latin typeface="Times New Roman" pitchFamily="18"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Αναζητά αντικείμενα εκεί που τα είδε τελευταία φορά</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Κατανοεί ότι τα αντικείμενα αλλάζουν θέσεις στο χώρο και μεταξύ τους</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Αντικειμενικές χρονικές σειρές με την επανάληψη και συστηματοποίηση των πράξεων</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Πιο αντικειμενικές σχέσεις</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αιτιότητας μεταξύ των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πράξεων του παιδιού και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του περιβάλλοντος ή μεταξύ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αντικειμένων</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7982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6.</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18-24 μ.</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Αναζητά αντικείμενα στην τελευταία θέση μετά από διαδοχικές μετακινήσεις και ψάχνει ενεργητικά για το αντικείμενο αν δεν το βρει</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Προβλέπει τη θέση μέσα στο χώρο και αναπαριστά νοητικά ακόμα και κρυφές μετακινήσεις</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tx1"/>
                          </a:solidFill>
                          <a:effectLst/>
                          <a:latin typeface="Times New Roman" pitchFamily="18" charset="0"/>
                        </a:rPr>
                        <a:t>Χρονικές σειρές αναπαριστώνται νοητικά, ανακαλεί γεγονότα και διαχωρίζει το χρόνο από την υποκειμενική εμπειρία</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Αντικειμενικές σχέσεις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αιτιότητας με τη βοήθεια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dirty="0">
                          <a:ln>
                            <a:noFill/>
                          </a:ln>
                          <a:solidFill>
                            <a:schemeClr val="tx1"/>
                          </a:solidFill>
                          <a:effectLst/>
                          <a:latin typeface="Times New Roman" pitchFamily="18" charset="0"/>
                        </a:rPr>
                        <a:t>των αναπαραστάσεων</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666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tx1"/>
                        </a:solidFill>
                        <a:effectLst/>
                        <a:latin typeface="Times New Roman" pitchFamily="18"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tx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tx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tx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dirty="0">
                        <a:ln>
                          <a:noFill/>
                        </a:ln>
                        <a:solidFill>
                          <a:schemeClr val="tx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666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666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bg1"/>
                          </a:solidFill>
                          <a:effectLst/>
                          <a:latin typeface="Times New Roman" pitchFamily="18" charset="0"/>
                        </a:rPr>
                        <a:t>6</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600" b="0" i="0" u="none" strike="noStrike" cap="none" normalizeH="0" baseline="0">
                          <a:ln>
                            <a:noFill/>
                          </a:ln>
                          <a:solidFill>
                            <a:schemeClr val="bg1"/>
                          </a:solidFill>
                          <a:effectLst/>
                          <a:latin typeface="Times New Roman" pitchFamily="18" charset="0"/>
                        </a:rPr>
                        <a:t>18-24</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a:ln>
                          <a:noFill/>
                        </a:ln>
                        <a:solidFill>
                          <a:schemeClr val="bg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600" b="0" i="0" u="none" strike="noStrike" cap="none" normalizeH="0" baseline="0" dirty="0">
                        <a:ln>
                          <a:noFill/>
                        </a:ln>
                        <a:solidFill>
                          <a:schemeClr val="bg1"/>
                        </a:solidFill>
                        <a:effectLst/>
                        <a:latin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40855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3568" y="-963488"/>
            <a:ext cx="7772400" cy="2304256"/>
          </a:xfrm>
        </p:spPr>
        <p:txBody>
          <a:bodyPr/>
          <a:lstStyle/>
          <a:p>
            <a:pPr algn="ctr"/>
            <a:r>
              <a:rPr lang="el-GR" sz="3600" b="1" dirty="0">
                <a:solidFill>
                  <a:schemeClr val="tx1"/>
                </a:solidFill>
              </a:rPr>
              <a:t>3. Αντικείμενα μελέτης στην περίοδο της </a:t>
            </a:r>
            <a:r>
              <a:rPr lang="el-GR" sz="3600" b="1" dirty="0" err="1">
                <a:solidFill>
                  <a:schemeClr val="tx1"/>
                </a:solidFill>
              </a:rPr>
              <a:t>αισθητηριοκινητικής</a:t>
            </a:r>
            <a:r>
              <a:rPr lang="el-GR" sz="3600" b="1" dirty="0">
                <a:solidFill>
                  <a:schemeClr val="tx1"/>
                </a:solidFill>
              </a:rPr>
              <a:t> νόησης</a:t>
            </a:r>
            <a:endParaRPr lang="en-GB" sz="3600" dirty="0">
              <a:solidFill>
                <a:schemeClr val="tx1"/>
              </a:solidFill>
            </a:endParaRPr>
          </a:p>
        </p:txBody>
      </p:sp>
      <p:sp>
        <p:nvSpPr>
          <p:cNvPr id="9219" name="Rectangle 3"/>
          <p:cNvSpPr>
            <a:spLocks noGrp="1" noChangeArrowheads="1"/>
          </p:cNvSpPr>
          <p:nvPr>
            <p:ph idx="1"/>
          </p:nvPr>
        </p:nvSpPr>
        <p:spPr>
          <a:xfrm>
            <a:off x="685800" y="1628800"/>
            <a:ext cx="7772400" cy="4695800"/>
          </a:xfrm>
        </p:spPr>
        <p:txBody>
          <a:bodyPr>
            <a:normAutofit fontScale="77500" lnSpcReduction="20000"/>
          </a:bodyPr>
          <a:lstStyle/>
          <a:p>
            <a:pPr eaLnBrk="1" hangingPunct="1">
              <a:buFontTx/>
              <a:buNone/>
            </a:pPr>
            <a:r>
              <a:rPr lang="el-GR" sz="2800" b="1" dirty="0"/>
              <a:t>Μίμηση</a:t>
            </a:r>
          </a:p>
          <a:p>
            <a:r>
              <a:rPr lang="el-GR" sz="2800" dirty="0"/>
              <a:t>Σύμφωνα με τον </a:t>
            </a:r>
            <a:r>
              <a:rPr lang="en-US" sz="2800" dirty="0"/>
              <a:t>Piaget</a:t>
            </a:r>
            <a:r>
              <a:rPr lang="el-GR" sz="2800" dirty="0"/>
              <a:t>, η μίμηση είναι ένα περίπλοκο σύνολο σχημάτων συμπεριφοράς και, επομένως, τα βρέφη είναι ικανά να μιμηθούν νέες πράξεις μετά τους 9 μήνες. Επίση, η </a:t>
            </a:r>
            <a:r>
              <a:rPr lang="el-GR" sz="2800" b="1" dirty="0"/>
              <a:t>χρονικά διαφοροποιημένη </a:t>
            </a:r>
            <a:r>
              <a:rPr lang="el-GR" sz="2800" dirty="0"/>
              <a:t>(ή </a:t>
            </a:r>
            <a:r>
              <a:rPr lang="el-GR" sz="2800" b="1" dirty="0"/>
              <a:t>εκ των υστέρων</a:t>
            </a:r>
            <a:r>
              <a:rPr lang="el-GR" sz="2800" dirty="0"/>
              <a:t>) μίμηση (δηλαδή η μίμηση μιας πράξης που συνέβη πριν από ώρες ή μέρες) απαιτεί ακόμα πιο σύνθετες γνωστικές ικανότητες και μπορεί να επιτευχθεί μετά τους 18 μ.</a:t>
            </a:r>
          </a:p>
          <a:p>
            <a:r>
              <a:rPr lang="el-GR" sz="2800" dirty="0"/>
              <a:t>Νέες μελέτες δείχνουν ότι τα βρέφη μπορούν να μιμηθούν αρκετά νωρίτερα απ’ότι προέβλεψε ο </a:t>
            </a:r>
            <a:r>
              <a:rPr lang="en-US" sz="2800" dirty="0"/>
              <a:t>Piaget. </a:t>
            </a:r>
            <a:r>
              <a:rPr lang="el-GR" sz="2800" dirty="0"/>
              <a:t>Αν και οι πρώιμες μιμήσεις των εκφράσεων εξαφανίζονται το 2</a:t>
            </a:r>
            <a:r>
              <a:rPr lang="el-GR" sz="2800" baseline="30000" dirty="0"/>
              <a:t>ο</a:t>
            </a:r>
            <a:r>
              <a:rPr lang="el-GR" sz="2800" dirty="0"/>
              <a:t> ή 3</a:t>
            </a:r>
            <a:r>
              <a:rPr lang="el-GR" sz="2800" baseline="30000" dirty="0"/>
              <a:t>ο</a:t>
            </a:r>
            <a:r>
              <a:rPr lang="el-GR" sz="2800" dirty="0"/>
              <a:t> μήνα, παιδιά 6-7 μηνών μπορούν να μιμηθούν (πχ. τη νοηματική γλώσσα των γονιών τους) ενώ χρονικά διαφοροποιημένη μίμηση εμφανίζεται και αυτή αρκετά νωρίς (πριν το έτος).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3568" y="836712"/>
            <a:ext cx="7772400" cy="504056"/>
          </a:xfrm>
        </p:spPr>
        <p:txBody>
          <a:bodyPr>
            <a:normAutofit fontScale="90000"/>
          </a:bodyPr>
          <a:lstStyle/>
          <a:p>
            <a:pPr algn="ctr"/>
            <a:r>
              <a:rPr lang="el-GR" sz="3600" b="1" dirty="0"/>
              <a:t>Συμπερασματικά: Επιτεύγματα της περιόδου </a:t>
            </a:r>
            <a:r>
              <a:rPr lang="el-GR" sz="3600" b="1" dirty="0" err="1"/>
              <a:t>αισθητηριοκινητικής</a:t>
            </a:r>
            <a:r>
              <a:rPr lang="el-GR" sz="3600" b="1" dirty="0"/>
              <a:t> νόησης  </a:t>
            </a:r>
            <a:endParaRPr lang="en-GB" sz="3600" b="1" dirty="0">
              <a:solidFill>
                <a:schemeClr val="tx1"/>
              </a:solidFill>
            </a:endParaRPr>
          </a:p>
        </p:txBody>
      </p:sp>
      <p:sp>
        <p:nvSpPr>
          <p:cNvPr id="9219" name="Rectangle 3"/>
          <p:cNvSpPr>
            <a:spLocks noGrp="1" noChangeArrowheads="1"/>
          </p:cNvSpPr>
          <p:nvPr>
            <p:ph idx="1"/>
          </p:nvPr>
        </p:nvSpPr>
        <p:spPr>
          <a:xfrm>
            <a:off x="685800" y="1628800"/>
            <a:ext cx="7772400" cy="4695800"/>
          </a:xfrm>
        </p:spPr>
        <p:txBody>
          <a:bodyPr>
            <a:normAutofit/>
          </a:bodyPr>
          <a:lstStyle/>
          <a:p>
            <a:pPr algn="just" eaLnBrk="1" hangingPunct="1">
              <a:buNone/>
            </a:pPr>
            <a:r>
              <a:rPr lang="el-GR" sz="2400" dirty="0"/>
              <a:t>1. Ο συντονισμός αισθητηριακών, αντιληπτικών και κινητικών σχημάτων πρώτα στο επίπεδο της συμπεριφοράς και κατόπιν στο επίπεδο της νοητικής δραστηριότητας</a:t>
            </a:r>
          </a:p>
          <a:p>
            <a:pPr algn="just" eaLnBrk="1" hangingPunct="1">
              <a:buNone/>
            </a:pPr>
            <a:r>
              <a:rPr lang="el-GR" sz="2400" dirty="0"/>
              <a:t>2. Στο τέλος της περιόδου αυτής το παιδί αποκτά συνείδηση του εαυτού του ως μιας ξεχωριστής οντότητας  σ’ έναν κόσμο που αποτελείται από σταθερά, εξωτερικά αντικείμενα</a:t>
            </a:r>
          </a:p>
        </p:txBody>
      </p:sp>
    </p:spTree>
    <p:extLst>
      <p:ext uri="{BB962C8B-B14F-4D97-AF65-F5344CB8AC3E}">
        <p14:creationId xmlns:p14="http://schemas.microsoft.com/office/powerpoint/2010/main" val="3396925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404664"/>
            <a:ext cx="7772400" cy="1296144"/>
          </a:xfrm>
        </p:spPr>
        <p:txBody>
          <a:bodyPr>
            <a:normAutofit fontScale="90000"/>
          </a:bodyPr>
          <a:lstStyle/>
          <a:p>
            <a:pPr algn="ctr"/>
            <a:r>
              <a:rPr lang="el-GR" sz="3600" b="1" dirty="0"/>
              <a:t>Συμπερασματικά: Επιτεύγματα της περιόδου </a:t>
            </a:r>
            <a:r>
              <a:rPr lang="el-GR" sz="3600" b="1" dirty="0" err="1"/>
              <a:t>αισθητηριοκινητικής</a:t>
            </a:r>
            <a:r>
              <a:rPr lang="el-GR" sz="3600" b="1" dirty="0"/>
              <a:t> νόησης (συν.) </a:t>
            </a:r>
            <a:endParaRPr lang="en-GB" sz="3600" dirty="0">
              <a:solidFill>
                <a:schemeClr val="tx1"/>
              </a:solidFill>
            </a:endParaRPr>
          </a:p>
        </p:txBody>
      </p:sp>
      <p:sp>
        <p:nvSpPr>
          <p:cNvPr id="10243" name="Rectangle 3"/>
          <p:cNvSpPr>
            <a:spLocks noGrp="1" noChangeArrowheads="1"/>
          </p:cNvSpPr>
          <p:nvPr>
            <p:ph idx="1"/>
          </p:nvPr>
        </p:nvSpPr>
        <p:spPr>
          <a:xfrm>
            <a:off x="685800" y="1700808"/>
            <a:ext cx="7772400" cy="4623792"/>
          </a:xfrm>
        </p:spPr>
        <p:txBody>
          <a:bodyPr>
            <a:normAutofit/>
          </a:bodyPr>
          <a:lstStyle/>
          <a:p>
            <a:pPr algn="ctr" eaLnBrk="1" hangingPunct="1">
              <a:buFontTx/>
              <a:buNone/>
            </a:pPr>
            <a:endParaRPr lang="el-GR" sz="2800" dirty="0"/>
          </a:p>
          <a:p>
            <a:pPr algn="just" eaLnBrk="1" hangingPunct="1">
              <a:buNone/>
            </a:pPr>
            <a:r>
              <a:rPr lang="el-GR" sz="2400" dirty="0"/>
              <a:t>3. Στο τέλος της περιόδου αυτής τη παιδί δομεί, δηλαδή, την πραγματικότητα με βάση τις έννοιες της μονιμότητας του αντικειμένου, του χώρου, του χρόνου και της αιτιότητας </a:t>
            </a:r>
          </a:p>
          <a:p>
            <a:pPr algn="just" eaLnBrk="1" hangingPunct="1">
              <a:buNone/>
            </a:pPr>
            <a:r>
              <a:rPr lang="el-GR" sz="2400" dirty="0"/>
              <a:t>4. Όλα αυτά οδηγούν σε νέο τρόπο σκέψης, με κύριο χαρακτηριστικό τη δυνατότητα για συμβολική αναπαράσταση</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11560" y="-963488"/>
            <a:ext cx="7772400" cy="2232248"/>
          </a:xfrm>
        </p:spPr>
        <p:txBody>
          <a:bodyPr/>
          <a:lstStyle/>
          <a:p>
            <a:pPr algn="ctr" eaLnBrk="1" hangingPunct="1"/>
            <a:r>
              <a:rPr lang="el-GR" sz="3200" dirty="0">
                <a:solidFill>
                  <a:schemeClr val="tx1"/>
                </a:solidFill>
              </a:rPr>
              <a:t>Η θεωρία του </a:t>
            </a:r>
            <a:r>
              <a:rPr lang="en-US" sz="3200" dirty="0">
                <a:solidFill>
                  <a:schemeClr val="tx1"/>
                </a:solidFill>
              </a:rPr>
              <a:t>Jean Piaget</a:t>
            </a:r>
            <a:endParaRPr lang="en-GB" sz="3200" dirty="0">
              <a:solidFill>
                <a:schemeClr val="tx1"/>
              </a:solidFill>
            </a:endParaRPr>
          </a:p>
        </p:txBody>
      </p:sp>
      <p:sp>
        <p:nvSpPr>
          <p:cNvPr id="11267" name="Rectangle 3"/>
          <p:cNvSpPr>
            <a:spLocks noGrp="1" noChangeArrowheads="1"/>
          </p:cNvSpPr>
          <p:nvPr>
            <p:ph idx="1"/>
          </p:nvPr>
        </p:nvSpPr>
        <p:spPr>
          <a:xfrm>
            <a:off x="685800" y="1412776"/>
            <a:ext cx="7772400" cy="4911824"/>
          </a:xfrm>
        </p:spPr>
        <p:txBody>
          <a:bodyPr>
            <a:normAutofit/>
          </a:bodyPr>
          <a:lstStyle/>
          <a:p>
            <a:pPr algn="ctr" eaLnBrk="1" hangingPunct="1">
              <a:buFontTx/>
              <a:buNone/>
            </a:pPr>
            <a:r>
              <a:rPr lang="el-GR" sz="3200" dirty="0"/>
              <a:t>Κριτική</a:t>
            </a:r>
            <a:endParaRPr lang="el-GR" sz="2800" dirty="0"/>
          </a:p>
          <a:p>
            <a:pPr eaLnBrk="1" hangingPunct="1">
              <a:buFontTx/>
              <a:buNone/>
            </a:pPr>
            <a:r>
              <a:rPr lang="el-GR" sz="2800" dirty="0"/>
              <a:t>	</a:t>
            </a:r>
            <a:r>
              <a:rPr lang="el-GR" sz="2000" dirty="0"/>
              <a:t>1</a:t>
            </a:r>
            <a:r>
              <a:rPr lang="el-GR" sz="2400" dirty="0"/>
              <a:t>. </a:t>
            </a:r>
            <a:r>
              <a:rPr lang="el-GR" sz="2400" u="sng" dirty="0"/>
              <a:t>Τα ευρήματα σχετικά με τις ικανότητες των  βρεφών, μπορούν να ερμηνευθούν και με άλλους τρόπους.</a:t>
            </a:r>
          </a:p>
          <a:p>
            <a:pPr eaLnBrk="1" hangingPunct="1">
              <a:buFontTx/>
              <a:buNone/>
            </a:pPr>
            <a:endParaRPr lang="el-GR" sz="2400" u="sng" dirty="0"/>
          </a:p>
          <a:p>
            <a:pPr marL="0" indent="0">
              <a:buNone/>
            </a:pPr>
            <a:r>
              <a:rPr lang="el-GR" sz="2400" dirty="0"/>
              <a:t> π.χ.  η  αποτυχία σε δοκιμασίες μονιμότητας του αντικειμένου μπορεί να μην οφείλεται στην μη ύπαρξη των απαραίτητων γνωστικών δομών (σχήμα), αλλά στο ότι οι δοκιμασίες απαιτούν άλλες ικανότητες που δεν έχουν τα παιδιά (πχ. κινητική ικανότητα, μνήμη, ή έχουν εμμονές).</a:t>
            </a:r>
          </a:p>
          <a:p>
            <a:pPr eaLnBrk="1" hangingPunct="1">
              <a:buFontTx/>
              <a:buNone/>
            </a:pPr>
            <a:r>
              <a:rPr lang="el-GR" sz="2000" dirty="0"/>
              <a:t>		</a:t>
            </a:r>
          </a:p>
          <a:p>
            <a:pPr eaLnBrk="1" hangingPunct="1">
              <a:buFontTx/>
              <a:buNone/>
            </a:pPr>
            <a:r>
              <a:rPr lang="el-GR" sz="2000" dirty="0"/>
              <a:t>		</a:t>
            </a:r>
            <a:endParaRPr lang="el-G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1560" y="-963488"/>
            <a:ext cx="7772400" cy="2304256"/>
          </a:xfrm>
        </p:spPr>
        <p:txBody>
          <a:bodyPr/>
          <a:lstStyle/>
          <a:p>
            <a:pPr algn="ctr" eaLnBrk="1" hangingPunct="1"/>
            <a:r>
              <a:rPr lang="el-GR" sz="3200" dirty="0">
                <a:solidFill>
                  <a:schemeClr val="tx1"/>
                </a:solidFill>
              </a:rPr>
              <a:t>Η θεωρία του </a:t>
            </a:r>
            <a:r>
              <a:rPr lang="en-US" sz="3200" dirty="0">
                <a:solidFill>
                  <a:schemeClr val="tx1"/>
                </a:solidFill>
              </a:rPr>
              <a:t>Jean Piaget</a:t>
            </a:r>
            <a:endParaRPr lang="en-GB" sz="3200" dirty="0">
              <a:solidFill>
                <a:schemeClr val="tx1"/>
              </a:solidFill>
            </a:endParaRPr>
          </a:p>
        </p:txBody>
      </p:sp>
      <p:sp>
        <p:nvSpPr>
          <p:cNvPr id="12291" name="Rectangle 3"/>
          <p:cNvSpPr>
            <a:spLocks noGrp="1" noChangeArrowheads="1"/>
          </p:cNvSpPr>
          <p:nvPr>
            <p:ph idx="1"/>
          </p:nvPr>
        </p:nvSpPr>
        <p:spPr>
          <a:xfrm>
            <a:off x="685800" y="1487606"/>
            <a:ext cx="7772400" cy="4836994"/>
          </a:xfrm>
        </p:spPr>
        <p:txBody>
          <a:bodyPr>
            <a:normAutofit fontScale="92500" lnSpcReduction="10000"/>
          </a:bodyPr>
          <a:lstStyle/>
          <a:p>
            <a:pPr algn="ctr" eaLnBrk="1" hangingPunct="1">
              <a:buFontTx/>
              <a:buNone/>
            </a:pPr>
            <a:r>
              <a:rPr lang="el-GR" sz="3892" dirty="0"/>
              <a:t>Κριτική</a:t>
            </a:r>
          </a:p>
          <a:p>
            <a:pPr algn="just" eaLnBrk="1" hangingPunct="1">
              <a:buFontTx/>
              <a:buNone/>
            </a:pPr>
            <a:r>
              <a:rPr lang="el-GR" sz="2800" dirty="0"/>
              <a:t>	</a:t>
            </a:r>
            <a:r>
              <a:rPr lang="el-GR" sz="2000" dirty="0"/>
              <a:t>2. </a:t>
            </a:r>
            <a:r>
              <a:rPr lang="el-GR" sz="2400" u="sng" dirty="0"/>
              <a:t>Υποτίμηση του συναισθηματικού παράγοντα στην ανάπτυξη της νόησης.</a:t>
            </a:r>
          </a:p>
          <a:p>
            <a:pPr algn="just" eaLnBrk="1" hangingPunct="1">
              <a:buFontTx/>
              <a:buNone/>
            </a:pPr>
            <a:endParaRPr lang="el-GR" sz="2400" u="sng" dirty="0"/>
          </a:p>
          <a:p>
            <a:pPr algn="just" eaLnBrk="1" hangingPunct="1">
              <a:buFontTx/>
              <a:buNone/>
            </a:pPr>
            <a:r>
              <a:rPr lang="el-GR" sz="2400" dirty="0"/>
              <a:t>	</a:t>
            </a:r>
            <a:r>
              <a:rPr lang="en-US" sz="2400" dirty="0"/>
              <a:t> O Piaget </a:t>
            </a:r>
            <a:r>
              <a:rPr lang="el-GR" sz="2400" dirty="0"/>
              <a:t>δεν ασχολήθηκε συστηματικά με τη μελέτη του θέματος</a:t>
            </a:r>
            <a:r>
              <a:rPr lang="en-US" sz="2400" dirty="0"/>
              <a:t> </a:t>
            </a:r>
            <a:r>
              <a:rPr lang="el-GR" sz="2400" dirty="0"/>
              <a:t>αυτού</a:t>
            </a:r>
            <a:r>
              <a:rPr lang="en-US" sz="2400" dirty="0"/>
              <a:t>.</a:t>
            </a:r>
            <a:r>
              <a:rPr lang="el-GR" sz="2400" dirty="0"/>
              <a:t> Παρ’ όλα αυτά, υπάρχουν διάσπαρτες αναφορές στη συναισθηματική πλευρά των νοητικών λειτουργιών σε διάφορα έργα του. Ο </a:t>
            </a:r>
            <a:r>
              <a:rPr lang="en-US" sz="2400" dirty="0"/>
              <a:t>Piaget </a:t>
            </a:r>
            <a:r>
              <a:rPr lang="el-GR" sz="2400" dirty="0"/>
              <a:t>θεωρούσε ότι το συναίσθημα και η νόηση αποτελούν</a:t>
            </a:r>
            <a:r>
              <a:rPr lang="en-US" sz="2400" dirty="0"/>
              <a:t> </a:t>
            </a:r>
            <a:r>
              <a:rPr lang="el-GR" sz="2400" dirty="0"/>
              <a:t>αδιαχώριστες πλευρές κάθε </a:t>
            </a:r>
            <a:r>
              <a:rPr lang="el-GR" sz="2400" dirty="0" err="1"/>
              <a:t>αισθητηριοκινητικής</a:t>
            </a:r>
            <a:r>
              <a:rPr lang="el-GR" sz="2400" dirty="0"/>
              <a:t> ή συμβολικής πράξης. Δεν υπάρχει συμπεριφορά που να προέρχεται μόνο από το συναίσθημα χωρίς γνωστική συνιστώσα, ούτε και το αντίστροφο. Το συναίσθημα όμως, δεν δημιουργεί νέες δομές όπως κάνει η νόηση.</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Jean Piaget (1869-1980)</a:t>
            </a:r>
          </a:p>
        </p:txBody>
      </p:sp>
      <p:sp>
        <p:nvSpPr>
          <p:cNvPr id="3" name="Content Placeholder 2"/>
          <p:cNvSpPr>
            <a:spLocks noGrp="1"/>
          </p:cNvSpPr>
          <p:nvPr>
            <p:ph idx="1"/>
          </p:nvPr>
        </p:nvSpPr>
        <p:spPr/>
        <p:txBody>
          <a:bodyPr>
            <a:normAutofit fontScale="92500"/>
          </a:bodyPr>
          <a:lstStyle/>
          <a:p>
            <a:r>
              <a:rPr lang="el-GR" dirty="0"/>
              <a:t>Τα παιδιά προοδεύουν διαμέσου μίας σειράς </a:t>
            </a:r>
            <a:r>
              <a:rPr lang="el-GR" i="1" dirty="0"/>
              <a:t>σταδίων γνωστικής ανάπτυξης </a:t>
            </a:r>
            <a:r>
              <a:rPr lang="el-GR" dirty="0"/>
              <a:t>που καθένα αντανακλά ένα συγκεκριμένο τρόπο κατανόησης ή οργάνωσης της πραγματικότητας</a:t>
            </a:r>
          </a:p>
          <a:p>
            <a:r>
              <a:rPr lang="el-GR" dirty="0"/>
              <a:t>Θεμελιώδης γνωστική μονάδα είναι το </a:t>
            </a:r>
            <a:r>
              <a:rPr lang="el-GR" i="1" dirty="0"/>
              <a:t>σχήμα</a:t>
            </a:r>
            <a:r>
              <a:rPr lang="el-GR" dirty="0"/>
              <a:t>, μια νοητική δομή που παρέχει ένα υπόδειγμα για την κατανόηση του κόσμου</a:t>
            </a:r>
          </a:p>
          <a:p>
            <a:r>
              <a:rPr lang="el-GR" dirty="0"/>
              <a:t>Με την πάροδο του χρόνου και την αλληλεπίδραση με το περιβάλλον και τα νέα ερεθίσματα τα παιδιά ενισχύουν (</a:t>
            </a:r>
            <a:r>
              <a:rPr lang="el-GR" i="1" dirty="0"/>
              <a:t>αφομοίωση</a:t>
            </a:r>
            <a:r>
              <a:rPr lang="el-GR" dirty="0"/>
              <a:t>) ή μεταβάλλουν (</a:t>
            </a:r>
            <a:r>
              <a:rPr lang="el-GR" i="1" dirty="0"/>
              <a:t>συμμόρφωση</a:t>
            </a:r>
            <a:r>
              <a:rPr lang="el-GR" dirty="0"/>
              <a:t>) τα υπάρχοντα σχήματα τους (αυτή η διαδικασία ονομάζεται </a:t>
            </a:r>
            <a:r>
              <a:rPr lang="el-GR" i="1" dirty="0"/>
              <a:t>προσαρμογή</a:t>
            </a:r>
            <a:r>
              <a:rPr lang="el-GR" dirty="0"/>
              <a: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3568" y="-963488"/>
            <a:ext cx="7772400" cy="2160240"/>
          </a:xfrm>
        </p:spPr>
        <p:txBody>
          <a:bodyPr/>
          <a:lstStyle/>
          <a:p>
            <a:pPr algn="ctr" eaLnBrk="1" hangingPunct="1"/>
            <a:r>
              <a:rPr lang="el-GR" sz="3200" dirty="0">
                <a:solidFill>
                  <a:schemeClr val="tx1"/>
                </a:solidFill>
              </a:rPr>
              <a:t>Η θεωρία του </a:t>
            </a:r>
            <a:r>
              <a:rPr lang="en-US" sz="3200" dirty="0">
                <a:solidFill>
                  <a:schemeClr val="tx1"/>
                </a:solidFill>
              </a:rPr>
              <a:t>Jean Piaget</a:t>
            </a:r>
            <a:endParaRPr lang="en-GB" sz="3200" dirty="0">
              <a:solidFill>
                <a:schemeClr val="tx1"/>
              </a:solidFill>
            </a:endParaRPr>
          </a:p>
        </p:txBody>
      </p:sp>
      <p:sp>
        <p:nvSpPr>
          <p:cNvPr id="13315" name="Rectangle 3"/>
          <p:cNvSpPr>
            <a:spLocks noGrp="1" noChangeArrowheads="1"/>
          </p:cNvSpPr>
          <p:nvPr>
            <p:ph idx="1"/>
          </p:nvPr>
        </p:nvSpPr>
        <p:spPr>
          <a:xfrm>
            <a:off x="685800" y="1412776"/>
            <a:ext cx="7772400" cy="4911824"/>
          </a:xfrm>
        </p:spPr>
        <p:txBody>
          <a:bodyPr>
            <a:normAutofit/>
          </a:bodyPr>
          <a:lstStyle/>
          <a:p>
            <a:pPr algn="ctr" eaLnBrk="1" hangingPunct="1">
              <a:buFontTx/>
              <a:buNone/>
            </a:pPr>
            <a:r>
              <a:rPr lang="el-GR" sz="3459" dirty="0"/>
              <a:t>Κριτική</a:t>
            </a:r>
          </a:p>
          <a:p>
            <a:pPr algn="just" eaLnBrk="1" hangingPunct="1">
              <a:buFontTx/>
              <a:buNone/>
            </a:pPr>
            <a:r>
              <a:rPr lang="el-GR" sz="2800" dirty="0"/>
              <a:t>	</a:t>
            </a:r>
            <a:r>
              <a:rPr lang="el-GR" sz="2000" dirty="0"/>
              <a:t>3. Νεότερα δεδομένα από την έρευνα με νεογέννητα και βρέφη δείχνουν ότι </a:t>
            </a:r>
            <a:r>
              <a:rPr lang="el-GR" sz="2000" u="sng" dirty="0"/>
              <a:t>τα βρέφη έχουν σημαντικές ικανότητες που δεν αναγνώριζε ο </a:t>
            </a:r>
            <a:r>
              <a:rPr lang="en-US" sz="2000" u="sng" dirty="0"/>
              <a:t>Piaget</a:t>
            </a:r>
            <a:r>
              <a:rPr lang="el-GR" sz="2000" u="sng" dirty="0"/>
              <a:t> σε αυτή την ηλικία, όπως </a:t>
            </a:r>
            <a:r>
              <a:rPr lang="el-GR" sz="2000" b="1" u="sng" dirty="0"/>
              <a:t>ικανότητα για αντιληπτική κατηγοριοποίηση και αντιληπτικές προσδοκίες</a:t>
            </a:r>
            <a:r>
              <a:rPr lang="el-GR" sz="2000" u="sng" dirty="0"/>
              <a:t>.</a:t>
            </a:r>
          </a:p>
          <a:p>
            <a:pPr marL="0" indent="0" algn="just">
              <a:buNone/>
            </a:pPr>
            <a:endParaRPr lang="el-GR" sz="2000" dirty="0"/>
          </a:p>
          <a:p>
            <a:pPr marL="0" indent="0" algn="just">
              <a:buNone/>
            </a:pPr>
            <a:r>
              <a:rPr lang="el-GR" sz="2000" dirty="0"/>
              <a:t>Ακόμα και πολύ μικρά βρέφη έχουν την ικανότητα για αντιληπτική ανάλυση (διαχωρίζουν και οργανώνουν πληροφορίες, εντοπίζουν διαφορές και ομοιότητες: π.χ. διακρίνουν πρόσωπα και φωνές ανδρών και γυναικών, καταλαβαίνουν τη διαφορά όταν κοιτάζουν 2 ή 3 αντικείμενα, εκπλήσσονται από κάτι απροσδόκητο)</a:t>
            </a:r>
            <a:r>
              <a:rPr lang="en-US" sz="2000" dirty="0"/>
              <a:t>.</a:t>
            </a:r>
            <a:r>
              <a:rPr lang="el-GR" sz="2000" dirty="0"/>
              <a:t> Δεν έχουν βέβαια οργανωμένη εννοιολογική γνώση, αλλά χρησιμοποιούν αντιληπτικές ενδείξεις και τις εμπειρίες τους.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3568" y="-963488"/>
            <a:ext cx="7772400" cy="2160240"/>
          </a:xfrm>
        </p:spPr>
        <p:txBody>
          <a:bodyPr/>
          <a:lstStyle/>
          <a:p>
            <a:pPr algn="ctr" eaLnBrk="1" hangingPunct="1"/>
            <a:r>
              <a:rPr lang="el-GR" sz="3200" dirty="0">
                <a:solidFill>
                  <a:schemeClr val="tx1"/>
                </a:solidFill>
              </a:rPr>
              <a:t>Η θεωρία του </a:t>
            </a:r>
            <a:r>
              <a:rPr lang="en-US" sz="3200" dirty="0">
                <a:solidFill>
                  <a:schemeClr val="tx1"/>
                </a:solidFill>
              </a:rPr>
              <a:t>Jean Piaget</a:t>
            </a:r>
            <a:endParaRPr lang="en-GB" sz="3200" dirty="0">
              <a:solidFill>
                <a:schemeClr val="tx1"/>
              </a:solidFill>
            </a:endParaRPr>
          </a:p>
        </p:txBody>
      </p:sp>
      <p:sp>
        <p:nvSpPr>
          <p:cNvPr id="13315" name="Rectangle 3"/>
          <p:cNvSpPr>
            <a:spLocks noGrp="1" noChangeArrowheads="1"/>
          </p:cNvSpPr>
          <p:nvPr>
            <p:ph idx="1"/>
          </p:nvPr>
        </p:nvSpPr>
        <p:spPr>
          <a:xfrm>
            <a:off x="685800" y="1412776"/>
            <a:ext cx="7772400" cy="4911824"/>
          </a:xfrm>
        </p:spPr>
        <p:txBody>
          <a:bodyPr>
            <a:normAutofit/>
          </a:bodyPr>
          <a:lstStyle/>
          <a:p>
            <a:pPr algn="ctr" eaLnBrk="1" hangingPunct="1">
              <a:buFontTx/>
              <a:buNone/>
            </a:pPr>
            <a:r>
              <a:rPr lang="el-GR" sz="3459" dirty="0"/>
              <a:t>Κριτική</a:t>
            </a:r>
          </a:p>
          <a:p>
            <a:pPr algn="just">
              <a:buNone/>
            </a:pPr>
            <a:r>
              <a:rPr lang="el-GR" sz="2800" dirty="0"/>
              <a:t>	</a:t>
            </a:r>
            <a:r>
              <a:rPr lang="el-GR" sz="2000" dirty="0"/>
              <a:t>4. Νεότερα δεδομένα από την έρευνα με νεογέννητα και βρέφη δείχνουν ότι </a:t>
            </a:r>
            <a:r>
              <a:rPr lang="el-GR" sz="2000" u="sng" dirty="0"/>
              <a:t>μεγάλο μέρος της συμπεριφοράς και της δραστηριότητάς των βρεφών είναι βασισμένη στην αλληλεπίδραση. </a:t>
            </a:r>
          </a:p>
          <a:p>
            <a:pPr algn="just">
              <a:buNone/>
            </a:pPr>
            <a:endParaRPr lang="el-GR" sz="2000" u="sng" dirty="0"/>
          </a:p>
          <a:p>
            <a:pPr marL="0" indent="0" algn="just">
              <a:buNone/>
            </a:pPr>
            <a:endParaRPr lang="el-GR" sz="2000" dirty="0"/>
          </a:p>
          <a:p>
            <a:pPr marL="0" indent="0" algn="just">
              <a:buNone/>
            </a:pPr>
            <a:r>
              <a:rPr lang="el-GR" sz="2000" dirty="0"/>
              <a:t>Ο </a:t>
            </a:r>
            <a:r>
              <a:rPr lang="en-US" sz="2000" dirty="0"/>
              <a:t>Piaget </a:t>
            </a:r>
            <a:r>
              <a:rPr lang="el-GR" sz="2000" dirty="0"/>
              <a:t>έδωσε μεγάλη σημασία στις ενέργειες και τις πράξεις των βρεφών πάνω σε αντικείμενα. Τα βρέφη όμως δεν μαθαίνουν μόνο ενεργώντας, αλλά και παρατηρώντας, αφού είναι ικανά να επιλέγουν, να ταξινομούν και να οργανώνουν τις αισθητηριακές πληροφορίες.</a:t>
            </a:r>
          </a:p>
          <a:p>
            <a:pPr eaLnBrk="1" hangingPunct="1">
              <a:buFontTx/>
              <a:buNone/>
            </a:pPr>
            <a:r>
              <a:rPr lang="el-GR" sz="2000" dirty="0"/>
              <a:t>		</a:t>
            </a:r>
            <a:endParaRPr lang="el-GR" sz="2800" dirty="0"/>
          </a:p>
        </p:txBody>
      </p:sp>
    </p:spTree>
    <p:extLst>
      <p:ext uri="{BB962C8B-B14F-4D97-AF65-F5344CB8AC3E}">
        <p14:creationId xmlns:p14="http://schemas.microsoft.com/office/powerpoint/2010/main" val="1543111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990600"/>
            <a:ext cx="7772400" cy="2259360"/>
          </a:xfrm>
        </p:spPr>
        <p:txBody>
          <a:bodyPr/>
          <a:lstStyle/>
          <a:p>
            <a:pPr algn="ctr" eaLnBrk="1" hangingPunct="1"/>
            <a:r>
              <a:rPr lang="el-GR" sz="3200" dirty="0">
                <a:solidFill>
                  <a:schemeClr val="tx1"/>
                </a:solidFill>
              </a:rPr>
              <a:t>Η θεωρία του </a:t>
            </a:r>
            <a:r>
              <a:rPr lang="en-US" sz="3200" dirty="0">
                <a:solidFill>
                  <a:schemeClr val="tx1"/>
                </a:solidFill>
              </a:rPr>
              <a:t>Jean Piaget</a:t>
            </a:r>
            <a:endParaRPr lang="en-GB" sz="3200" dirty="0">
              <a:solidFill>
                <a:schemeClr val="tx1"/>
              </a:solidFill>
            </a:endParaRPr>
          </a:p>
        </p:txBody>
      </p:sp>
      <p:sp>
        <p:nvSpPr>
          <p:cNvPr id="14339" name="Rectangle 3"/>
          <p:cNvSpPr>
            <a:spLocks noGrp="1" noChangeArrowheads="1"/>
          </p:cNvSpPr>
          <p:nvPr>
            <p:ph idx="1"/>
          </p:nvPr>
        </p:nvSpPr>
        <p:spPr>
          <a:xfrm>
            <a:off x="685800" y="1340768"/>
            <a:ext cx="7772400" cy="4983832"/>
          </a:xfrm>
        </p:spPr>
        <p:txBody>
          <a:bodyPr>
            <a:normAutofit/>
          </a:bodyPr>
          <a:lstStyle/>
          <a:p>
            <a:pPr algn="ctr" eaLnBrk="1" hangingPunct="1">
              <a:lnSpc>
                <a:spcPct val="90000"/>
              </a:lnSpc>
              <a:buFontTx/>
              <a:buNone/>
            </a:pPr>
            <a:r>
              <a:rPr lang="el-GR" sz="3200" dirty="0"/>
              <a:t>Κριτική</a:t>
            </a:r>
          </a:p>
          <a:p>
            <a:pPr algn="just" eaLnBrk="1" hangingPunct="1">
              <a:lnSpc>
                <a:spcPct val="90000"/>
              </a:lnSpc>
              <a:buFontTx/>
              <a:buNone/>
            </a:pPr>
            <a:r>
              <a:rPr lang="el-GR" sz="2800" dirty="0"/>
              <a:t>	</a:t>
            </a:r>
            <a:r>
              <a:rPr lang="el-GR" sz="2000" dirty="0"/>
              <a:t>5. </a:t>
            </a:r>
            <a:r>
              <a:rPr lang="el-GR" sz="2000" u="sng" dirty="0"/>
              <a:t>Συνήθης κριτική στη θεωρία του </a:t>
            </a:r>
            <a:r>
              <a:rPr lang="en-US" sz="2000" u="sng" dirty="0"/>
              <a:t>Piaget </a:t>
            </a:r>
            <a:r>
              <a:rPr lang="el-GR" sz="2000" u="sng" dirty="0"/>
              <a:t>είναι ότι εστιάστηκε αποκλειστικά στο άτομο και δεν έλαβε υπόψιν του το ρόλο του κοινωνικού περιβάλλον στην  ανάπτυξη του παιδιού.</a:t>
            </a:r>
          </a:p>
          <a:p>
            <a:pPr algn="just" eaLnBrk="1" hangingPunct="1">
              <a:lnSpc>
                <a:spcPct val="90000"/>
              </a:lnSpc>
              <a:buFontTx/>
              <a:buNone/>
            </a:pPr>
            <a:endParaRPr lang="el-GR" sz="2000" u="sng" dirty="0"/>
          </a:p>
          <a:p>
            <a:pPr algn="just" eaLnBrk="1" hangingPunct="1">
              <a:lnSpc>
                <a:spcPct val="90000"/>
              </a:lnSpc>
              <a:buFontTx/>
              <a:buNone/>
            </a:pPr>
            <a:r>
              <a:rPr lang="el-GR" sz="2000" dirty="0"/>
              <a:t>		Ο </a:t>
            </a:r>
            <a:r>
              <a:rPr lang="en-US" sz="2000" dirty="0"/>
              <a:t>Piaget </a:t>
            </a:r>
            <a:r>
              <a:rPr lang="el-GR" sz="2000" dirty="0"/>
              <a:t>δεν ασχολήθηκε συστηματικά με το να διερευνήσει και να εξηγήσει τον τρόπο με τον οποίο το κοινωνικό περιβάλλον συμμετέχει στην ατομική ανάπτυξη. Αναγνώρισε όμως τη συμβολή του και έδωσε σημασία στις σχέσεις με συνομηλίκους που χαρακτηρίζονται από ισοτιμία και αμοιβαιότητα. Οι κοινωνικές διεργασίες όμως, σύμφωνα με τον </a:t>
            </a:r>
            <a:r>
              <a:rPr lang="en-US" sz="2000" dirty="0"/>
              <a:t>Piaget, </a:t>
            </a:r>
            <a:r>
              <a:rPr lang="el-GR" sz="2000" dirty="0"/>
              <a:t>υπακούουν στις ίδιες αρχές οι οποίες διέπουν τη λειτουργία σε ατομικό επίπεδο, δηλαδή υπάρχει ένα οικουμενικό σύνολο αρχών που διέπουν τη νοημοσύνη, όπως και αν εκφράζεται.  		</a:t>
            </a:r>
            <a:endParaRPr lang="el-G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990600"/>
            <a:ext cx="7772400" cy="2691408"/>
          </a:xfrm>
        </p:spPr>
        <p:txBody>
          <a:bodyPr/>
          <a:lstStyle/>
          <a:p>
            <a:pPr algn="ctr" eaLnBrk="1" hangingPunct="1"/>
            <a:r>
              <a:rPr lang="el-GR" sz="3600" dirty="0">
                <a:solidFill>
                  <a:schemeClr val="tx1"/>
                </a:solidFill>
              </a:rPr>
              <a:t>Η θεωρία του </a:t>
            </a:r>
            <a:r>
              <a:rPr lang="en-US" sz="3600" dirty="0">
                <a:solidFill>
                  <a:schemeClr val="tx1"/>
                </a:solidFill>
              </a:rPr>
              <a:t>Jean Piaget</a:t>
            </a:r>
            <a:endParaRPr lang="en-GB" sz="3600" dirty="0">
              <a:solidFill>
                <a:schemeClr val="tx1"/>
              </a:solidFill>
            </a:endParaRPr>
          </a:p>
        </p:txBody>
      </p:sp>
      <p:sp>
        <p:nvSpPr>
          <p:cNvPr id="5123" name="Rectangle 3"/>
          <p:cNvSpPr>
            <a:spLocks noGrp="1" noChangeArrowheads="1"/>
          </p:cNvSpPr>
          <p:nvPr>
            <p:ph idx="1"/>
          </p:nvPr>
        </p:nvSpPr>
        <p:spPr>
          <a:xfrm>
            <a:off x="685800" y="1988840"/>
            <a:ext cx="7772400" cy="4335760"/>
          </a:xfrm>
        </p:spPr>
        <p:txBody>
          <a:bodyPr>
            <a:normAutofit/>
          </a:bodyPr>
          <a:lstStyle/>
          <a:p>
            <a:pPr algn="ctr" eaLnBrk="1" hangingPunct="1">
              <a:buFontTx/>
              <a:buNone/>
            </a:pPr>
            <a:r>
              <a:rPr lang="el-GR" sz="2800" dirty="0"/>
              <a:t>Τα στάδια νοητικής ανάπτυξης </a:t>
            </a:r>
          </a:p>
          <a:p>
            <a:pPr algn="ctr" eaLnBrk="1" hangingPunct="1">
              <a:buFontTx/>
              <a:buNone/>
            </a:pPr>
            <a:endParaRPr lang="en-US" sz="2800" dirty="0"/>
          </a:p>
          <a:p>
            <a:pPr eaLnBrk="1" hangingPunct="1"/>
            <a:r>
              <a:rPr lang="el-GR" sz="2800" dirty="0"/>
              <a:t>Αισθητηριοκινητική νόηση (0-2 χρ)</a:t>
            </a:r>
          </a:p>
          <a:p>
            <a:pPr eaLnBrk="1" hangingPunct="1"/>
            <a:r>
              <a:rPr lang="el-GR" sz="2800" dirty="0"/>
              <a:t>Προλειτουργική νόηση (σύμβολα, αλλά περιορισμένη προσωπική οπτική) (2</a:t>
            </a:r>
            <a:r>
              <a:rPr lang="en-US" sz="2800" dirty="0"/>
              <a:t>—</a:t>
            </a:r>
            <a:r>
              <a:rPr lang="el-GR" sz="2800" dirty="0"/>
              <a:t>6 χρ)</a:t>
            </a:r>
          </a:p>
          <a:p>
            <a:pPr eaLnBrk="1" hangingPunct="1"/>
            <a:r>
              <a:rPr lang="el-GR" sz="2800" dirty="0"/>
              <a:t>Συγκεκριμένες νοητικές λειτουργίες (όχι αφαιρετικές) (6-12 χρ)</a:t>
            </a:r>
          </a:p>
          <a:p>
            <a:pPr eaLnBrk="1" hangingPunct="1"/>
            <a:r>
              <a:rPr lang="el-GR" sz="2800" dirty="0"/>
              <a:t>Τυπικές νοητικές λειτουργίες (12-19 χρ)</a:t>
            </a:r>
          </a:p>
          <a:p>
            <a:pPr eaLnBrk="1" hangingPunct="1">
              <a:buFontTx/>
              <a:buNone/>
            </a:pPr>
            <a:endParaRPr lang="el-G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990600"/>
            <a:ext cx="7772400" cy="3505200"/>
          </a:xfrm>
        </p:spPr>
        <p:txBody>
          <a:bodyPr/>
          <a:lstStyle/>
          <a:p>
            <a:pPr algn="ctr" eaLnBrk="1" hangingPunct="1"/>
            <a:r>
              <a:rPr lang="el-GR" sz="3600" dirty="0">
                <a:solidFill>
                  <a:schemeClr val="tx1"/>
                </a:solidFill>
              </a:rPr>
              <a:t>Η θεωρία του </a:t>
            </a:r>
            <a:r>
              <a:rPr lang="en-US" sz="3600" dirty="0">
                <a:solidFill>
                  <a:schemeClr val="tx1"/>
                </a:solidFill>
              </a:rPr>
              <a:t>Jean Piaget</a:t>
            </a:r>
            <a:br>
              <a:rPr lang="el-GR" sz="3600" dirty="0">
                <a:solidFill>
                  <a:schemeClr val="bg1"/>
                </a:solidFill>
              </a:rPr>
            </a:br>
            <a:endParaRPr lang="en-GB" sz="3600" dirty="0">
              <a:solidFill>
                <a:schemeClr val="bg1"/>
              </a:solidFill>
            </a:endParaRPr>
          </a:p>
        </p:txBody>
      </p:sp>
      <p:sp>
        <p:nvSpPr>
          <p:cNvPr id="4099" name="Rectangle 3"/>
          <p:cNvSpPr>
            <a:spLocks noGrp="1" noChangeArrowheads="1"/>
          </p:cNvSpPr>
          <p:nvPr>
            <p:ph idx="1"/>
          </p:nvPr>
        </p:nvSpPr>
        <p:spPr>
          <a:xfrm>
            <a:off x="685800" y="2132856"/>
            <a:ext cx="7772400" cy="4191744"/>
          </a:xfrm>
        </p:spPr>
        <p:txBody>
          <a:bodyPr/>
          <a:lstStyle/>
          <a:p>
            <a:pPr algn="ctr" eaLnBrk="1" hangingPunct="1">
              <a:buFontTx/>
              <a:buNone/>
            </a:pPr>
            <a:r>
              <a:rPr lang="el-GR" sz="2800" dirty="0"/>
              <a:t>Χαρακτηριστικά </a:t>
            </a:r>
            <a:r>
              <a:rPr lang="el-GR" sz="2800" dirty="0" err="1"/>
              <a:t>σταδιών</a:t>
            </a:r>
            <a:r>
              <a:rPr lang="el-GR" sz="2800" dirty="0"/>
              <a:t> ανάπτυξης </a:t>
            </a:r>
          </a:p>
          <a:p>
            <a:pPr eaLnBrk="1" hangingPunct="1"/>
            <a:r>
              <a:rPr lang="el-GR" sz="2800" dirty="0"/>
              <a:t>Σταθερή σειρά και διαδοχή</a:t>
            </a:r>
          </a:p>
          <a:p>
            <a:pPr eaLnBrk="1" hangingPunct="1"/>
            <a:r>
              <a:rPr lang="el-GR" sz="2800" dirty="0"/>
              <a:t>Επιμέρους στάδια δεν μπορούν να υπερπηδηθούν ή να παραληφθούν</a:t>
            </a:r>
          </a:p>
          <a:p>
            <a:pPr eaLnBrk="1" hangingPunct="1"/>
            <a:r>
              <a:rPr lang="el-GR" sz="2800" dirty="0"/>
              <a:t>Ποιοτικώς διαφορετικά μεταξύ τους </a:t>
            </a:r>
          </a:p>
          <a:p>
            <a:pPr eaLnBrk="1" hangingPunct="1"/>
            <a:r>
              <a:rPr lang="el-GR" sz="2800" dirty="0"/>
              <a:t>Τα μεταγενέστερα στηρίζονται στα γνωρίσματα των προηγούμενων</a:t>
            </a:r>
          </a:p>
          <a:p>
            <a:pPr eaLnBrk="1" hangingPunct="1"/>
            <a:r>
              <a:rPr lang="el-GR" sz="2800" dirty="0"/>
              <a:t>Οικουμενικά/ Καθολικά </a:t>
            </a:r>
          </a:p>
          <a:p>
            <a:pPr eaLnBrk="1" hangingPunct="1"/>
            <a:endParaRPr lang="el-GR" sz="2800" dirty="0"/>
          </a:p>
          <a:p>
            <a:pPr eaLnBrk="1" hangingPunct="1">
              <a:buFontTx/>
              <a:buNone/>
            </a:pPr>
            <a:endParaRPr lang="el-GR" sz="2800" dirty="0"/>
          </a:p>
        </p:txBody>
      </p:sp>
    </p:spTree>
    <p:extLst>
      <p:ext uri="{BB962C8B-B14F-4D97-AF65-F5344CB8AC3E}">
        <p14:creationId xmlns:p14="http://schemas.microsoft.com/office/powerpoint/2010/main" val="2834428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990600"/>
            <a:ext cx="7772400" cy="2403376"/>
          </a:xfrm>
        </p:spPr>
        <p:txBody>
          <a:bodyPr/>
          <a:lstStyle/>
          <a:p>
            <a:pPr algn="ctr" eaLnBrk="1" hangingPunct="1"/>
            <a:r>
              <a:rPr lang="el-GR" sz="3200" dirty="0">
                <a:solidFill>
                  <a:schemeClr val="tx1"/>
                </a:solidFill>
              </a:rPr>
              <a:t>Η θεωρία του </a:t>
            </a:r>
            <a:r>
              <a:rPr lang="en-US" sz="3200" dirty="0">
                <a:solidFill>
                  <a:schemeClr val="tx1"/>
                </a:solidFill>
              </a:rPr>
              <a:t>Jean Piaget</a:t>
            </a:r>
            <a:endParaRPr lang="en-GB" sz="3200" dirty="0">
              <a:solidFill>
                <a:schemeClr val="tx1"/>
              </a:solidFill>
            </a:endParaRPr>
          </a:p>
        </p:txBody>
      </p:sp>
      <p:sp>
        <p:nvSpPr>
          <p:cNvPr id="6147" name="Rectangle 3"/>
          <p:cNvSpPr>
            <a:spLocks noGrp="1" noChangeArrowheads="1"/>
          </p:cNvSpPr>
          <p:nvPr>
            <p:ph idx="1"/>
          </p:nvPr>
        </p:nvSpPr>
        <p:spPr>
          <a:xfrm>
            <a:off x="685800" y="1371600"/>
            <a:ext cx="7772400" cy="4953000"/>
          </a:xfrm>
        </p:spPr>
        <p:txBody>
          <a:bodyPr>
            <a:normAutofit fontScale="92500" lnSpcReduction="10000"/>
          </a:bodyPr>
          <a:lstStyle/>
          <a:p>
            <a:pPr algn="ctr" eaLnBrk="1" hangingPunct="1">
              <a:buFontTx/>
              <a:buNone/>
            </a:pPr>
            <a:r>
              <a:rPr lang="el-GR" sz="2800" b="1" dirty="0"/>
              <a:t>Χαρακτηριστικά σταδίου </a:t>
            </a:r>
            <a:r>
              <a:rPr lang="el-GR" sz="2800" b="1" dirty="0" err="1"/>
              <a:t>αισθητηριοκινητικής</a:t>
            </a:r>
            <a:r>
              <a:rPr lang="el-GR" sz="2800" b="1" dirty="0"/>
              <a:t> νόησης (0-2 χρ)</a:t>
            </a:r>
            <a:endParaRPr lang="en-US" sz="2800" b="1" dirty="0"/>
          </a:p>
          <a:p>
            <a:r>
              <a:rPr lang="el-GR" sz="2800" dirty="0"/>
              <a:t>Τα βασικά σχήματα αισθητηριοκινητικής συμπεριφοράς αρχίζουν ως αντανακλαστικά.   </a:t>
            </a:r>
          </a:p>
          <a:p>
            <a:r>
              <a:rPr lang="el-GR" sz="2800" dirty="0"/>
              <a:t>Επομένως, συμπεριφορές του βρέφους όπως το κοίταγμα, η οπτική παρακολούθηση, το πιπίλισμα, η λαβή είναι η βάση για τη γνωστική ανάπτυξη</a:t>
            </a:r>
          </a:p>
          <a:p>
            <a:r>
              <a:rPr lang="el-GR" sz="2800" dirty="0"/>
              <a:t>Σταδιακά, τροποποιούνται και εξελίσσονται σε πιο περίπλοκες γνωστικές ικανότητες (μέσω της προσαρμογής)</a:t>
            </a:r>
          </a:p>
          <a:p>
            <a:r>
              <a:rPr lang="el-GR" sz="2800" dirty="0"/>
              <a:t>Η περίοδος αισθητηριοκινητικής νόησης περιλαμβάνει συγκεκριμένα (6) υποστάδια</a:t>
            </a:r>
          </a:p>
          <a:p>
            <a:endParaRPr lang="el-G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990600"/>
            <a:ext cx="7772400" cy="2619400"/>
          </a:xfrm>
        </p:spPr>
        <p:txBody>
          <a:bodyPr/>
          <a:lstStyle/>
          <a:p>
            <a:pPr algn="ctr" eaLnBrk="1" hangingPunct="1"/>
            <a:r>
              <a:rPr lang="el-GR" sz="3200" dirty="0">
                <a:solidFill>
                  <a:schemeClr val="tx1"/>
                </a:solidFill>
              </a:rPr>
              <a:t>Η θεωρία του </a:t>
            </a:r>
            <a:r>
              <a:rPr lang="en-US" sz="3200" dirty="0">
                <a:solidFill>
                  <a:schemeClr val="tx1"/>
                </a:solidFill>
              </a:rPr>
              <a:t>Jean Piaget</a:t>
            </a:r>
            <a:endParaRPr lang="en-GB" sz="3200" dirty="0">
              <a:solidFill>
                <a:schemeClr val="tx1"/>
              </a:solidFill>
            </a:endParaRPr>
          </a:p>
        </p:txBody>
      </p:sp>
      <p:sp>
        <p:nvSpPr>
          <p:cNvPr id="6147" name="Rectangle 3"/>
          <p:cNvSpPr>
            <a:spLocks noGrp="1" noChangeArrowheads="1"/>
          </p:cNvSpPr>
          <p:nvPr>
            <p:ph idx="1"/>
          </p:nvPr>
        </p:nvSpPr>
        <p:spPr>
          <a:xfrm>
            <a:off x="685800" y="1916832"/>
            <a:ext cx="7772400" cy="4407768"/>
          </a:xfrm>
        </p:spPr>
        <p:txBody>
          <a:bodyPr>
            <a:normAutofit fontScale="85000" lnSpcReduction="20000"/>
          </a:bodyPr>
          <a:lstStyle/>
          <a:p>
            <a:pPr algn="ctr" eaLnBrk="1" hangingPunct="1">
              <a:buFontTx/>
              <a:buNone/>
            </a:pPr>
            <a:r>
              <a:rPr lang="el-GR" sz="2800" b="1" dirty="0"/>
              <a:t>Υποστάδια περιόδου αισθητηριοκινητικής νόησης</a:t>
            </a:r>
          </a:p>
          <a:p>
            <a:pPr eaLnBrk="1" hangingPunct="1">
              <a:buFontTx/>
              <a:buNone/>
            </a:pPr>
            <a:r>
              <a:rPr lang="el-GR" sz="2800" u="sng" dirty="0"/>
              <a:t>1</a:t>
            </a:r>
            <a:r>
              <a:rPr lang="el-GR" sz="2800" u="sng" baseline="30000" dirty="0"/>
              <a:t>ο</a:t>
            </a:r>
            <a:r>
              <a:rPr lang="el-GR" sz="2800" u="sng" dirty="0"/>
              <a:t>  υπο-στάδιο</a:t>
            </a:r>
            <a:r>
              <a:rPr lang="el-GR" sz="2800" dirty="0"/>
              <a:t> </a:t>
            </a:r>
            <a:r>
              <a:rPr lang="el-GR" sz="2800" i="1" dirty="0"/>
              <a:t>εξάσκηση αντανακλαστικών</a:t>
            </a:r>
            <a:r>
              <a:rPr lang="el-GR" sz="2800" dirty="0"/>
              <a:t>: πιπίλισμα, λαβή, κοίταγμα (0-1 μ.) </a:t>
            </a:r>
          </a:p>
          <a:p>
            <a:pPr eaLnBrk="1" hangingPunct="1">
              <a:buFontTx/>
              <a:buNone/>
            </a:pPr>
            <a:r>
              <a:rPr lang="el-GR" sz="2800" u="sng" dirty="0"/>
              <a:t>2</a:t>
            </a:r>
            <a:r>
              <a:rPr lang="el-GR" sz="2800" u="sng" baseline="30000" dirty="0"/>
              <a:t>ο</a:t>
            </a:r>
            <a:r>
              <a:rPr lang="el-GR" sz="2800" u="sng" dirty="0"/>
              <a:t>  υπο-στάδιο </a:t>
            </a:r>
            <a:r>
              <a:rPr lang="el-GR" sz="2800" i="1" dirty="0"/>
              <a:t>πρωτογενείς</a:t>
            </a:r>
            <a:r>
              <a:rPr lang="el-GR" sz="2800" dirty="0"/>
              <a:t> (δηλ. προς μέρη του σώματος του βρέφους</a:t>
            </a:r>
            <a:r>
              <a:rPr lang="el-GR" sz="2800" i="1" dirty="0"/>
              <a:t>) κυκλικές </a:t>
            </a:r>
            <a:r>
              <a:rPr lang="el-GR" sz="2800" dirty="0"/>
              <a:t>(επαναλαμβανόμενες) </a:t>
            </a:r>
            <a:r>
              <a:rPr lang="el-GR" sz="2800" i="1" dirty="0"/>
              <a:t>αντιδράσεις</a:t>
            </a:r>
            <a:r>
              <a:rPr lang="el-GR" sz="2800" dirty="0"/>
              <a:t>: επανάληψη πράξεων που είναι ευχάριστες, πχ. εκούσιο πιπίλισμα (1-4 μ.)</a:t>
            </a:r>
          </a:p>
          <a:p>
            <a:pPr eaLnBrk="1" hangingPunct="1">
              <a:buFontTx/>
              <a:buNone/>
            </a:pPr>
            <a:r>
              <a:rPr lang="el-GR" sz="2800" u="sng" dirty="0"/>
              <a:t>3</a:t>
            </a:r>
            <a:r>
              <a:rPr lang="el-GR" sz="2800" u="sng" baseline="30000" dirty="0"/>
              <a:t>ο</a:t>
            </a:r>
            <a:r>
              <a:rPr lang="el-GR" sz="2800" u="sng" dirty="0"/>
              <a:t> </a:t>
            </a:r>
            <a:r>
              <a:rPr lang="el-GR" sz="2800" u="sng" dirty="0" err="1"/>
              <a:t>υπο</a:t>
            </a:r>
            <a:r>
              <a:rPr lang="el-GR" sz="2800" u="sng" dirty="0"/>
              <a:t>-στάδιο</a:t>
            </a:r>
            <a:r>
              <a:rPr lang="el-GR" sz="2800" dirty="0"/>
              <a:t> </a:t>
            </a:r>
            <a:r>
              <a:rPr lang="el-GR" sz="2800" i="1" dirty="0"/>
              <a:t>δευτερογενείς</a:t>
            </a:r>
            <a:r>
              <a:rPr lang="el-GR" sz="2800" dirty="0"/>
              <a:t> (δηλ. προς κάποιον/κάτι έξω από το βρέφος) </a:t>
            </a:r>
            <a:r>
              <a:rPr lang="el-GR" sz="2800" i="1" dirty="0"/>
              <a:t>κυκλικές αντιδράσε</a:t>
            </a:r>
            <a:r>
              <a:rPr lang="el-GR" sz="2800" dirty="0"/>
              <a:t>ις: αναδυόμενη επίγνωση των επιδράσεων που έχουν οι πράξεις του βρέφους στο περιβάλλον και επέκταση δράσης που παράγει ενδιαφέρουσες αλλαγές (4-8 μ.). Οι πράξεις είναι όμως μάλλον τυχαίες</a:t>
            </a:r>
          </a:p>
        </p:txBody>
      </p:sp>
    </p:spTree>
    <p:extLst>
      <p:ext uri="{BB962C8B-B14F-4D97-AF65-F5344CB8AC3E}">
        <p14:creationId xmlns:p14="http://schemas.microsoft.com/office/powerpoint/2010/main" val="371415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solidFill>
                  <a:schemeClr val="tx1"/>
                </a:solidFill>
              </a:rPr>
              <a:t>Η θεωρία του </a:t>
            </a:r>
            <a:r>
              <a:rPr lang="en-US" sz="3600" dirty="0">
                <a:solidFill>
                  <a:schemeClr val="tx1"/>
                </a:solidFill>
              </a:rPr>
              <a:t>Jean Piaget</a:t>
            </a:r>
            <a:endParaRPr lang="en-US" sz="3600" dirty="0"/>
          </a:p>
        </p:txBody>
      </p:sp>
      <p:sp>
        <p:nvSpPr>
          <p:cNvPr id="3" name="Content Placeholder 2"/>
          <p:cNvSpPr>
            <a:spLocks noGrp="1"/>
          </p:cNvSpPr>
          <p:nvPr>
            <p:ph idx="1"/>
          </p:nvPr>
        </p:nvSpPr>
        <p:spPr/>
        <p:txBody>
          <a:bodyPr>
            <a:normAutofit fontScale="92500" lnSpcReduction="10000"/>
          </a:bodyPr>
          <a:lstStyle/>
          <a:p>
            <a:pPr>
              <a:buNone/>
            </a:pPr>
            <a:r>
              <a:rPr lang="el-GR" sz="2400" b="1" dirty="0"/>
              <a:t>Υποστάδια περιόδου αισθητηριοκινητικής νόησης</a:t>
            </a:r>
          </a:p>
          <a:p>
            <a:pPr>
              <a:buNone/>
            </a:pPr>
            <a:endParaRPr lang="el-GR" sz="2400" dirty="0"/>
          </a:p>
          <a:p>
            <a:pPr>
              <a:buNone/>
            </a:pPr>
            <a:r>
              <a:rPr lang="el-GR" sz="2400" u="sng" dirty="0"/>
              <a:t>4</a:t>
            </a:r>
            <a:r>
              <a:rPr lang="el-GR" sz="2400" u="sng" baseline="30000" dirty="0"/>
              <a:t>ο</a:t>
            </a:r>
            <a:r>
              <a:rPr lang="el-GR" sz="2400" u="sng" dirty="0"/>
              <a:t> υπο-στάδιο </a:t>
            </a:r>
            <a:r>
              <a:rPr lang="el-GR" sz="2400" i="1" dirty="0"/>
              <a:t>συντονισμός δευτερογενών κυκλικών αντιδράσεων:</a:t>
            </a:r>
            <a:r>
              <a:rPr lang="el-GR" sz="2400" dirty="0"/>
              <a:t> οι πράξεις γίνονται περισσότερο σκόπιμες. Πρώτη μορφή επίλυσης προβλημάτων. Σύντομη αναζήτηση κρυμμένων αντικειμένων (8-12 μ.)</a:t>
            </a:r>
          </a:p>
          <a:p>
            <a:pPr>
              <a:buNone/>
            </a:pPr>
            <a:r>
              <a:rPr lang="el-GR" sz="2400" u="sng" dirty="0"/>
              <a:t>5</a:t>
            </a:r>
            <a:r>
              <a:rPr lang="el-GR" sz="2400" u="sng" baseline="30000" dirty="0"/>
              <a:t>ο</a:t>
            </a:r>
            <a:r>
              <a:rPr lang="el-GR" sz="2400" u="sng" dirty="0"/>
              <a:t> υπο-στάδιο</a:t>
            </a:r>
            <a:r>
              <a:rPr lang="el-GR" sz="2400" dirty="0"/>
              <a:t>: </a:t>
            </a:r>
            <a:r>
              <a:rPr lang="el-GR" sz="2400" i="1" dirty="0"/>
              <a:t>τριτογενείς </a:t>
            </a:r>
            <a:r>
              <a:rPr lang="el-GR" sz="2400" dirty="0"/>
              <a:t>(πειραματικές</a:t>
            </a:r>
            <a:r>
              <a:rPr lang="el-GR" sz="2400" i="1" dirty="0"/>
              <a:t>)</a:t>
            </a:r>
            <a:r>
              <a:rPr lang="el-GR" sz="2400" dirty="0"/>
              <a:t> </a:t>
            </a:r>
            <a:r>
              <a:rPr lang="el-GR" sz="2400" i="1" dirty="0"/>
              <a:t>κυκλικές αντιδράσεις</a:t>
            </a:r>
            <a:r>
              <a:rPr lang="el-GR" sz="2400" dirty="0"/>
              <a:t>:  ενεργής εξερεύνηση μέσω δοκιμής και πλάνης (0 «μικρός επιστήμονας») και ανακάλυψη νέων μέσων με ενεργό πειραματισμό (12-18 μ.)</a:t>
            </a:r>
          </a:p>
          <a:p>
            <a:pPr>
              <a:buNone/>
            </a:pPr>
            <a:r>
              <a:rPr lang="el-GR" sz="2400" u="sng" dirty="0"/>
              <a:t>6</a:t>
            </a:r>
            <a:r>
              <a:rPr lang="el-GR" sz="2400" u="sng" baseline="30000" dirty="0"/>
              <a:t>ο</a:t>
            </a:r>
            <a:r>
              <a:rPr lang="el-GR" sz="2400" u="sng" dirty="0"/>
              <a:t> υπο-στάδιο</a:t>
            </a:r>
            <a:r>
              <a:rPr lang="el-GR" sz="2400" dirty="0"/>
              <a:t>: </a:t>
            </a:r>
            <a:r>
              <a:rPr lang="el-GR" sz="2400" i="1" dirty="0"/>
              <a:t>απαρχή συμβολικής αναπαράστασης: </a:t>
            </a:r>
            <a:r>
              <a:rPr lang="el-GR" sz="2400" dirty="0"/>
              <a:t>εικόνες και λέξεις ως σύμβολα, επινόηση νέων μέσων επίλυσης προβλημάτων μέσω συμβόλων, συμβολικό παιχνίδι (18-24 μ.)</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3568" y="-963488"/>
            <a:ext cx="7772400" cy="2376264"/>
          </a:xfrm>
        </p:spPr>
        <p:txBody>
          <a:bodyPr>
            <a:normAutofit/>
          </a:bodyPr>
          <a:lstStyle/>
          <a:p>
            <a:pPr algn="ctr" eaLnBrk="1" hangingPunct="1"/>
            <a:r>
              <a:rPr lang="el-GR" sz="4000" dirty="0">
                <a:solidFill>
                  <a:schemeClr val="tx1"/>
                </a:solidFill>
              </a:rPr>
              <a:t>Η θεωρία του </a:t>
            </a:r>
            <a:r>
              <a:rPr lang="en-US" sz="4000" dirty="0">
                <a:solidFill>
                  <a:schemeClr val="tx1"/>
                </a:solidFill>
              </a:rPr>
              <a:t>Jean Piaget</a:t>
            </a:r>
            <a:endParaRPr lang="en-GB" sz="4000" dirty="0">
              <a:solidFill>
                <a:schemeClr val="tx1"/>
              </a:solidFill>
            </a:endParaRPr>
          </a:p>
        </p:txBody>
      </p:sp>
      <p:sp>
        <p:nvSpPr>
          <p:cNvPr id="7171" name="Rectangle 3"/>
          <p:cNvSpPr>
            <a:spLocks noGrp="1" noChangeArrowheads="1"/>
          </p:cNvSpPr>
          <p:nvPr>
            <p:ph idx="1"/>
          </p:nvPr>
        </p:nvSpPr>
        <p:spPr>
          <a:xfrm>
            <a:off x="685800" y="1628800"/>
            <a:ext cx="7772400" cy="4695800"/>
          </a:xfrm>
        </p:spPr>
        <p:txBody>
          <a:bodyPr>
            <a:normAutofit/>
          </a:bodyPr>
          <a:lstStyle/>
          <a:p>
            <a:pPr algn="ctr" eaLnBrk="1" hangingPunct="1">
              <a:buFontTx/>
              <a:buNone/>
            </a:pPr>
            <a:r>
              <a:rPr lang="el-GR" sz="2800" b="1" dirty="0"/>
              <a:t>Η εξέλιξη της </a:t>
            </a:r>
            <a:r>
              <a:rPr lang="el-GR" sz="2800" b="1" dirty="0" err="1"/>
              <a:t>αισθητηριοκινητικής</a:t>
            </a:r>
            <a:r>
              <a:rPr lang="el-GR" sz="2800" b="1" dirty="0"/>
              <a:t> νόησης</a:t>
            </a:r>
          </a:p>
          <a:p>
            <a:pPr eaLnBrk="1" hangingPunct="1">
              <a:buFontTx/>
              <a:buNone/>
            </a:pPr>
            <a:r>
              <a:rPr lang="el-GR" sz="2400" dirty="0"/>
              <a:t>Περιλαμβάνει τη σταδιακή πρόοδο </a:t>
            </a:r>
          </a:p>
          <a:p>
            <a:r>
              <a:rPr lang="el-GR" sz="2400" dirty="0"/>
              <a:t>από τα απλά αντανακλαστικά</a:t>
            </a:r>
          </a:p>
          <a:p>
            <a:pPr marL="0" indent="0">
              <a:buNone/>
            </a:pPr>
            <a:r>
              <a:rPr lang="el-GR" sz="2200" dirty="0"/>
              <a:t>→</a:t>
            </a:r>
            <a:r>
              <a:rPr lang="el-GR" sz="2400" dirty="0"/>
              <a:t>στις ατομικές συντονισμένες δράσεις (πρωτογενείς κυκλικές αντιδράσεις π.χ. πιπίλισμα δακτύλου)</a:t>
            </a:r>
          </a:p>
          <a:p>
            <a:pPr marL="0" indent="0">
              <a:buNone/>
            </a:pPr>
            <a:r>
              <a:rPr lang="el-GR" sz="2400" dirty="0"/>
              <a:t>→ στο ενδιαφέρον για το εξωτερικό περιβάλλον (δευτερογενείς κυκλικές αντιδράσεις)</a:t>
            </a:r>
          </a:p>
          <a:p>
            <a:pPr marL="0" indent="0">
              <a:buNone/>
            </a:pPr>
            <a:r>
              <a:rPr lang="el-GR" sz="2400" dirty="0"/>
              <a:t>→ στο σκόπιμο συνδυασμό δράσεων (αρχή σκόπιμης συμπεριφοράς, π.χ. πιέζω ένα κουμπί για να κάνει ένα ήχο)</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990600"/>
            <a:ext cx="7772400" cy="2403376"/>
          </a:xfrm>
        </p:spPr>
        <p:txBody>
          <a:bodyPr/>
          <a:lstStyle/>
          <a:p>
            <a:pPr algn="ctr" eaLnBrk="1" hangingPunct="1"/>
            <a:r>
              <a:rPr lang="el-GR" sz="4000" dirty="0">
                <a:solidFill>
                  <a:schemeClr val="tx1"/>
                </a:solidFill>
              </a:rPr>
              <a:t>Η θεωρία του </a:t>
            </a:r>
            <a:r>
              <a:rPr lang="en-US" sz="4000" dirty="0">
                <a:solidFill>
                  <a:schemeClr val="tx1"/>
                </a:solidFill>
              </a:rPr>
              <a:t>Jean Pi</a:t>
            </a:r>
            <a:r>
              <a:rPr lang="en-US" sz="3600" dirty="0">
                <a:solidFill>
                  <a:schemeClr val="tx1"/>
                </a:solidFill>
              </a:rPr>
              <a:t>aget</a:t>
            </a:r>
            <a:endParaRPr lang="en-GB" sz="3600" dirty="0">
              <a:solidFill>
                <a:schemeClr val="tx1"/>
              </a:solidFill>
            </a:endParaRPr>
          </a:p>
        </p:txBody>
      </p:sp>
      <p:sp>
        <p:nvSpPr>
          <p:cNvPr id="3075" name="Rectangle 3"/>
          <p:cNvSpPr>
            <a:spLocks noGrp="1" noChangeArrowheads="1"/>
          </p:cNvSpPr>
          <p:nvPr>
            <p:ph idx="1"/>
          </p:nvPr>
        </p:nvSpPr>
        <p:spPr>
          <a:xfrm>
            <a:off x="685800" y="1556792"/>
            <a:ext cx="7772400" cy="4767808"/>
          </a:xfrm>
        </p:spPr>
        <p:txBody>
          <a:bodyPr>
            <a:normAutofit/>
          </a:bodyPr>
          <a:lstStyle/>
          <a:p>
            <a:pPr algn="ctr">
              <a:buNone/>
            </a:pPr>
            <a:r>
              <a:rPr lang="el-GR" sz="2800" b="1" dirty="0"/>
              <a:t>Η εξέλιξη της </a:t>
            </a:r>
            <a:r>
              <a:rPr lang="el-GR" sz="2800" b="1" dirty="0" err="1"/>
              <a:t>αισθητηριοκινητικής</a:t>
            </a:r>
            <a:r>
              <a:rPr lang="el-GR" sz="2800" b="1" dirty="0"/>
              <a:t> νόησης (συν.)</a:t>
            </a:r>
          </a:p>
          <a:p>
            <a:pPr marL="0" indent="0" algn="just">
              <a:buNone/>
              <a:defRPr/>
            </a:pPr>
            <a:r>
              <a:rPr lang="el-GR" sz="2400" dirty="0"/>
              <a:t>→ στο χειρισμό αυτών των δράσεων με σκοπό την παραγωγή επιθυμητών αποτελεσμάτων (μικρά πειράματα</a:t>
            </a:r>
            <a:r>
              <a:rPr lang="en-US" sz="2400" dirty="0"/>
              <a:t>, </a:t>
            </a:r>
            <a:r>
              <a:rPr lang="el-GR" sz="2400" dirty="0"/>
              <a:t>εξερεύνηση μέσω δοκιμής και πλάνης)- τριτογενείς κυκλικές αντιδράσεις και τέλος</a:t>
            </a:r>
          </a:p>
          <a:p>
            <a:pPr marL="0" indent="0" algn="just">
              <a:buNone/>
              <a:defRPr/>
            </a:pPr>
            <a:r>
              <a:rPr lang="el-GR" sz="2400" dirty="0"/>
              <a:t>→ στη νοητική αναπαράσταση (εσωτερική εικόνα ενός αντικειμένου ή γεγονότος από το παρελθόν) και, επομένως, στη </a:t>
            </a:r>
            <a:r>
              <a:rPr lang="el-GR" sz="2400" b="1" dirty="0"/>
              <a:t>συμβολική σκέψη/αναπαράσταση.</a:t>
            </a:r>
            <a:r>
              <a:rPr lang="el-GR" sz="2400" dirty="0"/>
              <a:t> Χρήση νοητικών συνδυασμών και σκέψη πριν την πράξη.</a:t>
            </a:r>
          </a:p>
          <a:p>
            <a:pPr marL="0" indent="0" algn="just" eaLnBrk="1" hangingPunct="1">
              <a:buFontTx/>
              <a:buNone/>
              <a:defRPr/>
            </a:pPr>
            <a:endParaRPr lang="el-G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3064</TotalTime>
  <Words>1886</Words>
  <Application>Microsoft Macintosh PowerPoint</Application>
  <PresentationFormat>On-screen Show (4:3)</PresentationFormat>
  <Paragraphs>163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Constantia</vt:lpstr>
      <vt:lpstr>Times New Roman</vt:lpstr>
      <vt:lpstr>Wingdings 2</vt:lpstr>
      <vt:lpstr>Ροή</vt:lpstr>
      <vt:lpstr>Γνωστική ανάπτυξη Piaget</vt:lpstr>
      <vt:lpstr>Jean Piaget (1869-1980)</vt:lpstr>
      <vt:lpstr>Η θεωρία του Jean Piaget</vt:lpstr>
      <vt:lpstr>Η θεωρία του Jean Piaget </vt:lpstr>
      <vt:lpstr>Η θεωρία του Jean Piaget</vt:lpstr>
      <vt:lpstr>Η θεωρία του Jean Piaget</vt:lpstr>
      <vt:lpstr>Η θεωρία του Jean Piaget</vt:lpstr>
      <vt:lpstr>Η θεωρία του Jean Piaget</vt:lpstr>
      <vt:lpstr>Η θεωρία του Jean Piaget</vt:lpstr>
      <vt:lpstr>1. Αντικείμενα μελέτης στην περίοδο της  αισθητηριοκινητικής νόησης</vt:lpstr>
      <vt:lpstr>1. Αντικείμενα μελέτης στην περίοδο της αισθητηριοκινητικής νόησης</vt:lpstr>
      <vt:lpstr>2. Αντικείμενα μελέτης στην περίοδο της αισθητηριοκινητικής νόησης</vt:lpstr>
      <vt:lpstr>Αισθητηριοκινητική περίοδος</vt:lpstr>
      <vt:lpstr>Αισθητηριοκινητική περίοδος</vt:lpstr>
      <vt:lpstr>3. Αντικείμενα μελέτης στην περίοδο της αισθητηριοκινητικής νόησης</vt:lpstr>
      <vt:lpstr>Συμπερασματικά: Επιτεύγματα της περιόδου αισθητηριοκινητικής νόησης  </vt:lpstr>
      <vt:lpstr>Συμπερασματικά: Επιτεύγματα της περιόδου αισθητηριοκινητικής νόησης (συν.) </vt:lpstr>
      <vt:lpstr>Η θεωρία του Jean Piaget</vt:lpstr>
      <vt:lpstr>Η θεωρία του Jean Piaget</vt:lpstr>
      <vt:lpstr>Η θεωρία του Jean Piaget</vt:lpstr>
      <vt:lpstr>Η θεωρία του Jean Piaget</vt:lpstr>
      <vt:lpstr>Η θεωρία του Jean Piaget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320</cp:revision>
  <dcterms:created xsi:type="dcterms:W3CDTF">2017-03-01T00:46:14Z</dcterms:created>
  <dcterms:modified xsi:type="dcterms:W3CDTF">2023-02-26T09:12:14Z</dcterms:modified>
</cp:coreProperties>
</file>