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77" r:id="rId6"/>
    <p:sldId id="259"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8D880138-E522-4C3A-98B0-47CCDD56B040}" type="datetimeFigureOut">
              <a:rPr lang="el-GR" smtClean="0"/>
              <a:pPr/>
              <a:t>23/3/2015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8D880138-E522-4C3A-98B0-47CCDD56B040}" type="datetimeFigureOut">
              <a:rPr lang="el-GR" smtClean="0"/>
              <a:pPr/>
              <a:t>23/3/2015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8D880138-E522-4C3A-98B0-47CCDD56B040}" type="datetimeFigureOut">
              <a:rPr lang="el-GR" smtClean="0"/>
              <a:pPr/>
              <a:t>23/3/2015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8D880138-E522-4C3A-98B0-47CCDD56B040}" type="datetimeFigureOut">
              <a:rPr lang="el-GR" smtClean="0"/>
              <a:pPr/>
              <a:t>23/3/2015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880138-E522-4C3A-98B0-47CCDD56B040}" type="datetimeFigureOut">
              <a:rPr lang="el-GR" smtClean="0"/>
              <a:pPr/>
              <a:t>23/3/2015</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8D880138-E522-4C3A-98B0-47CCDD56B040}" type="datetimeFigureOut">
              <a:rPr lang="el-GR" smtClean="0"/>
              <a:pPr/>
              <a:t>23/3/2015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8D880138-E522-4C3A-98B0-47CCDD56B040}" type="datetimeFigureOut">
              <a:rPr lang="el-GR" smtClean="0"/>
              <a:pPr/>
              <a:t>23/3/2015</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8D880138-E522-4C3A-98B0-47CCDD56B040}" type="datetimeFigureOut">
              <a:rPr lang="el-GR" smtClean="0"/>
              <a:pPr/>
              <a:t>23/3/2015</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880138-E522-4C3A-98B0-47CCDD56B040}" type="datetimeFigureOut">
              <a:rPr lang="el-GR" smtClean="0"/>
              <a:pPr/>
              <a:t>23/3/2015</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880138-E522-4C3A-98B0-47CCDD56B040}" type="datetimeFigureOut">
              <a:rPr lang="el-GR" smtClean="0"/>
              <a:pPr/>
              <a:t>23/3/2015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880138-E522-4C3A-98B0-47CCDD56B040}" type="datetimeFigureOut">
              <a:rPr lang="el-GR" smtClean="0"/>
              <a:pPr/>
              <a:t>23/3/2015</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44DB13C-97DD-4F97-B97C-24505984EB92}"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880138-E522-4C3A-98B0-47CCDD56B040}" type="datetimeFigureOut">
              <a:rPr lang="el-GR" smtClean="0"/>
              <a:pPr/>
              <a:t>23/3/2015</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DB13C-97DD-4F97-B97C-24505984EB92}"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dirty="0" smtClean="0"/>
              <a:t>Διοικητική οργάνωση του Κράτους </a:t>
            </a:r>
            <a:endParaRPr lang="el-GR" dirty="0"/>
          </a:p>
        </p:txBody>
      </p:sp>
      <p:sp>
        <p:nvSpPr>
          <p:cNvPr id="3" name="Subtitle 2"/>
          <p:cNvSpPr>
            <a:spLocks noGrp="1"/>
          </p:cNvSpPr>
          <p:nvPr>
            <p:ph type="subTitle" idx="1"/>
          </p:nvPr>
        </p:nvSpPr>
        <p:spPr/>
        <p:txBody>
          <a:bodyPr>
            <a:normAutofit/>
          </a:bodyPr>
          <a:lstStyle/>
          <a:p>
            <a:pPr algn="r"/>
            <a:r>
              <a:rPr lang="el-GR" sz="2000" dirty="0" smtClean="0"/>
              <a:t>Γενικό Διοικητικό Δίκαιο</a:t>
            </a:r>
          </a:p>
          <a:p>
            <a:pPr algn="r"/>
            <a:r>
              <a:rPr lang="el-GR" sz="2000" dirty="0" smtClean="0"/>
              <a:t>Μάθημα 2</a:t>
            </a:r>
          </a:p>
          <a:p>
            <a:pPr algn="r"/>
            <a:r>
              <a:rPr lang="el-GR" sz="1600" dirty="0" smtClean="0"/>
              <a:t>Αικατερίνη </a:t>
            </a:r>
            <a:r>
              <a:rPr lang="el-GR" sz="1600" dirty="0" err="1" smtClean="0"/>
              <a:t>Ηλιάδου</a:t>
            </a:r>
            <a:r>
              <a:rPr lang="el-GR" sz="1600" dirty="0" smtClean="0"/>
              <a:t> </a:t>
            </a:r>
            <a:br>
              <a:rPr lang="el-GR" sz="1600" dirty="0" smtClean="0"/>
            </a:br>
            <a:r>
              <a:rPr lang="el-GR" sz="1600" dirty="0" smtClean="0"/>
              <a:t>10.03.2015</a:t>
            </a:r>
          </a:p>
          <a:p>
            <a:endParaRPr lang="el-GR"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Συλλογικά όργανα Κυβέρνησης </a:t>
            </a:r>
            <a:endParaRPr lang="el-GR" dirty="0"/>
          </a:p>
        </p:txBody>
      </p:sp>
      <p:sp>
        <p:nvSpPr>
          <p:cNvPr id="3" name="Content Placeholder 2"/>
          <p:cNvSpPr>
            <a:spLocks noGrp="1"/>
          </p:cNvSpPr>
          <p:nvPr>
            <p:ph idx="1"/>
          </p:nvPr>
        </p:nvSpPr>
        <p:spPr/>
        <p:txBody>
          <a:bodyPr>
            <a:normAutofit lnSpcReduction="10000"/>
          </a:bodyPr>
          <a:lstStyle/>
          <a:p>
            <a:r>
              <a:rPr lang="el-GR" dirty="0" smtClean="0"/>
              <a:t>ΟΚΕ – ά. 82 παρ. 3 </a:t>
            </a:r>
          </a:p>
          <a:p>
            <a:r>
              <a:rPr lang="el-GR" dirty="0" smtClean="0"/>
              <a:t>Εθνικό συμβούλιο εξωτερικής πολιτικής – ά. 82 παρ. 4 </a:t>
            </a:r>
          </a:p>
          <a:p>
            <a:r>
              <a:rPr lang="el-GR" dirty="0" smtClean="0"/>
              <a:t>Συλλογικά όργανα: ά. 15 Κωδ. Δ. 63/2005 πχ. ΚΥΣΕΑ (ά. 19)</a:t>
            </a:r>
          </a:p>
          <a:p>
            <a:r>
              <a:rPr lang="el-GR" dirty="0" smtClean="0"/>
              <a:t>Αρμοδιότητες με χαρακτήρα κατευθυντήριο – κατευθυντήριες αρμοδιότητες – δεν αποτυπώνονται σε διοικητικές πράξεις – δεν τίθενται κανόνες δικαίου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Πρωθυπουργός </a:t>
            </a:r>
            <a:endParaRPr lang="el-GR" dirty="0"/>
          </a:p>
        </p:txBody>
      </p:sp>
      <p:sp>
        <p:nvSpPr>
          <p:cNvPr id="3" name="Content Placeholder 2"/>
          <p:cNvSpPr>
            <a:spLocks noGrp="1"/>
          </p:cNvSpPr>
          <p:nvPr>
            <p:ph idx="1"/>
          </p:nvPr>
        </p:nvSpPr>
        <p:spPr>
          <a:xfrm>
            <a:off x="457200" y="1124744"/>
            <a:ext cx="8229600" cy="5544616"/>
          </a:xfrm>
        </p:spPr>
        <p:txBody>
          <a:bodyPr>
            <a:normAutofit fontScale="77500" lnSpcReduction="20000"/>
          </a:bodyPr>
          <a:lstStyle/>
          <a:p>
            <a:r>
              <a:rPr lang="el-GR" dirty="0" smtClean="0"/>
              <a:t>Ιδιαίτερο μονομελές, κυβερνητικό και διοικητικό όργανο </a:t>
            </a:r>
          </a:p>
          <a:p>
            <a:pPr lvl="1"/>
            <a:r>
              <a:rPr lang="el-GR" dirty="0" smtClean="0"/>
              <a:t>ά. 82 παρ. 2 Σ: Εξασφαλίζει ενότητα κυβέρνησης– κατευθύνει τις ενέργειες της κυβέρνησης και τις δημόσιες υπηρεσίες για την εφαρμογή κυβερνητικής πολιτικής</a:t>
            </a:r>
          </a:p>
          <a:p>
            <a:pPr lvl="1"/>
            <a:r>
              <a:rPr lang="el-GR" dirty="0" smtClean="0"/>
              <a:t>Ά. 25 Κωδ. Δ. 63/2005: </a:t>
            </a:r>
          </a:p>
          <a:p>
            <a:pPr lvl="2"/>
            <a:r>
              <a:rPr lang="el-GR" dirty="0" smtClean="0"/>
              <a:t>Προεδρεύει του Υπουργικού Συμβουλίου, της Κυβερνητικής Επιτροπής, του ΚΥΣΕΑ</a:t>
            </a:r>
          </a:p>
          <a:p>
            <a:pPr lvl="2"/>
            <a:r>
              <a:rPr lang="el-GR" dirty="0" smtClean="0"/>
              <a:t>Εκπροσωπεί την Κυβέρνηση</a:t>
            </a:r>
          </a:p>
          <a:p>
            <a:pPr lvl="2"/>
            <a:r>
              <a:rPr lang="el-GR" dirty="0" smtClean="0"/>
              <a:t>Συντονίζει την εφαρμογή της κυβερνητικής πολιτικής</a:t>
            </a:r>
          </a:p>
          <a:p>
            <a:pPr lvl="2"/>
            <a:r>
              <a:rPr lang="el-GR" dirty="0" smtClean="0"/>
              <a:t>Επιλύει τις διαφωνίες μεταξύ υπουργών (π.χ. ΚΥΑ)</a:t>
            </a:r>
          </a:p>
          <a:p>
            <a:pPr lvl="2"/>
            <a:r>
              <a:rPr lang="el-GR" dirty="0" smtClean="0"/>
              <a:t>Εποπτεύει την εφαρμογή του δικαίου από τη Διοίκηση (παρακολούθηση, οδηγίες, κατευθύνσεις) </a:t>
            </a:r>
          </a:p>
          <a:p>
            <a:pPr lvl="2"/>
            <a:r>
              <a:rPr lang="el-GR" dirty="0" smtClean="0"/>
              <a:t>Δίνει άδεια για δημοσίευση στο ΦΕΚ – μονογράφει τα δοκίμια – ά. 10 ν. 3469/2006: η άδεια δίδεται από τον Γενικό Γραμματέα της Κυβέρνησης</a:t>
            </a:r>
          </a:p>
          <a:p>
            <a:pPr lvl="2"/>
            <a:r>
              <a:rPr lang="el-GR" dirty="0" smtClean="0"/>
              <a:t>Προΐσταται υπηρεσιών</a:t>
            </a:r>
          </a:p>
          <a:p>
            <a:pPr lvl="2"/>
            <a:r>
              <a:rPr lang="el-GR" dirty="0" smtClean="0"/>
              <a:t>Συγκροτεί ειδικές επιτροπές </a:t>
            </a:r>
          </a:p>
          <a:p>
            <a:pPr lvl="2"/>
            <a:r>
              <a:rPr lang="el-GR" dirty="0" smtClean="0"/>
              <a:t>Μπορεί να είναι επικεφαλής υπουργείων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Υπουργοί </a:t>
            </a:r>
            <a:endParaRPr lang="el-GR" dirty="0"/>
          </a:p>
        </p:txBody>
      </p:sp>
      <p:sp>
        <p:nvSpPr>
          <p:cNvPr id="3" name="Content Placeholder 2"/>
          <p:cNvSpPr>
            <a:spLocks noGrp="1"/>
          </p:cNvSpPr>
          <p:nvPr>
            <p:ph idx="1"/>
          </p:nvPr>
        </p:nvSpPr>
        <p:spPr/>
        <p:txBody>
          <a:bodyPr>
            <a:normAutofit lnSpcReduction="10000"/>
          </a:bodyPr>
          <a:lstStyle/>
          <a:p>
            <a:r>
              <a:rPr lang="el-GR" dirty="0" smtClean="0"/>
              <a:t>Μέλη Υπουργικού Συμβουλίου και λοιπών συλλογικών οργάνων </a:t>
            </a:r>
          </a:p>
          <a:p>
            <a:r>
              <a:rPr lang="el-GR" dirty="0" smtClean="0"/>
              <a:t>Μονομελή διοικητικά όργανα: προΐστανται δημοσίων υπηρεσιών που έχουν οργανωθεί σε διοικητική ενότητα υπουργείου </a:t>
            </a:r>
          </a:p>
          <a:p>
            <a:r>
              <a:rPr lang="el-GR" dirty="0" smtClean="0"/>
              <a:t>Δεν είναι δημόσιοι υπάλληλοι, αλλά υπάλληλοι κατά το ά. 13 </a:t>
            </a:r>
            <a:r>
              <a:rPr lang="el-GR" dirty="0" err="1" smtClean="0"/>
              <a:t>περ</a:t>
            </a:r>
            <a:r>
              <a:rPr lang="el-GR" dirty="0" smtClean="0"/>
              <a:t>. στ’ ΠΚ</a:t>
            </a:r>
          </a:p>
          <a:p>
            <a:r>
              <a:rPr lang="el-GR" dirty="0" smtClean="0"/>
              <a:t>Ισότιμοι μεταξύ τους </a:t>
            </a:r>
          </a:p>
          <a:p>
            <a:r>
              <a:rPr lang="el-GR" dirty="0" smtClean="0"/>
              <a:t>Δεν έχουν προϊστάμενο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Αρμοδιότητες</a:t>
            </a:r>
            <a:endParaRPr lang="el-GR" dirty="0"/>
          </a:p>
        </p:txBody>
      </p:sp>
      <p:sp>
        <p:nvSpPr>
          <p:cNvPr id="3" name="Content Placeholder 2"/>
          <p:cNvSpPr>
            <a:spLocks noGrp="1"/>
          </p:cNvSpPr>
          <p:nvPr>
            <p:ph idx="1"/>
          </p:nvPr>
        </p:nvSpPr>
        <p:spPr>
          <a:xfrm>
            <a:off x="457200" y="1268760"/>
            <a:ext cx="8229600" cy="4857403"/>
          </a:xfrm>
        </p:spPr>
        <p:txBody>
          <a:bodyPr>
            <a:normAutofit fontScale="77500" lnSpcReduction="20000"/>
          </a:bodyPr>
          <a:lstStyle/>
          <a:p>
            <a:r>
              <a:rPr lang="el-GR" dirty="0" smtClean="0"/>
              <a:t>Άρθρο 83 παρ.1 </a:t>
            </a:r>
          </a:p>
          <a:p>
            <a:r>
              <a:rPr lang="el-GR" dirty="0" smtClean="0"/>
              <a:t>Υποβάλλει στη Βουλή σχέδια νόμων και προτείνει διατάγματα</a:t>
            </a:r>
          </a:p>
          <a:p>
            <a:r>
              <a:rPr lang="el-GR" dirty="0" smtClean="0"/>
              <a:t>Αρχή νομιμότητας:</a:t>
            </a:r>
          </a:p>
          <a:p>
            <a:pPr lvl="1"/>
            <a:r>
              <a:rPr lang="el-GR" dirty="0" smtClean="0"/>
              <a:t>Η καθ’ </a:t>
            </a:r>
            <a:r>
              <a:rPr lang="el-GR" dirty="0" err="1" smtClean="0"/>
              <a:t>ύλην</a:t>
            </a:r>
            <a:r>
              <a:rPr lang="el-GR" dirty="0" smtClean="0"/>
              <a:t> αρμοδιότητα κάθε υπουργείου καθορίζεται από το νόμο ή κανονιστική πράξη διοίκησης δυνάμει νομοθετικής εξουσιοδότησης </a:t>
            </a:r>
          </a:p>
          <a:p>
            <a:pPr lvl="1"/>
            <a:r>
              <a:rPr lang="el-GR" dirty="0" smtClean="0"/>
              <a:t>Ά. 49 ΠΔ 63/2005: η αρμοδιότητα κάθε υπουργείου καθορίζεται με ΠΔ, ομοίως για κατάργηση, συγχώνευση, ανασύσταση Υπουργείων και μεταφορά αρμοδιοτήτων </a:t>
            </a:r>
          </a:p>
          <a:p>
            <a:r>
              <a:rPr lang="el-GR" dirty="0" smtClean="0"/>
              <a:t>Αρμόδιος για την έκδοση όλων των πράξεων για τις οποίες προκύπτει αρμοδιότητα του Υπουργείου ή  υπηρεσιακής μονάδας αυτού εφόσον </a:t>
            </a:r>
            <a:r>
              <a:rPr lang="el-GR" i="1" dirty="0" smtClean="0"/>
              <a:t>δεν έχει γίνει μεταβίβαση αρμοδιότητας ή δεν τίθεται θέμα αποκέντρωσης </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Οργάνωση υπουργείων</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Οργανισμοί υπουργείων – ΠΔ βάσει νομοθετικής εξουσιοδότησης</a:t>
            </a:r>
          </a:p>
          <a:p>
            <a:r>
              <a:rPr lang="el-GR" dirty="0" smtClean="0"/>
              <a:t>Οι υπηρεσίες των υπουργείων διακρίνονται σε κεντρικές και περιφερειακές </a:t>
            </a:r>
          </a:p>
          <a:p>
            <a:r>
              <a:rPr lang="el-GR" dirty="0" smtClean="0"/>
              <a:t>Οι κεντρικές οργανώνονται σε υπηρεσιακές μονάδες με </a:t>
            </a:r>
            <a:r>
              <a:rPr lang="el-GR" i="1" dirty="0" smtClean="0"/>
              <a:t>ιεραρχική διάρθρωση </a:t>
            </a:r>
            <a:r>
              <a:rPr lang="el-GR" dirty="0" smtClean="0"/>
              <a:t>και </a:t>
            </a:r>
            <a:r>
              <a:rPr lang="el-GR" i="1" dirty="0" smtClean="0"/>
              <a:t>επάλληλες βαθμίδες που συνιστούν παράλληλες πυραμίδες </a:t>
            </a:r>
          </a:p>
          <a:p>
            <a:pPr lvl="1"/>
            <a:r>
              <a:rPr lang="el-GR" dirty="0" smtClean="0"/>
              <a:t>Γενικές διευθύνσεις  - γενικές γραμματείες </a:t>
            </a:r>
          </a:p>
          <a:p>
            <a:pPr lvl="1"/>
            <a:r>
              <a:rPr lang="el-GR" dirty="0" smtClean="0"/>
              <a:t>Διευθύνσεις  - Ενιαίος διοικητικός τομέας </a:t>
            </a:r>
          </a:p>
          <a:p>
            <a:pPr lvl="1"/>
            <a:r>
              <a:rPr lang="el-GR" dirty="0" smtClean="0"/>
              <a:t>Τμήματα </a:t>
            </a:r>
          </a:p>
          <a:p>
            <a:pPr lvl="1"/>
            <a:r>
              <a:rPr lang="el-GR" dirty="0" smtClean="0"/>
              <a:t>Γραφεία</a:t>
            </a:r>
          </a:p>
          <a:p>
            <a:r>
              <a:rPr lang="el-GR" dirty="0" smtClean="0"/>
              <a:t>Αυτοτελείς υπηρεσίες – δική τους ιεραρχική διάρθρωση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Αρμοδιότητες υπουργού ως προϊσταμένου </a:t>
            </a:r>
            <a:endParaRPr lang="el-GR" dirty="0"/>
          </a:p>
        </p:txBody>
      </p:sp>
      <p:sp>
        <p:nvSpPr>
          <p:cNvPr id="3" name="Content Placeholder 2"/>
          <p:cNvSpPr>
            <a:spLocks noGrp="1"/>
          </p:cNvSpPr>
          <p:nvPr>
            <p:ph idx="1"/>
          </p:nvPr>
        </p:nvSpPr>
        <p:spPr/>
        <p:txBody>
          <a:bodyPr/>
          <a:lstStyle/>
          <a:p>
            <a:r>
              <a:rPr lang="el-GR" dirty="0" smtClean="0"/>
              <a:t>Υπουργός άμεσος ή απώτερος προϊστάμενος </a:t>
            </a:r>
          </a:p>
          <a:p>
            <a:pPr lvl="1"/>
            <a:r>
              <a:rPr lang="el-GR" dirty="0" smtClean="0"/>
              <a:t>Έχει την ανώτατη διεύθυνση των υπηρεσιών υπουργείου, παρακολουθεί και ελέγχει </a:t>
            </a:r>
          </a:p>
          <a:p>
            <a:pPr lvl="1"/>
            <a:r>
              <a:rPr lang="el-GR" dirty="0" smtClean="0"/>
              <a:t>Ασκεί προληπτικό ιεραρχικό έλεγχο : εγκύκλιοι, οδηγίες, διαταγές</a:t>
            </a:r>
          </a:p>
          <a:p>
            <a:pPr lvl="1"/>
            <a:r>
              <a:rPr lang="el-GR" dirty="0" smtClean="0"/>
              <a:t>Ασκεί κατασταλτικό ιεραρχικό έλεγχο: επί ιεραρχικών ή ειδικών προσφυγών </a:t>
            </a:r>
          </a:p>
          <a:p>
            <a:pPr lvl="1"/>
            <a:r>
              <a:rPr lang="el-GR" dirty="0" smtClean="0"/>
              <a:t>Ασκεί πειθαρχικό έλεγχο</a:t>
            </a:r>
          </a:p>
          <a:p>
            <a:pPr lvl="1"/>
            <a:r>
              <a:rPr lang="el-GR" dirty="0" smtClean="0"/>
              <a:t>Διοικητική εποπτεία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Λοιπά κεντρικά όργανα</a:t>
            </a:r>
            <a:endParaRPr lang="el-GR" dirty="0"/>
          </a:p>
        </p:txBody>
      </p:sp>
      <p:sp>
        <p:nvSpPr>
          <p:cNvPr id="3" name="Content Placeholder 2"/>
          <p:cNvSpPr>
            <a:spLocks noGrp="1"/>
          </p:cNvSpPr>
          <p:nvPr>
            <p:ph idx="1"/>
          </p:nvPr>
        </p:nvSpPr>
        <p:spPr/>
        <p:txBody>
          <a:bodyPr/>
          <a:lstStyle/>
          <a:p>
            <a:r>
              <a:rPr lang="el-GR" dirty="0" smtClean="0"/>
              <a:t>Υφυπουργοί:</a:t>
            </a:r>
          </a:p>
          <a:p>
            <a:pPr lvl="1"/>
            <a:r>
              <a:rPr lang="el-GR" dirty="0" smtClean="0"/>
              <a:t>Δεν είναι μέλη του Υπουργικού Συμβουλίου</a:t>
            </a:r>
          </a:p>
          <a:p>
            <a:pPr lvl="1"/>
            <a:r>
              <a:rPr lang="el-GR" dirty="0" smtClean="0"/>
              <a:t>Ασκούν αρμοδιότητες που τους ανατίθενται με ΚΥΑ Πρωθυπουργού και καθ’ </a:t>
            </a:r>
            <a:r>
              <a:rPr lang="el-GR" dirty="0" err="1" smtClean="0"/>
              <a:t>ύλην</a:t>
            </a:r>
            <a:r>
              <a:rPr lang="el-GR" dirty="0" smtClean="0"/>
              <a:t> αρμόδιου Υπουργού</a:t>
            </a:r>
          </a:p>
          <a:p>
            <a:pPr lvl="1"/>
            <a:r>
              <a:rPr lang="el-GR" dirty="0" smtClean="0"/>
              <a:t>Δεν είναι υφιστάμενοι του Υπουργού, εποπτεύει και συντονίζει αλλά όχι διοικητική εποπτεία </a:t>
            </a:r>
          </a:p>
          <a:p>
            <a:r>
              <a:rPr lang="el-GR" dirty="0" smtClean="0"/>
              <a:t>Γενικοί Γραμματείς Υπουργείων: Μετακλητοί ανώτατοι δημόσιοι υπάλληλοι</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Μεγάλα Σώματα Διοίκησης </a:t>
            </a:r>
            <a:endParaRPr lang="el-GR" dirty="0"/>
          </a:p>
        </p:txBody>
      </p:sp>
      <p:sp>
        <p:nvSpPr>
          <p:cNvPr id="3" name="Content Placeholder 2"/>
          <p:cNvSpPr>
            <a:spLocks noGrp="1"/>
          </p:cNvSpPr>
          <p:nvPr>
            <p:ph idx="1"/>
          </p:nvPr>
        </p:nvSpPr>
        <p:spPr/>
        <p:txBody>
          <a:bodyPr/>
          <a:lstStyle/>
          <a:p>
            <a:r>
              <a:rPr lang="el-GR" dirty="0" smtClean="0"/>
              <a:t>3 συλλογικά όργανα της κεντρικής διοίκησης</a:t>
            </a:r>
          </a:p>
          <a:p>
            <a:r>
              <a:rPr lang="el-GR" dirty="0" smtClean="0"/>
              <a:t>Συμβουλευτικές ή αποφασιστικές αρμοδιότητες για όλη τη Διοίκηση</a:t>
            </a:r>
          </a:p>
          <a:p>
            <a:r>
              <a:rPr lang="el-GR" dirty="0" smtClean="0"/>
              <a:t>Ανήκουν στην κεντρική διοίκηση</a:t>
            </a:r>
          </a:p>
          <a:p>
            <a:pPr lvl="1"/>
            <a:r>
              <a:rPr lang="el-GR" dirty="0" smtClean="0"/>
              <a:t>Διφυούς χαρακτήρα: </a:t>
            </a:r>
            <a:r>
              <a:rPr lang="el-GR" dirty="0" err="1" smtClean="0"/>
              <a:t>ΣτΕ</a:t>
            </a:r>
            <a:r>
              <a:rPr lang="el-GR" dirty="0" smtClean="0"/>
              <a:t>, </a:t>
            </a:r>
            <a:r>
              <a:rPr lang="el-GR" dirty="0" err="1" smtClean="0"/>
              <a:t>ΕλΣυν</a:t>
            </a:r>
            <a:r>
              <a:rPr lang="el-GR" dirty="0" smtClean="0"/>
              <a:t>, </a:t>
            </a:r>
          </a:p>
          <a:p>
            <a:pPr lvl="1"/>
            <a:r>
              <a:rPr lang="el-GR" dirty="0" smtClean="0"/>
              <a:t>ΝΣΚ </a:t>
            </a:r>
          </a:p>
          <a:p>
            <a:pPr lvl="1">
              <a:buNone/>
            </a:pP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ΣτΕ</a:t>
            </a:r>
            <a:r>
              <a:rPr lang="el-GR" dirty="0" smtClean="0"/>
              <a:t> – επεξεργασία διαταγμάτων </a:t>
            </a:r>
            <a:endParaRPr lang="el-GR" dirty="0"/>
          </a:p>
        </p:txBody>
      </p:sp>
      <p:sp>
        <p:nvSpPr>
          <p:cNvPr id="3" name="Content Placeholder 2"/>
          <p:cNvSpPr>
            <a:spLocks noGrp="1"/>
          </p:cNvSpPr>
          <p:nvPr>
            <p:ph idx="1"/>
          </p:nvPr>
        </p:nvSpPr>
        <p:spPr>
          <a:xfrm>
            <a:off x="457200" y="1268760"/>
            <a:ext cx="8229600" cy="5472608"/>
          </a:xfrm>
        </p:spPr>
        <p:txBody>
          <a:bodyPr>
            <a:normAutofit fontScale="62500" lnSpcReduction="20000"/>
          </a:bodyPr>
          <a:lstStyle/>
          <a:p>
            <a:r>
              <a:rPr lang="el-GR" dirty="0" smtClean="0"/>
              <a:t>1835-1844, 1929 </a:t>
            </a:r>
          </a:p>
          <a:p>
            <a:r>
              <a:rPr lang="el-GR" dirty="0" smtClean="0"/>
              <a:t>Διοικητική αρμοδιότητα: επεξεργασία κανονιστικών διαταγμάτων ά. 95 παρ. 1 δ’ Σ</a:t>
            </a:r>
          </a:p>
          <a:p>
            <a:pPr lvl="1"/>
            <a:r>
              <a:rPr lang="el-GR" dirty="0" smtClean="0"/>
              <a:t>Εκ του Σ / 43 παρ. 1 Σ</a:t>
            </a:r>
          </a:p>
          <a:p>
            <a:pPr lvl="1"/>
            <a:r>
              <a:rPr lang="el-GR" dirty="0" smtClean="0"/>
              <a:t>Με νομοθετική εξουσιοδότηση 43 παρ. 2 και 4 </a:t>
            </a:r>
          </a:p>
          <a:p>
            <a:r>
              <a:rPr lang="el-GR" dirty="0" smtClean="0"/>
              <a:t>Αποστέλλονται σε σχέδιο με υπογραφή και ορισμό προθεσμίας (εύλογης) κατ’ ευχέρεια </a:t>
            </a:r>
          </a:p>
          <a:p>
            <a:r>
              <a:rPr lang="el-GR" dirty="0" smtClean="0"/>
              <a:t>Προοίμιο (+δαπάνη), αριθμός ΠΕ </a:t>
            </a:r>
            <a:r>
              <a:rPr lang="el-GR" dirty="0" err="1" smtClean="0"/>
              <a:t>ΣτΕ</a:t>
            </a:r>
            <a:r>
              <a:rPr lang="el-GR" dirty="0" smtClean="0"/>
              <a:t> ή μνεία για άπρακτη παρέλευση προθεσμίας </a:t>
            </a:r>
          </a:p>
          <a:p>
            <a:r>
              <a:rPr lang="el-GR" dirty="0" smtClean="0"/>
              <a:t>Ε’ Τμ. Σε τριμελή ή πενταμελή σύνθεση ή ολομέλεια  (αντισυνταγματικότητα)</a:t>
            </a:r>
          </a:p>
          <a:p>
            <a:r>
              <a:rPr lang="el-GR" dirty="0" smtClean="0"/>
              <a:t>Επεξεργασία και νέων διατάξεων</a:t>
            </a:r>
          </a:p>
          <a:p>
            <a:r>
              <a:rPr lang="el-GR" dirty="0" smtClean="0"/>
              <a:t>Κρίση περί της νομιμότητας και υποδείξεις νομοτεχνικές όχι σκοπιμότητα</a:t>
            </a:r>
          </a:p>
          <a:p>
            <a:r>
              <a:rPr lang="el-GR" dirty="0" smtClean="0"/>
              <a:t>Απλή γνώμη</a:t>
            </a:r>
          </a:p>
          <a:p>
            <a:r>
              <a:rPr lang="el-GR" dirty="0" smtClean="0"/>
              <a:t>Ουσιώδης τύπος της διαδικασίας / ακυρότητα άμεσα ή παρεμπιπτόντως </a:t>
            </a:r>
          </a:p>
          <a:p>
            <a:r>
              <a:rPr lang="el-GR" dirty="0" smtClean="0"/>
              <a:t>Νομοθετική κύρωση μόνο για να καταστήσει νομοθετική πράξη και μόνο για το μέλλον </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ΕλΣυν</a:t>
            </a:r>
            <a:endParaRPr lang="el-GR" dirty="0"/>
          </a:p>
        </p:txBody>
      </p:sp>
      <p:sp>
        <p:nvSpPr>
          <p:cNvPr id="3" name="Content Placeholder 2"/>
          <p:cNvSpPr>
            <a:spLocks noGrp="1"/>
          </p:cNvSpPr>
          <p:nvPr>
            <p:ph idx="1"/>
          </p:nvPr>
        </p:nvSpPr>
        <p:spPr>
          <a:xfrm>
            <a:off x="457200" y="1268760"/>
            <a:ext cx="8229600" cy="5184576"/>
          </a:xfrm>
        </p:spPr>
        <p:txBody>
          <a:bodyPr>
            <a:normAutofit fontScale="70000" lnSpcReduction="20000"/>
          </a:bodyPr>
          <a:lstStyle/>
          <a:p>
            <a:r>
              <a:rPr lang="el-GR" dirty="0" smtClean="0"/>
              <a:t>1833</a:t>
            </a:r>
          </a:p>
          <a:p>
            <a:r>
              <a:rPr lang="el-GR" dirty="0" smtClean="0"/>
              <a:t>Γνωμοδοτική, ελεγκτική και δικαστική αρμοδιότητα (ά. 98 Σ)</a:t>
            </a:r>
          </a:p>
          <a:p>
            <a:r>
              <a:rPr lang="el-GR" dirty="0" smtClean="0"/>
              <a:t>Γνωμοδοτεί για σχέδια νόμων που αφορούν συντάξεις από το Κράτος (73 παρ. 2)</a:t>
            </a:r>
          </a:p>
          <a:p>
            <a:r>
              <a:rPr lang="el-GR" dirty="0" smtClean="0"/>
              <a:t>Ελεγκτική : </a:t>
            </a:r>
          </a:p>
          <a:p>
            <a:pPr lvl="1"/>
            <a:r>
              <a:rPr lang="el-GR" dirty="0" smtClean="0"/>
              <a:t>Έκθεση στη Βουλή για ισολογισμό και απολογισμό κράτους </a:t>
            </a:r>
          </a:p>
          <a:p>
            <a:pPr lvl="1"/>
            <a:r>
              <a:rPr lang="el-GR" dirty="0" smtClean="0"/>
              <a:t>έλεγχος δαπανών κράτους, ΟΤΑ και ΝΠΔΔ από άποψη νομιμότητας (α) προληπτικός (μονομελή κλιμάκια: επίτροπος – υπάλληλος </a:t>
            </a:r>
            <a:r>
              <a:rPr lang="el-GR" dirty="0" err="1" smtClean="0"/>
              <a:t>ΕλΣυν</a:t>
            </a:r>
            <a:r>
              <a:rPr lang="el-GR" dirty="0" smtClean="0"/>
              <a:t>/ αντιρρήσεις τμήμα ως διοικητικό όργανο) και (β) κατασταλτικός  (ΟΤΑ, ΝΠΔΔ) και αρμοδιότητα καταλογισμού στον υπόλογο τυχόν ελλειμμάτων </a:t>
            </a:r>
          </a:p>
          <a:p>
            <a:pPr lvl="1"/>
            <a:r>
              <a:rPr lang="el-GR" dirty="0" smtClean="0"/>
              <a:t>Έλεγχος νομιμότητας της διαδικασίας σύναψης δημοσίων συμβάσεων (κλιμάκιο, αίτηση ανάκλησης σε Τμήμα) – όχι δικαιοδοτικού χαρακτήρα </a:t>
            </a:r>
          </a:p>
          <a:p>
            <a:pPr lvl="1"/>
            <a:r>
              <a:rPr lang="el-GR" dirty="0" smtClean="0"/>
              <a:t>Επιτήρηση δημοσίων υπολόγων (έλεγχος λογαριασμός και λογοδοσίας υπολόγων και καταλογισμός ελλειμμάτων)</a:t>
            </a:r>
          </a:p>
          <a:p>
            <a:pPr lvl="1"/>
            <a:r>
              <a:rPr lang="el-GR" dirty="0" smtClean="0"/>
              <a:t>Παρακολούθηση δημοσίων εσόδων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err="1" smtClean="0"/>
              <a:t>ΚεντρικΑ</a:t>
            </a:r>
            <a:r>
              <a:rPr lang="el-GR" dirty="0" smtClean="0"/>
              <a:t> ΟΡΓΑΝΑ ΤΟΥ ΚΡΑΤΟΥΣ </a:t>
            </a:r>
            <a:endParaRPr lang="el-GR" dirty="0"/>
          </a:p>
        </p:txBody>
      </p:sp>
      <p:sp>
        <p:nvSpPr>
          <p:cNvPr id="3" name="Text Placeholder 2"/>
          <p:cNvSpPr>
            <a:spLocks noGrp="1"/>
          </p:cNvSpPr>
          <p:nvPr>
            <p:ph type="body" idx="1"/>
          </p:nvPr>
        </p:nvSpPr>
        <p:spPr/>
        <p:txBody>
          <a:bodyPr/>
          <a:lstStyle/>
          <a:p>
            <a:r>
              <a:rPr lang="el-GR" i="1" dirty="0" smtClean="0"/>
              <a:t>Άρθρο 101 παρ. 1 Σ «Η διοίκηση του Κράτους οργανώνεται κατά το αποκεντρωτικό σύστημα» </a:t>
            </a:r>
            <a:endParaRPr lang="el-GR"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ΝΣΚ – ά. 100</a:t>
            </a:r>
            <a:r>
              <a:rPr lang="el-GR" baseline="30000" dirty="0" smtClean="0"/>
              <a:t>Α</a:t>
            </a:r>
            <a:r>
              <a:rPr lang="el-GR" dirty="0" smtClean="0"/>
              <a:t> Σ</a:t>
            </a:r>
            <a:endParaRPr lang="el-GR" dirty="0"/>
          </a:p>
        </p:txBody>
      </p:sp>
      <p:sp>
        <p:nvSpPr>
          <p:cNvPr id="3" name="Content Placeholder 2"/>
          <p:cNvSpPr>
            <a:spLocks noGrp="1"/>
          </p:cNvSpPr>
          <p:nvPr>
            <p:ph idx="1"/>
          </p:nvPr>
        </p:nvSpPr>
        <p:spPr/>
        <p:txBody>
          <a:bodyPr>
            <a:normAutofit fontScale="85000" lnSpcReduction="20000"/>
          </a:bodyPr>
          <a:lstStyle/>
          <a:p>
            <a:r>
              <a:rPr lang="el-GR" dirty="0" smtClean="0"/>
              <a:t>1882 – μετά το 100 Α Σ δεν μπορεί να καταργηθεί με νόμο ή να καταργηθούν αρμοδιότητές του</a:t>
            </a:r>
          </a:p>
          <a:p>
            <a:r>
              <a:rPr lang="el-GR" dirty="0" smtClean="0"/>
              <a:t>Ενιαίο συλλογικό ανώτατο όργανο – υπάγεται στον </a:t>
            </a:r>
            <a:r>
              <a:rPr lang="el-GR" dirty="0" err="1" smtClean="0"/>
              <a:t>ΥπΟικ</a:t>
            </a:r>
            <a:r>
              <a:rPr lang="el-GR" dirty="0" smtClean="0"/>
              <a:t> </a:t>
            </a:r>
          </a:p>
          <a:p>
            <a:r>
              <a:rPr lang="el-GR" dirty="0" smtClean="0"/>
              <a:t>Δικαστική υπεράσπιση δημοσίου </a:t>
            </a:r>
          </a:p>
          <a:p>
            <a:r>
              <a:rPr lang="el-GR" dirty="0" smtClean="0"/>
              <a:t>Νομικές γνωμοδοτήσεις </a:t>
            </a:r>
          </a:p>
          <a:p>
            <a:r>
              <a:rPr lang="el-GR" dirty="0" smtClean="0"/>
              <a:t>Εκπροσώπηση σε ΔΕΕ και ΕΔΔΑ</a:t>
            </a:r>
          </a:p>
          <a:p>
            <a:r>
              <a:rPr lang="el-GR" dirty="0" smtClean="0"/>
              <a:t>Αναγνώριση απαιτήσεων κατά Δημοσίου – συμβιβασμός – παραιτήσεις </a:t>
            </a:r>
          </a:p>
          <a:p>
            <a:r>
              <a:rPr lang="el-GR" dirty="0" smtClean="0"/>
              <a:t>Γνωμοδότηση για υποβολή σε Διαιτησία και διαιτητές</a:t>
            </a:r>
          </a:p>
          <a:p>
            <a:r>
              <a:rPr lang="el-GR" dirty="0" smtClean="0"/>
              <a:t>Επεξεργασία κανόνων δικαίου </a:t>
            </a:r>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ΑΔΑ</a:t>
            </a:r>
            <a:endParaRPr lang="el-GR" dirty="0"/>
          </a:p>
        </p:txBody>
      </p:sp>
      <p:sp>
        <p:nvSpPr>
          <p:cNvPr id="3" name="Content Placeholder 2"/>
          <p:cNvSpPr>
            <a:spLocks noGrp="1"/>
          </p:cNvSpPr>
          <p:nvPr>
            <p:ph idx="1"/>
          </p:nvPr>
        </p:nvSpPr>
        <p:spPr/>
        <p:txBody>
          <a:bodyPr>
            <a:normAutofit fontScale="85000" lnSpcReduction="10000"/>
          </a:bodyPr>
          <a:lstStyle/>
          <a:p>
            <a:r>
              <a:rPr lang="el-GR" dirty="0" smtClean="0"/>
              <a:t>Από 1989 και εφεξής με νόμους</a:t>
            </a:r>
          </a:p>
          <a:p>
            <a:r>
              <a:rPr lang="el-GR" dirty="0" smtClean="0"/>
              <a:t>Σ 2001: 5 ΑΑ και 101 Α, προβλέπεται δυνατότητα ίδρυσης και με νόμο</a:t>
            </a:r>
          </a:p>
          <a:p>
            <a:r>
              <a:rPr lang="el-GR" dirty="0" smtClean="0"/>
              <a:t>Προσωπική και λειτουργική ανεξαρτησία </a:t>
            </a:r>
          </a:p>
          <a:p>
            <a:r>
              <a:rPr lang="el-GR" dirty="0" smtClean="0"/>
              <a:t>Διορισμός με απόφαση της Διάσκεψης των Προέδρων της Βουλής </a:t>
            </a:r>
          </a:p>
          <a:p>
            <a:r>
              <a:rPr lang="el-GR" dirty="0" smtClean="0"/>
              <a:t>Μόνο στις 5 ή σε όλες; </a:t>
            </a:r>
          </a:p>
          <a:p>
            <a:r>
              <a:rPr lang="el-GR" dirty="0" smtClean="0"/>
              <a:t>Ανήκουν στην εκτελεστική λειτουργία </a:t>
            </a:r>
          </a:p>
          <a:p>
            <a:r>
              <a:rPr lang="el-GR" dirty="0" smtClean="0"/>
              <a:t>Εκδίδουν διοικητικές πράξεις – ελέγχονται δικαστικώς </a:t>
            </a:r>
          </a:p>
          <a:p>
            <a:r>
              <a:rPr lang="el-GR" dirty="0" smtClean="0"/>
              <a:t>Το Δημόσιο ευθύνεται κατά το 105 </a:t>
            </a:r>
            <a:r>
              <a:rPr lang="el-GR" smtClean="0"/>
              <a:t>ΕισΝΑΚ</a:t>
            </a:r>
            <a:endParaRPr lang="el-G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lstStyle/>
          <a:p>
            <a:r>
              <a:rPr lang="el-GR" dirty="0" smtClean="0"/>
              <a:t>Πρόεδρος της Δημοκρατίας </a:t>
            </a:r>
            <a:endParaRPr lang="el-GR" dirty="0"/>
          </a:p>
        </p:txBody>
      </p:sp>
      <p:sp>
        <p:nvSpPr>
          <p:cNvPr id="3" name="Content Placeholder 2"/>
          <p:cNvSpPr>
            <a:spLocks noGrp="1"/>
          </p:cNvSpPr>
          <p:nvPr>
            <p:ph idx="1"/>
          </p:nvPr>
        </p:nvSpPr>
        <p:spPr>
          <a:xfrm>
            <a:off x="457200" y="1052736"/>
            <a:ext cx="8229600" cy="5688632"/>
          </a:xfrm>
        </p:spPr>
        <p:txBody>
          <a:bodyPr>
            <a:normAutofit fontScale="77500" lnSpcReduction="20000"/>
          </a:bodyPr>
          <a:lstStyle/>
          <a:p>
            <a:r>
              <a:rPr lang="el-GR" dirty="0" smtClean="0"/>
              <a:t>Συνδετικός κρίκος μεταξύ των οργάνων των επιμέρους λειτουργιών ά. 26 Σ</a:t>
            </a:r>
          </a:p>
          <a:p>
            <a:pPr lvl="1"/>
            <a:r>
              <a:rPr lang="el-GR" dirty="0" smtClean="0"/>
              <a:t>Ρυθμιστής του πολιτεύματος: 30 παρ. 1, 37, 38, 40, 41, 44 παρ. 3 Σ</a:t>
            </a:r>
          </a:p>
          <a:p>
            <a:pPr lvl="2"/>
            <a:r>
              <a:rPr lang="el-GR" dirty="0" smtClean="0"/>
              <a:t>Διορισμός και απαλλαγή Κυβέρνησης, Σύγκλιση Βουλής σε σύνοδο, κήρυξη έναρξης και λήξης εργασιών Βουλής, αναστολή εργασιών Βουλής, διάλυση Βουλής, Διαγγέλματα (προσυπογραφή και δημοσίευση στο ΦΕΚ) </a:t>
            </a:r>
          </a:p>
          <a:p>
            <a:pPr lvl="1"/>
            <a:r>
              <a:rPr lang="el-GR" dirty="0" smtClean="0"/>
              <a:t>Διεθνής παραστάτης της χώρας: 36 παρ. 1 Σ (διεθνής εκπροσώπηση, κήρυξη πολέμου, συνομολόγηση συνθηκών)</a:t>
            </a:r>
          </a:p>
          <a:p>
            <a:pPr lvl="2"/>
            <a:r>
              <a:rPr lang="el-GR" dirty="0" smtClean="0"/>
              <a:t>Συνομολόγηση συνθηκών (κύρωση συνθηκών με διάταγμα, όχι διαπραγμάτευση) 36 παρ. 1  – ειδικές περιπτώσεις συγκατάθεσης Βουλής με νόμο (36 παρ. 2) – ειδικές διατάξεις 27 και 28 Σ, οπότε 42 παρ. 1</a:t>
            </a:r>
          </a:p>
          <a:p>
            <a:pPr lvl="1"/>
            <a:r>
              <a:rPr lang="el-GR" dirty="0" smtClean="0"/>
              <a:t>Συμμετοχή στη νομοθετική λειτουργία: 26 παρ. 1, 42 παρ. 2 (αναπομπή), 44 παρ. 1 (ΠΝΠ) και 2 (Δημοψήφισμα), 48 παρ. 2 (κατάσταση ανάγκης) Σ</a:t>
            </a:r>
          </a:p>
          <a:p>
            <a:pPr lvl="1"/>
            <a:r>
              <a:rPr lang="el-GR" dirty="0" smtClean="0"/>
              <a:t>(Οιονεί) Δικαστικές αρμοδιότητες: 47 παρ. 1 Σ (κυβερνητική πράξη)</a:t>
            </a:r>
          </a:p>
          <a:p>
            <a:pPr lvl="1"/>
            <a:r>
              <a:rPr lang="el-GR" b="1" dirty="0" smtClean="0"/>
              <a:t>Όργανο της δημόσιας διοίκησης: 26 παρ. 2, 43, 45, 46, 50 Σ</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Κανόνες λειτουργίας</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Άρθρο 35 παρ. 1</a:t>
            </a:r>
          </a:p>
          <a:p>
            <a:pPr lvl="1"/>
            <a:r>
              <a:rPr lang="el-GR" b="1" dirty="0" smtClean="0"/>
              <a:t>Προσυπογραφή</a:t>
            </a:r>
          </a:p>
          <a:p>
            <a:pPr lvl="1"/>
            <a:r>
              <a:rPr lang="el-GR" b="1" dirty="0" smtClean="0"/>
              <a:t>Δημοσίευση</a:t>
            </a:r>
            <a:r>
              <a:rPr lang="el-GR" dirty="0" smtClean="0"/>
              <a:t> στην Εφημερίδα της Κυβερνήσεως – όχι προφορικές πράξεις </a:t>
            </a:r>
          </a:p>
          <a:p>
            <a:r>
              <a:rPr lang="el-GR" dirty="0" smtClean="0"/>
              <a:t>Μέρος </a:t>
            </a:r>
            <a:r>
              <a:rPr lang="el-GR" i="1" dirty="0" smtClean="0"/>
              <a:t>σύνθετου</a:t>
            </a:r>
            <a:r>
              <a:rPr lang="el-GR" dirty="0" smtClean="0"/>
              <a:t> οργάνου </a:t>
            </a:r>
          </a:p>
          <a:p>
            <a:r>
              <a:rPr lang="el-GR" dirty="0" smtClean="0"/>
              <a:t>Χωρίς προσυπογραφή μόνο 35 παρ. 2 </a:t>
            </a:r>
          </a:p>
          <a:p>
            <a:pPr lvl="1"/>
            <a:r>
              <a:rPr lang="el-GR" dirty="0" smtClean="0"/>
              <a:t>μόνο για το διορισμό του προσωπικού της Προεδρίας Δημοκρατίας διοικητικές πράξεις</a:t>
            </a:r>
          </a:p>
          <a:p>
            <a:r>
              <a:rPr lang="el-GR" dirty="0" smtClean="0"/>
              <a:t>Έκδοση </a:t>
            </a:r>
            <a:r>
              <a:rPr lang="el-GR" b="1" dirty="0" smtClean="0"/>
              <a:t>διαταγμάτων</a:t>
            </a:r>
            <a:r>
              <a:rPr lang="el-GR" dirty="0" smtClean="0"/>
              <a:t> – όλες οι πράξεις του </a:t>
            </a:r>
            <a:r>
              <a:rPr lang="el-GR" dirty="0" err="1" smtClean="0"/>
              <a:t>ΠτΔ</a:t>
            </a:r>
            <a:r>
              <a:rPr lang="el-GR" dirty="0" smtClean="0"/>
              <a:t>, αλλά όχι τα διαγγέλματα, κατά το  44 παρ. 3 και όχι η έκδοση και δημοσίευση νόμων (42)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Προσυπογραφή </a:t>
            </a:r>
            <a:endParaRPr lang="el-GR" dirty="0"/>
          </a:p>
        </p:txBody>
      </p:sp>
      <p:sp>
        <p:nvSpPr>
          <p:cNvPr id="3" name="Content Placeholder 2"/>
          <p:cNvSpPr>
            <a:spLocks noGrp="1"/>
          </p:cNvSpPr>
          <p:nvPr>
            <p:ph idx="1"/>
          </p:nvPr>
        </p:nvSpPr>
        <p:spPr/>
        <p:txBody>
          <a:bodyPr>
            <a:normAutofit fontScale="77500" lnSpcReduction="20000"/>
          </a:bodyPr>
          <a:lstStyle/>
          <a:p>
            <a:r>
              <a:rPr lang="el-GR" dirty="0" smtClean="0"/>
              <a:t>Κοινοβουλευτική αρχή</a:t>
            </a:r>
          </a:p>
          <a:p>
            <a:r>
              <a:rPr lang="el-GR" dirty="0" smtClean="0"/>
              <a:t>Υπογραφή του αρμόδιου κυβερνητικού οργάνου πριν την υπογραφή του </a:t>
            </a:r>
            <a:r>
              <a:rPr lang="el-GR" dirty="0" err="1" smtClean="0"/>
              <a:t>ΠτΔ</a:t>
            </a:r>
            <a:r>
              <a:rPr lang="el-GR" dirty="0" smtClean="0"/>
              <a:t> – σύμπραξη για την επέλευση εννόμων αποτελεσμάτων</a:t>
            </a:r>
          </a:p>
          <a:p>
            <a:r>
              <a:rPr lang="el-GR" dirty="0" smtClean="0"/>
              <a:t>Εάν το πρόσωπο που προσυπογράφει δεν έχει την ιδιότητα κατά το χρόνο δημοσίευσης του διατάγματος, το διάταγμα πάσχει ακυρότητας εκτός εάν το όργανο που διαδέχθηκε συναινέσει με ρητή πράξη στη δημοσίευση – απαιτείται να διατηρείται η ιδιότητα και κατά τη δημοσίευση </a:t>
            </a:r>
          </a:p>
          <a:p>
            <a:r>
              <a:rPr lang="el-GR" dirty="0" smtClean="0"/>
              <a:t>Έλεγχος νομιμότητας μόνο για προφανείς παραβάσεις – παραλείψεις </a:t>
            </a:r>
          </a:p>
          <a:p>
            <a:r>
              <a:rPr lang="el-GR" dirty="0" smtClean="0"/>
              <a:t>Όχι αρμοδιότητα άρνησης υπογραφής για άλλα σφάλματα ούτε αρμοδιότητα τροποποίησης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el-GR" dirty="0" smtClean="0"/>
              <a:t>Διοικητικές αρμοδιότητες </a:t>
            </a:r>
            <a:r>
              <a:rPr lang="el-GR" dirty="0" err="1" smtClean="0"/>
              <a:t>ΠτΔ</a:t>
            </a:r>
            <a:r>
              <a:rPr lang="el-GR" dirty="0" smtClean="0"/>
              <a:t> </a:t>
            </a:r>
            <a:endParaRPr lang="el-GR" dirty="0"/>
          </a:p>
        </p:txBody>
      </p:sp>
      <p:sp>
        <p:nvSpPr>
          <p:cNvPr id="3" name="Content Placeholder 2"/>
          <p:cNvSpPr>
            <a:spLocks noGrp="1"/>
          </p:cNvSpPr>
          <p:nvPr>
            <p:ph idx="1"/>
          </p:nvPr>
        </p:nvSpPr>
        <p:spPr>
          <a:xfrm>
            <a:off x="457200" y="1268760"/>
            <a:ext cx="8229600" cy="5328592"/>
          </a:xfrm>
        </p:spPr>
        <p:txBody>
          <a:bodyPr>
            <a:normAutofit fontScale="77500" lnSpcReduction="20000"/>
          </a:bodyPr>
          <a:lstStyle/>
          <a:p>
            <a:r>
              <a:rPr lang="el-GR" dirty="0" smtClean="0"/>
              <a:t>Έκδοση και δημοσίευση νόμων (42 παρ. 1) και όσων εγκρίνονται κατόπιν δημοψηφίσματος (44 παρ. 2)</a:t>
            </a:r>
          </a:p>
          <a:p>
            <a:r>
              <a:rPr lang="el-GR" dirty="0" smtClean="0"/>
              <a:t>Διατάγματα (ά. 43) </a:t>
            </a:r>
          </a:p>
          <a:p>
            <a:pPr lvl="1"/>
            <a:r>
              <a:rPr lang="el-GR" dirty="0" smtClean="0"/>
              <a:t>Ατομικά διατάγματα βάσει κανόνα δικαίου (Ν, Κανονιστικό διάταγμα 43 παρ. 2 και 4)</a:t>
            </a:r>
          </a:p>
          <a:p>
            <a:pPr lvl="1"/>
            <a:r>
              <a:rPr lang="el-GR" dirty="0" smtClean="0"/>
              <a:t>Κανονιστικά διατάγματα είτε βάσει Σ (43 παρ. 1, 54 παρ. 2) είτε δυνάμει νομοθετικής εξουσιοδότησης (43 παρ. 2 και 4)</a:t>
            </a:r>
          </a:p>
          <a:p>
            <a:r>
              <a:rPr lang="el-GR" dirty="0" smtClean="0"/>
              <a:t>Αρχηγία ενόπλων δυνάμεων / απονομή βαθμών στους υπηρετούντες (45) – συμβολική αρμοδιότητα </a:t>
            </a:r>
          </a:p>
          <a:p>
            <a:r>
              <a:rPr lang="el-GR" dirty="0" smtClean="0"/>
              <a:t>Διορισμός και απόλυση δημοσίων υπαλλήλων πλην εξαιρέσεων στο νόμο (Υπουργός, πλην υπαλλήλων ΥΠΕΞ) – 46 παρ. 1 </a:t>
            </a:r>
          </a:p>
          <a:p>
            <a:r>
              <a:rPr lang="el-GR" dirty="0" smtClean="0"/>
              <a:t>Απονομή παρασήμων (46 παρ. 2</a:t>
            </a:r>
            <a:r>
              <a:rPr lang="el-GR" dirty="0" smtClean="0"/>
              <a:t>)</a:t>
            </a:r>
            <a:endParaRPr lang="el-GR" dirty="0" smtClean="0"/>
          </a:p>
          <a:p>
            <a:r>
              <a:rPr lang="el-GR" dirty="0" smtClean="0"/>
              <a:t>Ά. 50 Σ</a:t>
            </a:r>
            <a:endParaRPr lang="el-GR"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Κυβέρνηση</a:t>
            </a:r>
            <a:endParaRPr lang="el-GR" dirty="0"/>
          </a:p>
        </p:txBody>
      </p:sp>
      <p:sp>
        <p:nvSpPr>
          <p:cNvPr id="3" name="Content Placeholder 2"/>
          <p:cNvSpPr>
            <a:spLocks noGrp="1"/>
          </p:cNvSpPr>
          <p:nvPr>
            <p:ph idx="1"/>
          </p:nvPr>
        </p:nvSpPr>
        <p:spPr/>
        <p:txBody>
          <a:bodyPr>
            <a:normAutofit fontScale="92500" lnSpcReduction="10000"/>
          </a:bodyPr>
          <a:lstStyle/>
          <a:p>
            <a:r>
              <a:rPr lang="el-GR" dirty="0" smtClean="0"/>
              <a:t>Συλλογικό όργανο </a:t>
            </a:r>
            <a:r>
              <a:rPr lang="el-GR" dirty="0" smtClean="0"/>
              <a:t>- </a:t>
            </a:r>
            <a:r>
              <a:rPr lang="el-GR" dirty="0" smtClean="0"/>
              <a:t>Ανώτατο </a:t>
            </a:r>
            <a:r>
              <a:rPr lang="el-GR" dirty="0" smtClean="0"/>
              <a:t>όργανο διακυβέρνησης της χώρας</a:t>
            </a:r>
            <a:endParaRPr lang="el-GR" dirty="0" smtClean="0"/>
          </a:p>
          <a:p>
            <a:r>
              <a:rPr lang="el-GR" dirty="0" smtClean="0"/>
              <a:t>Ευρεία έννοια: Πρωθυπουργός, Αντιπρόεδροι Κυβέρνησης, Υπουργοί, Αναπληρωτές Υπουργοί, Υπουργοί άνευ χαρτοφυλακίου, υφυπουργοί και συλλογικά όργανα αυτών</a:t>
            </a:r>
          </a:p>
          <a:p>
            <a:r>
              <a:rPr lang="el-GR" dirty="0" smtClean="0"/>
              <a:t>Στενή έννοια: Υπουργικό συμβούλιο - μόνο Πρωθυπουργός, Αντιπρόεδροι Κυβέρνησης και Υπουργοί </a:t>
            </a:r>
            <a:r>
              <a:rPr lang="el-GR" dirty="0" smtClean="0"/>
              <a:t>και </a:t>
            </a:r>
            <a:r>
              <a:rPr lang="el-GR" dirty="0" smtClean="0"/>
              <a:t>αναπληρωτές υπουργοί και υπουργοί Επικρατείας (ά. 81 Σ</a:t>
            </a:r>
            <a:r>
              <a:rPr lang="el-GR" dirty="0" smtClean="0"/>
              <a:t>) </a:t>
            </a:r>
            <a:endParaRPr lang="el-GR"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Αρμοδιότητες Κυβέρνησης </a:t>
            </a:r>
            <a:endParaRPr lang="el-GR" dirty="0"/>
          </a:p>
        </p:txBody>
      </p:sp>
      <p:sp>
        <p:nvSpPr>
          <p:cNvPr id="3" name="Content Placeholder 2"/>
          <p:cNvSpPr>
            <a:spLocks noGrp="1"/>
          </p:cNvSpPr>
          <p:nvPr>
            <p:ph idx="1"/>
          </p:nvPr>
        </p:nvSpPr>
        <p:spPr/>
        <p:txBody>
          <a:bodyPr>
            <a:normAutofit fontScale="92500" lnSpcReduction="20000"/>
          </a:bodyPr>
          <a:lstStyle/>
          <a:p>
            <a:r>
              <a:rPr lang="el-GR" dirty="0" smtClean="0"/>
              <a:t>Άρθρο 82 </a:t>
            </a:r>
            <a:r>
              <a:rPr lang="el-GR" dirty="0" smtClean="0"/>
              <a:t>παρ.1 Σ: </a:t>
            </a:r>
            <a:r>
              <a:rPr lang="el-GR" dirty="0" smtClean="0"/>
              <a:t>κυβερνητική λειτουργία, κατεύθυνση γενικής πολιτικής χώρας </a:t>
            </a:r>
          </a:p>
          <a:p>
            <a:r>
              <a:rPr lang="el-GR" dirty="0" smtClean="0"/>
              <a:t>Εκ του Σ: </a:t>
            </a:r>
          </a:p>
          <a:p>
            <a:pPr lvl="1"/>
            <a:r>
              <a:rPr lang="el-GR" dirty="0" smtClean="0"/>
              <a:t>Άρθρα </a:t>
            </a:r>
            <a:r>
              <a:rPr lang="el-GR" dirty="0" smtClean="0"/>
              <a:t>44 παρ. </a:t>
            </a:r>
            <a:r>
              <a:rPr lang="el-GR" dirty="0" smtClean="0"/>
              <a:t>1, 44 παρ. 2 και 48 Σ</a:t>
            </a:r>
            <a:endParaRPr lang="el-GR" dirty="0" smtClean="0"/>
          </a:p>
          <a:p>
            <a:pPr lvl="1"/>
            <a:r>
              <a:rPr lang="el-GR" dirty="0" smtClean="0"/>
              <a:t>Προτείνει </a:t>
            </a:r>
            <a:r>
              <a:rPr lang="el-GR" dirty="0" smtClean="0"/>
              <a:t> και προσυπογράφει διατάγματα </a:t>
            </a:r>
            <a:endParaRPr lang="el-GR" dirty="0" smtClean="0"/>
          </a:p>
          <a:p>
            <a:pPr lvl="1"/>
            <a:r>
              <a:rPr lang="el-GR" dirty="0" smtClean="0"/>
              <a:t>Διοικεί τις ένοπλες δυνάμεις (ά. 45 Σ)</a:t>
            </a:r>
          </a:p>
          <a:p>
            <a:pPr lvl="1"/>
            <a:r>
              <a:rPr lang="el-GR" dirty="0" smtClean="0"/>
              <a:t>Ρυθμιστικές αρμοδιότητες</a:t>
            </a:r>
            <a:endParaRPr lang="el-GR" dirty="0" smtClean="0"/>
          </a:p>
          <a:p>
            <a:r>
              <a:rPr lang="el-GR" dirty="0" smtClean="0"/>
              <a:t>Εκ του νομοθετικού πλαισίου νομοθετικές και διοικητικές αρμοδιότητες </a:t>
            </a:r>
            <a:endParaRPr lang="el-GR" dirty="0" smtClean="0"/>
          </a:p>
          <a:p>
            <a:r>
              <a:rPr lang="el-GR" dirty="0" smtClean="0"/>
              <a:t>Νόμος κατά το 81 παρ. 1: </a:t>
            </a:r>
            <a:r>
              <a:rPr lang="el-GR" dirty="0" err="1" smtClean="0"/>
              <a:t>Κωδικοποιητικό</a:t>
            </a:r>
            <a:r>
              <a:rPr lang="el-GR" dirty="0" smtClean="0"/>
              <a:t> διάταγμα 63/2005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smtClean="0"/>
              <a:t>Αρμοδιότητες ΚΔ 63/2005</a:t>
            </a:r>
            <a:endParaRPr lang="el-GR" dirty="0"/>
          </a:p>
        </p:txBody>
      </p:sp>
      <p:sp>
        <p:nvSpPr>
          <p:cNvPr id="3" name="Content Placeholder 2"/>
          <p:cNvSpPr>
            <a:spLocks noGrp="1"/>
          </p:cNvSpPr>
          <p:nvPr>
            <p:ph idx="1"/>
          </p:nvPr>
        </p:nvSpPr>
        <p:spPr>
          <a:xfrm>
            <a:off x="395536" y="1268760"/>
            <a:ext cx="8229600" cy="5184576"/>
          </a:xfrm>
        </p:spPr>
        <p:txBody>
          <a:bodyPr>
            <a:normAutofit fontScale="85000" lnSpcReduction="20000"/>
          </a:bodyPr>
          <a:lstStyle/>
          <a:p>
            <a:r>
              <a:rPr lang="el-GR" dirty="0" smtClean="0"/>
              <a:t>Αρμοδιότητες Υπουργικού Συμβουλίου</a:t>
            </a:r>
            <a:endParaRPr lang="el-GR" dirty="0" smtClean="0"/>
          </a:p>
          <a:p>
            <a:pPr lvl="1"/>
            <a:r>
              <a:rPr lang="el-GR" dirty="0" smtClean="0"/>
              <a:t>Άρθρο 2 ΚΔ 63/2005: </a:t>
            </a:r>
          </a:p>
          <a:p>
            <a:pPr lvl="2"/>
            <a:r>
              <a:rPr lang="el-GR" dirty="0" smtClean="0"/>
              <a:t>α) Καθορίζει και κατευθύνει, κατά το άρθρο 82 παρ. 1 του Συντάγματος, τη </a:t>
            </a:r>
            <a:r>
              <a:rPr lang="el-GR" i="1" dirty="0" smtClean="0"/>
              <a:t>γενική πολιτική της Χώρας </a:t>
            </a:r>
            <a:r>
              <a:rPr lang="el-GR" dirty="0" smtClean="0"/>
              <a:t>σύμφωνα με τους ορισμούς του Συντάγματος και των νόμων </a:t>
            </a:r>
          </a:p>
          <a:p>
            <a:pPr lvl="3"/>
            <a:r>
              <a:rPr lang="el-GR" dirty="0" smtClean="0"/>
              <a:t>Διεθνείς σχέσεις </a:t>
            </a:r>
          </a:p>
          <a:p>
            <a:pPr lvl="2"/>
            <a:r>
              <a:rPr lang="el-GR" dirty="0" smtClean="0"/>
              <a:t>β) Αποφασίζει για </a:t>
            </a:r>
            <a:r>
              <a:rPr lang="el-GR" i="1" dirty="0" smtClean="0"/>
              <a:t>πολιτικά θέματα γενικότερης σημασίας</a:t>
            </a:r>
          </a:p>
          <a:p>
            <a:pPr lvl="3"/>
            <a:r>
              <a:rPr lang="el-GR" dirty="0" smtClean="0"/>
              <a:t>Οικονομικό πρόγραμμα και γενικότερα ζητήματα πολιτικής </a:t>
            </a:r>
          </a:p>
          <a:p>
            <a:pPr lvl="2"/>
            <a:r>
              <a:rPr lang="el-GR" dirty="0" smtClean="0"/>
              <a:t>γ) Αποφασίζει για κάθε θέμα αρμοδιότητας συλλογικών κυβερνητικών οργάνων ή για κάθε θέμα αρμοδιότητας ενός ή περισσότερων υπουργών που παραπέμπει σε αυτό ο Πρωθυπουργός. Οι σχετικές αποφάσεις του Υπουργικού Συμβουλίου υποκαθιστούν τις αποφάσεις των αρμόδιων οργάνων. (μεταβιβαστικό αποτέλεσμα) </a:t>
            </a:r>
          </a:p>
          <a:p>
            <a:pPr lvl="2"/>
            <a:r>
              <a:rPr lang="el-GR" dirty="0" smtClean="0"/>
              <a:t>δ) Ασκεί κάθε άλλη αρμοδιότητα που προβλέπει το Σύνταγμα και οι νόμοι</a:t>
            </a:r>
          </a:p>
          <a:p>
            <a:pPr lvl="1"/>
            <a:r>
              <a:rPr lang="el-GR" dirty="0" smtClean="0"/>
              <a:t>Προτείνει την έκδοση </a:t>
            </a:r>
            <a:r>
              <a:rPr lang="el-GR" i="1" dirty="0" smtClean="0"/>
              <a:t>Διαταγμάτων</a:t>
            </a:r>
            <a:r>
              <a:rPr lang="el-GR" dirty="0" smtClean="0"/>
              <a:t>, όπου απαιτείται πρόταση Υπουργικού Συμβουλίου </a:t>
            </a:r>
            <a:r>
              <a:rPr lang="el-GR" dirty="0" smtClean="0"/>
              <a:t> </a:t>
            </a:r>
            <a:endParaRPr lang="el-GR"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294</TotalTime>
  <Words>1595</Words>
  <Application>Microsoft Office PowerPoint</Application>
  <PresentationFormat>On-screen Show (4:3)</PresentationFormat>
  <Paragraphs>161</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Διοικητική οργάνωση του Κράτους </vt:lpstr>
      <vt:lpstr>ΚεντρικΑ ΟΡΓΑΝΑ ΤΟΥ ΚΡΑΤΟΥΣ </vt:lpstr>
      <vt:lpstr>Πρόεδρος της Δημοκρατίας </vt:lpstr>
      <vt:lpstr>Κανόνες λειτουργίας</vt:lpstr>
      <vt:lpstr>Προσυπογραφή </vt:lpstr>
      <vt:lpstr>Διοικητικές αρμοδιότητες ΠτΔ </vt:lpstr>
      <vt:lpstr>Κυβέρνηση</vt:lpstr>
      <vt:lpstr>Αρμοδιότητες Κυβέρνησης </vt:lpstr>
      <vt:lpstr>Αρμοδιότητες ΚΔ 63/2005</vt:lpstr>
      <vt:lpstr>Συλλογικά όργανα Κυβέρνησης </vt:lpstr>
      <vt:lpstr>Πρωθυπουργός </vt:lpstr>
      <vt:lpstr>Υπουργοί </vt:lpstr>
      <vt:lpstr>Αρμοδιότητες</vt:lpstr>
      <vt:lpstr>Οργάνωση υπουργείων</vt:lpstr>
      <vt:lpstr>Αρμοδιότητες υπουργού ως προϊσταμένου </vt:lpstr>
      <vt:lpstr>Λοιπά κεντρικά όργανα</vt:lpstr>
      <vt:lpstr>Μεγάλα Σώματα Διοίκησης </vt:lpstr>
      <vt:lpstr>ΣτΕ – επεξεργασία διαταγμάτων </vt:lpstr>
      <vt:lpstr>ΕλΣυν</vt:lpstr>
      <vt:lpstr>ΝΣΚ – ά. 100Α Σ</vt:lpstr>
      <vt:lpstr>ΑΔΑ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Διοικητική οργάνωση του Κράτους</dc:title>
  <dc:creator>ΑΙ</dc:creator>
  <cp:lastModifiedBy>ΑΙ</cp:lastModifiedBy>
  <cp:revision>29</cp:revision>
  <dcterms:created xsi:type="dcterms:W3CDTF">2015-03-16T12:26:39Z</dcterms:created>
  <dcterms:modified xsi:type="dcterms:W3CDTF">2015-03-23T14:01:04Z</dcterms:modified>
</cp:coreProperties>
</file>