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57" r:id="rId3"/>
    <p:sldId id="258" r:id="rId4"/>
    <p:sldId id="308" r:id="rId5"/>
    <p:sldId id="280" r:id="rId6"/>
    <p:sldId id="259" r:id="rId7"/>
    <p:sldId id="284" r:id="rId8"/>
    <p:sldId id="281" r:id="rId9"/>
    <p:sldId id="282" r:id="rId10"/>
    <p:sldId id="283" r:id="rId11"/>
    <p:sldId id="260" r:id="rId12"/>
    <p:sldId id="285" r:id="rId13"/>
    <p:sldId id="311" r:id="rId14"/>
    <p:sldId id="261" r:id="rId15"/>
    <p:sldId id="273" r:id="rId16"/>
    <p:sldId id="262" r:id="rId17"/>
    <p:sldId id="271" r:id="rId18"/>
    <p:sldId id="263" r:id="rId19"/>
    <p:sldId id="295" r:id="rId20"/>
    <p:sldId id="294" r:id="rId21"/>
    <p:sldId id="298" r:id="rId22"/>
    <p:sldId id="297" r:id="rId23"/>
    <p:sldId id="272" r:id="rId24"/>
    <p:sldId id="264" r:id="rId25"/>
    <p:sldId id="300" r:id="rId26"/>
    <p:sldId id="274" r:id="rId27"/>
    <p:sldId id="287" r:id="rId28"/>
    <p:sldId id="265" r:id="rId29"/>
    <p:sldId id="303" r:id="rId30"/>
    <p:sldId id="302" r:id="rId31"/>
    <p:sldId id="275" r:id="rId32"/>
    <p:sldId id="288" r:id="rId33"/>
    <p:sldId id="289" r:id="rId34"/>
    <p:sldId id="266" r:id="rId35"/>
    <p:sldId id="315" r:id="rId36"/>
    <p:sldId id="314" r:id="rId37"/>
    <p:sldId id="276" r:id="rId38"/>
    <p:sldId id="267" r:id="rId39"/>
    <p:sldId id="305" r:id="rId40"/>
    <p:sldId id="277" r:id="rId41"/>
    <p:sldId id="278" r:id="rId42"/>
    <p:sldId id="268" r:id="rId43"/>
    <p:sldId id="307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esa Ward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133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574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653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501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684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29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65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187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45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734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382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86A81-3EB9-544E-BC42-5FF8EBB7F41C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0FF2F-4AB8-E44B-993E-3A4527313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186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029" y="18505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8479"/>
            <a:ext cx="9144000" cy="36218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b="1" dirty="0" smtClean="0">
              <a:latin typeface="Copperplate Gothic Bold" panose="020E07050202060204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Copperplate Gothic Bold" panose="020E0705020206020404" pitchFamily="34" charset="0"/>
              </a:rPr>
              <a:t>GEOPOLITICS OF 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Copperplate Gothic Bold" panose="020E0705020206020404" pitchFamily="34" charset="0"/>
              </a:rPr>
              <a:t>THE MIDDLE EAST AND TURKEY</a:t>
            </a:r>
            <a:r>
              <a:rPr lang="en-US" sz="4000" dirty="0" smtClean="0">
                <a:latin typeface="Copperplate Gothic Bold" panose="020E0705020206020404" pitchFamily="34" charset="0"/>
              </a:rPr>
              <a:t/>
            </a:r>
            <a:br>
              <a:rPr lang="en-US" sz="4000" dirty="0" smtClean="0">
                <a:latin typeface="Copperplate Gothic Bold" panose="020E0705020206020404" pitchFamily="34" charset="0"/>
              </a:rPr>
            </a:br>
            <a:endParaRPr lang="en-US" sz="4000" dirty="0">
              <a:latin typeface="Copperplate Gothic Bold" panose="020E07050202060204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3630304"/>
            <a:ext cx="9144000" cy="322063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 smtClean="0">
              <a:latin typeface="Bookman Old Style" panose="02050604050505020204" pitchFamily="18" charset="0"/>
              <a:cs typeface="Franklin Gothic Book"/>
            </a:endParaRPr>
          </a:p>
          <a:p>
            <a:pPr marL="0" indent="0">
              <a:buNone/>
            </a:pPr>
            <a:endParaRPr lang="en-US" sz="2400" b="1" dirty="0" smtClean="0">
              <a:latin typeface="Bookman Old Style" panose="02050604050505020204" pitchFamily="18" charset="0"/>
              <a:cs typeface="Franklin Gothic Book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400" b="1" dirty="0" smtClean="0">
                <a:latin typeface="Bookman Old Style" panose="02050604050505020204" pitchFamily="18" charset="0"/>
                <a:cs typeface="Franklin Gothic Book"/>
              </a:rPr>
              <a:t>						</a:t>
            </a:r>
            <a:r>
              <a:rPr lang="en-US" sz="29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Dr. ILIAS ILIOPOULOS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9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			</a:t>
            </a: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Dr. </a:t>
            </a:r>
            <a:r>
              <a:rPr lang="en-US" sz="2200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phil</a:t>
            </a: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, Ludwig-Maximilian University of Munich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			Ass. Prof., National University of Athens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			Former </a:t>
            </a: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Prof., </a:t>
            </a: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Hellenic Naval War </a:t>
            </a: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College &amp; </a:t>
            </a: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American College of Greece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endParaRPr lang="el-GR" sz="22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US" sz="2600" dirty="0">
              <a:latin typeface="Bookman Old Style" panose="02050604050505020204" pitchFamily="18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2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177361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1915-1916, The Gallipoli campaign</a:t>
            </a:r>
            <a:r>
              <a:rPr lang="en-US" b="1" dirty="0" smtClean="0"/>
              <a:t>: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803" y="2249424"/>
            <a:ext cx="6034617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7912" y="73152"/>
            <a:ext cx="5207000" cy="307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8413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191069"/>
            <a:ext cx="8925635" cy="66669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1914–1917:  British </a:t>
            </a:r>
            <a:r>
              <a:rPr lang="en-US" dirty="0" smtClean="0"/>
              <a:t>and </a:t>
            </a:r>
            <a:r>
              <a:rPr lang="en-US" b="1" dirty="0" smtClean="0"/>
              <a:t>Ottoman</a:t>
            </a:r>
            <a:r>
              <a:rPr lang="en-US" dirty="0" smtClean="0"/>
              <a:t> forces battle back and forth on </a:t>
            </a:r>
            <a:r>
              <a:rPr lang="en-US" b="1" dirty="0" smtClean="0">
                <a:solidFill>
                  <a:schemeClr val="bg1"/>
                </a:solidFill>
              </a:rPr>
              <a:t>Mesopotamian</a:t>
            </a:r>
            <a:r>
              <a:rPr lang="en-US" dirty="0" smtClean="0"/>
              <a:t> front. </a:t>
            </a:r>
            <a:r>
              <a:rPr lang="en-US" b="1" dirty="0" smtClean="0"/>
              <a:t>Britain</a:t>
            </a:r>
            <a:r>
              <a:rPr lang="en-US" dirty="0" smtClean="0"/>
              <a:t> captures </a:t>
            </a:r>
            <a:r>
              <a:rPr lang="en-US" b="1" dirty="0" smtClean="0">
                <a:solidFill>
                  <a:schemeClr val="bg1"/>
                </a:solidFill>
              </a:rPr>
              <a:t>Baghdad</a:t>
            </a:r>
            <a:r>
              <a:rPr lang="en-US" dirty="0" smtClean="0"/>
              <a:t> and takes over </a:t>
            </a:r>
            <a:r>
              <a:rPr lang="en-US" b="1" dirty="0" smtClean="0"/>
              <a:t>Southern Iraq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1915:  </a:t>
            </a:r>
            <a:r>
              <a:rPr lang="en-US" b="1" dirty="0" smtClean="0">
                <a:solidFill>
                  <a:schemeClr val="bg1"/>
                </a:solidFill>
              </a:rPr>
              <a:t>Jamal Pasha </a:t>
            </a:r>
            <a:r>
              <a:rPr lang="en-US" dirty="0" smtClean="0"/>
              <a:t>strike against </a:t>
            </a:r>
            <a:r>
              <a:rPr lang="en-US" b="1" dirty="0" smtClean="0"/>
              <a:t>Suez Canal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1917–1918: British</a:t>
            </a:r>
            <a:r>
              <a:rPr lang="en-US" dirty="0" smtClean="0"/>
              <a:t> build up troops in </a:t>
            </a:r>
            <a:r>
              <a:rPr lang="en-US" b="1" dirty="0" smtClean="0"/>
              <a:t>Egypt </a:t>
            </a:r>
            <a:r>
              <a:rPr lang="en-US" dirty="0" smtClean="0"/>
              <a:t>and attack Turks in </a:t>
            </a:r>
            <a:r>
              <a:rPr lang="en-US" b="1" dirty="0" smtClean="0"/>
              <a:t>Palestine</a:t>
            </a:r>
            <a:r>
              <a:rPr lang="en-US" dirty="0" smtClean="0"/>
              <a:t>;  </a:t>
            </a:r>
            <a:r>
              <a:rPr lang="en-US" b="1" dirty="0" smtClean="0">
                <a:solidFill>
                  <a:schemeClr val="bg1"/>
                </a:solidFill>
              </a:rPr>
              <a:t>Arab Revolt </a:t>
            </a:r>
            <a:r>
              <a:rPr lang="en-US" dirty="0" smtClean="0"/>
              <a:t>captures </a:t>
            </a:r>
            <a:r>
              <a:rPr lang="en-US" b="1" dirty="0" smtClean="0"/>
              <a:t>Damascus</a:t>
            </a:r>
            <a:r>
              <a:rPr lang="en-US" dirty="0" smtClean="0"/>
              <a:t> and the </a:t>
            </a:r>
            <a:r>
              <a:rPr lang="en-US" b="1" dirty="0" smtClean="0"/>
              <a:t>French</a:t>
            </a:r>
            <a:r>
              <a:rPr lang="en-US" dirty="0" smtClean="0"/>
              <a:t> take over </a:t>
            </a:r>
            <a:r>
              <a:rPr lang="en-US" b="1" dirty="0" smtClean="0"/>
              <a:t>Beirut</a:t>
            </a:r>
            <a:r>
              <a:rPr lang="en-US" dirty="0" smtClean="0"/>
              <a:t>  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Oct. 31, 1918: </a:t>
            </a:r>
            <a:r>
              <a:rPr lang="en-US" dirty="0" smtClean="0"/>
              <a:t>Ottomans sign </a:t>
            </a:r>
            <a:r>
              <a:rPr lang="en-US" b="1" dirty="0" smtClean="0"/>
              <a:t>Armistice of </a:t>
            </a:r>
            <a:r>
              <a:rPr lang="en-US" b="1" dirty="0" err="1" smtClean="0"/>
              <a:t>Mudros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59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War in the Middle East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46" y="1023582"/>
            <a:ext cx="9093892" cy="5766469"/>
          </a:xfrm>
        </p:spPr>
      </p:pic>
    </p:spTree>
    <p:extLst>
      <p:ext uri="{BB962C8B-B14F-4D97-AF65-F5344CB8AC3E}">
        <p14:creationId xmlns:p14="http://schemas.microsoft.com/office/powerpoint/2010/main" xmlns="" val="39942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59307" y="969484"/>
            <a:ext cx="8707272" cy="5579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WWI resulted in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partial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division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the Ottoman Empire and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the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occupation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its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Arab provinces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smtClean="0"/>
              <a:t> </a:t>
            </a:r>
            <a:r>
              <a:rPr lang="en-US" sz="3600" b="1" dirty="0" smtClean="0"/>
              <a:t>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Britain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France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512"/>
            <a:ext cx="9144000" cy="1172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Wartime Administration in Greater Syria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6537"/>
            <a:ext cx="9144000" cy="544545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b="1" dirty="0" smtClean="0"/>
              <a:t>Sultan-Caliph</a:t>
            </a:r>
            <a:r>
              <a:rPr lang="en-US" dirty="0" smtClean="0"/>
              <a:t> issued a call of </a:t>
            </a:r>
            <a:r>
              <a:rPr lang="en-US" b="1" i="1" dirty="0" smtClean="0">
                <a:solidFill>
                  <a:schemeClr val="bg1"/>
                </a:solidFill>
              </a:rPr>
              <a:t>jihad</a:t>
            </a:r>
            <a:r>
              <a:rPr lang="en-US" dirty="0" smtClean="0"/>
              <a:t>, urging                         </a:t>
            </a:r>
            <a:r>
              <a:rPr lang="en-US" b="1" dirty="0" smtClean="0"/>
              <a:t>all Muslims to unite behind the Ottoman Empire</a:t>
            </a:r>
            <a:r>
              <a:rPr lang="en-US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in its confrontation </a:t>
            </a:r>
            <a:r>
              <a:rPr lang="en-US" b="1" dirty="0" smtClean="0"/>
              <a:t>against Britain, France, </a:t>
            </a:r>
            <a:r>
              <a:rPr lang="en-US" dirty="0" smtClean="0"/>
              <a:t>and</a:t>
            </a:r>
            <a:r>
              <a:rPr lang="en-US" b="1" dirty="0" smtClean="0"/>
              <a:t> Russia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Young Turkish </a:t>
            </a:r>
            <a:r>
              <a:rPr lang="en-US" dirty="0" smtClean="0"/>
              <a:t>[</a:t>
            </a:r>
            <a:r>
              <a:rPr lang="en-US" b="1" dirty="0" smtClean="0"/>
              <a:t>CUP</a:t>
            </a:r>
            <a:r>
              <a:rPr lang="en-US" dirty="0" smtClean="0"/>
              <a:t>] government </a:t>
            </a:r>
            <a:r>
              <a:rPr lang="en-US" b="1" dirty="0" smtClean="0"/>
              <a:t>suspicious</a:t>
            </a:r>
            <a:r>
              <a:rPr lang="en-US" dirty="0" smtClean="0"/>
              <a:t> about </a:t>
            </a:r>
            <a:r>
              <a:rPr lang="en-US" b="1" dirty="0" smtClean="0"/>
              <a:t>loyalties of Arab population </a:t>
            </a:r>
            <a:r>
              <a:rPr lang="en-US" dirty="0" smtClean="0"/>
              <a:t>of </a:t>
            </a:r>
            <a:r>
              <a:rPr lang="en-US" b="1" dirty="0" smtClean="0">
                <a:solidFill>
                  <a:schemeClr val="bg1"/>
                </a:solidFill>
              </a:rPr>
              <a:t>Greater Syria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To </a:t>
            </a:r>
            <a:r>
              <a:rPr lang="en-US" b="1" dirty="0" smtClean="0"/>
              <a:t>ensure stability </a:t>
            </a:r>
            <a:r>
              <a:rPr lang="en-US" dirty="0" smtClean="0"/>
              <a:t>&amp;</a:t>
            </a:r>
            <a:r>
              <a:rPr lang="en-US" b="1" dirty="0" smtClean="0"/>
              <a:t> loyalty </a:t>
            </a:r>
            <a:r>
              <a:rPr lang="en-US" dirty="0" smtClean="0"/>
              <a:t>of </a:t>
            </a:r>
            <a:r>
              <a:rPr lang="en-US" b="1" dirty="0" smtClean="0"/>
              <a:t>Arabs</a:t>
            </a:r>
            <a:r>
              <a:rPr lang="en-US" dirty="0" smtClean="0"/>
              <a:t>, </a:t>
            </a:r>
            <a:r>
              <a:rPr lang="en-US" b="1" dirty="0" smtClean="0"/>
              <a:t>CUP</a:t>
            </a:r>
            <a:r>
              <a:rPr lang="en-US" dirty="0" smtClean="0"/>
              <a:t> placed </a:t>
            </a:r>
            <a:r>
              <a:rPr lang="en-US" i="1" dirty="0" smtClean="0"/>
              <a:t>Greater Syria </a:t>
            </a:r>
            <a:r>
              <a:rPr lang="en-US" b="1" dirty="0" smtClean="0"/>
              <a:t>under direct supervision of </a:t>
            </a:r>
            <a:r>
              <a:rPr lang="en-US" b="1" dirty="0" smtClean="0">
                <a:solidFill>
                  <a:schemeClr val="bg1"/>
                </a:solidFill>
              </a:rPr>
              <a:t>Jamal Pasha</a:t>
            </a:r>
          </a:p>
        </p:txBody>
      </p:sp>
    </p:spTree>
    <p:extLst>
      <p:ext uri="{BB962C8B-B14F-4D97-AF65-F5344CB8AC3E}">
        <p14:creationId xmlns:p14="http://schemas.microsoft.com/office/powerpoint/2010/main" xmlns="" val="36685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1927"/>
            <a:ext cx="9144000" cy="715956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The </a:t>
            </a:r>
            <a:r>
              <a:rPr lang="en-US" sz="2400" b="1" dirty="0"/>
              <a:t>Ottoman Army in </a:t>
            </a:r>
            <a:r>
              <a:rPr lang="en-US" sz="2400" b="1" dirty="0" smtClean="0"/>
              <a:t>1917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354388" y="5981529"/>
            <a:ext cx="8360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product of a century of </a:t>
            </a:r>
            <a:r>
              <a:rPr lang="en-US" sz="1600" dirty="0" smtClean="0"/>
              <a:t>reform efforts</a:t>
            </a:r>
            <a:r>
              <a:rPr lang="en-US" sz="1600" dirty="0"/>
              <a:t>, the sultan’s military enjoyed </a:t>
            </a:r>
            <a:r>
              <a:rPr lang="en-US" sz="1600" dirty="0" smtClean="0"/>
              <a:t>significant </a:t>
            </a:r>
            <a:r>
              <a:rPr lang="en-US" sz="1600" dirty="0"/>
              <a:t>successes at Gallipoli, </a:t>
            </a:r>
            <a:r>
              <a:rPr lang="en-US" sz="1600" dirty="0" err="1"/>
              <a:t>Kut</a:t>
            </a:r>
            <a:r>
              <a:rPr lang="en-US" sz="1600" dirty="0"/>
              <a:t>, and </a:t>
            </a:r>
            <a:r>
              <a:rPr lang="en-US" sz="1600" dirty="0" smtClean="0"/>
              <a:t>the eastern </a:t>
            </a:r>
            <a:r>
              <a:rPr lang="en-US" sz="1600" dirty="0"/>
              <a:t>front during World War I. (Trustees of the Imperial War Museum</a:t>
            </a:r>
            <a:r>
              <a:rPr lang="en-US" sz="1600" dirty="0" smtClean="0"/>
              <a:t>, London</a:t>
            </a:r>
            <a:r>
              <a:rPr lang="en-US" sz="1600" dirty="0"/>
              <a:t>)</a:t>
            </a:r>
          </a:p>
        </p:txBody>
      </p:sp>
      <p:pic>
        <p:nvPicPr>
          <p:cNvPr id="6" name="Picture 5" descr="ph9-2-49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616" y="682148"/>
            <a:ext cx="7220859" cy="51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30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Jamal Pasha’s Greater Syria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4" y="1199274"/>
            <a:ext cx="9137176" cy="565872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Jamal Pasha </a:t>
            </a:r>
            <a:r>
              <a:rPr lang="en-US" dirty="0" smtClean="0"/>
              <a:t>was committed </a:t>
            </a:r>
            <a:r>
              <a:rPr lang="en-US" b="1" dirty="0" smtClean="0"/>
              <a:t>to Islamic solidarity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Known as the </a:t>
            </a:r>
            <a:r>
              <a:rPr lang="en-US" b="1" dirty="0" smtClean="0">
                <a:solidFill>
                  <a:schemeClr val="bg1"/>
                </a:solidFill>
              </a:rPr>
              <a:t>Blood Shedder </a:t>
            </a:r>
            <a:r>
              <a:rPr lang="en-US" dirty="0" smtClean="0"/>
              <a:t>among locals, he became increasingly </a:t>
            </a:r>
            <a:r>
              <a:rPr lang="en-US" b="1" dirty="0" smtClean="0"/>
              <a:t>repressive </a:t>
            </a:r>
            <a:r>
              <a:rPr lang="en-US" dirty="0" smtClean="0"/>
              <a:t>towards those he believed         were in contact with </a:t>
            </a:r>
            <a:r>
              <a:rPr lang="en-US" b="1" dirty="0" smtClean="0"/>
              <a:t>Britain </a:t>
            </a:r>
            <a:r>
              <a:rPr lang="en-US" dirty="0" smtClean="0"/>
              <a:t>or </a:t>
            </a:r>
            <a:r>
              <a:rPr lang="en-US" b="1" dirty="0" smtClean="0"/>
              <a:t>France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Jamal imprisoned </a:t>
            </a:r>
            <a:r>
              <a:rPr lang="en-US" b="1" dirty="0" smtClean="0">
                <a:solidFill>
                  <a:schemeClr val="bg1"/>
                </a:solidFill>
              </a:rPr>
              <a:t>Arab notables</a:t>
            </a:r>
            <a:r>
              <a:rPr lang="en-US" dirty="0" smtClean="0"/>
              <a:t>, charged them with </a:t>
            </a:r>
            <a:r>
              <a:rPr lang="en-US" b="1" dirty="0" smtClean="0"/>
              <a:t>treason</a:t>
            </a:r>
            <a:r>
              <a:rPr lang="en-US" dirty="0" smtClean="0"/>
              <a:t>, and </a:t>
            </a:r>
            <a:r>
              <a:rPr lang="en-US" b="1" dirty="0" smtClean="0"/>
              <a:t>publicly hanged </a:t>
            </a:r>
            <a:r>
              <a:rPr lang="en-US" dirty="0" smtClean="0"/>
              <a:t>over 30 people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His policies aroused intense </a:t>
            </a:r>
            <a:r>
              <a:rPr lang="en-US" b="1" dirty="0" smtClean="0"/>
              <a:t>anti-CUP</a:t>
            </a:r>
            <a:r>
              <a:rPr lang="en-US" dirty="0" smtClean="0"/>
              <a:t> sentiment, but he was still able </a:t>
            </a:r>
            <a:r>
              <a:rPr lang="en-US" b="1" dirty="0" smtClean="0"/>
              <a:t>to quell any uprising </a:t>
            </a:r>
            <a:r>
              <a:rPr lang="en-US" dirty="0" smtClean="0"/>
              <a:t>in </a:t>
            </a:r>
            <a:r>
              <a:rPr lang="en-US" b="1" dirty="0" smtClean="0"/>
              <a:t>Greater Syria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56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1927"/>
            <a:ext cx="9144000" cy="78127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Jamal </a:t>
            </a:r>
            <a:r>
              <a:rPr lang="en-US" sz="2000" b="1" dirty="0"/>
              <a:t>Pasha, one of the CUP ruling triumvirs, </a:t>
            </a:r>
            <a:r>
              <a:rPr lang="en-US" sz="2000" b="1" dirty="0" smtClean="0"/>
              <a:t>and members </a:t>
            </a:r>
            <a:r>
              <a:rPr lang="en-US" sz="2000" b="1" dirty="0"/>
              <a:t>of </a:t>
            </a:r>
            <a:r>
              <a:rPr lang="en-US" sz="2000" b="1" dirty="0" smtClean="0"/>
              <a:t>his staff</a:t>
            </a:r>
            <a:r>
              <a:rPr lang="en-US" sz="2000" b="1" dirty="0"/>
              <a:t>.</a:t>
            </a:r>
          </a:p>
        </p:txBody>
      </p:sp>
      <p:pic>
        <p:nvPicPr>
          <p:cNvPr id="4" name="Picture 3" descr="ph9-1-49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6771" y="685022"/>
            <a:ext cx="5029199" cy="5309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125" y="5994868"/>
            <a:ext cx="8787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As the Ottoman governor of Syria during World War I, Jamal became </a:t>
            </a:r>
            <a:r>
              <a:rPr lang="en-US" sz="1600" dirty="0" smtClean="0"/>
              <a:t>known in </a:t>
            </a:r>
            <a:r>
              <a:rPr lang="en-US" sz="1600" dirty="0"/>
              <a:t>some circles as the Blood Shedder for his acts of repression against the </a:t>
            </a:r>
            <a:r>
              <a:rPr lang="en-US" sz="1600" dirty="0" smtClean="0"/>
              <a:t>Arab population</a:t>
            </a:r>
            <a:r>
              <a:rPr lang="en-US" sz="1600" dirty="0"/>
              <a:t>. (Trustees of the Imperial War Museum, London)</a:t>
            </a:r>
          </a:p>
        </p:txBody>
      </p:sp>
    </p:spTree>
    <p:extLst>
      <p:ext uri="{BB962C8B-B14F-4D97-AF65-F5344CB8AC3E}">
        <p14:creationId xmlns:p14="http://schemas.microsoft.com/office/powerpoint/2010/main" xmlns="" val="42593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5781"/>
            <a:ext cx="8991600" cy="121687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“</a:t>
            </a:r>
            <a:r>
              <a:rPr lang="en-US" sz="3200" b="1" dirty="0" err="1" smtClean="0">
                <a:solidFill>
                  <a:schemeClr val="bg1"/>
                </a:solidFill>
              </a:rPr>
              <a:t>Husayn</a:t>
            </a:r>
            <a:r>
              <a:rPr lang="en-US" sz="3200" b="1" dirty="0" smtClean="0">
                <a:solidFill>
                  <a:schemeClr val="bg1"/>
                </a:solidFill>
              </a:rPr>
              <a:t>-McMahon Correspondence”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(10 Letters, July 1915 – March 1916)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2655"/>
            <a:ext cx="9144000" cy="600760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Amir Sharif </a:t>
            </a:r>
            <a:r>
              <a:rPr lang="en-US" b="1" dirty="0" err="1"/>
              <a:t>Husayn</a:t>
            </a:r>
            <a:r>
              <a:rPr lang="en-US" b="1" dirty="0"/>
              <a:t> ibn </a:t>
            </a:r>
            <a:r>
              <a:rPr lang="en-US" b="1" dirty="0" smtClean="0"/>
              <a:t>Ali:</a:t>
            </a:r>
            <a:r>
              <a:rPr lang="en-US" dirty="0" smtClean="0"/>
              <a:t> </a:t>
            </a:r>
            <a:r>
              <a:rPr lang="en-US" i="1" dirty="0" smtClean="0"/>
              <a:t>Guardian of Mecca </a:t>
            </a:r>
            <a:r>
              <a:rPr lang="en-US" i="1" dirty="0"/>
              <a:t>&amp;</a:t>
            </a:r>
            <a:r>
              <a:rPr lang="en-US" i="1" dirty="0" smtClean="0"/>
              <a:t> Medina</a:t>
            </a:r>
            <a:r>
              <a:rPr lang="en-US" dirty="0" smtClean="0"/>
              <a:t>, the most prestigious Arab-Islamic position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Ottoman (Young Turkish) government pressed him to </a:t>
            </a:r>
            <a:r>
              <a:rPr lang="en-US" b="1" dirty="0" smtClean="0"/>
              <a:t>declare his support to the caliph’s jihad</a:t>
            </a:r>
            <a:r>
              <a:rPr lang="en-US" dirty="0" smtClean="0"/>
              <a:t> and gather the Arab tribes around the Ottoman army </a:t>
            </a:r>
          </a:p>
        </p:txBody>
      </p:sp>
    </p:spTree>
    <p:extLst>
      <p:ext uri="{BB962C8B-B14F-4D97-AF65-F5344CB8AC3E}">
        <p14:creationId xmlns:p14="http://schemas.microsoft.com/office/powerpoint/2010/main" xmlns="" val="1697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1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3200" b="1" dirty="0" smtClean="0"/>
              <a:t>July 1915: </a:t>
            </a:r>
            <a:r>
              <a:rPr lang="en-US" sz="3200" dirty="0" err="1" smtClean="0"/>
              <a:t>Husayn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sent a letter </a:t>
            </a:r>
            <a:r>
              <a:rPr lang="en-US" sz="3200" dirty="0" smtClean="0"/>
              <a:t>to </a:t>
            </a:r>
            <a:r>
              <a:rPr lang="en-US" sz="3200" b="1" dirty="0" smtClean="0"/>
              <a:t>Henry McMahon </a:t>
            </a:r>
            <a:r>
              <a:rPr lang="en-US" sz="3200" dirty="0" smtClean="0"/>
              <a:t>(</a:t>
            </a:r>
            <a:r>
              <a:rPr lang="en-US" sz="3200" i="1" dirty="0" smtClean="0"/>
              <a:t>British High Commissioner to Egypt</a:t>
            </a:r>
            <a:r>
              <a:rPr lang="en-US" sz="3200" dirty="0" smtClean="0"/>
              <a:t>) to discuss  </a:t>
            </a:r>
            <a:r>
              <a:rPr lang="en-US" sz="3200" b="1" dirty="0" smtClean="0"/>
              <a:t>conditions</a:t>
            </a:r>
            <a:r>
              <a:rPr lang="en-US" sz="3200" dirty="0" smtClean="0"/>
              <a:t> for an </a:t>
            </a:r>
            <a:r>
              <a:rPr lang="en-US" sz="3200" b="1" dirty="0" smtClean="0">
                <a:solidFill>
                  <a:schemeClr val="bg1"/>
                </a:solidFill>
              </a:rPr>
              <a:t>alliance with Britain </a:t>
            </a:r>
            <a:r>
              <a:rPr lang="en-US" sz="3200" dirty="0" smtClean="0"/>
              <a:t>and                         to launch a </a:t>
            </a:r>
            <a:r>
              <a:rPr lang="en-US" sz="3200" b="1" dirty="0" smtClean="0"/>
              <a:t>revolt</a:t>
            </a:r>
            <a:r>
              <a:rPr lang="en-US" sz="3200" dirty="0" smtClean="0"/>
              <a:t> </a:t>
            </a:r>
            <a:r>
              <a:rPr lang="en-US" sz="3200" b="1" dirty="0" smtClean="0"/>
              <a:t>against the Turks</a:t>
            </a:r>
            <a:endParaRPr lang="en-US" sz="3200" b="1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200" b="1" dirty="0" smtClean="0"/>
              <a:t>-</a:t>
            </a:r>
            <a:r>
              <a:rPr lang="en-US" sz="3200" b="1" dirty="0" err="1" smtClean="0"/>
              <a:t>Husayn</a:t>
            </a:r>
            <a:r>
              <a:rPr lang="en-US" sz="3200" b="1" dirty="0" smtClean="0"/>
              <a:t> requested recognition</a:t>
            </a:r>
            <a:r>
              <a:rPr lang="en-US" sz="3200" dirty="0" smtClean="0"/>
              <a:t> of an </a:t>
            </a:r>
            <a:r>
              <a:rPr lang="en-US" sz="3200" b="1" u="sng" dirty="0" smtClean="0">
                <a:solidFill>
                  <a:schemeClr val="bg1"/>
                </a:solidFill>
              </a:rPr>
              <a:t>independent Arab state</a:t>
            </a:r>
            <a:r>
              <a:rPr lang="en-US" sz="3200" dirty="0" smtClean="0"/>
              <a:t> in exchange for leading rebellion against </a:t>
            </a:r>
            <a:r>
              <a:rPr lang="en-US" sz="3200" dirty="0" smtClean="0"/>
              <a:t>the Turks </a:t>
            </a:r>
            <a:r>
              <a:rPr lang="en-US" sz="3200" dirty="0" smtClean="0"/>
              <a:t>with its frontiers including the </a:t>
            </a:r>
            <a:r>
              <a:rPr lang="en-US" sz="3200" b="1" dirty="0" smtClean="0"/>
              <a:t>Arab lands east of </a:t>
            </a:r>
            <a:r>
              <a:rPr lang="en-US" sz="3200" b="1" dirty="0" smtClean="0"/>
              <a:t>Egypt: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Arabian </a:t>
            </a:r>
            <a:r>
              <a:rPr lang="en-US" sz="3200" b="1" dirty="0" smtClean="0">
                <a:solidFill>
                  <a:schemeClr val="bg1"/>
                </a:solidFill>
              </a:rPr>
              <a:t>Peninsula </a:t>
            </a:r>
            <a:r>
              <a:rPr lang="en-US" sz="3200" dirty="0" smtClean="0">
                <a:solidFill>
                  <a:schemeClr val="bg1"/>
                </a:solidFill>
              </a:rPr>
              <a:t>&amp;</a:t>
            </a:r>
            <a:r>
              <a:rPr lang="en-US" sz="3200" b="1" dirty="0" smtClean="0">
                <a:solidFill>
                  <a:schemeClr val="bg1"/>
                </a:solidFill>
              </a:rPr>
              <a:t> Greater Syria </a:t>
            </a:r>
            <a:r>
              <a:rPr lang="en-US" sz="3200" dirty="0" smtClean="0"/>
              <a:t>(</a:t>
            </a:r>
            <a:r>
              <a:rPr lang="en-US" sz="3200" dirty="0" smtClean="0">
                <a:solidFill>
                  <a:schemeClr val="bg1"/>
                </a:solidFill>
              </a:rPr>
              <a:t>Syria, Lebanon, Palestine</a:t>
            </a:r>
            <a:r>
              <a:rPr lang="en-US" sz="3200" dirty="0" smtClean="0"/>
              <a:t>, parts of </a:t>
            </a:r>
            <a:r>
              <a:rPr lang="en-US" sz="3200" dirty="0" smtClean="0">
                <a:solidFill>
                  <a:schemeClr val="bg1"/>
                </a:solidFill>
              </a:rPr>
              <a:t>Iraq</a:t>
            </a:r>
            <a:r>
              <a:rPr lang="en-US" sz="3200" dirty="0" smtClean="0"/>
              <a:t>)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27669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0147" y="846161"/>
            <a:ext cx="8939349" cy="593781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The First World </a:t>
            </a:r>
            <a:r>
              <a:rPr lang="en-US" sz="4400" b="1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War and </a:t>
            </a:r>
          </a:p>
          <a:p>
            <a:pPr>
              <a:lnSpc>
                <a:spcPct val="150000"/>
              </a:lnSpc>
            </a:pPr>
            <a:r>
              <a:rPr lang="en-US" sz="4400" b="1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the </a:t>
            </a:r>
            <a:r>
              <a:rPr lang="en-US" sz="4400" b="1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End of the Ottoman Empire</a:t>
            </a:r>
            <a:endParaRPr lang="en-US" sz="4400" b="1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8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25989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3200" b="1" dirty="0" smtClean="0"/>
              <a:t>McMahon </a:t>
            </a:r>
            <a:r>
              <a:rPr lang="en-US" sz="3200" b="1" dirty="0" smtClean="0">
                <a:solidFill>
                  <a:schemeClr val="bg1"/>
                </a:solidFill>
              </a:rPr>
              <a:t>eventually accepted </a:t>
            </a:r>
            <a:r>
              <a:rPr lang="en-US" sz="3200" b="1" dirty="0" err="1" smtClean="0"/>
              <a:t>Husayn</a:t>
            </a:r>
            <a:r>
              <a:rPr lang="en-US" sz="3200" dirty="0" err="1" smtClean="0"/>
              <a:t>’s</a:t>
            </a:r>
            <a:r>
              <a:rPr lang="en-US" sz="3200" dirty="0" smtClean="0"/>
              <a:t> territorial demands, </a:t>
            </a:r>
            <a:r>
              <a:rPr lang="en-US" sz="3200" b="1" i="1" dirty="0" smtClean="0">
                <a:solidFill>
                  <a:schemeClr val="bg1"/>
                </a:solidFill>
              </a:rPr>
              <a:t>subject to further negotiations</a:t>
            </a:r>
            <a:endParaRPr lang="en-US" sz="3200" i="1" dirty="0"/>
          </a:p>
          <a:p>
            <a:pPr lvl="1">
              <a:lnSpc>
                <a:spcPct val="150000"/>
              </a:lnSpc>
              <a:buNone/>
            </a:pPr>
            <a:r>
              <a:rPr lang="en-US" sz="3200" b="1" dirty="0" smtClean="0"/>
              <a:t>But</a:t>
            </a:r>
            <a:r>
              <a:rPr lang="en-US" sz="3200" dirty="0" smtClean="0"/>
              <a:t> he </a:t>
            </a:r>
            <a:r>
              <a:rPr lang="en-US" sz="3200" dirty="0" smtClean="0"/>
              <a:t>informed </a:t>
            </a:r>
            <a:r>
              <a:rPr lang="en-US" sz="3200" dirty="0" err="1" smtClean="0"/>
              <a:t>Husayn</a:t>
            </a:r>
            <a:r>
              <a:rPr lang="en-US" sz="3200" dirty="0" smtClean="0"/>
              <a:t> that </a:t>
            </a:r>
            <a:r>
              <a:rPr lang="en-US" sz="3200" dirty="0" smtClean="0"/>
              <a:t>the area </a:t>
            </a:r>
            <a:r>
              <a:rPr lang="en-US" sz="3200" dirty="0" smtClean="0"/>
              <a:t>lying </a:t>
            </a:r>
            <a:r>
              <a:rPr lang="en-US" sz="3200" b="1" dirty="0" smtClean="0">
                <a:solidFill>
                  <a:schemeClr val="bg1"/>
                </a:solidFill>
              </a:rPr>
              <a:t>west </a:t>
            </a:r>
            <a:r>
              <a:rPr lang="en-US" sz="3200" dirty="0" smtClean="0">
                <a:solidFill>
                  <a:schemeClr val="bg1"/>
                </a:solidFill>
              </a:rPr>
              <a:t>of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a line </a:t>
            </a:r>
            <a:r>
              <a:rPr lang="en-US" sz="3200" dirty="0" smtClean="0">
                <a:solidFill>
                  <a:schemeClr val="bg1"/>
                </a:solidFill>
              </a:rPr>
              <a:t>from </a:t>
            </a:r>
            <a:r>
              <a:rPr lang="en-US" sz="3200" dirty="0" smtClean="0">
                <a:solidFill>
                  <a:schemeClr val="bg1"/>
                </a:solidFill>
              </a:rPr>
              <a:t>Damascus-Homs-Hama-Aleppo</a:t>
            </a:r>
            <a:endParaRPr lang="en-US" sz="3200" dirty="0" smtClean="0"/>
          </a:p>
          <a:p>
            <a:pPr lvl="1">
              <a:lnSpc>
                <a:spcPct val="150000"/>
              </a:lnSpc>
              <a:buNone/>
            </a:pPr>
            <a:r>
              <a:rPr lang="en-US" sz="3200" dirty="0" smtClean="0"/>
              <a:t>could </a:t>
            </a:r>
            <a:r>
              <a:rPr lang="en-US" sz="3200" b="1" dirty="0" smtClean="0"/>
              <a:t>NOT </a:t>
            </a:r>
            <a:r>
              <a:rPr lang="en-US" sz="3200" dirty="0" smtClean="0"/>
              <a:t>be included since “</a:t>
            </a:r>
            <a:r>
              <a:rPr lang="en-US" sz="3200" b="1" i="1" dirty="0" smtClean="0"/>
              <a:t>it is not inhabited </a:t>
            </a:r>
            <a:r>
              <a:rPr lang="en-US" sz="3200" b="1" i="1" dirty="0" smtClean="0"/>
              <a:t>by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3200" b="1" i="1" dirty="0" smtClean="0"/>
              <a:t>Arabs </a:t>
            </a:r>
            <a:r>
              <a:rPr lang="en-US" sz="3200" b="1" i="1" dirty="0" smtClean="0"/>
              <a:t>only</a:t>
            </a:r>
            <a:r>
              <a:rPr lang="en-US" sz="3200" dirty="0" smtClean="0"/>
              <a:t>”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3200" dirty="0" err="1" smtClean="0">
                <a:solidFill>
                  <a:schemeClr val="bg1"/>
                </a:solidFill>
              </a:rPr>
              <a:t>Husayn</a:t>
            </a:r>
            <a:r>
              <a:rPr lang="en-US" sz="3200" dirty="0" smtClean="0"/>
              <a:t> </a:t>
            </a:r>
            <a:r>
              <a:rPr lang="en-US" sz="3200" dirty="0" smtClean="0"/>
              <a:t>made clear that </a:t>
            </a:r>
            <a:r>
              <a:rPr lang="en-US" sz="3200" b="1" dirty="0" smtClean="0"/>
              <a:t>he would not </a:t>
            </a:r>
            <a:r>
              <a:rPr lang="en-US" sz="3200" b="1" dirty="0" smtClean="0"/>
              <a:t>abandon  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3200" b="1" dirty="0" smtClean="0"/>
              <a:t>the </a:t>
            </a:r>
            <a:r>
              <a:rPr lang="en-US" sz="3200" b="1" dirty="0" smtClean="0"/>
              <a:t>claim for the Syrian coast line </a:t>
            </a:r>
            <a:r>
              <a:rPr lang="en-US" sz="3200" dirty="0" smtClean="0"/>
              <a:t>after the war</a:t>
            </a:r>
          </a:p>
        </p:txBody>
      </p:sp>
    </p:spTree>
    <p:extLst>
      <p:ext uri="{BB962C8B-B14F-4D97-AF65-F5344CB8AC3E}">
        <p14:creationId xmlns:p14="http://schemas.microsoft.com/office/powerpoint/2010/main" xmlns="" val="84336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25989"/>
          </a:xfrm>
        </p:spPr>
        <p:txBody>
          <a:bodyPr>
            <a:noAutofit/>
          </a:bodyPr>
          <a:lstStyle/>
          <a:p>
            <a:pPr marL="914400" lvl="2" indent="0">
              <a:lnSpc>
                <a:spcPct val="150000"/>
              </a:lnSpc>
              <a:buNone/>
            </a:pPr>
            <a:r>
              <a:rPr lang="en-US" sz="2800" b="1" dirty="0" smtClean="0"/>
              <a:t>Mc Mahon </a:t>
            </a:r>
            <a:r>
              <a:rPr lang="en-US" sz="2800" dirty="0" smtClean="0"/>
              <a:t>tried to secure a </a:t>
            </a:r>
            <a:r>
              <a:rPr lang="en-US" sz="2800" b="1" dirty="0" smtClean="0"/>
              <a:t>special British position </a:t>
            </a:r>
            <a:r>
              <a:rPr lang="en-US" sz="2800" dirty="0" smtClean="0"/>
              <a:t>to the </a:t>
            </a:r>
            <a:r>
              <a:rPr lang="en-US" sz="2800" b="1" dirty="0" smtClean="0"/>
              <a:t>provinces of </a:t>
            </a:r>
            <a:r>
              <a:rPr lang="en-US" sz="2800" b="1" dirty="0" smtClean="0">
                <a:solidFill>
                  <a:schemeClr val="bg1"/>
                </a:solidFill>
              </a:rPr>
              <a:t>Baghdad </a:t>
            </a:r>
            <a:r>
              <a:rPr lang="en-US" sz="2800" dirty="0" smtClean="0">
                <a:solidFill>
                  <a:schemeClr val="bg1"/>
                </a:solidFill>
              </a:rPr>
              <a:t>&amp;</a:t>
            </a:r>
            <a:r>
              <a:rPr lang="en-US" sz="2800" b="1" dirty="0" smtClean="0">
                <a:solidFill>
                  <a:schemeClr val="bg1"/>
                </a:solidFill>
              </a:rPr>
              <a:t> Basra</a:t>
            </a:r>
            <a:r>
              <a:rPr lang="en-US" sz="2800" dirty="0" smtClean="0"/>
              <a:t>:  </a:t>
            </a:r>
            <a:r>
              <a:rPr lang="en-US" sz="2800" dirty="0" err="1" smtClean="0"/>
              <a:t>Husayn</a:t>
            </a:r>
            <a:r>
              <a:rPr lang="en-US" sz="2800" dirty="0" smtClean="0"/>
              <a:t> gave his </a:t>
            </a:r>
            <a:r>
              <a:rPr lang="en-US" sz="2800" b="1" dirty="0" smtClean="0"/>
              <a:t>consent</a:t>
            </a:r>
            <a:r>
              <a:rPr lang="en-US" sz="2800" dirty="0" smtClean="0"/>
              <a:t> to a </a:t>
            </a:r>
            <a:r>
              <a:rPr lang="en-US" sz="2800" b="1" dirty="0" smtClean="0">
                <a:solidFill>
                  <a:schemeClr val="bg1"/>
                </a:solidFill>
              </a:rPr>
              <a:t>temporary British occupation </a:t>
            </a:r>
            <a:r>
              <a:rPr lang="en-US" sz="2800" dirty="0" smtClean="0"/>
              <a:t>until a </a:t>
            </a:r>
            <a:r>
              <a:rPr lang="en-US" sz="2800" b="1" dirty="0" smtClean="0"/>
              <a:t>stable administration </a:t>
            </a:r>
            <a:r>
              <a:rPr lang="en-US" sz="2800" dirty="0" smtClean="0"/>
              <a:t>would be stablished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800" b="1" dirty="0" smtClean="0"/>
              <a:t>McMahon: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“</a:t>
            </a:r>
            <a:r>
              <a:rPr lang="en-US" sz="2800" b="1" i="1" dirty="0" smtClean="0">
                <a:solidFill>
                  <a:schemeClr val="bg1"/>
                </a:solidFill>
              </a:rPr>
              <a:t>Great Britain is prepared to recognize   and uphold the independence of the Arabs in all the regions lying within the frontiers by the Sharif of Mecca</a:t>
            </a:r>
            <a:r>
              <a:rPr lang="en-US" sz="2800" i="1" dirty="0" smtClean="0">
                <a:solidFill>
                  <a:schemeClr val="bg1"/>
                </a:solidFill>
              </a:rPr>
              <a:t>”</a:t>
            </a:r>
            <a:r>
              <a:rPr lang="en-US" sz="2800" dirty="0" smtClean="0"/>
              <a:t> 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800" b="1" dirty="0" smtClean="0"/>
              <a:t>Supply the Arabs for the revolution / </a:t>
            </a:r>
            <a:r>
              <a:rPr lang="en-US" sz="2800" b="1" dirty="0" smtClean="0"/>
              <a:t>                      recognize </a:t>
            </a:r>
            <a:r>
              <a:rPr lang="en-US" sz="2800" dirty="0" smtClean="0"/>
              <a:t>an </a:t>
            </a:r>
            <a:r>
              <a:rPr lang="en-US" sz="2800" b="1" dirty="0" smtClean="0"/>
              <a:t>Arab Caliphate </a:t>
            </a:r>
            <a:r>
              <a:rPr lang="en-US" sz="2800" dirty="0" smtClean="0"/>
              <a:t>once proclaimed</a:t>
            </a:r>
          </a:p>
        </p:txBody>
      </p:sp>
    </p:spTree>
    <p:extLst>
      <p:ext uri="{BB962C8B-B14F-4D97-AF65-F5344CB8AC3E}">
        <p14:creationId xmlns:p14="http://schemas.microsoft.com/office/powerpoint/2010/main" xmlns="" val="33272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2012"/>
            <a:ext cx="9144000" cy="66259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British </a:t>
            </a:r>
            <a:r>
              <a:rPr lang="en-US" b="1" dirty="0" smtClean="0"/>
              <a:t>language</a:t>
            </a:r>
            <a:r>
              <a:rPr lang="en-US" dirty="0" smtClean="0"/>
              <a:t> was </a:t>
            </a: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b="1" dirty="0" smtClean="0">
                <a:solidFill>
                  <a:schemeClr val="bg1"/>
                </a:solidFill>
              </a:rPr>
              <a:t>ambiguous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vogue </a:t>
            </a:r>
            <a:r>
              <a:rPr lang="en-US" dirty="0" smtClean="0"/>
              <a:t>regarding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Palestine</a:t>
            </a:r>
            <a:r>
              <a:rPr lang="en-US" dirty="0" smtClean="0">
                <a:solidFill>
                  <a:schemeClr val="bg1"/>
                </a:solidFill>
              </a:rPr>
              <a:t> (NOT specifically mentioned)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Husayn’s</a:t>
            </a:r>
            <a:r>
              <a:rPr lang="en-US" dirty="0" smtClean="0"/>
              <a:t> </a:t>
            </a:r>
            <a:r>
              <a:rPr lang="en-US" b="1" dirty="0" smtClean="0"/>
              <a:t>proclamation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/>
                </a:solidFill>
              </a:rPr>
              <a:t>attacked the Young Turkish CUP </a:t>
            </a:r>
            <a:r>
              <a:rPr lang="en-US" dirty="0" smtClean="0">
                <a:solidFill>
                  <a:schemeClr val="bg1"/>
                </a:solidFill>
              </a:rPr>
              <a:t>(“</a:t>
            </a:r>
            <a:r>
              <a:rPr lang="en-US" i="1" dirty="0" smtClean="0">
                <a:solidFill>
                  <a:schemeClr val="bg1"/>
                </a:solidFill>
              </a:rPr>
              <a:t>atheists </a:t>
            </a:r>
            <a:r>
              <a:rPr lang="en-US" i="1" dirty="0" smtClean="0">
                <a:solidFill>
                  <a:schemeClr val="bg1"/>
                </a:solidFill>
              </a:rPr>
              <a:t>ignoring the </a:t>
            </a:r>
            <a:r>
              <a:rPr lang="en-US" i="1" dirty="0" smtClean="0">
                <a:solidFill>
                  <a:schemeClr val="bg1"/>
                </a:solidFill>
              </a:rPr>
              <a:t>Quran”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/>
              <a:t>and </a:t>
            </a:r>
            <a:r>
              <a:rPr lang="en-US" dirty="0" smtClean="0"/>
              <a:t>NOT the </a:t>
            </a:r>
            <a:r>
              <a:rPr lang="en-US" b="1" dirty="0" smtClean="0"/>
              <a:t>Caliph</a:t>
            </a:r>
            <a:r>
              <a:rPr lang="en-US" dirty="0" smtClean="0"/>
              <a:t> who was a “</a:t>
            </a:r>
            <a:r>
              <a:rPr lang="en-US" i="1" dirty="0" smtClean="0">
                <a:solidFill>
                  <a:schemeClr val="bg1"/>
                </a:solidFill>
              </a:rPr>
              <a:t>hostage</a:t>
            </a:r>
            <a:r>
              <a:rPr lang="en-US" dirty="0" smtClean="0"/>
              <a:t>” of </a:t>
            </a:r>
            <a:endParaRPr lang="en-US" dirty="0" smtClean="0"/>
          </a:p>
          <a:p>
            <a:pPr>
              <a:lnSpc>
                <a:spcPct val="150000"/>
              </a:lnSpc>
              <a:buNone/>
            </a:pPr>
            <a:r>
              <a:rPr lang="en-US" dirty="0" smtClean="0"/>
              <a:t> </a:t>
            </a:r>
            <a:r>
              <a:rPr lang="en-US" dirty="0" smtClean="0"/>
              <a:t>  </a:t>
            </a:r>
            <a:r>
              <a:rPr lang="en-US" dirty="0" smtClean="0"/>
              <a:t>the </a:t>
            </a:r>
            <a:r>
              <a:rPr lang="en-US" b="1" dirty="0" smtClean="0"/>
              <a:t>CUP</a:t>
            </a:r>
            <a:r>
              <a:rPr lang="en-US" dirty="0" smtClean="0"/>
              <a:t> government</a:t>
            </a:r>
          </a:p>
        </p:txBody>
      </p:sp>
    </p:spTree>
    <p:extLst>
      <p:ext uri="{BB962C8B-B14F-4D97-AF65-F5344CB8AC3E}">
        <p14:creationId xmlns:p14="http://schemas.microsoft.com/office/powerpoint/2010/main" xmlns="" val="40871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1927"/>
            <a:ext cx="9144000" cy="74861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Sharif </a:t>
            </a:r>
            <a:r>
              <a:rPr lang="en-US" sz="3200" b="1" dirty="0" err="1" smtClean="0"/>
              <a:t>Husayn</a:t>
            </a:r>
            <a:r>
              <a:rPr lang="en-US" sz="3200" b="1" dirty="0"/>
              <a:t> </a:t>
            </a:r>
            <a:r>
              <a:rPr lang="en-US" sz="3200" b="1" dirty="0" smtClean="0"/>
              <a:t>ibn </a:t>
            </a:r>
            <a:r>
              <a:rPr lang="en-US" sz="3200" b="1" dirty="0"/>
              <a:t>Ali, the A</a:t>
            </a:r>
            <a:r>
              <a:rPr lang="en-US" sz="3200" b="1" dirty="0" smtClean="0"/>
              <a:t>mir </a:t>
            </a:r>
            <a:r>
              <a:rPr lang="en-US" sz="3200" b="1" dirty="0"/>
              <a:t>of </a:t>
            </a:r>
            <a:r>
              <a:rPr lang="en-US" sz="3200" b="1" dirty="0" smtClean="0"/>
              <a:t>Mecca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30628" y="5684704"/>
            <a:ext cx="88905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 proclaimed the </a:t>
            </a:r>
            <a:r>
              <a:rPr lang="en-US" b="1" dirty="0" smtClean="0"/>
              <a:t>Arab Revolt </a:t>
            </a:r>
            <a:r>
              <a:rPr lang="en-US" dirty="0"/>
              <a:t>in </a:t>
            </a:r>
            <a:r>
              <a:rPr lang="en-US" b="1" dirty="0"/>
              <a:t>1916</a:t>
            </a:r>
            <a:r>
              <a:rPr lang="en-US" dirty="0"/>
              <a:t>, and in return</a:t>
            </a:r>
            <a:r>
              <a:rPr lang="en-US" dirty="0" smtClean="0"/>
              <a:t>, Sharif </a:t>
            </a:r>
            <a:r>
              <a:rPr lang="en-US" dirty="0" err="1"/>
              <a:t>Husayn</a:t>
            </a:r>
            <a:r>
              <a:rPr lang="en-US" dirty="0"/>
              <a:t> </a:t>
            </a:r>
            <a:r>
              <a:rPr lang="en-US" b="1" dirty="0"/>
              <a:t>expected </a:t>
            </a:r>
            <a:r>
              <a:rPr lang="en-US" b="1" dirty="0" smtClean="0"/>
              <a:t>the Allies </a:t>
            </a:r>
            <a:r>
              <a:rPr lang="en-US" dirty="0"/>
              <a:t>to </a:t>
            </a:r>
            <a:r>
              <a:rPr lang="en-US" b="1" dirty="0"/>
              <a:t>recognize him </a:t>
            </a:r>
            <a:r>
              <a:rPr lang="en-US" dirty="0"/>
              <a:t>as </a:t>
            </a:r>
            <a:r>
              <a:rPr lang="en-US" b="1" dirty="0" smtClean="0">
                <a:solidFill>
                  <a:schemeClr val="bg1"/>
                </a:solidFill>
              </a:rPr>
              <a:t>the king </a:t>
            </a:r>
            <a:r>
              <a:rPr lang="en-US" b="1" dirty="0">
                <a:solidFill>
                  <a:schemeClr val="bg1"/>
                </a:solidFill>
              </a:rPr>
              <a:t>of an Arab </a:t>
            </a:r>
            <a:r>
              <a:rPr lang="en-US" b="1" dirty="0" smtClean="0">
                <a:solidFill>
                  <a:schemeClr val="bg1"/>
                </a:solidFill>
              </a:rPr>
              <a:t>independent state </a:t>
            </a:r>
            <a:r>
              <a:rPr lang="en-US" dirty="0"/>
              <a:t>once the war ended</a:t>
            </a:r>
            <a:r>
              <a:rPr lang="en-US" sz="1600" dirty="0" smtClean="0"/>
              <a:t>. </a:t>
            </a:r>
            <a:endParaRPr lang="en-US" sz="1600" dirty="0" smtClean="0"/>
          </a:p>
          <a:p>
            <a:r>
              <a:rPr lang="en-US" sz="1600" dirty="0" smtClean="0"/>
              <a:t>(</a:t>
            </a:r>
            <a:r>
              <a:rPr lang="en-US" sz="1600" i="1" dirty="0"/>
              <a:t>Trustees of the Imperial </a:t>
            </a:r>
            <a:r>
              <a:rPr lang="en-US" sz="1600" i="1" dirty="0" smtClean="0"/>
              <a:t>War Museum</a:t>
            </a:r>
            <a:r>
              <a:rPr lang="en-US" sz="1600" dirty="0"/>
              <a:t>)</a:t>
            </a:r>
          </a:p>
        </p:txBody>
      </p:sp>
      <p:pic>
        <p:nvPicPr>
          <p:cNvPr id="3" name="Picture 2" descr="ph9-3-48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825095"/>
            <a:ext cx="3219680" cy="468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41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2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Arab Revolt (1916-1918)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1185626"/>
            <a:ext cx="8898340" cy="567237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June 10, 1916: </a:t>
            </a:r>
            <a:r>
              <a:rPr lang="en-US" dirty="0" smtClean="0"/>
              <a:t>the Arab Revolt began when </a:t>
            </a:r>
            <a:r>
              <a:rPr lang="en-US" b="1" dirty="0" smtClean="0"/>
              <a:t>Husayn</a:t>
            </a:r>
            <a:r>
              <a:rPr lang="en-US" dirty="0" smtClean="0"/>
              <a:t>’s tribal forces attacked the Turkish garrison at </a:t>
            </a:r>
            <a:r>
              <a:rPr lang="en-US" b="1" dirty="0" smtClean="0"/>
              <a:t>Mecca 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Husayn</a:t>
            </a:r>
            <a:r>
              <a:rPr lang="en-US" dirty="0" smtClean="0"/>
              <a:t> justified revolt through Islamic solidarity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Many Arab public figures accused </a:t>
            </a:r>
            <a:r>
              <a:rPr lang="en-US" b="1" dirty="0" err="1" smtClean="0"/>
              <a:t>Husayn</a:t>
            </a:r>
            <a:r>
              <a:rPr lang="en-US" b="1" dirty="0" smtClean="0"/>
              <a:t> </a:t>
            </a:r>
            <a:r>
              <a:rPr lang="en-US" dirty="0" smtClean="0"/>
              <a:t>of being a </a:t>
            </a:r>
            <a:r>
              <a:rPr lang="en-US" b="1" dirty="0" smtClean="0"/>
              <a:t>traitor</a:t>
            </a:r>
            <a:r>
              <a:rPr lang="en-US" dirty="0" smtClean="0"/>
              <a:t>, and </a:t>
            </a:r>
            <a:r>
              <a:rPr lang="en-US" dirty="0" err="1" smtClean="0"/>
              <a:t>Husayn</a:t>
            </a:r>
            <a:r>
              <a:rPr lang="en-US" dirty="0" smtClean="0"/>
              <a:t> </a:t>
            </a:r>
            <a:r>
              <a:rPr lang="en-US" b="1" dirty="0" smtClean="0"/>
              <a:t>failed to generate broad support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revolt relied upon </a:t>
            </a:r>
            <a:r>
              <a:rPr lang="en-US" b="1" dirty="0" smtClean="0"/>
              <a:t>tribal support </a:t>
            </a:r>
            <a:r>
              <a:rPr lang="en-US" dirty="0" smtClean="0"/>
              <a:t>and was </a:t>
            </a:r>
            <a:r>
              <a:rPr lang="en-US" b="1" dirty="0" smtClean="0"/>
              <a:t>dominated by the </a:t>
            </a:r>
            <a:r>
              <a:rPr lang="en-US" b="1" dirty="0" err="1" smtClean="0">
                <a:solidFill>
                  <a:schemeClr val="bg1"/>
                </a:solidFill>
              </a:rPr>
              <a:t>Hashimite</a:t>
            </a:r>
            <a:r>
              <a:rPr lang="en-US" b="1" dirty="0" smtClean="0"/>
              <a:t> family</a:t>
            </a:r>
          </a:p>
        </p:txBody>
      </p:sp>
    </p:spTree>
    <p:extLst>
      <p:ext uri="{BB962C8B-B14F-4D97-AF65-F5344CB8AC3E}">
        <p14:creationId xmlns:p14="http://schemas.microsoft.com/office/powerpoint/2010/main" xmlns="" val="421108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865"/>
            <a:ext cx="8229600" cy="98095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Arab Revolt (1916-1918)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1214651"/>
            <a:ext cx="9007522" cy="56433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Husayn’s</a:t>
            </a:r>
            <a:r>
              <a:rPr lang="en-US" dirty="0" smtClean="0"/>
              <a:t> tribal forces were commanded by his </a:t>
            </a:r>
            <a:r>
              <a:rPr lang="en-US" b="1" dirty="0" smtClean="0"/>
              <a:t>son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bg1"/>
                </a:solidFill>
              </a:rPr>
              <a:t>Amir Faysal</a:t>
            </a:r>
            <a:r>
              <a:rPr lang="en-US" dirty="0" smtClean="0"/>
              <a:t>, assisted by </a:t>
            </a:r>
            <a:r>
              <a:rPr lang="en-US" dirty="0" smtClean="0"/>
              <a:t>a contingent </a:t>
            </a:r>
            <a:r>
              <a:rPr lang="en-US" dirty="0" smtClean="0"/>
              <a:t>of </a:t>
            </a:r>
            <a:r>
              <a:rPr lang="en-US" b="1" dirty="0" smtClean="0"/>
              <a:t>British military advisors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revolt </a:t>
            </a:r>
            <a:r>
              <a:rPr lang="en-US" b="1" dirty="0" smtClean="0"/>
              <a:t>did manage </a:t>
            </a:r>
            <a:r>
              <a:rPr lang="en-US" b="1" dirty="0" smtClean="0">
                <a:solidFill>
                  <a:schemeClr val="bg1"/>
                </a:solidFill>
              </a:rPr>
              <a:t>the capture of Damascus  </a:t>
            </a:r>
            <a:r>
              <a:rPr lang="en-US" dirty="0" smtClean="0"/>
              <a:t>in 1918, which laid the foundations for the </a:t>
            </a:r>
            <a:r>
              <a:rPr lang="en-US" b="1" dirty="0" smtClean="0"/>
              <a:t>Arabs’ claim to an independent state</a:t>
            </a:r>
          </a:p>
        </p:txBody>
      </p:sp>
    </p:spTree>
    <p:extLst>
      <p:ext uri="{BB962C8B-B14F-4D97-AF65-F5344CB8AC3E}">
        <p14:creationId xmlns:p14="http://schemas.microsoft.com/office/powerpoint/2010/main" xmlns="" val="28594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1927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The “army” of the Arab Revolt at </a:t>
            </a:r>
            <a:r>
              <a:rPr lang="en-US" sz="2800" b="1" dirty="0" err="1" smtClean="0"/>
              <a:t>Wejh</a:t>
            </a:r>
            <a:r>
              <a:rPr lang="en-US" sz="2800" b="1" dirty="0" smtClean="0"/>
              <a:t>, Arabia, 1917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566057" y="6162474"/>
            <a:ext cx="8291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It </a:t>
            </a:r>
            <a:r>
              <a:rPr lang="en-US" dirty="0"/>
              <a:t>was </a:t>
            </a:r>
            <a:r>
              <a:rPr lang="en-US" dirty="0" smtClean="0"/>
              <a:t>composed mainly </a:t>
            </a:r>
            <a:r>
              <a:rPr lang="en-US" dirty="0"/>
              <a:t>of </a:t>
            </a:r>
            <a:r>
              <a:rPr lang="en-US" b="1" dirty="0"/>
              <a:t>irregular tribal forces</a:t>
            </a:r>
            <a:r>
              <a:rPr lang="en-US" sz="1600" dirty="0"/>
              <a:t>. (Trustees of the Imperial War </a:t>
            </a:r>
            <a:r>
              <a:rPr lang="en-US" sz="1600" dirty="0" smtClean="0"/>
              <a:t>Museum)</a:t>
            </a:r>
            <a:endParaRPr lang="en-US" sz="1600" dirty="0"/>
          </a:p>
        </p:txBody>
      </p:sp>
      <p:pic>
        <p:nvPicPr>
          <p:cNvPr id="3" name="Picture 2" descr="ph9-4-49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648" y="931240"/>
            <a:ext cx="7393003" cy="498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8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3" y="179104"/>
            <a:ext cx="8864221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Amyr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Faysal</a:t>
            </a:r>
            <a:r>
              <a:rPr lang="en-US" sz="3600" b="1" dirty="0" smtClean="0"/>
              <a:t> </a:t>
            </a:r>
            <a:r>
              <a:rPr lang="en-US" sz="3600" dirty="0" smtClean="0"/>
              <a:t>&amp;</a:t>
            </a:r>
            <a:r>
              <a:rPr lang="en-US" sz="3600" b="1" dirty="0" smtClean="0"/>
              <a:t> T.E. Lawrence </a:t>
            </a:r>
            <a:r>
              <a:rPr lang="en-US" sz="3200" b="1" dirty="0" smtClean="0"/>
              <a:t>(1888-1935)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513" y="1361323"/>
            <a:ext cx="7114854" cy="5338047"/>
          </a:xfrm>
        </p:spPr>
      </p:pic>
    </p:spTree>
    <p:extLst>
      <p:ext uri="{BB962C8B-B14F-4D97-AF65-F5344CB8AC3E}">
        <p14:creationId xmlns:p14="http://schemas.microsoft.com/office/powerpoint/2010/main" xmlns="" val="18471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667"/>
            <a:ext cx="8382000" cy="95609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Allied Plans for the Ottoman Empire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1946"/>
            <a:ext cx="9144000" cy="561605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Constantinople Agreement (1915):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dirty="0" smtClean="0"/>
              <a:t>In order </a:t>
            </a:r>
            <a:r>
              <a:rPr lang="en-US" b="1" dirty="0" smtClean="0"/>
              <a:t>to keep Russia in the war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(failures in the front with Germans &amp; Ottomans)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i="1" dirty="0" smtClean="0"/>
              <a:t>Tsar Nicholas II </a:t>
            </a:r>
            <a:r>
              <a:rPr lang="en-US" dirty="0" smtClean="0"/>
              <a:t>was </a:t>
            </a:r>
            <a:r>
              <a:rPr lang="en-US" dirty="0" smtClean="0">
                <a:solidFill>
                  <a:schemeClr val="bg1"/>
                </a:solidFill>
              </a:rPr>
              <a:t>promised </a:t>
            </a:r>
            <a:r>
              <a:rPr lang="en-US" b="1" dirty="0" smtClean="0">
                <a:solidFill>
                  <a:schemeClr val="bg1"/>
                </a:solidFill>
              </a:rPr>
              <a:t>Constantinople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and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Straits of </a:t>
            </a:r>
            <a:r>
              <a:rPr lang="en-US" b="1" dirty="0" err="1" smtClean="0">
                <a:solidFill>
                  <a:schemeClr val="bg1"/>
                </a:solidFill>
              </a:rPr>
              <a:t>Bosphorus</a:t>
            </a:r>
            <a:r>
              <a:rPr lang="en-US" b="1" dirty="0" smtClean="0">
                <a:solidFill>
                  <a:schemeClr val="bg1"/>
                </a:solidFill>
              </a:rPr>
              <a:t> and the Dardanelles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643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121" y="289604"/>
            <a:ext cx="8833105" cy="656839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Sykes-Picot Agreement (1916):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A </a:t>
            </a:r>
            <a:r>
              <a:rPr lang="en-US" b="1" dirty="0" smtClean="0"/>
              <a:t>secret treaty </a:t>
            </a:r>
            <a:r>
              <a:rPr lang="en-US" dirty="0" smtClean="0"/>
              <a:t>that </a:t>
            </a:r>
            <a:r>
              <a:rPr lang="en-US" b="1" dirty="0" smtClean="0"/>
              <a:t>divided up </a:t>
            </a:r>
            <a:r>
              <a:rPr lang="en-US" dirty="0" smtClean="0"/>
              <a:t>most of the </a:t>
            </a:r>
            <a:r>
              <a:rPr lang="en-US" b="1" dirty="0" smtClean="0"/>
              <a:t>Arab</a:t>
            </a:r>
            <a:r>
              <a:rPr lang="en-US" dirty="0" smtClean="0"/>
              <a:t> </a:t>
            </a:r>
            <a:r>
              <a:rPr lang="en-US" b="1" dirty="0" smtClean="0"/>
              <a:t>Middle East </a:t>
            </a:r>
            <a:r>
              <a:rPr lang="en-US" dirty="0" smtClean="0"/>
              <a:t>between </a:t>
            </a:r>
            <a:r>
              <a:rPr lang="en-US" b="1" dirty="0" smtClean="0"/>
              <a:t>France </a:t>
            </a:r>
            <a:r>
              <a:rPr lang="en-US" dirty="0" smtClean="0"/>
              <a:t>and</a:t>
            </a:r>
            <a:r>
              <a:rPr lang="en-US" b="1" dirty="0" smtClean="0"/>
              <a:t> Britain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chemeClr val="bg1"/>
                </a:solidFill>
              </a:rPr>
              <a:t>contradicting promises made to Sharif </a:t>
            </a:r>
            <a:r>
              <a:rPr lang="en-US" b="1" u="sng" dirty="0" err="1" smtClean="0">
                <a:solidFill>
                  <a:schemeClr val="bg1"/>
                </a:solidFill>
              </a:rPr>
              <a:t>Husayn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It awarded </a:t>
            </a:r>
            <a:r>
              <a:rPr lang="en-US" sz="3200" b="1" dirty="0" smtClean="0"/>
              <a:t>France</a:t>
            </a:r>
            <a:r>
              <a:rPr lang="en-US" sz="3200" dirty="0" smtClean="0"/>
              <a:t> a large zone of “</a:t>
            </a:r>
            <a:r>
              <a:rPr lang="en-US" sz="3200" b="1" dirty="0" smtClean="0"/>
              <a:t>direct control</a:t>
            </a:r>
            <a:r>
              <a:rPr lang="en-US" sz="3200" dirty="0" smtClean="0"/>
              <a:t>” along the </a:t>
            </a:r>
            <a:r>
              <a:rPr lang="en-US" sz="3200" b="1" dirty="0" smtClean="0">
                <a:solidFill>
                  <a:schemeClr val="bg1"/>
                </a:solidFill>
              </a:rPr>
              <a:t>Syrian coast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It guaranteed </a:t>
            </a:r>
            <a:r>
              <a:rPr lang="en-US" sz="3200" b="1" dirty="0" smtClean="0"/>
              <a:t>Britain</a:t>
            </a:r>
            <a:r>
              <a:rPr lang="en-US" sz="3200" dirty="0" smtClean="0"/>
              <a:t>’s own “</a:t>
            </a:r>
            <a:r>
              <a:rPr lang="en-US" sz="3200" b="1" dirty="0" smtClean="0"/>
              <a:t>direct control</a:t>
            </a:r>
            <a:r>
              <a:rPr lang="en-US" sz="3200" dirty="0" smtClean="0"/>
              <a:t>” over portions of </a:t>
            </a:r>
            <a:r>
              <a:rPr lang="en-US" sz="3200" b="1" dirty="0" smtClean="0">
                <a:solidFill>
                  <a:schemeClr val="bg1"/>
                </a:solidFill>
              </a:rPr>
              <a:t>Mesopotamia (Iraq)</a:t>
            </a:r>
          </a:p>
        </p:txBody>
      </p:sp>
    </p:spTree>
    <p:extLst>
      <p:ext uri="{BB962C8B-B14F-4D97-AF65-F5344CB8AC3E}">
        <p14:creationId xmlns:p14="http://schemas.microsoft.com/office/powerpoint/2010/main" xmlns="" val="24969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12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WWI and the Ottoman Empire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2126254"/>
            <a:ext cx="8707272" cy="3933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b="1" dirty="0" smtClean="0"/>
              <a:t>Ottoman Empire </a:t>
            </a:r>
            <a:r>
              <a:rPr lang="en-US" dirty="0" smtClean="0"/>
              <a:t>joined the </a:t>
            </a:r>
            <a:r>
              <a:rPr lang="en-US" b="1" i="1" dirty="0" smtClean="0">
                <a:solidFill>
                  <a:schemeClr val="bg1"/>
                </a:solidFill>
              </a:rPr>
              <a:t>Central Powers </a:t>
            </a:r>
            <a:r>
              <a:rPr lang="en-US" dirty="0" smtClean="0"/>
              <a:t>against the </a:t>
            </a:r>
            <a:r>
              <a:rPr lang="en-US" b="1" i="1" dirty="0" smtClean="0">
                <a:solidFill>
                  <a:schemeClr val="bg1"/>
                </a:solidFill>
              </a:rPr>
              <a:t>Entente Cordiale</a:t>
            </a:r>
          </a:p>
          <a:p>
            <a:pPr lvl="1">
              <a:lnSpc>
                <a:spcPct val="150000"/>
              </a:lnSpc>
            </a:pPr>
            <a:r>
              <a:rPr lang="en-US" b="1" dirty="0" smtClean="0"/>
              <a:t>1914</a:t>
            </a:r>
            <a:r>
              <a:rPr lang="en-US" dirty="0" smtClean="0"/>
              <a:t>: German General </a:t>
            </a:r>
            <a:r>
              <a:rPr lang="en-US" b="1" dirty="0" smtClean="0"/>
              <a:t>Liman von Sanders </a:t>
            </a:r>
            <a:r>
              <a:rPr lang="en-US" dirty="0" smtClean="0"/>
              <a:t>arrives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0501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5660"/>
            <a:ext cx="9144000" cy="66123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u="sng" dirty="0" smtClean="0">
                <a:solidFill>
                  <a:schemeClr val="bg1"/>
                </a:solidFill>
              </a:rPr>
              <a:t>The Balfour Declaration</a:t>
            </a:r>
            <a:r>
              <a:rPr lang="en-US" sz="4000" b="1" dirty="0" smtClean="0">
                <a:solidFill>
                  <a:schemeClr val="bg1"/>
                </a:solidFill>
              </a:rPr>
              <a:t> (1917):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smtClean="0"/>
              <a:t>Britain agreed to favor the establishment of 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u="sng" dirty="0" smtClean="0">
                <a:solidFill>
                  <a:schemeClr val="bg1"/>
                </a:solidFill>
              </a:rPr>
              <a:t>Jewish homeland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/>
              <a:t>in  </a:t>
            </a:r>
            <a:r>
              <a:rPr lang="en-US" b="1" dirty="0" smtClean="0">
                <a:solidFill>
                  <a:schemeClr val="bg1"/>
                </a:solidFill>
              </a:rPr>
              <a:t>Palestine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Done to </a:t>
            </a:r>
            <a:r>
              <a:rPr lang="en-US" sz="3200" b="1" dirty="0" smtClean="0"/>
              <a:t>appeal to the Jewish community </a:t>
            </a:r>
            <a:r>
              <a:rPr lang="en-US" sz="3200" dirty="0" smtClean="0"/>
              <a:t>and to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 smtClean="0"/>
              <a:t> secure control </a:t>
            </a:r>
            <a:r>
              <a:rPr lang="en-US" sz="3200" dirty="0" smtClean="0"/>
              <a:t>over territory adjacent to </a:t>
            </a:r>
            <a:r>
              <a:rPr lang="en-US" sz="3200" b="1" dirty="0" smtClean="0"/>
              <a:t>Suez Canal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When WWI ended, most Ottoman territory had been pledged to one or another of the Allies </a:t>
            </a:r>
          </a:p>
        </p:txBody>
      </p:sp>
    </p:spTree>
    <p:extLst>
      <p:ext uri="{BB962C8B-B14F-4D97-AF65-F5344CB8AC3E}">
        <p14:creationId xmlns:p14="http://schemas.microsoft.com/office/powerpoint/2010/main" xmlns="" val="21396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6190" y="1976452"/>
            <a:ext cx="3229429" cy="838117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The Ottoman Empire in 1914</a:t>
            </a:r>
            <a:endParaRPr lang="en-US" sz="2000" b="1" dirty="0"/>
          </a:p>
        </p:txBody>
      </p:sp>
      <p:pic>
        <p:nvPicPr>
          <p:cNvPr id="3" name="Picture 2" descr="map9-1-49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058" y="52754"/>
            <a:ext cx="5681132" cy="6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81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16"/>
            <a:ext cx="9144000" cy="687352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76667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Allied Plans for the Ottoman Empire: T.E. Lawrence proposal (Nov. 1918)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8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62"/>
            <a:ext cx="9144000" cy="687080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76667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Allied Plans for the Ottoman Empire: Sykes-Picot Agreement, 9 May 1916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8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162"/>
            <a:ext cx="8229600" cy="1143000"/>
          </a:xfrm>
        </p:spPr>
        <p:txBody>
          <a:bodyPr/>
          <a:lstStyle/>
          <a:p>
            <a:r>
              <a:rPr lang="en-US" b="1" dirty="0" smtClean="0"/>
              <a:t>The Peace Settlement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6" y="1346428"/>
            <a:ext cx="8665028" cy="52829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smtClean="0"/>
              <a:t>San Remo Conference (April 1920): </a:t>
            </a:r>
            <a:endParaRPr lang="en-US" sz="3300" b="1" dirty="0" smtClean="0"/>
          </a:p>
          <a:p>
            <a:pPr>
              <a:lnSpc>
                <a:spcPct val="150000"/>
              </a:lnSpc>
              <a:buNone/>
            </a:pPr>
            <a:r>
              <a:rPr lang="en-US" sz="3300" b="1" dirty="0" smtClean="0"/>
              <a:t> </a:t>
            </a:r>
            <a:r>
              <a:rPr lang="en-US" sz="3300" b="1" dirty="0" smtClean="0"/>
              <a:t>  </a:t>
            </a:r>
            <a:r>
              <a:rPr lang="en-US" sz="3300" b="1" dirty="0" smtClean="0"/>
              <a:t>Terms</a:t>
            </a:r>
            <a:r>
              <a:rPr lang="en-US" sz="3300" dirty="0" smtClean="0"/>
              <a:t> </a:t>
            </a:r>
            <a:r>
              <a:rPr lang="en-US" sz="3300" dirty="0" smtClean="0"/>
              <a:t>of an Ottoman </a:t>
            </a:r>
            <a:r>
              <a:rPr lang="en-US" sz="3300" b="1" dirty="0" smtClean="0"/>
              <a:t>settlement </a:t>
            </a:r>
            <a:r>
              <a:rPr lang="en-US" sz="3300" dirty="0" smtClean="0"/>
              <a:t>were finally agreed upon and incorporated into the </a:t>
            </a:r>
            <a:r>
              <a:rPr lang="en-US" sz="3300" b="1" dirty="0" smtClean="0"/>
              <a:t>Treaty of </a:t>
            </a:r>
            <a:r>
              <a:rPr lang="en-US" sz="3300" b="1" dirty="0" err="1" smtClean="0"/>
              <a:t>Sèvres</a:t>
            </a:r>
            <a:r>
              <a:rPr lang="en-US" sz="3300" b="1" dirty="0" smtClean="0"/>
              <a:t> </a:t>
            </a:r>
            <a:r>
              <a:rPr lang="en-US" sz="3300" dirty="0" smtClean="0"/>
              <a:t>(August 10, </a:t>
            </a:r>
            <a:r>
              <a:rPr lang="en-US" sz="3300" b="1" dirty="0" smtClean="0"/>
              <a:t>1920</a:t>
            </a:r>
            <a:r>
              <a:rPr lang="en-US" sz="3300" dirty="0" smtClean="0"/>
              <a:t>)</a:t>
            </a:r>
            <a:endParaRPr 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xmlns="" val="11305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Peace Settlement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6" y="1346428"/>
            <a:ext cx="8665028" cy="528297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300" b="1" dirty="0" smtClean="0"/>
              <a:t>Decisions</a:t>
            </a:r>
            <a:r>
              <a:rPr lang="en-US" sz="3300" dirty="0" smtClean="0"/>
              <a:t> </a:t>
            </a:r>
            <a:r>
              <a:rPr lang="en-US" sz="3300" dirty="0" smtClean="0"/>
              <a:t>made at </a:t>
            </a:r>
            <a:r>
              <a:rPr lang="en-US" sz="3300" b="1" dirty="0" smtClean="0">
                <a:solidFill>
                  <a:schemeClr val="bg1"/>
                </a:solidFill>
              </a:rPr>
              <a:t>San Remo </a:t>
            </a:r>
            <a:r>
              <a:rPr lang="en-US" sz="3300" b="1" dirty="0" smtClean="0"/>
              <a:t>detached</a:t>
            </a:r>
            <a:r>
              <a:rPr lang="en-US" sz="3300" dirty="0" smtClean="0"/>
              <a:t> </a:t>
            </a:r>
            <a:r>
              <a:rPr lang="en-US" sz="3300" dirty="0" smtClean="0"/>
              <a:t>                 the </a:t>
            </a:r>
            <a:r>
              <a:rPr lang="en-US" sz="3300" b="1" dirty="0" smtClean="0">
                <a:solidFill>
                  <a:schemeClr val="bg1"/>
                </a:solidFill>
              </a:rPr>
              <a:t>Arab</a:t>
            </a:r>
            <a:r>
              <a:rPr lang="en-US" sz="3300" dirty="0" smtClean="0"/>
              <a:t> </a:t>
            </a:r>
            <a:r>
              <a:rPr lang="en-US" sz="3300" dirty="0" smtClean="0">
                <a:solidFill>
                  <a:schemeClr val="bg1"/>
                </a:solidFill>
              </a:rPr>
              <a:t>provinces</a:t>
            </a:r>
            <a:r>
              <a:rPr lang="en-US" sz="3300" dirty="0" smtClean="0"/>
              <a:t> </a:t>
            </a:r>
            <a:r>
              <a:rPr lang="en-US" sz="3300" dirty="0" smtClean="0"/>
              <a:t>from </a:t>
            </a:r>
            <a:r>
              <a:rPr lang="en-US" sz="3300" b="1" dirty="0" smtClean="0"/>
              <a:t>Ottoman authority </a:t>
            </a:r>
            <a:r>
              <a:rPr lang="en-US" sz="3300" dirty="0" smtClean="0"/>
              <a:t>and </a:t>
            </a:r>
            <a:r>
              <a:rPr lang="en-US" sz="3300" b="1" dirty="0" smtClean="0"/>
              <a:t>apportioned</a:t>
            </a:r>
            <a:r>
              <a:rPr lang="en-US" sz="3300" dirty="0" smtClean="0"/>
              <a:t> </a:t>
            </a:r>
            <a:r>
              <a:rPr lang="en-US" sz="3300" dirty="0" smtClean="0"/>
              <a:t>them between </a:t>
            </a:r>
            <a:r>
              <a:rPr lang="en-US" sz="3300" b="1" dirty="0" smtClean="0"/>
              <a:t>Britain </a:t>
            </a:r>
            <a:r>
              <a:rPr lang="en-US" sz="3300" dirty="0" smtClean="0"/>
              <a:t>and</a:t>
            </a:r>
            <a:r>
              <a:rPr lang="en-US" sz="3300" b="1" dirty="0" smtClean="0"/>
              <a:t> France</a:t>
            </a:r>
          </a:p>
          <a:p>
            <a:pPr>
              <a:lnSpc>
                <a:spcPct val="150000"/>
              </a:lnSpc>
            </a:pPr>
            <a:r>
              <a:rPr lang="en-US" sz="3300" dirty="0" smtClean="0"/>
              <a:t>The former Arab provinces were </a:t>
            </a:r>
            <a:r>
              <a:rPr lang="en-US" sz="3300" b="1" dirty="0" smtClean="0"/>
              <a:t>divided</a:t>
            </a:r>
            <a:r>
              <a:rPr lang="en-US" sz="3300" dirty="0" smtClean="0"/>
              <a:t> into entities called </a:t>
            </a:r>
            <a:r>
              <a:rPr lang="en-US" sz="3300" i="1" dirty="0" smtClean="0">
                <a:solidFill>
                  <a:schemeClr val="bg1"/>
                </a:solidFill>
              </a:rPr>
              <a:t>mandates</a:t>
            </a:r>
          </a:p>
          <a:p>
            <a:pPr lvl="1">
              <a:lnSpc>
                <a:spcPct val="150000"/>
              </a:lnSpc>
            </a:pPr>
            <a:r>
              <a:rPr lang="en-US" sz="2700" b="1" dirty="0" smtClean="0">
                <a:solidFill>
                  <a:schemeClr val="bg1"/>
                </a:solidFill>
              </a:rPr>
              <a:t>Britain</a:t>
            </a:r>
            <a:r>
              <a:rPr lang="en-US" sz="2700" b="1" dirty="0" smtClean="0"/>
              <a:t> </a:t>
            </a:r>
            <a:r>
              <a:rPr lang="en-US" sz="2700" dirty="0" smtClean="0"/>
              <a:t>got</a:t>
            </a:r>
            <a:r>
              <a:rPr lang="en-US" sz="2700" b="1" dirty="0" smtClean="0"/>
              <a:t> mandates </a:t>
            </a:r>
            <a:r>
              <a:rPr lang="en-US" sz="2700" dirty="0" smtClean="0"/>
              <a:t>for</a:t>
            </a:r>
            <a:r>
              <a:rPr lang="en-US" sz="2700" b="1" dirty="0" smtClean="0">
                <a:solidFill>
                  <a:schemeClr val="bg1"/>
                </a:solidFill>
              </a:rPr>
              <a:t> Iraq, Palestine </a:t>
            </a:r>
            <a:r>
              <a:rPr lang="en-US" sz="2700" dirty="0" smtClean="0"/>
              <a:t>and </a:t>
            </a:r>
            <a:r>
              <a:rPr lang="en-US" sz="2700" b="1" dirty="0" smtClean="0">
                <a:solidFill>
                  <a:schemeClr val="bg1"/>
                </a:solidFill>
              </a:rPr>
              <a:t>Transjordan</a:t>
            </a:r>
          </a:p>
          <a:p>
            <a:pPr lvl="1">
              <a:lnSpc>
                <a:spcPct val="150000"/>
              </a:lnSpc>
            </a:pPr>
            <a:r>
              <a:rPr lang="en-US" sz="2700" b="1" dirty="0" smtClean="0">
                <a:solidFill>
                  <a:schemeClr val="bg1"/>
                </a:solidFill>
              </a:rPr>
              <a:t>France</a:t>
            </a:r>
            <a:r>
              <a:rPr lang="en-US" sz="2700" b="1" dirty="0" smtClean="0"/>
              <a:t> </a:t>
            </a:r>
            <a:r>
              <a:rPr lang="en-US" sz="2700" dirty="0" smtClean="0"/>
              <a:t>got </a:t>
            </a:r>
            <a:r>
              <a:rPr lang="en-US" sz="2700" b="1" dirty="0" smtClean="0"/>
              <a:t>mandate </a:t>
            </a:r>
            <a:r>
              <a:rPr lang="en-US" sz="2700" dirty="0" smtClean="0"/>
              <a:t>for </a:t>
            </a:r>
            <a:r>
              <a:rPr lang="en-US" sz="2700" b="1" dirty="0" smtClean="0">
                <a:solidFill>
                  <a:schemeClr val="bg1"/>
                </a:solidFill>
              </a:rPr>
              <a:t>Syria </a:t>
            </a:r>
            <a:r>
              <a:rPr lang="en-US" sz="2700" dirty="0" smtClean="0"/>
              <a:t>and </a:t>
            </a:r>
            <a:r>
              <a:rPr lang="en-US" sz="2700" dirty="0" smtClean="0"/>
              <a:t>the </a:t>
            </a:r>
            <a:r>
              <a:rPr lang="en-US" sz="2700" b="1" dirty="0" smtClean="0">
                <a:solidFill>
                  <a:schemeClr val="bg1"/>
                </a:solidFill>
              </a:rPr>
              <a:t>Lebanon</a:t>
            </a:r>
            <a:endParaRPr lang="en-US" sz="27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5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6" y="771181"/>
            <a:ext cx="8665028" cy="528297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700" dirty="0" smtClean="0"/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   </a:t>
            </a:r>
            <a:r>
              <a:rPr lang="en-US" sz="3600" i="1" dirty="0" smtClean="0"/>
              <a:t>From </a:t>
            </a:r>
            <a:r>
              <a:rPr lang="en-US" sz="3600" i="1" dirty="0" smtClean="0"/>
              <a:t>the </a:t>
            </a:r>
            <a:r>
              <a:rPr lang="en-US" sz="3600" b="1" i="1" dirty="0" smtClean="0"/>
              <a:t>Arab perspective</a:t>
            </a:r>
            <a:r>
              <a:rPr lang="en-US" sz="3600" i="1" dirty="0" smtClean="0"/>
              <a:t>, </a:t>
            </a:r>
            <a:endParaRPr lang="en-US" sz="3600" i="1" dirty="0" smtClean="0"/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   the </a:t>
            </a:r>
            <a:r>
              <a:rPr lang="en-US" sz="3600" b="1" dirty="0" smtClean="0"/>
              <a:t>British pledges to </a:t>
            </a:r>
            <a:r>
              <a:rPr lang="en-US" sz="3600" b="1" dirty="0" err="1" smtClean="0"/>
              <a:t>Husayn</a:t>
            </a:r>
            <a:r>
              <a:rPr lang="en-US" sz="3600" b="1" dirty="0" smtClean="0"/>
              <a:t> </a:t>
            </a:r>
            <a:endParaRPr lang="en-US" sz="3600" b="1" dirty="0" smtClean="0"/>
          </a:p>
          <a:p>
            <a:pPr>
              <a:lnSpc>
                <a:spcPct val="150000"/>
              </a:lnSpc>
              <a:buNone/>
            </a:pPr>
            <a:r>
              <a:rPr lang="en-US" sz="3600" b="1" dirty="0" smtClean="0"/>
              <a:t> </a:t>
            </a:r>
            <a:r>
              <a:rPr lang="en-US" sz="3600" b="1" dirty="0" smtClean="0"/>
              <a:t>  </a:t>
            </a:r>
            <a:r>
              <a:rPr lang="en-US" sz="3600" dirty="0" smtClean="0"/>
              <a:t>had </a:t>
            </a:r>
            <a:r>
              <a:rPr lang="en-US" sz="3600" dirty="0" smtClean="0"/>
              <a:t>been </a:t>
            </a:r>
            <a:r>
              <a:rPr lang="en-US" sz="3600" b="1" dirty="0" smtClean="0"/>
              <a:t>sacrificed</a:t>
            </a:r>
            <a:r>
              <a:rPr lang="en-US" sz="3600" dirty="0" smtClean="0"/>
              <a:t> </a:t>
            </a:r>
            <a:endParaRPr lang="en-US" sz="3600" dirty="0" smtClean="0"/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 </a:t>
            </a:r>
            <a:r>
              <a:rPr lang="en-US" sz="3600" dirty="0" smtClean="0"/>
              <a:t>  </a:t>
            </a:r>
            <a:r>
              <a:rPr lang="en-US" sz="3600" dirty="0" smtClean="0"/>
              <a:t>for </a:t>
            </a:r>
            <a:r>
              <a:rPr lang="en-US" sz="3600" b="1" dirty="0" smtClean="0"/>
              <a:t>Allied harmony </a:t>
            </a:r>
            <a:r>
              <a:rPr lang="en-US" sz="3600" dirty="0" smtClean="0"/>
              <a:t>and </a:t>
            </a:r>
            <a:r>
              <a:rPr lang="en-US" sz="3600" b="1" dirty="0" smtClean="0"/>
              <a:t>imperial </a:t>
            </a:r>
            <a:r>
              <a:rPr lang="en-US" sz="3600" b="1" dirty="0" smtClean="0"/>
              <a:t>interest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1305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307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Division </a:t>
            </a:r>
            <a:r>
              <a:rPr lang="en-US" sz="2400" b="1" dirty="0"/>
              <a:t>of </a:t>
            </a:r>
            <a:r>
              <a:rPr lang="en-US" sz="2400" b="1" dirty="0" smtClean="0"/>
              <a:t>former </a:t>
            </a:r>
            <a:r>
              <a:rPr lang="en-US" sz="2400" b="1" dirty="0"/>
              <a:t>Ottoman territories under the Treaty of </a:t>
            </a:r>
            <a:r>
              <a:rPr lang="en-US" sz="2400" b="1" dirty="0" err="1"/>
              <a:t>Sèvres</a:t>
            </a:r>
            <a:r>
              <a:rPr lang="en-US" sz="2400" b="1" dirty="0"/>
              <a:t>, </a:t>
            </a:r>
            <a:r>
              <a:rPr lang="en-US" sz="2400" b="1" dirty="0" smtClean="0"/>
              <a:t>1920</a:t>
            </a:r>
            <a:endParaRPr lang="en-US" sz="2400" b="1" dirty="0"/>
          </a:p>
        </p:txBody>
      </p:sp>
      <p:pic>
        <p:nvPicPr>
          <p:cNvPr id="4" name="Picture 3" descr="map9-2-498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34" t="11376" r="16596" b="11552"/>
          <a:stretch/>
        </p:blipFill>
        <p:spPr>
          <a:xfrm rot="5400000">
            <a:off x="1825948" y="-340313"/>
            <a:ext cx="5546536" cy="88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4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43" y="239485"/>
            <a:ext cx="8882743" cy="109799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Faysal’s Syrian Kingdom (1918-1920)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43" y="1463294"/>
            <a:ext cx="8795657" cy="53206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1920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Syria</a:t>
            </a:r>
            <a:r>
              <a:rPr lang="en-US" b="1" dirty="0" smtClean="0"/>
              <a:t> proclaimed an </a:t>
            </a:r>
            <a:r>
              <a:rPr lang="en-US" b="1" dirty="0" smtClean="0">
                <a:solidFill>
                  <a:schemeClr val="bg1"/>
                </a:solidFill>
              </a:rPr>
              <a:t>independent state</a:t>
            </a:r>
            <a:r>
              <a:rPr lang="en-US" b="1" dirty="0" smtClean="0"/>
              <a:t> </a:t>
            </a:r>
            <a:r>
              <a:rPr lang="en-US" dirty="0" smtClean="0"/>
              <a:t>with </a:t>
            </a:r>
            <a:r>
              <a:rPr lang="en-US" b="1" dirty="0" err="1" smtClean="0"/>
              <a:t>Faysal</a:t>
            </a:r>
            <a:r>
              <a:rPr lang="en-US" b="1" dirty="0" smtClean="0"/>
              <a:t> </a:t>
            </a:r>
            <a:r>
              <a:rPr lang="en-US" dirty="0" smtClean="0"/>
              <a:t>as the </a:t>
            </a:r>
            <a:r>
              <a:rPr lang="en-US" b="1" dirty="0" smtClean="0"/>
              <a:t>King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France </a:t>
            </a:r>
            <a:r>
              <a:rPr lang="en-US" dirty="0" smtClean="0"/>
              <a:t>saw</a:t>
            </a:r>
            <a:r>
              <a:rPr lang="en-US" b="1" dirty="0" smtClean="0"/>
              <a:t> declaration of Syrian independence </a:t>
            </a:r>
            <a:r>
              <a:rPr lang="en-US" dirty="0" smtClean="0"/>
              <a:t>as an </a:t>
            </a:r>
            <a:r>
              <a:rPr lang="en-US" b="1" dirty="0" smtClean="0">
                <a:solidFill>
                  <a:schemeClr val="bg1"/>
                </a:solidFill>
              </a:rPr>
              <a:t>usurpation </a:t>
            </a:r>
            <a:r>
              <a:rPr lang="en-US" b="1" dirty="0" smtClean="0"/>
              <a:t>of French claims </a:t>
            </a:r>
            <a:r>
              <a:rPr lang="en-US" dirty="0" smtClean="0"/>
              <a:t>to the region </a:t>
            </a:r>
          </a:p>
        </p:txBody>
      </p:sp>
    </p:spTree>
    <p:extLst>
      <p:ext uri="{BB962C8B-B14F-4D97-AF65-F5344CB8AC3E}">
        <p14:creationId xmlns:p14="http://schemas.microsoft.com/office/powerpoint/2010/main" xmlns="" val="2778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4842"/>
            <a:ext cx="9144000" cy="61765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July 24, 1920</a:t>
            </a:r>
            <a:r>
              <a:rPr lang="en-US" dirty="0" smtClean="0"/>
              <a:t>, the </a:t>
            </a:r>
            <a:r>
              <a:rPr lang="en-US" b="1" dirty="0" smtClean="0">
                <a:solidFill>
                  <a:schemeClr val="bg1"/>
                </a:solidFill>
              </a:rPr>
              <a:t>French</a:t>
            </a:r>
            <a:r>
              <a:rPr lang="en-US" b="1" dirty="0" smtClean="0"/>
              <a:t> defeated Faysal’s army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bg1"/>
                </a:solidFill>
              </a:rPr>
              <a:t>occupied Damascus</a:t>
            </a:r>
            <a:r>
              <a:rPr lang="en-US" dirty="0" smtClean="0"/>
              <a:t>, and </a:t>
            </a:r>
            <a:r>
              <a:rPr lang="en-US" b="1" dirty="0" smtClean="0"/>
              <a:t>forced Faysal into </a:t>
            </a:r>
            <a:r>
              <a:rPr lang="en-US" b="1" dirty="0" smtClean="0">
                <a:solidFill>
                  <a:schemeClr val="bg1"/>
                </a:solidFill>
              </a:rPr>
              <a:t>exile</a:t>
            </a:r>
            <a:r>
              <a:rPr lang="en-US" b="1" dirty="0" smtClean="0"/>
              <a:t> </a:t>
            </a:r>
            <a:r>
              <a:rPr lang="en-US" b="1" dirty="0" smtClean="0"/>
              <a:t>          </a:t>
            </a:r>
            <a:r>
              <a:rPr lang="en-US" dirty="0" smtClean="0"/>
              <a:t>in </a:t>
            </a:r>
            <a:r>
              <a:rPr lang="en-US" dirty="0" smtClean="0"/>
              <a:t>Europe.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Sharif Husayn’s brother, </a:t>
            </a:r>
            <a:r>
              <a:rPr lang="en-US" b="1" dirty="0" smtClean="0"/>
              <a:t>Amir </a:t>
            </a:r>
            <a:r>
              <a:rPr lang="en-US" b="1" dirty="0" err="1" smtClean="0"/>
              <a:t>Abdallah</a:t>
            </a:r>
            <a:r>
              <a:rPr lang="en-US" dirty="0" smtClean="0"/>
              <a:t>, was integrated into </a:t>
            </a:r>
            <a:r>
              <a:rPr lang="en-US" b="1" dirty="0" smtClean="0"/>
              <a:t>Britain’s informal imperial network  </a:t>
            </a:r>
          </a:p>
          <a:p>
            <a:pPr lvl="1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Transjordan</a:t>
            </a:r>
            <a:r>
              <a:rPr lang="en-US" sz="3200" b="1" dirty="0" smtClean="0"/>
              <a:t> was created in 1921</a:t>
            </a:r>
            <a:r>
              <a:rPr lang="en-US" sz="3200" dirty="0" smtClean="0"/>
              <a:t>,                                 with </a:t>
            </a:r>
            <a:r>
              <a:rPr lang="en-US" sz="3200" b="1" dirty="0" smtClean="0">
                <a:solidFill>
                  <a:schemeClr val="bg1"/>
                </a:solidFill>
              </a:rPr>
              <a:t>Abdallah </a:t>
            </a:r>
            <a:r>
              <a:rPr lang="en-US" sz="3200" dirty="0" smtClean="0"/>
              <a:t>as King</a:t>
            </a:r>
          </a:p>
        </p:txBody>
      </p:sp>
    </p:spTree>
    <p:extLst>
      <p:ext uri="{BB962C8B-B14F-4D97-AF65-F5344CB8AC3E}">
        <p14:creationId xmlns:p14="http://schemas.microsoft.com/office/powerpoint/2010/main" xmlns="" val="34814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56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188"/>
            <a:ext cx="9024257" cy="57636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Amir Faysal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41514" y="5574535"/>
            <a:ext cx="8882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Amir Faysal</a:t>
            </a:r>
            <a:r>
              <a:rPr lang="en-US" dirty="0"/>
              <a:t>, </a:t>
            </a:r>
            <a:r>
              <a:rPr lang="en-US" dirty="0" smtClean="0"/>
              <a:t>field commander </a:t>
            </a:r>
            <a:r>
              <a:rPr lang="en-US" dirty="0"/>
              <a:t>of the </a:t>
            </a:r>
            <a:r>
              <a:rPr lang="en-US" b="1" dirty="0"/>
              <a:t>Arab </a:t>
            </a:r>
            <a:r>
              <a:rPr lang="en-US" b="1" dirty="0" smtClean="0"/>
              <a:t>Revolt </a:t>
            </a:r>
            <a:r>
              <a:rPr lang="en-US" dirty="0" smtClean="0"/>
              <a:t>and </a:t>
            </a:r>
            <a:r>
              <a:rPr lang="en-US" dirty="0"/>
              <a:t>later </a:t>
            </a:r>
            <a:r>
              <a:rPr lang="en-US" b="1" dirty="0"/>
              <a:t>king of Syria</a:t>
            </a:r>
            <a:r>
              <a:rPr lang="en-US" dirty="0"/>
              <a:t>. He </a:t>
            </a:r>
            <a:r>
              <a:rPr lang="en-US" dirty="0" smtClean="0"/>
              <a:t>was </a:t>
            </a:r>
            <a:r>
              <a:rPr lang="en-US" b="1" dirty="0" smtClean="0"/>
              <a:t>exiled </a:t>
            </a:r>
            <a:r>
              <a:rPr lang="en-US" dirty="0"/>
              <a:t>after the </a:t>
            </a:r>
            <a:r>
              <a:rPr lang="en-US" b="1" dirty="0"/>
              <a:t>defeat of </a:t>
            </a:r>
            <a:r>
              <a:rPr lang="en-US" b="1" dirty="0" smtClean="0"/>
              <a:t>his Syrian </a:t>
            </a:r>
            <a:r>
              <a:rPr lang="en-US" b="1" dirty="0"/>
              <a:t>forces by the French </a:t>
            </a:r>
            <a:r>
              <a:rPr lang="en-US" dirty="0" smtClean="0"/>
              <a:t>in 1920</a:t>
            </a:r>
            <a:r>
              <a:rPr lang="en-US" dirty="0"/>
              <a:t>. He was then </a:t>
            </a:r>
            <a:r>
              <a:rPr lang="en-US" b="1" dirty="0"/>
              <a:t>selected </a:t>
            </a:r>
            <a:r>
              <a:rPr lang="en-US" b="1" dirty="0" smtClean="0"/>
              <a:t>by the </a:t>
            </a:r>
            <a:r>
              <a:rPr lang="en-US" b="1" dirty="0"/>
              <a:t>British </a:t>
            </a:r>
            <a:r>
              <a:rPr lang="en-US" b="1" dirty="0" smtClean="0"/>
              <a:t>         </a:t>
            </a:r>
            <a:r>
              <a:rPr lang="en-US" dirty="0" smtClean="0"/>
              <a:t>to </a:t>
            </a:r>
            <a:r>
              <a:rPr lang="en-US" dirty="0"/>
              <a:t>become </a:t>
            </a:r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first king </a:t>
            </a:r>
            <a:r>
              <a:rPr lang="en-US" b="1" dirty="0">
                <a:solidFill>
                  <a:schemeClr val="bg1"/>
                </a:solidFill>
              </a:rPr>
              <a:t>of Iraq</a:t>
            </a:r>
            <a:r>
              <a:rPr lang="en-US" sz="1600" dirty="0"/>
              <a:t>. (The Trustees </a:t>
            </a:r>
            <a:r>
              <a:rPr lang="en-US" sz="1600" dirty="0" smtClean="0"/>
              <a:t>of the </a:t>
            </a:r>
            <a:r>
              <a:rPr lang="en-US" sz="1600" dirty="0"/>
              <a:t>Imperial War Museum</a:t>
            </a:r>
            <a:r>
              <a:rPr lang="en-US" sz="1600" dirty="0" smtClean="0"/>
              <a:t>, London</a:t>
            </a:r>
            <a:r>
              <a:rPr lang="en-US" sz="1600" dirty="0"/>
              <a:t>)</a:t>
            </a:r>
          </a:p>
        </p:txBody>
      </p:sp>
      <p:pic>
        <p:nvPicPr>
          <p:cNvPr id="4" name="Picture 3" descr="ph9-5-49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1" y="552172"/>
            <a:ext cx="3784293" cy="48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33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514" y="1677985"/>
            <a:ext cx="2699657" cy="818565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The Middle East in the Interwar Period</a:t>
            </a:r>
            <a:endParaRPr lang="en-US" sz="2200" b="1" dirty="0"/>
          </a:p>
        </p:txBody>
      </p:sp>
      <p:pic>
        <p:nvPicPr>
          <p:cNvPr id="3" name="Picture 2" descr="map9-3-498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36" t="3174" r="2339" b="2470"/>
          <a:stretch/>
        </p:blipFill>
        <p:spPr>
          <a:xfrm>
            <a:off x="152399" y="11563"/>
            <a:ext cx="5965371" cy="68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4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End of Ottoman Order in the Middle East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1600200"/>
            <a:ext cx="8734568" cy="5030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For </a:t>
            </a:r>
            <a:r>
              <a:rPr lang="en-US" b="1" dirty="0" smtClean="0"/>
              <a:t>Arabs</a:t>
            </a:r>
            <a:r>
              <a:rPr lang="en-US" dirty="0" smtClean="0"/>
              <a:t> in the </a:t>
            </a:r>
            <a:r>
              <a:rPr lang="en-US" b="1" dirty="0" smtClean="0"/>
              <a:t>Ottoman territories</a:t>
            </a:r>
            <a:r>
              <a:rPr lang="en-US" dirty="0" smtClean="0"/>
              <a:t>, the </a:t>
            </a:r>
            <a:r>
              <a:rPr lang="en-US" b="1" dirty="0" smtClean="0">
                <a:solidFill>
                  <a:schemeClr val="bg1"/>
                </a:solidFill>
              </a:rPr>
              <a:t>dismemberment of the empire </a:t>
            </a:r>
            <a:r>
              <a:rPr lang="en-US" dirty="0" smtClean="0"/>
              <a:t>marked </a:t>
            </a:r>
            <a:r>
              <a:rPr lang="en-US" b="1" dirty="0" smtClean="0"/>
              <a:t>the end </a:t>
            </a:r>
            <a:r>
              <a:rPr lang="en-US" dirty="0" smtClean="0"/>
              <a:t>of a </a:t>
            </a:r>
            <a:r>
              <a:rPr lang="en-US" b="1" dirty="0" smtClean="0"/>
              <a:t>political, social, and religious order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Governments of </a:t>
            </a:r>
            <a:r>
              <a:rPr lang="en-US" b="1" dirty="0" smtClean="0"/>
              <a:t>post-war </a:t>
            </a:r>
            <a:r>
              <a:rPr lang="en-US" b="1" dirty="0" smtClean="0"/>
              <a:t>successor states </a:t>
            </a:r>
            <a:r>
              <a:rPr lang="en-US" dirty="0" smtClean="0"/>
              <a:t>sought to establish </a:t>
            </a:r>
            <a:r>
              <a:rPr lang="en-US" b="1" dirty="0" smtClean="0"/>
              <a:t>strict central control </a:t>
            </a:r>
            <a:r>
              <a:rPr lang="en-US" dirty="0" smtClean="0"/>
              <a:t>and to instill </a:t>
            </a:r>
            <a:r>
              <a:rPr lang="en-US" b="1" dirty="0" smtClean="0"/>
              <a:t>cultural uniformity</a:t>
            </a:r>
          </a:p>
        </p:txBody>
      </p:sp>
    </p:spTree>
    <p:extLst>
      <p:ext uri="{BB962C8B-B14F-4D97-AF65-F5344CB8AC3E}">
        <p14:creationId xmlns:p14="http://schemas.microsoft.com/office/powerpoint/2010/main" xmlns="" val="18086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2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End of Ottoman Order in the Middle East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433016"/>
            <a:ext cx="8871045" cy="51981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By the end of </a:t>
            </a:r>
            <a:r>
              <a:rPr lang="en-US" b="1" dirty="0" smtClean="0"/>
              <a:t>1918</a:t>
            </a:r>
            <a:r>
              <a:rPr lang="en-US" dirty="0" smtClean="0"/>
              <a:t>, the forces of political loyalty and cultural identity encapsulated in </a:t>
            </a:r>
            <a:r>
              <a:rPr lang="en-US" b="1" i="1" dirty="0" err="1" smtClean="0"/>
              <a:t>Ottomanism</a:t>
            </a:r>
            <a:r>
              <a:rPr lang="en-US" b="1" i="1" dirty="0" smtClean="0"/>
              <a:t> </a:t>
            </a:r>
            <a:r>
              <a:rPr lang="en-US" dirty="0" smtClean="0"/>
              <a:t>were</a:t>
            </a:r>
            <a:r>
              <a:rPr lang="en-US" b="1" dirty="0" smtClean="0"/>
              <a:t> irrelevant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Arabs </a:t>
            </a:r>
            <a:r>
              <a:rPr lang="en-US" b="1" dirty="0" smtClean="0"/>
              <a:t>focused on forging their new </a:t>
            </a:r>
            <a:r>
              <a:rPr lang="en-US" b="1" dirty="0" smtClean="0">
                <a:solidFill>
                  <a:schemeClr val="bg1"/>
                </a:solidFill>
              </a:rPr>
              <a:t>identities</a:t>
            </a:r>
            <a:r>
              <a:rPr lang="en-US" b="1" dirty="0" smtClean="0"/>
              <a:t>—</a:t>
            </a:r>
            <a:r>
              <a:rPr lang="en-US" b="1" dirty="0" smtClean="0">
                <a:solidFill>
                  <a:schemeClr val="bg1"/>
                </a:solidFill>
              </a:rPr>
              <a:t>Iraqis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chemeClr val="bg1"/>
                </a:solidFill>
              </a:rPr>
              <a:t>Syrians</a:t>
            </a:r>
            <a:r>
              <a:rPr lang="en-US" b="1" dirty="0" smtClean="0"/>
              <a:t>, </a:t>
            </a:r>
            <a:r>
              <a:rPr lang="en-US" b="1" dirty="0" smtClean="0"/>
              <a:t>and later on “</a:t>
            </a:r>
            <a:r>
              <a:rPr lang="en-US" b="1" dirty="0" smtClean="0">
                <a:solidFill>
                  <a:schemeClr val="bg1"/>
                </a:solidFill>
              </a:rPr>
              <a:t>Palestinians</a:t>
            </a:r>
            <a:r>
              <a:rPr lang="en-US" b="1" dirty="0" smtClean="0"/>
              <a:t>”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9832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277" y="5473106"/>
            <a:ext cx="5486400" cy="1064171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The German Battleships that became… Ottoman</a:t>
            </a:r>
            <a:endParaRPr lang="en-US" sz="2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2" r="9502"/>
          <a:stretch>
            <a:fillRect/>
          </a:stretch>
        </p:blipFill>
        <p:spPr>
          <a:xfrm>
            <a:off x="1037230" y="113346"/>
            <a:ext cx="7146346" cy="5359759"/>
          </a:xfrm>
        </p:spPr>
      </p:pic>
    </p:spTree>
    <p:extLst>
      <p:ext uri="{BB962C8B-B14F-4D97-AF65-F5344CB8AC3E}">
        <p14:creationId xmlns:p14="http://schemas.microsoft.com/office/powerpoint/2010/main" xmlns="" val="41750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Ottoman Campaigns in WWI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0" y="1143000"/>
            <a:ext cx="8966579" cy="5715000"/>
          </a:xfrm>
        </p:spPr>
        <p:txBody>
          <a:bodyPr>
            <a:normAutofit/>
          </a:bodyPr>
          <a:lstStyle/>
          <a:p>
            <a:r>
              <a:rPr lang="en-US" b="1" dirty="0" smtClean="0"/>
              <a:t>1914-1917: </a:t>
            </a:r>
            <a:r>
              <a:rPr lang="en-US" b="1" dirty="0" smtClean="0">
                <a:solidFill>
                  <a:schemeClr val="accent3"/>
                </a:solidFill>
              </a:rPr>
              <a:t>Ottoman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chemeClr val="bg1"/>
                </a:solidFill>
              </a:rPr>
              <a:t>Russian</a:t>
            </a:r>
            <a:r>
              <a:rPr lang="en-US" dirty="0" smtClean="0"/>
              <a:t> armies engaged in warfare in eastern Anatolia and the Caucasus region</a:t>
            </a:r>
          </a:p>
          <a:p>
            <a:r>
              <a:rPr lang="en-US" b="1" dirty="0" smtClean="0"/>
              <a:t>1915, Armenian Genocide: </a:t>
            </a:r>
            <a:r>
              <a:rPr lang="en-US" dirty="0" smtClean="0"/>
              <a:t>On the grounds that Armenians were collaborating with the Russians, </a:t>
            </a:r>
            <a:r>
              <a:rPr lang="en-US" b="1" i="1" dirty="0" smtClean="0"/>
              <a:t>Young Turks </a:t>
            </a:r>
            <a:r>
              <a:rPr lang="en-US" dirty="0" smtClean="0"/>
              <a:t>(CUP) ordered </a:t>
            </a:r>
            <a:r>
              <a:rPr lang="en-US" b="1" dirty="0" smtClean="0">
                <a:solidFill>
                  <a:schemeClr val="bg1"/>
                </a:solidFill>
              </a:rPr>
              <a:t>collective reprisals against the entire Armenian population </a:t>
            </a:r>
          </a:p>
          <a:p>
            <a:r>
              <a:rPr lang="en-US" b="1" dirty="0" smtClean="0"/>
              <a:t>1915-1916, The Gallipoli campaign: </a:t>
            </a:r>
            <a:r>
              <a:rPr lang="en-US" dirty="0" smtClean="0"/>
              <a:t>Ottomans successful against </a:t>
            </a:r>
            <a:r>
              <a:rPr lang="en-US" b="1" dirty="0" smtClean="0"/>
              <a:t>British</a:t>
            </a:r>
            <a:r>
              <a:rPr lang="en-US" dirty="0" smtClean="0"/>
              <a:t>-led Allied offensive, bringing </a:t>
            </a:r>
            <a:r>
              <a:rPr lang="en-US" b="1" dirty="0" smtClean="0">
                <a:solidFill>
                  <a:schemeClr val="bg1"/>
                </a:solidFill>
              </a:rPr>
              <a:t>Mustafa Kemal </a:t>
            </a:r>
            <a:r>
              <a:rPr lang="en-US" dirty="0" smtClean="0"/>
              <a:t>to military fame</a:t>
            </a:r>
          </a:p>
        </p:txBody>
      </p:sp>
    </p:spTree>
    <p:extLst>
      <p:ext uri="{BB962C8B-B14F-4D97-AF65-F5344CB8AC3E}">
        <p14:creationId xmlns:p14="http://schemas.microsoft.com/office/powerpoint/2010/main" xmlns="" val="26822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Armenian Genocide, 1915:</a:t>
            </a:r>
            <a:br>
              <a:rPr lang="en-US" b="1" dirty="0" smtClean="0"/>
            </a:br>
            <a:r>
              <a:rPr lang="en-US" b="1" dirty="0" smtClean="0"/>
              <a:t>ca.  </a:t>
            </a:r>
            <a:r>
              <a:rPr lang="en-US" b="1" dirty="0" smtClean="0"/>
              <a:t>1,5 million </a:t>
            </a:r>
            <a:r>
              <a:rPr lang="en-US" b="1" dirty="0" smtClean="0"/>
              <a:t>civilians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50" y="1938082"/>
            <a:ext cx="8893299" cy="4367183"/>
          </a:xfrm>
        </p:spPr>
      </p:pic>
    </p:spTree>
    <p:extLst>
      <p:ext uri="{BB962C8B-B14F-4D97-AF65-F5344CB8AC3E}">
        <p14:creationId xmlns:p14="http://schemas.microsoft.com/office/powerpoint/2010/main" xmlns="" val="10112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Armenian Genocide, 1915:</a:t>
            </a:r>
            <a:br>
              <a:rPr lang="en-US" b="1" dirty="0" smtClean="0"/>
            </a:br>
            <a:r>
              <a:rPr lang="en-US" b="1" dirty="0" smtClean="0"/>
              <a:t>Over 1,5 million  civilians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311" y="1600200"/>
            <a:ext cx="8043378" cy="4525963"/>
          </a:xfrm>
        </p:spPr>
      </p:pic>
    </p:spTree>
    <p:extLst>
      <p:ext uri="{BB962C8B-B14F-4D97-AF65-F5344CB8AC3E}">
        <p14:creationId xmlns:p14="http://schemas.microsoft.com/office/powerpoint/2010/main" xmlns="" val="13411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832" y="274638"/>
            <a:ext cx="4315968" cy="187420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1915-1916, The Gallipoli campaign</a:t>
            </a:r>
            <a:r>
              <a:rPr lang="en-US" b="1" dirty="0" smtClean="0"/>
              <a:t>: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431" y="3177381"/>
            <a:ext cx="4888569" cy="366642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28" y="185927"/>
            <a:ext cx="4041648" cy="497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22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1526</Words>
  <Application>Microsoft Office PowerPoint</Application>
  <PresentationFormat>On-screen Show (4:3)</PresentationFormat>
  <Paragraphs>127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WWI and the Ottoman Empire</vt:lpstr>
      <vt:lpstr>Slide 4</vt:lpstr>
      <vt:lpstr>The German Battleships that became… Ottoman</vt:lpstr>
      <vt:lpstr>Ottoman Campaigns in WWI</vt:lpstr>
      <vt:lpstr>The Armenian Genocide, 1915: ca.  1,5 million civilians</vt:lpstr>
      <vt:lpstr>The Armenian Genocide, 1915: Over 1,5 million  civilians</vt:lpstr>
      <vt:lpstr>1915-1916, The Gallipoli campaign:</vt:lpstr>
      <vt:lpstr>1915-1916, The Gallipoli campaign:</vt:lpstr>
      <vt:lpstr>Slide 11</vt:lpstr>
      <vt:lpstr>The War in the Middle East</vt:lpstr>
      <vt:lpstr>Slide 13</vt:lpstr>
      <vt:lpstr>Wartime Administration in Greater Syria </vt:lpstr>
      <vt:lpstr>The Ottoman Army in 1917</vt:lpstr>
      <vt:lpstr>Jamal Pasha’s Greater Syria</vt:lpstr>
      <vt:lpstr>Jamal Pasha, one of the CUP ruling triumvirs, and members of his staff.</vt:lpstr>
      <vt:lpstr>The “Husayn-McMahon Correspondence” (10 Letters, July 1915 – March 1916)</vt:lpstr>
      <vt:lpstr>Slide 19</vt:lpstr>
      <vt:lpstr>Slide 20</vt:lpstr>
      <vt:lpstr>Slide 21</vt:lpstr>
      <vt:lpstr>Slide 22</vt:lpstr>
      <vt:lpstr>Sharif Husayn ibn Ali, the Amir of Mecca.</vt:lpstr>
      <vt:lpstr>The Arab Revolt (1916-1918)</vt:lpstr>
      <vt:lpstr>The Arab Revolt (1916-1918)</vt:lpstr>
      <vt:lpstr>The “army” of the Arab Revolt at Wejh, Arabia, 1917</vt:lpstr>
      <vt:lpstr>Amyr Faysal &amp; T.E. Lawrence (1888-1935)</vt:lpstr>
      <vt:lpstr>Allied Plans for the Ottoman Empire</vt:lpstr>
      <vt:lpstr>Slide 29</vt:lpstr>
      <vt:lpstr>Slide 30</vt:lpstr>
      <vt:lpstr>The Ottoman Empire in 1914</vt:lpstr>
      <vt:lpstr>Slide 32</vt:lpstr>
      <vt:lpstr>Slide 33</vt:lpstr>
      <vt:lpstr>The Peace Settlement</vt:lpstr>
      <vt:lpstr>The Peace Settlement</vt:lpstr>
      <vt:lpstr>Slide 36</vt:lpstr>
      <vt:lpstr>Division of former Ottoman territories under the Treaty of Sèvres, 1920</vt:lpstr>
      <vt:lpstr>Faysal’s Syrian Kingdom (1918-1920)</vt:lpstr>
      <vt:lpstr>Slide 39</vt:lpstr>
      <vt:lpstr>Amir Faysal</vt:lpstr>
      <vt:lpstr>The Middle East in the Interwar Period</vt:lpstr>
      <vt:lpstr>The End of Ottoman Order in the Middle East</vt:lpstr>
      <vt:lpstr>The End of Ottoman Order in the Middle East</vt:lpstr>
    </vt:vector>
  </TitlesOfParts>
  <Company>TEMPLE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2: The Beginnings of the Era of Transformation</dc:title>
  <dc:creator>Caroline Tynan</dc:creator>
  <cp:lastModifiedBy>User</cp:lastModifiedBy>
  <cp:revision>62</cp:revision>
  <dcterms:created xsi:type="dcterms:W3CDTF">2016-05-19T20:31:39Z</dcterms:created>
  <dcterms:modified xsi:type="dcterms:W3CDTF">2024-05-24T12:53:26Z</dcterms:modified>
</cp:coreProperties>
</file>