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0" r:id="rId18"/>
    <p:sldId id="271"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1E15B23-77B8-4AA3-B52E-1FAF301038D4}" type="datetimeFigureOut">
              <a:rPr lang="el-GR" smtClean="0"/>
              <a:pPr/>
              <a:t>19/2/2014</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64031BF-9C98-4128-8E5D-B26A589C74EB}"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C93CBD5-BD87-418A-9530-3AF1F1811FE6}" type="datetimeFigureOut">
              <a:rPr lang="el-GR" smtClean="0"/>
              <a:pPr/>
              <a:t>19/2/2014</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043FDC7D-383D-423B-A6DA-A89A8C56ABC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3CBD5-BD87-418A-9530-3AF1F1811FE6}" type="datetimeFigureOut">
              <a:rPr lang="el-GR" smtClean="0"/>
              <a:pPr/>
              <a:t>19/2/2014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3CBD5-BD87-418A-9530-3AF1F1811FE6}" type="datetimeFigureOut">
              <a:rPr lang="el-GR" smtClean="0"/>
              <a:pPr/>
              <a:t>19/2/2014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C93CBD5-BD87-418A-9530-3AF1F1811FE6}" type="datetimeFigureOut">
              <a:rPr lang="el-GR" smtClean="0"/>
              <a:pPr/>
              <a:t>19/2/2014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93CBD5-BD87-418A-9530-3AF1F1811FE6}" type="datetimeFigureOut">
              <a:rPr lang="el-GR" smtClean="0"/>
              <a:pPr/>
              <a:t>19/2/2014</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43FDC7D-383D-423B-A6DA-A89A8C56ABCF}"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93CBD5-BD87-418A-9530-3AF1F1811FE6}" type="datetimeFigureOut">
              <a:rPr lang="el-GR" smtClean="0"/>
              <a:pPr/>
              <a:t>19/2/2014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C93CBD5-BD87-418A-9530-3AF1F1811FE6}" type="datetimeFigureOut">
              <a:rPr lang="el-GR" smtClean="0"/>
              <a:pPr/>
              <a:t>19/2/2014</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C93CBD5-BD87-418A-9530-3AF1F1811FE6}" type="datetimeFigureOut">
              <a:rPr lang="el-GR" smtClean="0"/>
              <a:pPr/>
              <a:t>19/2/2014</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93CBD5-BD87-418A-9530-3AF1F1811FE6}" type="datetimeFigureOut">
              <a:rPr lang="el-GR" smtClean="0"/>
              <a:pPr/>
              <a:t>19/2/2014</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C93CBD5-BD87-418A-9530-3AF1F1811FE6}" type="datetimeFigureOut">
              <a:rPr lang="el-GR" smtClean="0"/>
              <a:pPr/>
              <a:t>19/2/2014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43FDC7D-383D-423B-A6DA-A89A8C56ABC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C93CBD5-BD87-418A-9530-3AF1F1811FE6}" type="datetimeFigureOut">
              <a:rPr lang="el-GR" smtClean="0"/>
              <a:pPr/>
              <a:t>19/2/2014</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043FDC7D-383D-423B-A6DA-A89A8C56ABCF}"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C93CBD5-BD87-418A-9530-3AF1F1811FE6}" type="datetimeFigureOut">
              <a:rPr lang="el-GR" smtClean="0"/>
              <a:pPr/>
              <a:t>19/2/2014</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3FDC7D-383D-423B-A6DA-A89A8C56ABCF}"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3200" b="1" dirty="0" smtClean="0"/>
              <a:t>Μονομερής δράση της Δημόσιας Διοίκησης</a:t>
            </a:r>
            <a:endParaRPr lang="el-GR" sz="3200" b="1" dirty="0"/>
          </a:p>
        </p:txBody>
      </p:sp>
      <p:sp>
        <p:nvSpPr>
          <p:cNvPr id="3" name="Subtitle 2"/>
          <p:cNvSpPr>
            <a:spLocks noGrp="1"/>
          </p:cNvSpPr>
          <p:nvPr>
            <p:ph type="subTitle" idx="1"/>
          </p:nvPr>
        </p:nvSpPr>
        <p:spPr/>
        <p:txBody>
          <a:bodyPr>
            <a:noAutofit/>
          </a:bodyPr>
          <a:lstStyle/>
          <a:p>
            <a:r>
              <a:rPr lang="el-GR" sz="2000" b="1" dirty="0" smtClean="0"/>
              <a:t>Σύνθεση Δημοσίου Δικαίου</a:t>
            </a:r>
            <a:br>
              <a:rPr lang="el-GR" sz="2000" b="1" dirty="0" smtClean="0"/>
            </a:br>
            <a:r>
              <a:rPr lang="el-GR" sz="1800" dirty="0" smtClean="0"/>
              <a:t>Κλιμάκιο κ. Γλ. </a:t>
            </a:r>
            <a:r>
              <a:rPr lang="el-GR" sz="1800" dirty="0" err="1" smtClean="0"/>
              <a:t>Σιούτη</a:t>
            </a:r>
            <a:r>
              <a:rPr lang="el-GR" sz="1800" dirty="0" smtClean="0"/>
              <a:t> – κ. Γ. </a:t>
            </a:r>
            <a:r>
              <a:rPr lang="el-GR" sz="1800" dirty="0" err="1" smtClean="0"/>
              <a:t>Γεραπετρίτης</a:t>
            </a:r>
            <a:r>
              <a:rPr lang="el-GR" sz="1800" dirty="0" smtClean="0"/>
              <a:t/>
            </a:r>
            <a:br>
              <a:rPr lang="el-GR" sz="1800" dirty="0" smtClean="0"/>
            </a:br>
            <a:r>
              <a:rPr lang="el-GR" sz="1800" dirty="0" smtClean="0"/>
              <a:t>06.02.2014</a:t>
            </a:r>
          </a:p>
          <a:p>
            <a:r>
              <a:rPr lang="el-GR" sz="1800" dirty="0" err="1" smtClean="0"/>
              <a:t>Αικ</a:t>
            </a:r>
            <a:r>
              <a:rPr lang="el-GR" sz="1800" dirty="0" smtClean="0"/>
              <a:t>. </a:t>
            </a:r>
            <a:r>
              <a:rPr lang="el-GR" sz="1800" dirty="0" err="1" smtClean="0"/>
              <a:t>Ηλιάδου</a:t>
            </a:r>
            <a:r>
              <a:rPr lang="el-GR" sz="1800" dirty="0" smtClean="0"/>
              <a:t> </a:t>
            </a:r>
            <a:endParaRPr lang="el-GR"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Κατηγορίες ατομικών διοικητικών πράξεων </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Αναφέρονται σε μία εξατομικευμένη περίπτωση </a:t>
            </a:r>
          </a:p>
          <a:p>
            <a:r>
              <a:rPr lang="el-GR" dirty="0" err="1" smtClean="0"/>
              <a:t>Πραγματοπαγής</a:t>
            </a:r>
            <a:r>
              <a:rPr lang="el-GR" dirty="0" smtClean="0"/>
              <a:t> ατομική διοικητική (πχ χαρακτηρισμός ακινήτου ως αυθαιρέτου ή ως διατηρητέου)</a:t>
            </a:r>
          </a:p>
          <a:p>
            <a:r>
              <a:rPr lang="el-GR" dirty="0" smtClean="0"/>
              <a:t>Σωρευτική ατομική διοικητική πράξη (διορισμός περισσότερων, συνταγολόγιο ΙΚΑ)</a:t>
            </a:r>
          </a:p>
          <a:p>
            <a:r>
              <a:rPr lang="el-GR" dirty="0" smtClean="0"/>
              <a:t>Γενική ατομική διοικητική πράξη</a:t>
            </a:r>
          </a:p>
          <a:p>
            <a:pPr lvl="1"/>
            <a:r>
              <a:rPr lang="el-GR" dirty="0" smtClean="0"/>
              <a:t>Στοιχείο γενικότητας, αλλά και εξατομικευμένη ρύθμιση για ορισμένη περίπτωση όπου υφίσταται ένας τοπικός δεσμός</a:t>
            </a:r>
          </a:p>
          <a:p>
            <a:pPr lvl="2"/>
            <a:r>
              <a:rPr lang="el-GR" dirty="0" smtClean="0"/>
              <a:t>Έγκριση τροποποίηση γενικού πολεοδομικού σχεδίου περιοχής </a:t>
            </a:r>
          </a:p>
          <a:p>
            <a:pPr lvl="2"/>
            <a:r>
              <a:rPr lang="el-GR" dirty="0" smtClean="0"/>
              <a:t>Καθορισμός ζώνης ενεργού πολεοδομίας</a:t>
            </a:r>
          </a:p>
          <a:p>
            <a:pPr lvl="2"/>
            <a:r>
              <a:rPr lang="el-GR" dirty="0" smtClean="0"/>
              <a:t>Όχι οι όροι δόμησης </a:t>
            </a:r>
          </a:p>
          <a:p>
            <a:pPr lvl="2"/>
            <a:r>
              <a:rPr lang="el-GR" dirty="0" smtClean="0"/>
              <a:t>Αναδάσωση, αναδασμός, όρια αιγιαλού</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Ευμενείς &amp; δυσμενείς</a:t>
            </a:r>
            <a:endParaRPr lang="el-GR" dirty="0"/>
          </a:p>
        </p:txBody>
      </p:sp>
      <p:sp>
        <p:nvSpPr>
          <p:cNvPr id="3" name="Content Placeholder 2"/>
          <p:cNvSpPr>
            <a:spLocks noGrp="1"/>
          </p:cNvSpPr>
          <p:nvPr>
            <p:ph idx="1"/>
          </p:nvPr>
        </p:nvSpPr>
        <p:spPr/>
        <p:txBody>
          <a:bodyPr>
            <a:normAutofit lnSpcReduction="10000"/>
          </a:bodyPr>
          <a:lstStyle/>
          <a:p>
            <a:r>
              <a:rPr lang="el-GR" dirty="0" smtClean="0"/>
              <a:t>Ευμενείς – επωφελείς ΔΠ</a:t>
            </a:r>
          </a:p>
          <a:p>
            <a:pPr lvl="1"/>
            <a:r>
              <a:rPr lang="el-GR" dirty="0" smtClean="0"/>
              <a:t>Δημιουργούνται δικαιώματα </a:t>
            </a:r>
          </a:p>
          <a:p>
            <a:pPr lvl="1"/>
            <a:r>
              <a:rPr lang="el-GR" dirty="0" smtClean="0"/>
              <a:t>Καταργούνται / μειώνονται υποχρεώσεις </a:t>
            </a:r>
          </a:p>
          <a:p>
            <a:pPr lvl="1"/>
            <a:r>
              <a:rPr lang="el-GR" dirty="0" smtClean="0"/>
              <a:t>Επιβάλλονται υποχρεώσεις στη Διοίκηση υπέρ διοικουμένων</a:t>
            </a:r>
          </a:p>
          <a:p>
            <a:pPr lvl="1"/>
            <a:r>
              <a:rPr lang="el-GR" dirty="0" smtClean="0"/>
              <a:t>Δεκτά αιτήματα διοικουμένων (θετικές/ αρνητικές)</a:t>
            </a:r>
          </a:p>
          <a:p>
            <a:r>
              <a:rPr lang="el-GR" dirty="0" smtClean="0"/>
              <a:t>Δυσμενείς ή επαχθείς το αντίστροφο </a:t>
            </a:r>
          </a:p>
          <a:p>
            <a:r>
              <a:rPr lang="el-GR" dirty="0" smtClean="0"/>
              <a:t>Ακρόαση, ανάκληση, αστική ευθύνη Δημοσίου και έννομο συμφέρον </a:t>
            </a:r>
          </a:p>
          <a:p>
            <a:r>
              <a:rPr lang="el-GR" dirty="0" smtClean="0"/>
              <a:t>Σύμπτωση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Συστατικές – διαπιστωτικές – βεβαιωτικές πράξεις </a:t>
            </a:r>
            <a:endParaRPr lang="el-GR" sz="3600" dirty="0"/>
          </a:p>
        </p:txBody>
      </p:sp>
      <p:sp>
        <p:nvSpPr>
          <p:cNvPr id="3" name="Content Placeholder 2"/>
          <p:cNvSpPr>
            <a:spLocks noGrp="1"/>
          </p:cNvSpPr>
          <p:nvPr>
            <p:ph idx="1"/>
          </p:nvPr>
        </p:nvSpPr>
        <p:spPr/>
        <p:txBody>
          <a:bodyPr>
            <a:normAutofit fontScale="92500" lnSpcReduction="20000"/>
          </a:bodyPr>
          <a:lstStyle/>
          <a:p>
            <a:r>
              <a:rPr lang="el-GR" dirty="0" smtClean="0"/>
              <a:t>Συστατικές : θεσπίζεται ατομικός κανόνας δικαίου (ιδρύονται καταργούνται τροποποιούνται δικαιώματα και υποχρεώσεις) – πχ. Άδεια, διορισμός, επιβολή διοικητικών κυρώσεων</a:t>
            </a:r>
          </a:p>
          <a:p>
            <a:r>
              <a:rPr lang="el-GR" dirty="0" smtClean="0"/>
              <a:t>Διαπιστωτικές : υπαγωγή ορισμένης περίπτωσης στο  πραγματικό ενός κανόνα δικαίου και επέρχονται αυτοδικαίως τα αποτελέσματα λόγω συγκεκριμένου γεγονότος ή πλήρωσης προϋποθέσεων  - πχ διαπίστωση της συμπλήρωσης 35ετούς υπηρεσίας υπαλλήλου που είναι προϋπόθεση για συνταξιοδότηση</a:t>
            </a:r>
          </a:p>
          <a:p>
            <a:r>
              <a:rPr lang="el-GR" dirty="0" smtClean="0"/>
              <a:t>Δεν είναι ΔΠ οι βεβαιωτικές: εμμονή διοίκησης σε υφιστάμενη πράξη (πχ μετά από απλή προσφυγή εμμονή στην απόφαση)</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Ρητές – σιωπηρές</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Ρητές: έγγραφες ή προφορικές (κατ’ εξαίρεση) ή σήματα και κινήσεις </a:t>
            </a:r>
          </a:p>
          <a:p>
            <a:r>
              <a:rPr lang="el-GR" dirty="0" smtClean="0"/>
              <a:t>Σιωπηρές – όταν αποδίδεται συγκεκριμένο περιεχόμενο στη σιωπή – πχ απόρριψη </a:t>
            </a:r>
            <a:r>
              <a:rPr lang="el-GR" dirty="0" err="1" smtClean="0"/>
              <a:t>ενδικαφανούς</a:t>
            </a:r>
            <a:r>
              <a:rPr lang="el-GR" dirty="0" smtClean="0"/>
              <a:t> προσφυγής από την παρέλευση τριμήνου (ά. 25 ΚΔΔ) </a:t>
            </a:r>
          </a:p>
          <a:p>
            <a:pPr lvl="1"/>
            <a:r>
              <a:rPr lang="el-GR" dirty="0" smtClean="0"/>
              <a:t>Κατά κανόνα αρνητικές πράξεις, μπορεί όμως να προβλέπεται το αντίθετο (πχ </a:t>
            </a:r>
            <a:r>
              <a:rPr lang="el-GR" dirty="0" err="1" smtClean="0"/>
              <a:t>αδειοδότηση</a:t>
            </a:r>
            <a:r>
              <a:rPr lang="el-GR" dirty="0" smtClean="0"/>
              <a:t> ΑΠΕ)</a:t>
            </a:r>
          </a:p>
          <a:p>
            <a:r>
              <a:rPr lang="el-GR" dirty="0" smtClean="0"/>
              <a:t>Σιωπηρή πράξη μπορεί να συνάγεται και από παρέλευση προθεσμίας από ορισμένο γεγονός – π.χ. ά. 148 παρ. 5 ν. 3528/2007 – 2μηνο από παραίτηση υπαλλήλου τεκμαίρεται αποδοχή και εκδίδεται διαπιστωτική πράξη περίληψη της οποίας δημοσιεύεται σε ΦΕΚ</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000" dirty="0" smtClean="0"/>
              <a:t>Παράλειψη οφειλόμενης ενέργειας</a:t>
            </a:r>
            <a:endParaRPr lang="el-GR" sz="4000" dirty="0"/>
          </a:p>
        </p:txBody>
      </p:sp>
      <p:sp>
        <p:nvSpPr>
          <p:cNvPr id="3" name="Content Placeholder 2"/>
          <p:cNvSpPr>
            <a:spLocks noGrp="1"/>
          </p:cNvSpPr>
          <p:nvPr>
            <p:ph idx="1"/>
          </p:nvPr>
        </p:nvSpPr>
        <p:spPr>
          <a:xfrm>
            <a:off x="457200" y="1935480"/>
            <a:ext cx="8229600" cy="4589864"/>
          </a:xfrm>
        </p:spPr>
        <p:txBody>
          <a:bodyPr>
            <a:normAutofit fontScale="70000" lnSpcReduction="20000"/>
          </a:bodyPr>
          <a:lstStyle/>
          <a:p>
            <a:pPr lvl="0"/>
            <a:r>
              <a:rPr lang="el-GR" dirty="0" smtClean="0"/>
              <a:t>Άρθρο 45 παρ. 4 ΠΔ 18/1989, 63 </a:t>
            </a:r>
            <a:r>
              <a:rPr lang="el-GR" dirty="0" err="1" smtClean="0"/>
              <a:t>ΚΔΔικον</a:t>
            </a:r>
            <a:endParaRPr lang="el-GR" dirty="0" smtClean="0"/>
          </a:p>
          <a:p>
            <a:pPr lvl="0"/>
            <a:r>
              <a:rPr lang="el-GR" dirty="0" smtClean="0"/>
              <a:t>Δέσμια αρμοδιότητα – όταν διακριτική ευχέρεια: υπέρβαση άκρων ορίων – όχι στην περίπτωση της ευρείας διακριτικής ευχέρειας – όχι σε περίπτωση κανονιστικής σκοπιμότητας, εκτός εάν από την εξουσιοδότηση προκύπτει υποχρέωση έκδοσης πράξης (πχ προθεσμία)</a:t>
            </a:r>
          </a:p>
          <a:p>
            <a:r>
              <a:rPr lang="el-GR" dirty="0" smtClean="0"/>
              <a:t>Αίτηση στο αρμόδιο όργανο (εάν σε αναρμόδιο υποχρέωση παραπομπής – άρθρο 4 παρ. 1 ΚΔΔ) εκτός εάν επιβάλλεται  υποχρέωση έκδοσης πράξης αυτεπαγγέλτως - Εάν περισσότερα συναρμόδια όργανα, αρκεί να περιέλθει αίτημα σε οποιοδήποτε από αυτά (</a:t>
            </a:r>
            <a:r>
              <a:rPr lang="el-GR" dirty="0" err="1" smtClean="0"/>
              <a:t>ΣτΕ</a:t>
            </a:r>
            <a:r>
              <a:rPr lang="el-GR" dirty="0" smtClean="0"/>
              <a:t> 319/2012)</a:t>
            </a:r>
          </a:p>
          <a:p>
            <a:pPr lvl="0"/>
            <a:r>
              <a:rPr lang="el-GR" dirty="0" smtClean="0"/>
              <a:t>Νομιμοποίηση </a:t>
            </a:r>
            <a:r>
              <a:rPr lang="el-GR" dirty="0" smtClean="0"/>
              <a:t>αιτούντος για υποβολή αιτήματος </a:t>
            </a:r>
          </a:p>
          <a:p>
            <a:pPr lvl="0"/>
            <a:r>
              <a:rPr lang="el-GR" dirty="0" smtClean="0"/>
              <a:t>Άπρακτη παρέλευση νόμιμης προθεσμίας για απόφαση άλλως 3μηνο – από υποβολή πλήρους αίτησης – δηλ. και δικαιολογητικά </a:t>
            </a:r>
          </a:p>
          <a:p>
            <a:pPr lvl="1"/>
            <a:r>
              <a:rPr lang="el-GR" dirty="0" smtClean="0"/>
              <a:t>Πριν τη συμπλήρωση των προϋποθέσεων, αίτηση ακύρωσης = απαράδεκτη</a:t>
            </a:r>
          </a:p>
          <a:p>
            <a:pPr lvl="1"/>
            <a:r>
              <a:rPr lang="el-GR" dirty="0" smtClean="0"/>
              <a:t>Εάν εκδοθεί πράξη μετά την </a:t>
            </a:r>
            <a:r>
              <a:rPr lang="el-GR" dirty="0" err="1" smtClean="0"/>
              <a:t>παραδεκτώς</a:t>
            </a:r>
            <a:r>
              <a:rPr lang="el-GR" dirty="0" smtClean="0"/>
              <a:t> προσβληθείσα παράλειψη, </a:t>
            </a:r>
            <a:r>
              <a:rPr lang="el-GR" dirty="0" err="1" smtClean="0"/>
              <a:t>συμπροσβαλλόμενη</a:t>
            </a:r>
            <a:r>
              <a:rPr lang="el-GR" dirty="0" smtClean="0"/>
              <a:t>   αλλά μπορεί να προσβληθεί και αυτοτελώς</a:t>
            </a:r>
          </a:p>
          <a:p>
            <a:r>
              <a:rPr lang="el-GR" dirty="0" smtClean="0"/>
              <a:t>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Τεκμήριο νομιμότητας </a:t>
            </a:r>
            <a:endParaRPr lang="el-GR" dirty="0"/>
          </a:p>
        </p:txBody>
      </p:sp>
      <p:sp>
        <p:nvSpPr>
          <p:cNvPr id="3" name="Content Placeholder 2"/>
          <p:cNvSpPr>
            <a:spLocks noGrp="1"/>
          </p:cNvSpPr>
          <p:nvPr>
            <p:ph idx="1"/>
          </p:nvPr>
        </p:nvSpPr>
        <p:spPr/>
        <p:txBody>
          <a:bodyPr>
            <a:normAutofit fontScale="62500" lnSpcReduction="20000"/>
          </a:bodyPr>
          <a:lstStyle/>
          <a:p>
            <a:r>
              <a:rPr lang="el-GR" dirty="0" smtClean="0"/>
              <a:t>Παράγει όλα τα έννομα αποτελέσματα ανεξαρτήτως τυχόν σφάλματος / νομικής πλημμέλειας μέχρι την κατάργηση / ανάκληση ή λήξη της ισχύος της </a:t>
            </a:r>
          </a:p>
          <a:p>
            <a:r>
              <a:rPr lang="el-GR" dirty="0" smtClean="0"/>
              <a:t>Δεν ισχύει για τις ανυπόστατες πράξεις </a:t>
            </a:r>
          </a:p>
          <a:p>
            <a:r>
              <a:rPr lang="el-GR" dirty="0" smtClean="0"/>
              <a:t>Παράγονται αποτελέσματα ακόμη και εάν εκκρεμεί δικαστική αμφισβήτηση </a:t>
            </a:r>
          </a:p>
          <a:p>
            <a:r>
              <a:rPr lang="el-GR" dirty="0" smtClean="0"/>
              <a:t>Άμεση ισχύς και υποχρέωση εφαρμογής / συμμόρφωσης </a:t>
            </a:r>
          </a:p>
          <a:p>
            <a:r>
              <a:rPr lang="el-GR" dirty="0" smtClean="0"/>
              <a:t>Κατά κανόνα αποκλείεται παρεμπίπτων έλεγχος νομιμότητας ατομικών διοικητικών πράξεων (εκτός από ΣΔΕ)για ατομικές και γενικές ατομικές  μετά την παρέλευση της προθεσμίας προσβολής τους</a:t>
            </a:r>
          </a:p>
          <a:p>
            <a:pPr lvl="1"/>
            <a:r>
              <a:rPr lang="el-GR" dirty="0" smtClean="0"/>
              <a:t>Δυνατότητα εξέτασης στο πλαίσιο αγωγής αποζημίωσης από ΤΔΔ, από πολιτικά δικαστήρια και από ποινικά </a:t>
            </a:r>
          </a:p>
          <a:p>
            <a:r>
              <a:rPr lang="el-GR" dirty="0" smtClean="0"/>
              <a:t>Δυνατότητα επανεξέτασης για ανάκληση </a:t>
            </a:r>
          </a:p>
          <a:p>
            <a:r>
              <a:rPr lang="el-GR" dirty="0" smtClean="0"/>
              <a:t>Δεν ελέγχονται οι ατομικές πράξεις από άλλα όργανα της Δ, εφόσον έχουν εξωτερικά γνωρίσματα διοικητικής πράξης</a:t>
            </a:r>
          </a:p>
          <a:p>
            <a:r>
              <a:rPr lang="el-GR" dirty="0" smtClean="0"/>
              <a:t>Οι Οργανισμοί Κοινωνικής Ασφάλισης μπορούν να ελέγχουν τις πράξεις άλλου οργανισμού Κοινωνικής Ασφάλισης όταν αποτελούν νόμιμη προϋπόθεση για την αναγνώριση ασφαλιστικών παροχών</a:t>
            </a:r>
          </a:p>
          <a:p>
            <a:r>
              <a:rPr lang="el-GR" dirty="0" smtClean="0"/>
              <a:t>Τι σημαίνει ότι δεν είναι πλήρες το τεκμήριο νομιμότητας για τις κανονιστικές πράξεις;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Εκτελεστότητα</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Άμεση υποχρέωση εφαρμογής  - τήρησης  - συμμόρφωσης με το περιεχόμενο της πράξης, χωρίς να απαιτείται πχ έκδοση δικαστικής απόφασης </a:t>
            </a:r>
          </a:p>
          <a:p>
            <a:r>
              <a:rPr lang="el-GR" dirty="0" smtClean="0"/>
              <a:t>Εκτός εάν το περιεχόμενο είναι δυνητικό </a:t>
            </a:r>
          </a:p>
          <a:p>
            <a:r>
              <a:rPr lang="el-GR" dirty="0" smtClean="0"/>
              <a:t>Αφορά τόσο τη Διοίκηση όσο και τους διοικούμενους </a:t>
            </a:r>
          </a:p>
          <a:p>
            <a:r>
              <a:rPr lang="el-GR" dirty="0" smtClean="0"/>
              <a:t>Απειλούνται κυρώσεις σε περίπτωση παράβασης </a:t>
            </a:r>
          </a:p>
          <a:p>
            <a:r>
              <a:rPr lang="el-GR" dirty="0" smtClean="0"/>
              <a:t>Διοικητικός καταναγκασμός – σε περίπτωση άρνησης παράλειψης του διοικούμενου να συμμορφωθεί, η Διοίκηση μπορεί με υλικές ενέργειες να εξαναγκάσει τη συμμόρφωση </a:t>
            </a:r>
          </a:p>
          <a:p>
            <a:pPr lvl="1"/>
            <a:r>
              <a:rPr lang="el-GR" dirty="0" smtClean="0"/>
              <a:t>Να προβλέπεται στο νόμο</a:t>
            </a:r>
          </a:p>
          <a:p>
            <a:pPr lvl="1"/>
            <a:r>
              <a:rPr lang="el-GR" dirty="0" smtClean="0"/>
              <a:t>Να υπάρχει ανάγκη άμεσης συμμόρφωσης </a:t>
            </a:r>
          </a:p>
          <a:p>
            <a:r>
              <a:rPr lang="el-GR" dirty="0" smtClean="0"/>
              <a:t>Αναστολή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Ερωτήσεις (Ι)</a:t>
            </a:r>
            <a:endParaRPr lang="el-GR" dirty="0"/>
          </a:p>
        </p:txBody>
      </p:sp>
      <p:sp>
        <p:nvSpPr>
          <p:cNvPr id="3" name="Content Placeholder 2"/>
          <p:cNvSpPr>
            <a:spLocks noGrp="1"/>
          </p:cNvSpPr>
          <p:nvPr>
            <p:ph idx="1"/>
          </p:nvPr>
        </p:nvSpPr>
        <p:spPr>
          <a:xfrm>
            <a:off x="457200" y="1916832"/>
            <a:ext cx="8229600" cy="4389120"/>
          </a:xfrm>
        </p:spPr>
        <p:txBody>
          <a:bodyPr>
            <a:normAutofit fontScale="55000" lnSpcReduction="20000"/>
          </a:bodyPr>
          <a:lstStyle/>
          <a:p>
            <a:pPr lvl="0"/>
            <a:r>
              <a:rPr lang="el-GR" dirty="0" smtClean="0"/>
              <a:t>Η Μ στέλνει μια επιστολή στο Ταμείο Ασφάλισης Ιδιωτικών Υπαλλήλων και ζητά πληροφορίες για το αν μπορεί να πάρει σύνταξη. Το Ταμείο απαντά αναφέροντας τις διατάξεις. Η απάντησή αυτή είναι διοικητική πράξη;</a:t>
            </a:r>
          </a:p>
          <a:p>
            <a:pPr lvl="0"/>
            <a:r>
              <a:rPr lang="el-GR" dirty="0" smtClean="0"/>
              <a:t>Το Ίδρυμα Κοινωνικών Ασφαλίσεων (ΙΚΑ) αρνείται την καταβολή επιδόματος αναπηρίας στον Α, επειδή τα δικαιολογητικά που προσκόμισε δεν ήταν αυτά που απαιτούνται από τον νόμο. Η άρνηση του ΙΚΑ είναι διοικητική πράξη; Πως κατατάσσεται; </a:t>
            </a:r>
          </a:p>
          <a:p>
            <a:pPr lvl="0"/>
            <a:r>
              <a:rPr lang="el-GR" dirty="0" smtClean="0"/>
              <a:t>Μπορεί στο προηγούμενο παράδειγμα το ΙΚΑ να αμφισβητήσει τη νομιμότητα της πράξης συνταξιοδότησης που προσκόμισε ο Α, επειδή κατά την άποψή του Ιδρύματος είχε εκδοθεί παρανόμως; </a:t>
            </a:r>
          </a:p>
          <a:p>
            <a:pPr lvl="0"/>
            <a:r>
              <a:rPr lang="el-GR" dirty="0" smtClean="0"/>
              <a:t>Στο ίδιο παράδειγμα, ο Α αμφισβητεί ότι η απάντηση του ΙΚΑ είναι σωστή γιατί πιστεύει ότι βασίζεται σε παράνομη κανονιστική διοικητική πράξη. Μπορεί να επιδιώξει δικαστική προστασία με αυτό το επιχείρημα; </a:t>
            </a:r>
          </a:p>
          <a:p>
            <a:pPr lvl="0"/>
            <a:r>
              <a:rPr lang="el-GR" dirty="0" smtClean="0"/>
              <a:t>Ο Δημόσιος Οργανισμός Χ δημοσιεύει διακήρυξη διαγωνισμού για την προμήθεια λογισμικού οργάνωσης των υπηρεσιών του. Τι είναι η διακήρυξη αυτή; </a:t>
            </a:r>
          </a:p>
          <a:p>
            <a:pPr lvl="0"/>
            <a:r>
              <a:rPr lang="el-GR" dirty="0" smtClean="0"/>
              <a:t>Στον προηγούμενο διαγωνισμό η προμήθεια κατακυρώνεται υπέρ της εταιρείας Α, με την οποία ο Δήμος συνομολογεί τη σχετική σύμβαση. Διακρίνεται κάποια διοικητική πράξη και ποια; </a:t>
            </a:r>
          </a:p>
          <a:p>
            <a:pPr lvl="0"/>
            <a:r>
              <a:rPr lang="el-GR" dirty="0" smtClean="0"/>
              <a:t>Πριν την πράξη κατακύρωσης, προηγήθηκε εισήγηση της Επιτροπής Διαγωνισμού που είχε συστήσει ο Οργανισμός. Ο Β μπορεί να προσβάλλει την εισήγηση αυτή επειδή τον απέκλεισαν από τον διαγωνισμό;</a:t>
            </a:r>
          </a:p>
          <a:p>
            <a:pPr lvl="0"/>
            <a:r>
              <a:rPr lang="el-GR" dirty="0" smtClean="0"/>
              <a:t>Ο Α υπέβαλε αίτηση για την χορήγηση απόφασης έγκρισης περιβαλλοντικών όρων για μία βιομηχανική μονάδα που θέλει να εγκαταστήσει στον Δήμο Ζ. Πριν την έκδοση της απόφασης γνωμοδοτεί η Αρχαιολογική Υπηρεσία αρνητικά. Η γνωμοδότηση αυτή είναι διοικητική πράξη; </a:t>
            </a:r>
          </a:p>
          <a:p>
            <a:pPr lvl="0"/>
            <a:r>
              <a:rPr lang="el-GR" dirty="0" smtClean="0"/>
              <a:t>Το ΝΠΙΔ ΕΤΑ προκηρύσσει τη μακροχρόνια παραχώρηση σε ιδιώτη ακτής του ΕΟΤ. Είναι η προκήρυξη αυτή διοικητική πράξη; </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Ερωτήσεις (ΙΙ)</a:t>
            </a:r>
            <a:endParaRPr lang="el-GR" dirty="0"/>
          </a:p>
        </p:txBody>
      </p:sp>
      <p:sp>
        <p:nvSpPr>
          <p:cNvPr id="3" name="Content Placeholder 2"/>
          <p:cNvSpPr>
            <a:spLocks noGrp="1"/>
          </p:cNvSpPr>
          <p:nvPr>
            <p:ph idx="1"/>
          </p:nvPr>
        </p:nvSpPr>
        <p:spPr>
          <a:xfrm>
            <a:off x="457200" y="1935480"/>
            <a:ext cx="8229600" cy="4661872"/>
          </a:xfrm>
        </p:spPr>
        <p:txBody>
          <a:bodyPr>
            <a:normAutofit fontScale="55000" lnSpcReduction="20000"/>
          </a:bodyPr>
          <a:lstStyle/>
          <a:p>
            <a:pPr lvl="0"/>
            <a:r>
              <a:rPr lang="el-GR" dirty="0" smtClean="0"/>
              <a:t>Ο Υπουργός Περιβάλλοντος δηλώνει σε εκπομπή της Τηλεόρασης ότι δεν δοθούν νέες άδειες για την κατασκευή μονάδων ηλεκτροπαραγωγής. Η δήλωση αυτή συνιστά διοικητική πράξη; </a:t>
            </a:r>
          </a:p>
          <a:p>
            <a:pPr lvl="0"/>
            <a:r>
              <a:rPr lang="el-GR" dirty="0" smtClean="0"/>
              <a:t>Ο </a:t>
            </a:r>
            <a:r>
              <a:rPr lang="el-GR" dirty="0" err="1" smtClean="0"/>
              <a:t>ΠτΔ</a:t>
            </a:r>
            <a:r>
              <a:rPr lang="el-GR" dirty="0" smtClean="0"/>
              <a:t> αρνείται να χορηγήσει χάρη στον Α. Είναι διοικητική πράξη η άρνηση αυτή; </a:t>
            </a:r>
          </a:p>
          <a:p>
            <a:pPr lvl="0"/>
            <a:r>
              <a:rPr lang="el-GR" dirty="0" smtClean="0"/>
              <a:t>Ο σύλλογος εργαζομένων του ΝΠΙΔ που καταργήθηκε με ΠΝΠ προσφεύγει στο </a:t>
            </a:r>
            <a:r>
              <a:rPr lang="el-GR" dirty="0" err="1" smtClean="0"/>
              <a:t>ΣτΕ</a:t>
            </a:r>
            <a:r>
              <a:rPr lang="el-GR" dirty="0" smtClean="0"/>
              <a:t> κατά της πράξης αυτής και ζητά την ακύρωσή της γιατί δεν συντρέχουν οι προϋποθέσεις έκδοσης του άρθρου 44 παρ. 1 Σ. Είναι </a:t>
            </a:r>
            <a:r>
              <a:rPr lang="el-GR" dirty="0" smtClean="0"/>
              <a:t>παραδεκτός ο λόγος ακυρώσεως που προβάλλει; </a:t>
            </a:r>
            <a:endParaRPr lang="el-GR" dirty="0" smtClean="0"/>
          </a:p>
          <a:p>
            <a:pPr lvl="0"/>
            <a:r>
              <a:rPr lang="el-GR" dirty="0" smtClean="0"/>
              <a:t>Ο Α είχε λάβει άδεια για τη λειτουργία εργοστασίου στην περιφέρεια του Δήμου Δ. Με απόφαση της Διοίκησης ανακλήθηκε η άδεια αυτή επειδή ο Α προέβη σε παράβαση των όρων της. Ο Α προσβάλλει δικαστικώς την απόφαση ανάκλησης της άδειας. Στη δίκη παρεμβαίνει ο Δήμος Δ και ισχυρίζεται ότι η χορήγηση της άδειας στον Α ήταν παράνομη. Είναι νόμιμος ο ισχυρισμός του Δήμου; </a:t>
            </a:r>
          </a:p>
          <a:p>
            <a:pPr lvl="0"/>
            <a:r>
              <a:rPr lang="el-GR" dirty="0" smtClean="0"/>
              <a:t>Ο Α ζητά την ανάκληση της άδειας λειτουργίας του εργοστασίου Χ επειδή κατά την άποψή του είναι παράνομη. Η Διοίκηση δεν απαντά στο αίτημα του Α και αυτός προσφεύγει στο Δικαστήριο κατά της παράλειψης αυτής. Προσβάλλεται </a:t>
            </a:r>
            <a:r>
              <a:rPr lang="el-GR" dirty="0" err="1" smtClean="0"/>
              <a:t>παραδεκτώς</a:t>
            </a:r>
            <a:r>
              <a:rPr lang="el-GR" dirty="0" smtClean="0"/>
              <a:t> η </a:t>
            </a:r>
            <a:r>
              <a:rPr lang="el-GR" dirty="0" smtClean="0"/>
              <a:t>μη απάντηση της </a:t>
            </a:r>
            <a:r>
              <a:rPr lang="el-GR" dirty="0" smtClean="0"/>
              <a:t>Διοίκησης; </a:t>
            </a:r>
          </a:p>
          <a:p>
            <a:pPr lvl="0"/>
            <a:r>
              <a:rPr lang="el-GR" dirty="0" smtClean="0"/>
              <a:t>Η εταιρεία Χ προσβάλλει απόφαση της Διοίκησης με την οποία καθορίζονται οι προϋποθέσεις </a:t>
            </a:r>
            <a:r>
              <a:rPr lang="el-GR" dirty="0" err="1" smtClean="0"/>
              <a:t>αδειοδότησης</a:t>
            </a:r>
            <a:r>
              <a:rPr lang="el-GR" dirty="0" smtClean="0"/>
              <a:t> επιχειρηματικής δραστηριότητας επειδή δεν κλήθηκε σε προηγούμενη ακρόαση. Είναι νόμιμος ο ισχυρισμός; </a:t>
            </a:r>
          </a:p>
          <a:p>
            <a:pPr lvl="0"/>
            <a:r>
              <a:rPr lang="el-GR" dirty="0" smtClean="0"/>
              <a:t>Η απόφαση με την οποία επιβάλλεται πρόστιμο στον Α δεν φέρει χρονολογία. Ο Α αμφισβητεί τη νομιμότητά της. </a:t>
            </a:r>
          </a:p>
          <a:p>
            <a:pPr lvl="0"/>
            <a:r>
              <a:rPr lang="el-GR" dirty="0" smtClean="0"/>
              <a:t>Ο Α διορίσθηκε σε θέση δημοσίου υπαλλήλου και η σχετική απόφαση δημοσιεύθηκε στο ΦΕΚ την  01.02.2014. Μέχρι πότε μπορεί να προσβάλλει την απόφαση αυτή ο Γ που δεν διορίσθηκε στην ίδια θέση; </a:t>
            </a:r>
          </a:p>
          <a:p>
            <a:pPr lvl="0"/>
            <a:r>
              <a:rPr lang="el-GR" dirty="0" smtClean="0"/>
              <a:t>Στον Γ επιβλήθηκε πρόστιμο για παράβαση όρων της απόφασης έγκρισης περιβαλλοντικών όρων που του είχε χορηγηθεί. Ο Γ παραπονείται ότι δεν κλήθηκε σε προηγούμενη ακρόαση. </a:t>
            </a:r>
          </a:p>
          <a:p>
            <a:pPr lvl="0"/>
            <a:r>
              <a:rPr lang="el-GR" dirty="0" smtClean="0"/>
              <a:t>Ο Α συμπλήρωσε 35ετή δημόσια υπηρεσία και εξακολουθεί να λαμβάνει μισθό και να εργάζεται επειδή δεν δημοσιεύθηκε σχετική πράξη στο ΦΕΚ. Είναι νόμιμη η συμπεριφορά του Α; </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Πράξεις της Διοίκησης – Διοικητικές πράξεις</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Νομικές πράξεις- δήλωση βουλήσεως με επίδραση στις έννομες σχέσεις /μεταβολή</a:t>
            </a:r>
          </a:p>
          <a:p>
            <a:pPr lvl="1"/>
            <a:r>
              <a:rPr lang="el-GR" dirty="0" smtClean="0"/>
              <a:t>Κανόνες </a:t>
            </a:r>
            <a:r>
              <a:rPr lang="el-GR" dirty="0" smtClean="0">
                <a:solidFill>
                  <a:srgbClr val="FF0000"/>
                </a:solidFill>
              </a:rPr>
              <a:t>ιδιωτικού δικαίου </a:t>
            </a:r>
            <a:r>
              <a:rPr lang="el-GR" dirty="0" smtClean="0"/>
              <a:t>- Όχι διοικητικές πράξεις</a:t>
            </a:r>
          </a:p>
          <a:p>
            <a:pPr lvl="1"/>
            <a:r>
              <a:rPr lang="el-GR" dirty="0" smtClean="0"/>
              <a:t>Κανόνες δημοσίου δικαίου </a:t>
            </a:r>
          </a:p>
          <a:p>
            <a:pPr lvl="2"/>
            <a:r>
              <a:rPr lang="el-GR" dirty="0" smtClean="0"/>
              <a:t>Μονομερής δράση: Διοικητικές πράξεις</a:t>
            </a:r>
          </a:p>
          <a:p>
            <a:pPr lvl="2"/>
            <a:r>
              <a:rPr lang="el-GR" dirty="0" smtClean="0"/>
              <a:t>Σύμπτωση βουλήσεως: </a:t>
            </a:r>
            <a:r>
              <a:rPr lang="el-GR" dirty="0" smtClean="0">
                <a:solidFill>
                  <a:srgbClr val="FF0000"/>
                </a:solidFill>
              </a:rPr>
              <a:t>Συμβάσεις </a:t>
            </a:r>
          </a:p>
          <a:p>
            <a:pPr lvl="1"/>
            <a:r>
              <a:rPr lang="el-GR" dirty="0" smtClean="0"/>
              <a:t>Μονομερής δράση Διοίκησης:</a:t>
            </a:r>
          </a:p>
          <a:p>
            <a:pPr lvl="2"/>
            <a:r>
              <a:rPr lang="el-GR" dirty="0" smtClean="0"/>
              <a:t>Όχι </a:t>
            </a:r>
            <a:r>
              <a:rPr lang="el-GR" dirty="0" smtClean="0">
                <a:solidFill>
                  <a:srgbClr val="FF0000"/>
                </a:solidFill>
              </a:rPr>
              <a:t>γνωμοδοτήσεις, ερμηνευτικές εγκύκλιοι </a:t>
            </a:r>
          </a:p>
          <a:p>
            <a:pPr lvl="2"/>
            <a:r>
              <a:rPr lang="el-GR" dirty="0" err="1" smtClean="0"/>
              <a:t>Εκτελεστότητα</a:t>
            </a:r>
            <a:r>
              <a:rPr lang="el-GR" dirty="0" smtClean="0"/>
              <a:t>: περιλαμβάνουν κανόνα δικαίου </a:t>
            </a:r>
          </a:p>
          <a:p>
            <a:pPr lvl="1"/>
            <a:r>
              <a:rPr lang="el-GR" dirty="0" smtClean="0">
                <a:solidFill>
                  <a:srgbClr val="FF0000"/>
                </a:solidFill>
              </a:rPr>
              <a:t>ΠΝΠ – ά. 44 παρ. 1 Σ</a:t>
            </a:r>
          </a:p>
          <a:p>
            <a:pPr lvl="1"/>
            <a:r>
              <a:rPr lang="el-GR" dirty="0" smtClean="0">
                <a:solidFill>
                  <a:srgbClr val="FF0000"/>
                </a:solidFill>
              </a:rPr>
              <a:t>Κυβερνητικές πράξεις (διεθνείς σχέσεις, εκτελεστική/νομοθετική λειτουργία, χάρις, επιστράτευση)- θέματα ευθύνης </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διοικητικής πράξης</a:t>
            </a:r>
            <a:endParaRPr lang="el-GR" dirty="0"/>
          </a:p>
        </p:txBody>
      </p:sp>
      <p:sp>
        <p:nvSpPr>
          <p:cNvPr id="3" name="Content Placeholder 2"/>
          <p:cNvSpPr>
            <a:spLocks noGrp="1"/>
          </p:cNvSpPr>
          <p:nvPr>
            <p:ph idx="1"/>
          </p:nvPr>
        </p:nvSpPr>
        <p:spPr/>
        <p:txBody>
          <a:bodyPr>
            <a:normAutofit fontScale="92500" lnSpcReduction="20000"/>
          </a:bodyPr>
          <a:lstStyle/>
          <a:p>
            <a:pPr lvl="0"/>
            <a:r>
              <a:rPr lang="el-GR" sz="2800" b="1" dirty="0" smtClean="0"/>
              <a:t>Μονομερής πράξη</a:t>
            </a:r>
            <a:r>
              <a:rPr lang="el-GR" sz="2800" dirty="0" smtClean="0"/>
              <a:t> της Διοίκησης με την οποία με μόνη τη δήλωση</a:t>
            </a:r>
            <a:r>
              <a:rPr lang="el-GR" sz="2800" b="1" dirty="0" smtClean="0"/>
              <a:t> ορισμένου διοικητικού οργάνου</a:t>
            </a:r>
            <a:r>
              <a:rPr lang="el-GR" sz="2800" dirty="0" smtClean="0"/>
              <a:t> θεσπίζεται </a:t>
            </a:r>
            <a:r>
              <a:rPr lang="el-GR" sz="2800" b="1" dirty="0" smtClean="0"/>
              <a:t>νομική ρύθμιση</a:t>
            </a:r>
            <a:r>
              <a:rPr lang="el-GR" sz="2800" dirty="0" smtClean="0"/>
              <a:t> δηλαδή κανόνας δικαίου στο πλαίσιο εννόμων σχέσεων που διέπονται από το </a:t>
            </a:r>
            <a:r>
              <a:rPr lang="el-GR" sz="2800" b="1" dirty="0" smtClean="0"/>
              <a:t>διοικητικό δίκαιο για σκοπούς δημοσίου συμφέροντος</a:t>
            </a:r>
            <a:r>
              <a:rPr lang="el-GR" sz="2800" dirty="0" smtClean="0"/>
              <a:t>.</a:t>
            </a:r>
          </a:p>
          <a:p>
            <a:pPr lvl="1"/>
            <a:r>
              <a:rPr lang="el-GR" b="1" dirty="0" smtClean="0"/>
              <a:t>ΜΟΝΟΜΕΡΗΣ ΘΕΣΠΙΣΗ ΚΑΝΟΝΑ ΜΕ ΑΣΚΗΣΗ ΔΗΜΟΣΙΑΣ ΕΞΟΥΣΙΑΣ – άμεση νομική ισχύς - </a:t>
            </a:r>
            <a:r>
              <a:rPr lang="el-GR" b="1" dirty="0" err="1" smtClean="0"/>
              <a:t>εκτελεστότητα</a:t>
            </a:r>
            <a:r>
              <a:rPr lang="el-GR" b="1" dirty="0" smtClean="0"/>
              <a:t> «εκτελεστή διοικητική πράξη» </a:t>
            </a:r>
            <a:endParaRPr lang="el-GR" dirty="0" smtClean="0"/>
          </a:p>
          <a:p>
            <a:pPr lvl="1"/>
            <a:r>
              <a:rPr lang="el-GR" b="1" dirty="0" smtClean="0"/>
              <a:t>ΔΙΟΙΚΗΤΙΚΟΥ ΟΡΓΑΝΟΥ</a:t>
            </a:r>
            <a:endParaRPr lang="el-GR" dirty="0" smtClean="0"/>
          </a:p>
          <a:p>
            <a:pPr lvl="1"/>
            <a:r>
              <a:rPr lang="el-GR" b="1" dirty="0" smtClean="0"/>
              <a:t>ΜΕΤΑΒΟΛΗ ΕΝΝΟΜΗΣ ΤΑΞΗΣ</a:t>
            </a:r>
            <a:endParaRPr lang="el-GR" dirty="0" smtClean="0"/>
          </a:p>
          <a:p>
            <a:pPr lvl="1"/>
            <a:r>
              <a:rPr lang="el-GR" b="1" dirty="0" smtClean="0"/>
              <a:t>ΕΠΙΔΙΩΞΗ ΣΚΟΠΟΥ ΔΗΜΟΣΙΟΥ ΣΥΜΦΕΡΟΝΤΟΣ </a:t>
            </a:r>
            <a:endParaRPr lang="el-GR" dirty="0" smtClean="0"/>
          </a:p>
          <a:p>
            <a:pPr lvl="1"/>
            <a:r>
              <a:rPr lang="el-GR" b="1" dirty="0" smtClean="0"/>
              <a:t>ΣΥΜΦΩΝΑ ΜΕ ΚΑΝΟΝΕΣ ΔΙΟΙΚΗΤΙΚΟΥ ΔΙΚΑΙΟΥ </a:t>
            </a:r>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Προέλευση από Διοικητικό  όργανο</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Οργανικό κριτήριο: η Δημόσια Διοίκηση αποτελείται από σύνολο οργάνων που αποβλέπουν στην εξυπηρέτηση </a:t>
            </a:r>
            <a:r>
              <a:rPr lang="el-GR" dirty="0" smtClean="0">
                <a:solidFill>
                  <a:srgbClr val="FF0000"/>
                </a:solidFill>
              </a:rPr>
              <a:t>σκοπών δημοσίου συμφέροντος </a:t>
            </a:r>
            <a:r>
              <a:rPr lang="el-GR" dirty="0" smtClean="0"/>
              <a:t>και ασκούν </a:t>
            </a:r>
            <a:r>
              <a:rPr lang="el-GR" dirty="0" smtClean="0">
                <a:solidFill>
                  <a:srgbClr val="FF0000"/>
                </a:solidFill>
              </a:rPr>
              <a:t>δημόσια εξουσία </a:t>
            </a:r>
          </a:p>
          <a:p>
            <a:r>
              <a:rPr lang="el-GR" dirty="0" smtClean="0"/>
              <a:t>Αντιδιαστολή προς λειτουργικό κριτήριο </a:t>
            </a:r>
          </a:p>
          <a:p>
            <a:r>
              <a:rPr lang="el-GR" dirty="0" smtClean="0"/>
              <a:t>Διφυή νομικά πρόσωπα</a:t>
            </a:r>
          </a:p>
          <a:p>
            <a:pPr lvl="1"/>
            <a:r>
              <a:rPr lang="el-GR" dirty="0" smtClean="0"/>
              <a:t>Τράπεζα της Ελλάδος – διαχείριση εξωτερικού συναλλάγματος </a:t>
            </a:r>
          </a:p>
          <a:p>
            <a:pPr lvl="1"/>
            <a:r>
              <a:rPr lang="el-GR" dirty="0" smtClean="0"/>
              <a:t>Αγροτική Τράπεζα – εποπτεία γεωργικών συνεταιρισμών</a:t>
            </a:r>
          </a:p>
          <a:p>
            <a:pPr lvl="1"/>
            <a:r>
              <a:rPr lang="el-GR" dirty="0" smtClean="0"/>
              <a:t>ΔΕΗ – ασφάλιση προσωπικού</a:t>
            </a:r>
          </a:p>
          <a:p>
            <a:pPr lvl="1"/>
            <a:r>
              <a:rPr lang="el-GR" dirty="0" smtClean="0"/>
              <a:t> ΚΕΔ – αποφάσεις για δημόσια σύμβαση για επιδίωξη δημόσιου σκοπού (</a:t>
            </a:r>
            <a:r>
              <a:rPr lang="el-GR" dirty="0" err="1" smtClean="0"/>
              <a:t>ΣτΕ</a:t>
            </a:r>
            <a:r>
              <a:rPr lang="el-GR" dirty="0" smtClean="0"/>
              <a:t> 4269/2011)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ΠΝΠ</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Άρθρο 44 παρ. 1 Σ</a:t>
            </a:r>
          </a:p>
          <a:p>
            <a:r>
              <a:rPr lang="el-GR" dirty="0" err="1" smtClean="0"/>
              <a:t>ΠτΔ</a:t>
            </a:r>
            <a:r>
              <a:rPr lang="el-GR" dirty="0" smtClean="0"/>
              <a:t> μετά από πρόταση </a:t>
            </a:r>
            <a:r>
              <a:rPr lang="el-GR" dirty="0" err="1" smtClean="0"/>
              <a:t>ΥπΣυμβουλίου</a:t>
            </a:r>
            <a:endParaRPr lang="el-GR" dirty="0" smtClean="0"/>
          </a:p>
          <a:p>
            <a:r>
              <a:rPr lang="el-GR" dirty="0" smtClean="0"/>
              <a:t>Έκτακτες περιπτώσεις εξαιρετικά επείγουσας και απρόβλεπτης ανάγκης – υποβολή στη Βουλή για κύρωση (40 ημέρες) – 3μηνη προθεσμία </a:t>
            </a:r>
          </a:p>
          <a:p>
            <a:r>
              <a:rPr lang="el-GR" dirty="0" smtClean="0"/>
              <a:t>Άσκηση πρωτογενούς νομοθετικής εξουσίας </a:t>
            </a:r>
          </a:p>
          <a:p>
            <a:r>
              <a:rPr lang="el-GR" dirty="0" smtClean="0"/>
              <a:t>Μόνον παρεμπίπτων έλεγχος συνταγματικότητας</a:t>
            </a:r>
          </a:p>
          <a:p>
            <a:r>
              <a:rPr lang="el-GR" dirty="0" smtClean="0"/>
              <a:t>Όχι έλεγχος τυπικών προϋποθέσεων έκδοσης απόφασης </a:t>
            </a:r>
          </a:p>
          <a:p>
            <a:r>
              <a:rPr lang="el-GR" dirty="0" smtClean="0"/>
              <a:t>Ευθύς έλεγχος αποκλείεται από τη δημοσίευση μέχρι την εκπνοή των συνταγματικών προθεσμιών για κύρωση, αφού δεν αποβάλλουν την ισχύ τους παρά μόνον καταργούνται αναδρομικά με τυπικό νόμο</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Δημόσιος σκοπός και δημόσια εξουσία </a:t>
            </a:r>
            <a:endParaRPr lang="el-GR" dirty="0"/>
          </a:p>
        </p:txBody>
      </p:sp>
      <p:sp>
        <p:nvSpPr>
          <p:cNvPr id="3" name="Content Placeholder 2"/>
          <p:cNvSpPr>
            <a:spLocks noGrp="1"/>
          </p:cNvSpPr>
          <p:nvPr>
            <p:ph idx="1"/>
          </p:nvPr>
        </p:nvSpPr>
        <p:spPr/>
        <p:txBody>
          <a:bodyPr>
            <a:normAutofit lnSpcReduction="10000"/>
          </a:bodyPr>
          <a:lstStyle/>
          <a:p>
            <a:r>
              <a:rPr lang="el-GR" dirty="0" smtClean="0"/>
              <a:t>Απαιτείται να συντρέχουν και τα δύο κριτήρια </a:t>
            </a:r>
          </a:p>
          <a:p>
            <a:r>
              <a:rPr lang="el-GR" dirty="0" smtClean="0"/>
              <a:t>Όχι πράξεις της Διοίκησης στο πλαίσιο επιχειρηματικής δραστηριότητας – συναλλακτική δράση </a:t>
            </a:r>
          </a:p>
          <a:p>
            <a:pPr lvl="1"/>
            <a:r>
              <a:rPr lang="el-GR" dirty="0" smtClean="0"/>
              <a:t>Πχ κρατικό ΝΠΙΔ προκήρυξη σύμβασης για τη διαχείριση των ακτών του ΕΟΤ (αιγιαλός – κοινόχρηστο πράγμα): Ενώ από τμήμα </a:t>
            </a:r>
            <a:r>
              <a:rPr lang="el-GR" dirty="0" err="1" smtClean="0"/>
              <a:t>ΣτΕ</a:t>
            </a:r>
            <a:r>
              <a:rPr lang="el-GR" dirty="0" smtClean="0"/>
              <a:t> κρίθηκε ότι δεν πρόκειται για διοικητική πράξη, αφού ενεργεί ως συναλλακτική διοίκηση, απόφαση της Ολομέλειας έκρινε ότι πρόκειται για διοικητική πράξη αφού αφορά σε διαχείριση πράγματος που προορίζεται στην εξυπηρέτηση σκοπών δημοσίου συμφέροντος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600" dirty="0" smtClean="0"/>
              <a:t>Κανονιστικές &amp; Ατομικές διοικητικές πράξεις (Βασική διάκριση)</a:t>
            </a:r>
            <a:endParaRPr lang="el-GR" sz="3600" dirty="0"/>
          </a:p>
        </p:txBody>
      </p:sp>
      <p:sp>
        <p:nvSpPr>
          <p:cNvPr id="3" name="Content Placeholder 2"/>
          <p:cNvSpPr>
            <a:spLocks noGrp="1"/>
          </p:cNvSpPr>
          <p:nvPr>
            <p:ph idx="1"/>
          </p:nvPr>
        </p:nvSpPr>
        <p:spPr/>
        <p:txBody>
          <a:bodyPr>
            <a:normAutofit fontScale="70000" lnSpcReduction="20000"/>
          </a:bodyPr>
          <a:lstStyle/>
          <a:p>
            <a:r>
              <a:rPr lang="el-GR" dirty="0" smtClean="0"/>
              <a:t>Κριτήριο διάκρισης: Ποιοτικό  &amp; όχι αριθμητικό – απρόσωπος κανόνας που εφαρμόζεται σε κατηγορία περιπτώσεων </a:t>
            </a:r>
          </a:p>
          <a:p>
            <a:r>
              <a:rPr lang="el-GR" dirty="0" smtClean="0"/>
              <a:t> </a:t>
            </a:r>
            <a:r>
              <a:rPr lang="el-GR" b="1" dirty="0" smtClean="0"/>
              <a:t>Θεμέλιο </a:t>
            </a:r>
            <a:endParaRPr lang="el-GR" dirty="0" smtClean="0"/>
          </a:p>
          <a:p>
            <a:pPr lvl="1"/>
            <a:r>
              <a:rPr lang="el-GR" dirty="0" smtClean="0"/>
              <a:t>Νομοθετική εξουσιοδότηση  από τυπικό νόμο (ά. 43 παρ. 2 Σ)</a:t>
            </a:r>
          </a:p>
          <a:p>
            <a:pPr lvl="1"/>
            <a:r>
              <a:rPr lang="el-GR" dirty="0" smtClean="0"/>
              <a:t>Η κανονιστική πράξη  μπορεί να συνιστά νόμιμο έρεισμα για εξειδίκευση της ατομικής</a:t>
            </a:r>
          </a:p>
          <a:p>
            <a:r>
              <a:rPr lang="el-GR" b="1" dirty="0" smtClean="0"/>
              <a:t>Περιπτώσεις </a:t>
            </a:r>
            <a:endParaRPr lang="el-GR" dirty="0" smtClean="0"/>
          </a:p>
          <a:p>
            <a:pPr lvl="1"/>
            <a:r>
              <a:rPr lang="el-GR" dirty="0" smtClean="0"/>
              <a:t>Δυνατότητα εφαρμογής σε αόριστο αριθμό</a:t>
            </a:r>
          </a:p>
          <a:p>
            <a:pPr lvl="1"/>
            <a:r>
              <a:rPr lang="el-GR" dirty="0" smtClean="0"/>
              <a:t>Εξαντλείται με την εφαρμογή σε μία περίπτωση</a:t>
            </a:r>
          </a:p>
          <a:p>
            <a:r>
              <a:rPr lang="el-GR" b="1" dirty="0" smtClean="0"/>
              <a:t>Ισχύς και Εφαρμογή</a:t>
            </a:r>
            <a:endParaRPr lang="el-GR" dirty="0" smtClean="0"/>
          </a:p>
          <a:p>
            <a:pPr lvl="1"/>
            <a:r>
              <a:rPr lang="el-GR" dirty="0" smtClean="0"/>
              <a:t>Άμεση ισχύς, αλλά συχνά όχι άμεσες συνέπειες για διοικούμενους, μπορεί να </a:t>
            </a:r>
            <a:r>
              <a:rPr lang="el-GR" dirty="0" err="1" smtClean="0"/>
              <a:t>διαμεσολαβούνται</a:t>
            </a:r>
            <a:r>
              <a:rPr lang="el-GR" dirty="0" smtClean="0"/>
              <a:t> από ατομικές για εξειδίκευση συνεπειών – δεν δημιουργούν συνήθως κεκτημένα δικαιώματα </a:t>
            </a:r>
          </a:p>
          <a:p>
            <a:pPr lvl="1"/>
            <a:r>
              <a:rPr lang="el-GR" dirty="0" smtClean="0"/>
              <a:t>Άμεση ισχύς</a:t>
            </a:r>
          </a:p>
          <a:p>
            <a:r>
              <a:rPr lang="el-GR" b="1" dirty="0" smtClean="0"/>
              <a:t>Λήξη</a:t>
            </a:r>
            <a:endParaRPr lang="el-GR" dirty="0" smtClean="0"/>
          </a:p>
          <a:p>
            <a:pPr lvl="1"/>
            <a:r>
              <a:rPr lang="el-GR" dirty="0" smtClean="0"/>
              <a:t>Καταργούνται ελεύθερα για μέλλον</a:t>
            </a:r>
          </a:p>
          <a:p>
            <a:pPr lvl="1"/>
            <a:r>
              <a:rPr lang="el-GR" dirty="0" smtClean="0"/>
              <a:t>Ανακαλούνται για μέλλον ή αναδρομικά</a:t>
            </a:r>
          </a:p>
          <a:p>
            <a:pPr lvl="1"/>
            <a:endParaRPr lang="el-GR" dirty="0" smtClean="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Κανονιστικές &amp; Ατομικές διοικητικές πράξεις (Δικαστικός Έλεγχος)</a:t>
            </a:r>
            <a:endParaRPr lang="el-GR" sz="3200" dirty="0"/>
          </a:p>
        </p:txBody>
      </p:sp>
      <p:sp>
        <p:nvSpPr>
          <p:cNvPr id="3" name="Content Placeholder 2"/>
          <p:cNvSpPr>
            <a:spLocks noGrp="1"/>
          </p:cNvSpPr>
          <p:nvPr>
            <p:ph idx="1"/>
          </p:nvPr>
        </p:nvSpPr>
        <p:spPr/>
        <p:txBody>
          <a:bodyPr>
            <a:normAutofit fontScale="70000" lnSpcReduction="20000"/>
          </a:bodyPr>
          <a:lstStyle/>
          <a:p>
            <a:r>
              <a:rPr lang="el-GR" b="1" dirty="0" smtClean="0"/>
              <a:t>Τεκμήριο νομιμότητας</a:t>
            </a:r>
            <a:endParaRPr lang="el-GR" dirty="0" smtClean="0"/>
          </a:p>
          <a:p>
            <a:pPr lvl="1"/>
            <a:r>
              <a:rPr lang="el-GR" dirty="0" smtClean="0"/>
              <a:t>Παρεμπίπτων έλεγχος στο διηνεκές</a:t>
            </a:r>
          </a:p>
          <a:p>
            <a:pPr lvl="1"/>
            <a:r>
              <a:rPr lang="el-GR" dirty="0" smtClean="0"/>
              <a:t>Μόνον ευθύς έλεγχος εντός προθεσμίας – απολαμβάνουν πλήρως τεκμήριο νομιμότητας </a:t>
            </a:r>
          </a:p>
          <a:p>
            <a:r>
              <a:rPr lang="el-GR" b="1" dirty="0" smtClean="0"/>
              <a:t>Αρμοδιότητα ελέγχου ευθέως</a:t>
            </a:r>
            <a:endParaRPr lang="el-GR" dirty="0" smtClean="0"/>
          </a:p>
          <a:p>
            <a:pPr lvl="1"/>
            <a:r>
              <a:rPr lang="el-GR" dirty="0" smtClean="0"/>
              <a:t>Μόνο </a:t>
            </a:r>
            <a:r>
              <a:rPr lang="el-GR" dirty="0" err="1" smtClean="0"/>
              <a:t>ΣτΕ</a:t>
            </a:r>
            <a:r>
              <a:rPr lang="el-GR" dirty="0" smtClean="0"/>
              <a:t> </a:t>
            </a:r>
          </a:p>
          <a:p>
            <a:pPr lvl="1"/>
            <a:r>
              <a:rPr lang="el-GR" dirty="0" smtClean="0"/>
              <a:t>Και λοιπά ΤΔΔ</a:t>
            </a:r>
          </a:p>
          <a:p>
            <a:r>
              <a:rPr lang="el-GR" b="1" dirty="0" smtClean="0"/>
              <a:t>Προθεσμία</a:t>
            </a:r>
          </a:p>
          <a:p>
            <a:pPr lvl="1"/>
            <a:r>
              <a:rPr lang="el-GR" dirty="0" smtClean="0"/>
              <a:t>Από δημοσίευση </a:t>
            </a:r>
          </a:p>
          <a:p>
            <a:pPr lvl="1"/>
            <a:r>
              <a:rPr lang="el-GR" dirty="0" smtClean="0"/>
              <a:t>Από κοινοποίηση ή πλήρη γνώση</a:t>
            </a:r>
          </a:p>
          <a:p>
            <a:pPr lvl="1"/>
            <a:r>
              <a:rPr lang="el-GR" dirty="0" err="1" smtClean="0"/>
              <a:t>Δημοσιευτέες</a:t>
            </a:r>
            <a:r>
              <a:rPr lang="el-GR" dirty="0" smtClean="0"/>
              <a:t>: από κοινοποίηση ή γνώση για αποδέκτες από δημοσίευση για τρίτους </a:t>
            </a:r>
          </a:p>
          <a:p>
            <a:pPr lvl="1"/>
            <a:r>
              <a:rPr lang="el-GR" dirty="0" smtClean="0"/>
              <a:t>Γενικές ατομικές από δημοσίευση, εκτός εάν είναι εντοπισμένη </a:t>
            </a:r>
          </a:p>
          <a:p>
            <a:r>
              <a:rPr lang="el-GR" b="1" dirty="0" smtClean="0"/>
              <a:t>Κριτήριο ελέγχου</a:t>
            </a:r>
            <a:endParaRPr lang="el-GR" dirty="0" smtClean="0"/>
          </a:p>
          <a:p>
            <a:pPr lvl="1"/>
            <a:r>
              <a:rPr lang="el-GR" dirty="0" smtClean="0"/>
              <a:t>Όρια εξουσιοδότησης όπως περιγράφονται στον τυπικό νόμο </a:t>
            </a:r>
          </a:p>
          <a:p>
            <a:pPr lvl="1"/>
            <a:r>
              <a:rPr lang="el-GR" dirty="0" smtClean="0"/>
              <a:t>Καλή χρήση διακριτικής ευχέρειας</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Κανονιστικές &amp; Ατομικές διοικητικές πράξεις (Τύπος &amp; περιεχόμενο)</a:t>
            </a:r>
            <a:endParaRPr lang="el-GR" sz="3200" dirty="0"/>
          </a:p>
        </p:txBody>
      </p:sp>
      <p:sp>
        <p:nvSpPr>
          <p:cNvPr id="3" name="Content Placeholder 2"/>
          <p:cNvSpPr>
            <a:spLocks noGrp="1"/>
          </p:cNvSpPr>
          <p:nvPr>
            <p:ph idx="1"/>
          </p:nvPr>
        </p:nvSpPr>
        <p:spPr>
          <a:xfrm>
            <a:off x="539552" y="1988840"/>
            <a:ext cx="8229600" cy="4680520"/>
          </a:xfrm>
        </p:spPr>
        <p:txBody>
          <a:bodyPr>
            <a:normAutofit fontScale="70000" lnSpcReduction="20000"/>
          </a:bodyPr>
          <a:lstStyle/>
          <a:p>
            <a:r>
              <a:rPr lang="el-GR" b="1" dirty="0" smtClean="0"/>
              <a:t>Τύπος συστατικός</a:t>
            </a:r>
            <a:endParaRPr lang="el-GR" dirty="0" smtClean="0"/>
          </a:p>
          <a:p>
            <a:pPr lvl="1"/>
            <a:r>
              <a:rPr lang="el-GR" dirty="0" smtClean="0"/>
              <a:t>Δημοσίευση</a:t>
            </a:r>
          </a:p>
          <a:p>
            <a:pPr lvl="1"/>
            <a:r>
              <a:rPr lang="el-GR" dirty="0" smtClean="0"/>
              <a:t>Υπογραφή και χρονολόγηση (εκτός εάν </a:t>
            </a:r>
            <a:r>
              <a:rPr lang="el-GR" dirty="0" err="1" smtClean="0"/>
              <a:t>δημοσιευτέες</a:t>
            </a:r>
            <a:r>
              <a:rPr lang="el-GR" dirty="0" smtClean="0"/>
              <a:t>)</a:t>
            </a:r>
          </a:p>
          <a:p>
            <a:pPr lvl="1"/>
            <a:r>
              <a:rPr lang="el-GR" dirty="0" smtClean="0"/>
              <a:t>Δημοσίευση και για τις γενικές ατομικές (μαζί με διαγράμματα)</a:t>
            </a:r>
          </a:p>
          <a:p>
            <a:r>
              <a:rPr lang="el-GR" b="1" dirty="0" smtClean="0"/>
              <a:t>Περιεχόμενο</a:t>
            </a:r>
            <a:endParaRPr lang="el-GR" dirty="0" smtClean="0"/>
          </a:p>
          <a:p>
            <a:pPr lvl="1"/>
            <a:r>
              <a:rPr lang="el-GR" dirty="0" smtClean="0"/>
              <a:t> Μόνο κατ’ εξαίρεση απαιτείται αιτιολογία </a:t>
            </a:r>
          </a:p>
          <a:p>
            <a:pPr lvl="1"/>
            <a:r>
              <a:rPr lang="el-GR" dirty="0" smtClean="0"/>
              <a:t>Αιτιολογία σαφής, ειδική και επαρκής (ά. 17 ΚΔΔ)</a:t>
            </a:r>
          </a:p>
          <a:p>
            <a:r>
              <a:rPr lang="el-GR" b="1" dirty="0" smtClean="0"/>
              <a:t>Διαδικασία</a:t>
            </a:r>
            <a:endParaRPr lang="el-GR" dirty="0" smtClean="0"/>
          </a:p>
          <a:p>
            <a:pPr lvl="1"/>
            <a:r>
              <a:rPr lang="el-GR" dirty="0" smtClean="0"/>
              <a:t> Δεν νοείται προηγούμενη ακρόαση (δημόσιες διαβουλεύσεις)</a:t>
            </a:r>
          </a:p>
          <a:p>
            <a:pPr lvl="1"/>
            <a:r>
              <a:rPr lang="el-GR" dirty="0" smtClean="0"/>
              <a:t>Προηγούμενη ακρόαση για δυσμενείς ατομικές διοικητικές πράξεις  - βλ. </a:t>
            </a:r>
            <a:r>
              <a:rPr lang="el-GR" dirty="0" err="1" smtClean="0"/>
              <a:t>ΣτΕ</a:t>
            </a:r>
            <a:r>
              <a:rPr lang="el-GR" dirty="0" smtClean="0"/>
              <a:t> 4447/2012 λυσιτελής επίκληση = και έκθεση πραγματικών περιστατικών που θα προέβαλε εάν είχε κληθεί </a:t>
            </a:r>
          </a:p>
          <a:p>
            <a:r>
              <a:rPr lang="el-GR" dirty="0" smtClean="0"/>
              <a:t>Δαπάνη από κανονιστικές πράξεις – αναγραφή αντίστοιχης πίστωσης στον προϋπολογισμό </a:t>
            </a:r>
          </a:p>
          <a:p>
            <a:pPr lvl="1"/>
            <a:r>
              <a:rPr lang="el-GR" dirty="0" smtClean="0"/>
              <a:t>Μη τήρηση αναγραφής = πράξη ανίσχυρη και ακυρωτέα (</a:t>
            </a:r>
            <a:r>
              <a:rPr lang="el-GR" dirty="0" err="1" smtClean="0"/>
              <a:t>ΣτΕ</a:t>
            </a:r>
            <a:r>
              <a:rPr lang="el-GR" dirty="0" smtClean="0"/>
              <a:t> 2796/2009)</a:t>
            </a:r>
          </a:p>
          <a:p>
            <a:pPr lvl="1"/>
            <a:r>
              <a:rPr lang="el-GR" dirty="0" smtClean="0"/>
              <a:t>Δεν συντρέχει ακυρότητα όταν αναφέρεται η διάταξη του νόμου και προκύπτει προδήλως ότι δεν επάγεται δαπάνη </a:t>
            </a:r>
          </a:p>
          <a:p>
            <a:pPr marL="548640" lvl="2" indent="-274320">
              <a:buClr>
                <a:schemeClr val="accent3"/>
              </a:buClr>
              <a:buSzPct val="95000"/>
            </a:pPr>
            <a:r>
              <a:rPr lang="el-GR" sz="2400" dirty="0" smtClean="0"/>
              <a:t>Δεν εφαρμόζεται για γενικές ατομικές (</a:t>
            </a:r>
            <a:r>
              <a:rPr lang="el-GR" sz="2400" dirty="0" err="1" smtClean="0"/>
              <a:t>ΣτΕ</a:t>
            </a:r>
            <a:r>
              <a:rPr lang="el-GR" sz="2400" dirty="0" smtClean="0"/>
              <a:t> 1770/2011)</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335</TotalTime>
  <Words>1778</Words>
  <Application>Microsoft Office PowerPoint</Application>
  <PresentationFormat>On-screen Show (4:3)</PresentationFormat>
  <Paragraphs>163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Μονομερής δράση της Δημόσιας Διοίκησης</vt:lpstr>
      <vt:lpstr>Πράξεις της Διοίκησης – Διοικητικές πράξεις</vt:lpstr>
      <vt:lpstr>Ορισμός διοικητικής πράξης</vt:lpstr>
      <vt:lpstr>Προέλευση από Διοικητικό  όργανο</vt:lpstr>
      <vt:lpstr>ΠΝΠ</vt:lpstr>
      <vt:lpstr>Δημόσιος σκοπός και δημόσια εξουσία </vt:lpstr>
      <vt:lpstr>Κανονιστικές &amp; Ατομικές διοικητικές πράξεις (Βασική διάκριση)</vt:lpstr>
      <vt:lpstr>Κανονιστικές &amp; Ατομικές διοικητικές πράξεις (Δικαστικός Έλεγχος)</vt:lpstr>
      <vt:lpstr>Κανονιστικές &amp; Ατομικές διοικητικές πράξεις (Τύπος &amp; περιεχόμενο)</vt:lpstr>
      <vt:lpstr>Κατηγορίες ατομικών διοικητικών πράξεων </vt:lpstr>
      <vt:lpstr>Ευμενείς &amp; δυσμενείς</vt:lpstr>
      <vt:lpstr>Συστατικές – διαπιστωτικές – βεβαιωτικές πράξεις </vt:lpstr>
      <vt:lpstr>Ρητές – σιωπηρές</vt:lpstr>
      <vt:lpstr>Παράλειψη οφειλόμενης ενέργειας</vt:lpstr>
      <vt:lpstr>Τεκμήριο νομιμότητας </vt:lpstr>
      <vt:lpstr>Εκτελεστότητα</vt:lpstr>
      <vt:lpstr>Ερωτήσεις (Ι)</vt:lpstr>
      <vt:lpstr>Ερωτήσεις (ΙΙ)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Μονομερής δράση της Δημόσιας Διοίκησης</dc:title>
  <dc:creator>ΑΙ</dc:creator>
  <cp:lastModifiedBy>ΑΙ</cp:lastModifiedBy>
  <cp:revision>35</cp:revision>
  <dcterms:created xsi:type="dcterms:W3CDTF">2014-02-05T10:08:05Z</dcterms:created>
  <dcterms:modified xsi:type="dcterms:W3CDTF">2014-02-19T14:16:41Z</dcterms:modified>
</cp:coreProperties>
</file>