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4"/>
  </p:notesMasterIdLst>
  <p:sldIdLst>
    <p:sldId id="257" r:id="rId2"/>
    <p:sldId id="286" r:id="rId3"/>
    <p:sldId id="287" r:id="rId4"/>
    <p:sldId id="28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7946" autoAdjust="0"/>
  </p:normalViewPr>
  <p:slideViewPr>
    <p:cSldViewPr>
      <p:cViewPr varScale="1">
        <p:scale>
          <a:sx n="60" d="100"/>
          <a:sy n="60" d="100"/>
        </p:scale>
        <p:origin x="9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95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D8B8B-2EB9-46D4-93B8-543EE7BE3F12}" type="datetimeFigureOut">
              <a:rPr lang="el-GR" smtClean="0"/>
              <a:t>14/10/2017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EFF04-529B-47D4-9F4A-B875B2F53C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671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EFF04-529B-47D4-9F4A-B875B2F53CF8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0186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805DE0-2DF6-49D0-BCDC-520CB91DB24A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21C216-424F-4265-823B-A22EF992B7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reamstime.com/stock-photography-promotion-inside-organizational-pyramid-image36377402" TargetMode="Externa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l-GR" sz="2800" b="1" i="0" dirty="0">
                <a:latin typeface="+mn-lt"/>
              </a:rPr>
              <a:t>ΑΠΟ ΤΟ ΓΡΑΦΕΙΟΚΡΑΤΙΚΟ ΜΟΝΤΕΛΟ ΣΤΟ ΝΕΟ ΔΗΜΟΣΙΟ ΜΑΝΑΤΖΜΕΝΤ</a:t>
            </a:r>
            <a:endParaRPr lang="en-US" sz="2800" b="1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057400"/>
            <a:ext cx="8305800" cy="37338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Ιστορική Αναδρομή</a:t>
            </a:r>
          </a:p>
          <a:p>
            <a:pPr algn="just"/>
            <a:endParaRPr lang="el-GR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Μεγάλοι Σταθμοί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SCIENTIFIC MANAGMENT</a:t>
            </a:r>
            <a:br>
              <a:rPr lang="en-US" sz="2800" b="1" i="0" dirty="0">
                <a:latin typeface="Calibri" pitchFamily="34" charset="0"/>
              </a:rPr>
            </a:br>
            <a:r>
              <a:rPr lang="en-US" sz="2800" b="1" i="0" dirty="0">
                <a:latin typeface="Calibri" pitchFamily="34" charset="0"/>
              </a:rPr>
              <a:t>Frederick Taylor</a:t>
            </a:r>
            <a:r>
              <a:rPr lang="el-GR" sz="2800" b="1" i="0" dirty="0">
                <a:latin typeface="Calibri" pitchFamily="34" charset="0"/>
              </a:rPr>
              <a:t> (1911)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924800" cy="41148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Συστηματική ανάλυση της εργασίας που πρέπει να διεκπεραιωθεί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 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Ανάλυση της διαδικασίας και του χρόνου που απαιτείται για τη διεκπεραίωση της εργασίας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SCIENTIFIC MANAGMENT</a:t>
            </a:r>
            <a:br>
              <a:rPr lang="en-US" sz="2800" b="1" i="0" dirty="0">
                <a:latin typeface="Calibri" pitchFamily="34" charset="0"/>
              </a:rPr>
            </a:br>
            <a:r>
              <a:rPr lang="en-US" sz="2800" b="1" i="0" dirty="0">
                <a:latin typeface="Calibri" pitchFamily="34" charset="0"/>
              </a:rPr>
              <a:t>Frederick Taylor</a:t>
            </a:r>
            <a:r>
              <a:rPr lang="el-GR" sz="2800" b="1" i="0" dirty="0">
                <a:latin typeface="Calibri" pitchFamily="34" charset="0"/>
              </a:rPr>
              <a:t> (1911)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077200" cy="45720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Έλεγχος των υλικών και του εξοπλισμού που χρησιμοποιείται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Αυστηρή μέτρηση του χρόνου που απαιτείται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SCIENTIFIC MANAGMENT</a:t>
            </a:r>
            <a:br>
              <a:rPr lang="en-US" sz="2800" b="1" i="0" dirty="0">
                <a:latin typeface="Calibri" pitchFamily="34" charset="0"/>
              </a:rPr>
            </a:br>
            <a:r>
              <a:rPr lang="en-US" sz="2800" b="1" i="0" dirty="0">
                <a:latin typeface="Calibri" pitchFamily="34" charset="0"/>
              </a:rPr>
              <a:t>Frederick Taylor</a:t>
            </a:r>
            <a:r>
              <a:rPr lang="el-GR" sz="2800" b="1" i="0" dirty="0">
                <a:latin typeface="Calibri" pitchFamily="34" charset="0"/>
              </a:rPr>
              <a:t> (1911)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Ο  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Taylor 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 έχει αναπτύξει τεχνικές που χρησιμοποιούνται μέχρι σήμερα( 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time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-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motion studies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)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n-US" sz="2800" b="1" i="0" dirty="0">
                <a:solidFill>
                  <a:schemeClr val="tx1"/>
                </a:solidFill>
                <a:latin typeface="+mn-lt"/>
              </a:rPr>
              <a:t>O 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παράγοντας άνθρωπος αντιμετωπίστηκε σαν εξάρτημα μιας μηχανής και η όλη προσπάθεια ήταν να λειτουργεί και να γίνει παραγωγικός όπως τη μηχανή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774825"/>
          </a:xfrm>
        </p:spPr>
        <p:txBody>
          <a:bodyPr>
            <a:noAutofit/>
          </a:bodyPr>
          <a:lstStyle/>
          <a:p>
            <a:pPr lvl="0" algn="ctr"/>
            <a:br>
              <a:rPr lang="el-GR" sz="2800" b="1" i="0" dirty="0">
                <a:latin typeface="Calibri" pitchFamily="34" charset="0"/>
              </a:rPr>
            </a:br>
            <a:br>
              <a:rPr lang="el-GR" sz="2800" b="1" dirty="0">
                <a:latin typeface="Calibri" pitchFamily="34" charset="0"/>
              </a:rPr>
            </a:br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br>
              <a:rPr lang="el-GR" sz="2800" b="1" i="0" dirty="0">
                <a:latin typeface="Calibri" pitchFamily="34" charset="0"/>
                <a:cs typeface="Arial" pitchFamily="34" charset="0"/>
              </a:rPr>
            </a:br>
            <a:endParaRPr lang="en-US" sz="2800" b="1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Γερμανός οικονομολόγος και κοινωνικός ιστορικός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Το 1911 έγραψε μια μελέτη για τη Γραφειοκρατία</a:t>
            </a:r>
          </a:p>
          <a:p>
            <a:pPr algn="just"/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b="1" i="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95400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endParaRPr lang="en-US" sz="2800" b="1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solidFill>
                  <a:schemeClr val="tx1"/>
                </a:solidFill>
                <a:latin typeface="+mn-lt"/>
              </a:rPr>
              <a:t>Ideal Type of Bureaucracy</a:t>
            </a:r>
            <a:br>
              <a:rPr lang="en-US" sz="2800" b="1" i="0" dirty="0">
                <a:solidFill>
                  <a:schemeClr val="tx1"/>
                </a:solidFill>
                <a:latin typeface="+mn-lt"/>
              </a:rPr>
            </a:b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)</a:t>
            </a:r>
            <a:br>
              <a:rPr lang="el-GR" sz="2800" i="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endParaRPr lang="en-US" sz="2800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Επικεντρώθηκε στον προσδιορισμό των χαρακτηριστικών των γραφειοκρατικών δομών</a:t>
            </a:r>
            <a:r>
              <a:rPr lang="en-US" sz="2800" b="1" dirty="0">
                <a:solidFill>
                  <a:schemeClr val="tx1"/>
                </a:solidFill>
              </a:rPr>
              <a:t>:</a:t>
            </a:r>
            <a:endParaRPr lang="el-GR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Πώς λειτουργούν οι οργανωμένες γραφειοκρατίες 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Γιατί λειτουργούν με το συγκεκριμένο τρόπο</a:t>
            </a: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ΤΑ ΚΥΡΙΑ ΧΑΡΑΚΤΗΡΙΣΤΙΚΑ  ΤΟΥ ΙΔΑΝΙΚΟΥ ΤΥΠΟΥ ΓΡΑΦΕΙΟΚΡΑΤΙΑΣ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(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Ideal Type of Bureaucracy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)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90600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Ideal Type of Bureaucracy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924800" cy="4648200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Σαφώς καθορισμένοι από νομοθεσία ή Κανονισμούς τομείς αρμοδιοτήτων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Οργάνωση και  κατανομή αρμοδιοτήτων στη βάση ορθής κατανομής εργασίας και εξειδίκευσης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Προκαθορισμένη αρμοδιότητα εκείνου που δίδει τις εντολές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b="1" i="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800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Ideal Type of Bureaucracy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Έμφαση στους κανονισμούς και τις προκαθορισμένες διαδικασίες.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Απαραίτητη  τήρηση γραπτών ντοκουμέντων και Φακέλων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53400" cy="946150"/>
          </a:xfrm>
        </p:spPr>
        <p:txBody>
          <a:bodyPr>
            <a:normAutofit/>
          </a:bodyPr>
          <a:lstStyle/>
          <a:p>
            <a:pPr algn="just"/>
            <a:r>
              <a:rPr lang="en-US" sz="2800" i="0" dirty="0">
                <a:latin typeface="+mn-lt"/>
              </a:rPr>
              <a:t>Ideal Type of Bureaucracy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sz="quarter" idx="1"/>
          </p:nvPr>
        </p:nvSpPr>
        <p:spPr>
          <a:xfrm>
            <a:off x="3581400" y="2286001"/>
            <a:ext cx="5111750" cy="26670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latin typeface="+mn-lt"/>
              </a:rPr>
              <a:t>Οργάνωση του προσωπικού βασισμένη σε ιεραρχική δομή</a:t>
            </a:r>
            <a:endParaRPr lang="en-US" sz="2800" b="1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/>
          <a:srcRect t="1752" b="1752"/>
          <a:stretch>
            <a:fillRect/>
          </a:stretch>
        </p:blipFill>
        <p:spPr>
          <a:xfrm>
            <a:off x="0" y="1641475"/>
            <a:ext cx="3405188" cy="4524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l-GR" sz="2800" b="1" i="0" dirty="0">
                <a:latin typeface="+mn-lt"/>
              </a:rPr>
              <a:t>ΚΑΜΕΡΑΛΙΣΜΟΣ</a:t>
            </a:r>
            <a:br>
              <a:rPr lang="el-GR" sz="2800" b="1" i="0" dirty="0">
                <a:latin typeface="+mn-lt"/>
              </a:rPr>
            </a:br>
            <a:endParaRPr lang="en-US" sz="2800" b="1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057400"/>
            <a:ext cx="8305800" cy="37338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Τα θεμέλια της σύγχρονης Δημόσιας Διοίκησης στην Ευρώπη.</a:t>
            </a: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Οι ηγεμόνες της Πρωσίας δημιούργησαν ένα ισχυρό διοικητικό μηχανισμό.</a:t>
            </a: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Στόχος η εμπέδωση της κυριαρχίας τους και η εξάλειψη των προνομίων της φεουδαρχικής αριστοκρατίας.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Ideal Type of Bureaucracy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Κάθε κατώτερος λειτουργός υπόκειται στον έλεγχο και την εποπτεία του ανώτερου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Οι ανώτεροι έχουν το δικαίωμα να δίδουν οδηγίες και οι κατώτεροι την υποχρέωση να υπακούουν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Οι οδηγίες πρέπει να δίνονται στα πλαίσια που καθορίζει ο νόμος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53400" cy="1022350"/>
          </a:xfrm>
        </p:spPr>
        <p:txBody>
          <a:bodyPr>
            <a:normAutofit/>
          </a:bodyPr>
          <a:lstStyle/>
          <a:p>
            <a:pPr algn="just"/>
            <a:r>
              <a:rPr lang="en-US" sz="2800" i="0" dirty="0">
                <a:latin typeface="+mn-lt"/>
              </a:rPr>
              <a:t>Ideal Type of Bureaucracy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533400" y="2166937"/>
            <a:ext cx="3008313" cy="2405063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latin typeface="+mn-lt"/>
              </a:rPr>
              <a:t>Σύστημα καριέρας </a:t>
            </a:r>
          </a:p>
          <a:p>
            <a:pPr algn="just"/>
            <a:endParaRPr lang="en-US" sz="2800" i="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575050" y="1524000"/>
            <a:ext cx="5111750" cy="46021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4" descr="Promotion inside organizational pyramid Stock Photograph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143000"/>
            <a:ext cx="45720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Ideal Type of Bureaucracy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Επιλογή του προσωπικού με βάση τα επαγγελματικά του προσόντα 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Επιλογή στη βάση εξετάσεων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Ύπαρξη συστήματος καριέρας (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career system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)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800"/>
          </a:xfrm>
        </p:spPr>
        <p:txBody>
          <a:bodyPr/>
          <a:lstStyle/>
          <a:p>
            <a:pPr algn="ctr"/>
            <a:r>
              <a:rPr lang="en-US" sz="2800" b="1" i="0" dirty="0">
                <a:latin typeface="Calibri" pitchFamily="34" charset="0"/>
              </a:rPr>
              <a:t>Ideal Type of Bureaucracy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7924800" cy="4343400"/>
          </a:xfrm>
        </p:spPr>
        <p:txBody>
          <a:bodyPr>
            <a:no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Η Γραφειοκρατία  είναι τρόπος οργάνωσης για την αποτελεσματικότερη διεκπεραίωση της εργασίας.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n-US" sz="2800" b="1" i="0" dirty="0">
                <a:solidFill>
                  <a:schemeClr val="tx1"/>
                </a:solidFill>
                <a:latin typeface="+mn-lt"/>
              </a:rPr>
              <a:t>H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 γραφειοκρατική οργάνωση είναι ο επιθυμητός τρόπος κοινωνικής οργάνωσης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1000"/>
            <a:ext cx="7772400" cy="2057400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Η επίδραση της θεωρίας του 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Weber 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 για το τι είναι γραφειοκρατική οργάνωση και ποια προβλήματα παρουσιάζει φτάνει μέχρι τις μέρες μας.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Κύρια χαρακτηριστικά της ιδανικού τύπου Γραφειοκρατίας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Γραπτοί τυπικοί Κανόνες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Καθορισμένη αρμοδιότητα και δικαιοδοσία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Εξειδίκευση</a:t>
            </a:r>
          </a:p>
          <a:p>
            <a:pPr algn="just"/>
            <a:endParaRPr lang="en-US" sz="2800" b="1" i="0" dirty="0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i="0" dirty="0">
                <a:latin typeface="+mn-lt"/>
              </a:rPr>
              <a:t>.</a:t>
            </a:r>
            <a:endParaRPr lang="en-US" sz="2800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590800"/>
            <a:ext cx="777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Απρόσωπη/Αντικειμενική διοίκηση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Ιεραρχική δομή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Σύστημα καριέρας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Εργοδότηση βασισμένη σε προσόντα</a:t>
            </a: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Bureaucratic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Theory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Πλεονεκτήματα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(Πλεονεκτήματα)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7924800" cy="32766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  <a:latin typeface="+mn-lt"/>
              </a:rPr>
              <a:t>Επιτυγχάνει οικονομίες κλίμακας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  <a:latin typeface="+mn-lt"/>
              </a:rPr>
              <a:t>Αποτρέπει την επικάλυψη δραστηριοτήτων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  <a:latin typeface="+mn-lt"/>
              </a:rPr>
              <a:t>Προσφέρει μηχανισμούς επίτευξης αποδοτικότητας σε μεγάλο βαθμό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  <a:latin typeface="+mn-lt"/>
              </a:rPr>
              <a:t>Προσφέρει καθαρή εικόνα της οργάνωσης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00199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(Πλεονεκτήματα)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i="0" dirty="0">
                <a:latin typeface="+mn-lt"/>
              </a:rPr>
              <a:t>.</a:t>
            </a:r>
            <a:endParaRPr lang="en-US" sz="2800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690336"/>
            <a:ext cx="7391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Προσφέρει αποτελεσματικό τρόπο ελέγχου του προσωπικού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Είναι απρόσωπη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Μπορεί να παράγ</a:t>
            </a:r>
            <a:r>
              <a:rPr lang="el-GR" sz="2800" b="1" dirty="0"/>
              <a:t>ει προβλέψιμα αποτελέσματα.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1219200"/>
          </a:xfrm>
        </p:spPr>
        <p:txBody>
          <a:bodyPr>
            <a:normAutofit fontScale="90000"/>
          </a:bodyPr>
          <a:lstStyle/>
          <a:p>
            <a:pPr algn="just"/>
            <a:br>
              <a:rPr lang="el-GR" sz="2800" b="1" i="0" dirty="0">
                <a:latin typeface="+mn-lt"/>
              </a:rPr>
            </a:br>
            <a:r>
              <a:rPr lang="el-GR" sz="2800" b="1" i="0" dirty="0">
                <a:latin typeface="+mn-lt"/>
              </a:rPr>
              <a:t>ΚΑΜΕΡΑΛΙΣΜΟΣ</a:t>
            </a:r>
            <a:br>
              <a:rPr lang="el-GR" sz="2800" b="1" i="0" dirty="0">
                <a:latin typeface="+mn-lt"/>
              </a:rPr>
            </a:br>
            <a:endParaRPr lang="en-US" sz="2800" b="1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305800" cy="37338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Αναγνωρίστηκε η ανάγκη αυτός ο διοικητικός μηχανισμός να στελεχωθεί με προσωπικό με  επιστημονική κατάρτιση  στους τομείς των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δημόσιων οικονομικών, 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λογιστικής, 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διαχείρισης της ακίνητης ιδιοκτησίας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γεωργικής οικονομίας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001000" cy="3962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Μειονεκτήματα</a:t>
            </a:r>
            <a:endParaRPr lang="en-US" sz="2800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l-GR" sz="2800" b="1" i="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Μειονεκτηματα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</a:rPr>
              <a:t>Στατική</a:t>
            </a:r>
            <a:endParaRPr lang="en-US" sz="2800" i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</a:rPr>
              <a:t>Συγκεντρωτική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i="0" dirty="0">
                <a:solidFill>
                  <a:schemeClr val="tx1"/>
                </a:solidFill>
              </a:rPr>
              <a:t>T</a:t>
            </a:r>
            <a:r>
              <a:rPr lang="el-GR" sz="2800" i="0" dirty="0">
                <a:solidFill>
                  <a:schemeClr val="tx1"/>
                </a:solidFill>
              </a:rPr>
              <a:t>ο</a:t>
            </a:r>
            <a:r>
              <a:rPr lang="en-US" sz="2800" i="0" dirty="0">
                <a:solidFill>
                  <a:schemeClr val="tx1"/>
                </a:solidFill>
              </a:rPr>
              <a:t>p-down</a:t>
            </a:r>
            <a:r>
              <a:rPr lang="el-GR" sz="2800" i="0" dirty="0">
                <a:solidFill>
                  <a:schemeClr val="tx1"/>
                </a:solidFill>
              </a:rPr>
              <a:t> προσέγγιση</a:t>
            </a:r>
            <a:endParaRPr lang="en-US" sz="2800" i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i="0" dirty="0">
                <a:solidFill>
                  <a:schemeClr val="tx1"/>
                </a:solidFill>
              </a:rPr>
              <a:t>Δεν επιδέχεται εύκολα αλλαγές</a:t>
            </a: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MAX WEBER (1864-1920)</a:t>
            </a:r>
            <a:br>
              <a:rPr lang="en-US" sz="2800" b="1" i="0" dirty="0">
                <a:latin typeface="Calibri" pitchFamily="34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ΓΡΑΦΕΙΟΚΡΑΤΙΚΗ ΘΕΩΡΙΑ</a:t>
            </a:r>
            <a:b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l-GR" sz="2800" b="1" i="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Μειονεκτηματα</a:t>
            </a:r>
            <a:r>
              <a:rPr lang="el-GR" sz="2800" b="1" i="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800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endParaRPr lang="en-US" sz="2800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2828836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Το προσωπικό αντιμετωπίζεται ως μέρος ενός καλοστημένου μηχανισμού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800" dirty="0"/>
              <a:t>Συνήθως αυτός που έχει σημασία είναι ο επί κεφαλής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772400" cy="990601"/>
          </a:xfrm>
        </p:spPr>
        <p:txBody>
          <a:bodyPr>
            <a:normAutofit fontScale="90000"/>
          </a:bodyPr>
          <a:lstStyle/>
          <a:p>
            <a:pPr algn="just"/>
            <a:br>
              <a:rPr lang="el-GR" sz="2800" b="1" i="0" dirty="0">
                <a:latin typeface="+mn-lt"/>
              </a:rPr>
            </a:br>
            <a:r>
              <a:rPr lang="el-GR" sz="2800" b="1" i="0" dirty="0">
                <a:latin typeface="+mn-lt"/>
              </a:rPr>
              <a:t>ΚΑΜΕΡΑΛΙΣΜΟΣ</a:t>
            </a:r>
            <a:br>
              <a:rPr lang="el-GR" sz="2800" b="1" i="0" dirty="0">
                <a:latin typeface="+mn-lt"/>
              </a:rPr>
            </a:br>
            <a:endParaRPr lang="en-US" sz="2800" b="1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696200" cy="3200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Πήρε το όνομα του από το Γερμανικό </a:t>
            </a:r>
            <a:r>
              <a:rPr lang="en-US" sz="2800" b="1" i="0" dirty="0" err="1">
                <a:solidFill>
                  <a:schemeClr val="tx1"/>
                </a:solidFill>
                <a:latin typeface="+mn-lt"/>
              </a:rPr>
              <a:t>Kameralwissenschaft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,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 που σημαίνει το σύνολο γνώσεων, μεθόδων και κανόνων οικονομικού, διαχειριστικού και λογιστικού χαρακτήρα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7200" cy="1250950"/>
          </a:xfrm>
        </p:spPr>
        <p:txBody>
          <a:bodyPr>
            <a:noAutofit/>
          </a:bodyPr>
          <a:lstStyle/>
          <a:p>
            <a:pPr algn="just"/>
            <a:r>
              <a:rPr lang="en-US" sz="2800" i="0" dirty="0">
                <a:latin typeface="+mn-lt"/>
              </a:rPr>
              <a:t>POLITICS/ADMINISTRATION DICHOTOMY</a:t>
            </a:r>
            <a:br>
              <a:rPr lang="en-US" sz="2800" i="0" dirty="0">
                <a:latin typeface="+mn-lt"/>
              </a:rPr>
            </a:br>
            <a:endParaRPr lang="en-US" sz="2800" i="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el-GR" sz="2800" i="0" dirty="0">
              <a:latin typeface="+mn-lt"/>
            </a:endParaRPr>
          </a:p>
          <a:p>
            <a:pPr algn="just"/>
            <a:r>
              <a:rPr lang="en-US" sz="2800" i="0" dirty="0">
                <a:latin typeface="+mn-lt"/>
              </a:rPr>
              <a:t>The study of Public Administration</a:t>
            </a:r>
            <a:endParaRPr lang="el-GR" sz="2800" i="0" dirty="0">
              <a:latin typeface="+mn-lt"/>
            </a:endParaRPr>
          </a:p>
          <a:p>
            <a:pPr algn="just"/>
            <a:r>
              <a:rPr lang="en-US" sz="2800" i="0" dirty="0">
                <a:latin typeface="+mn-lt"/>
              </a:rPr>
              <a:t> </a:t>
            </a:r>
          </a:p>
          <a:p>
            <a:pPr algn="just"/>
            <a:r>
              <a:rPr lang="en-US" sz="2800" i="0" dirty="0">
                <a:latin typeface="+mn-lt"/>
              </a:rPr>
              <a:t>Woodrow Wilson (1887)</a:t>
            </a:r>
            <a:endParaRPr lang="el-GR" sz="2800" i="0" dirty="0">
              <a:latin typeface="+mn-lt"/>
            </a:endParaRPr>
          </a:p>
          <a:p>
            <a:pPr algn="just"/>
            <a:r>
              <a:rPr lang="el-GR" sz="2800" i="0" dirty="0">
                <a:latin typeface="+mn-lt"/>
              </a:rPr>
              <a:t>(ΗΠΑ)</a:t>
            </a:r>
            <a:endParaRPr lang="en-US" sz="2800" i="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419600" y="1600200"/>
            <a:ext cx="4114800" cy="4525963"/>
          </a:xfrm>
        </p:spPr>
        <p:txBody>
          <a:bodyPr/>
          <a:lstStyle/>
          <a:p>
            <a:pPr algn="just"/>
            <a:r>
              <a:rPr lang="en-US" sz="2800" i="0" dirty="0">
                <a:latin typeface="+mn-lt"/>
              </a:rPr>
              <a:t>POLITICS/ADMINISTRATION DICHOTOMY</a:t>
            </a:r>
            <a:br>
              <a:rPr lang="en-US" sz="2800" i="0" dirty="0">
                <a:latin typeface="+mn-lt"/>
              </a:rPr>
            </a:br>
            <a:br>
              <a:rPr lang="en-US" sz="2800" i="0" dirty="0">
                <a:latin typeface="+mn-lt"/>
              </a:rPr>
            </a:br>
            <a:endParaRPr lang="en-US" sz="2800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676400"/>
            <a:ext cx="457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33401"/>
            <a:ext cx="7772400" cy="9143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800" i="0" dirty="0">
                <a:latin typeface="+mn-lt"/>
              </a:rPr>
              <a:t>POLITICS/ADMINISTRATION DICHOTOMY</a:t>
            </a:r>
            <a:br>
              <a:rPr lang="en-US" sz="2800" i="0" dirty="0">
                <a:latin typeface="+mn-lt"/>
              </a:rPr>
            </a:br>
            <a:endParaRPr lang="en-US" sz="2800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Υπάρχουν δύο διακριτές λειτουργίες της κυβερνητικής δράσης: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η πολιτική και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η διοίκηση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Σαφής διάκριση και διαχωρισμός μεταξύ πολιτικής και Δημόσιας Διοίκησης</a:t>
            </a:r>
          </a:p>
          <a:p>
            <a:pPr algn="just"/>
            <a:endParaRPr lang="el-GR" sz="2800" b="1" i="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POLITICS/ADMINISTRATION DICHOTOMY</a:t>
            </a:r>
            <a:br>
              <a:rPr lang="en-US" sz="2800" i="0" dirty="0">
                <a:latin typeface="+mn-lt"/>
              </a:rPr>
            </a:br>
            <a:endParaRPr lang="en-US" sz="2800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924800" cy="43434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Εφόσον από τη κυβερνητική δράση αφαιρεθεί η πολιτική , η διοίκηση δεν είναι τίποτε άλλο από επιχειρηματική δράση</a:t>
            </a:r>
          </a:p>
          <a:p>
            <a:pPr algn="just"/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Η Διοίκηση πρέπει να παραμένει έξω από την ορθή λειτουργία της πολιτικής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2800" b="1" i="0" dirty="0">
                <a:latin typeface="Calibri" pitchFamily="34" charset="0"/>
              </a:rPr>
              <a:t>SCIENTIFIC MANAGMENT</a:t>
            </a:r>
            <a:br>
              <a:rPr lang="en-US" sz="2800" b="1" i="0" dirty="0">
                <a:latin typeface="Calibri" pitchFamily="34" charset="0"/>
              </a:rPr>
            </a:br>
            <a:r>
              <a:rPr lang="en-US" sz="2800" b="1" i="0" dirty="0">
                <a:latin typeface="Calibri" pitchFamily="34" charset="0"/>
              </a:rPr>
              <a:t>Frederick Taylor</a:t>
            </a:r>
            <a:r>
              <a:rPr lang="el-GR" sz="2800" b="1" i="0" dirty="0">
                <a:latin typeface="Calibri" pitchFamily="34" charset="0"/>
              </a:rPr>
              <a:t> (1911)</a:t>
            </a:r>
            <a:br>
              <a:rPr lang="en-US" sz="2800" b="1" i="0" dirty="0">
                <a:latin typeface="Calibri" pitchFamily="34" charset="0"/>
              </a:rPr>
            </a:br>
            <a:endParaRPr lang="en-US" sz="2800" b="1" i="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8001000" cy="4038600"/>
          </a:xfrm>
        </p:spPr>
        <p:txBody>
          <a:bodyPr>
            <a:normAutofit/>
          </a:bodyPr>
          <a:lstStyle/>
          <a:p>
            <a:pPr algn="just"/>
            <a:r>
              <a:rPr lang="el-GR" sz="2800" b="1" i="0" dirty="0">
                <a:solidFill>
                  <a:schemeClr val="tx1"/>
                </a:solidFill>
                <a:latin typeface="+mn-lt"/>
              </a:rPr>
              <a:t>Αντικατάσταση των παλιών μη αποδοτικών μεθόδων παραγωγής με μεθόδους που βασίζονται σε επιστημονική</a:t>
            </a:r>
            <a:r>
              <a:rPr lang="en-US" sz="2800" b="1" i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800" b="1" i="0" dirty="0">
                <a:solidFill>
                  <a:schemeClr val="tx1"/>
                </a:solidFill>
                <a:latin typeface="+mn-lt"/>
              </a:rPr>
              <a:t>βάση</a:t>
            </a:r>
            <a:endParaRPr lang="en-US" sz="2800" b="1" i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pPr algn="ctr"/>
            <a:r>
              <a:rPr lang="en-US" sz="2800" b="1" i="0" dirty="0">
                <a:latin typeface="+mn-lt"/>
              </a:rPr>
              <a:t>SCIENTIFIC MANAGMENT</a:t>
            </a:r>
            <a:br>
              <a:rPr lang="en-US" sz="2800" b="1" i="0" dirty="0">
                <a:latin typeface="+mn-lt"/>
              </a:rPr>
            </a:br>
            <a:r>
              <a:rPr lang="en-US" sz="2800" b="1" i="0" dirty="0">
                <a:latin typeface="+mn-lt"/>
              </a:rPr>
              <a:t>Frederick Taylor</a:t>
            </a:r>
            <a:r>
              <a:rPr lang="el-GR" sz="2800" b="1" i="0" dirty="0">
                <a:latin typeface="+mn-lt"/>
              </a:rPr>
              <a:t> (1911)</a:t>
            </a:r>
            <a:endParaRPr lang="en-US" sz="2800" i="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924800" cy="3962400"/>
          </a:xfrm>
        </p:spPr>
        <p:txBody>
          <a:bodyPr>
            <a:normAutofit/>
          </a:bodyPr>
          <a:lstStyle/>
          <a:p>
            <a:pPr algn="just"/>
            <a:endParaRPr lang="en-US" sz="2800" i="0" dirty="0">
              <a:latin typeface="+mn-lt"/>
            </a:endParaRPr>
          </a:p>
          <a:p>
            <a:pPr algn="just"/>
            <a:endParaRPr lang="en-US" sz="2800" i="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5146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Η επιτυχία βασίζεται στην ανακάλυψη και ανάλυση του καλύτερου τρόπου διεκπεραίωσης της εργασίας</a:t>
            </a:r>
            <a:endParaRPr lang="en-US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669</Words>
  <Application>Microsoft Office PowerPoint</Application>
  <PresentationFormat>On-screen Show (4:3)</PresentationFormat>
  <Paragraphs>118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Times New Roman</vt:lpstr>
      <vt:lpstr>Tw Cen MT</vt:lpstr>
      <vt:lpstr>Wingdings</vt:lpstr>
      <vt:lpstr>Wingdings 2</vt:lpstr>
      <vt:lpstr>Διάμεσος</vt:lpstr>
      <vt:lpstr>ΑΠΟ ΤΟ ΓΡΑΦΕΙΟΚΡΑΤΙΚΟ ΜΟΝΤΕΛΟ ΣΤΟ ΝΕΟ ΔΗΜΟΣΙΟ ΜΑΝΑΤΖΜΕΝΤ</vt:lpstr>
      <vt:lpstr>ΚΑΜΕΡΑΛΙΣΜΟΣ </vt:lpstr>
      <vt:lpstr> ΚΑΜΕΡΑΛΙΣΜΟΣ </vt:lpstr>
      <vt:lpstr> ΚΑΜΕΡΑΛΙΣΜΟΣ </vt:lpstr>
      <vt:lpstr>POLITICS/ADMINISTRATION DICHOTOMY </vt:lpstr>
      <vt:lpstr>POLITICS/ADMINISTRATION DICHOTOMY </vt:lpstr>
      <vt:lpstr>POLITICS/ADMINISTRATION DICHOTOMY </vt:lpstr>
      <vt:lpstr>SCIENTIFIC MANAGMENT Frederick Taylor (1911) </vt:lpstr>
      <vt:lpstr>SCIENTIFIC MANAGMENT Frederick Taylor (1911)</vt:lpstr>
      <vt:lpstr>SCIENTIFIC MANAGMENT Frederick Taylor (1911)</vt:lpstr>
      <vt:lpstr>SCIENTIFIC MANAGMENT Frederick Taylor (1911)</vt:lpstr>
      <vt:lpstr>SCIENTIFIC MANAGMENT Frederick Taylor (1911)</vt:lpstr>
      <vt:lpstr>  MAX WEBER (1864-1920) ΓΡΑΦΕΙΟΚΡΑΤΙΚΗ ΘΕΩΡΙΑ  (Bureaucratic Theory) </vt:lpstr>
      <vt:lpstr>MAX WEBER (1864-1920) </vt:lpstr>
      <vt:lpstr>MAX WEBER (1864-1920) ΓΡΑΦΕΙΟΚΡΑΤΙΚΗ ΘΕΩΡΙΑ  (Bureaucratic Theory)</vt:lpstr>
      <vt:lpstr>MAX WEBER (1864-1920) ΓΡΑΦΕΙΟΚΡΑΤΙΚΗ ΘΕΩΡΙΑ  (Bureaucratic Theory)</vt:lpstr>
      <vt:lpstr>Ideal Type of Bureaucracy</vt:lpstr>
      <vt:lpstr>Ideal Type of Bureaucracy</vt:lpstr>
      <vt:lpstr>Ideal Type of Bureaucracy</vt:lpstr>
      <vt:lpstr>Ideal Type of Bureaucracy</vt:lpstr>
      <vt:lpstr>Ideal Type of Bureaucracy</vt:lpstr>
      <vt:lpstr>Ideal Type of Bureaucracy</vt:lpstr>
      <vt:lpstr>Ideal Type of Bureaucracy</vt:lpstr>
      <vt:lpstr>MAX WEBER (1864-1920) ΓΡΑΦΕΙΟΚΡΑΤΙΚΗ ΘΕΩΡΙΑ  (Bureaucratic Theory)</vt:lpstr>
      <vt:lpstr>MAX WEBER (1864-1920) ΓΡΑΦΕΙΟΚΡΑΤΙΚΗ ΘΕΩΡΙΑ  (Bureaucratic Theory)</vt:lpstr>
      <vt:lpstr>MAX WEBER (1864-1920) ΓΡΑΦΕΙΟΚΡΑΤΙΚΗ ΘΕΩΡΙΑ  (Bureaucratic Theory)</vt:lpstr>
      <vt:lpstr>MAX WEBER (1864-1920) ΓΡΑΦΕΙΟΚΡΑΤΙΚΗ ΘΕΩΡΙΑ  (Bureaucratic Theory)</vt:lpstr>
      <vt:lpstr>MAX WEBER (1864-1920) ΓΡΑΦΕΙΟΚΡΑΤΙΚΗ ΘΕΩΡΙΑ  (Πλεονεκτήματα)</vt:lpstr>
      <vt:lpstr>MAX WEBER (1864-1920) ΓΡΑΦΕΙΟΚΡΑΤΙΚΗ ΘΕΩΡΙΑ  (Πλεονεκτήματα)</vt:lpstr>
      <vt:lpstr>MAX WEBER (1864-1920) ΓΡΑΦΕΙΟΚΡΑΤΙΚΗ ΘΕΩΡΙΑ </vt:lpstr>
      <vt:lpstr>MAX WEBER (1864-1920) ΓΡΑΦΕΙΟΚΡΑΤΙΚΗ ΘΕΩΡΙΑ (Μειονεκτηματα)</vt:lpstr>
      <vt:lpstr>MAX WEBER (1864-1920) ΓΡΑΦΕΙΟΚΡΑΤΙΚΗ ΘΕΩΡΙΑ (Μειονεκτηματα)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Dimitris Sotiropoulos</cp:lastModifiedBy>
  <cp:revision>18</cp:revision>
  <dcterms:created xsi:type="dcterms:W3CDTF">2014-01-25T14:47:41Z</dcterms:created>
  <dcterms:modified xsi:type="dcterms:W3CDTF">2017-10-14T07:29:56Z</dcterms:modified>
</cp:coreProperties>
</file>