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84" r:id="rId5"/>
    <p:sldId id="259" r:id="rId6"/>
    <p:sldId id="260" r:id="rId7"/>
    <p:sldId id="261" r:id="rId8"/>
    <p:sldId id="262" r:id="rId9"/>
    <p:sldId id="268" r:id="rId10"/>
    <p:sldId id="270" r:id="rId11"/>
    <p:sldId id="271" r:id="rId12"/>
    <p:sldId id="279" r:id="rId13"/>
    <p:sldId id="273" r:id="rId14"/>
    <p:sldId id="285" r:id="rId15"/>
    <p:sldId id="281" r:id="rId16"/>
    <p:sldId id="283"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16" autoAdjust="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1821D0C2-402D-46F3-8769-08727C9F325F}" type="datetimeFigureOut">
              <a:rPr lang="el-GR" smtClean="0"/>
              <a:pPr/>
              <a:t>19/1/2015</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53CDD86E-DD6C-44AD-BE80-46D0A4AD932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821D0C2-402D-46F3-8769-08727C9F325F}" type="datetimeFigureOut">
              <a:rPr lang="el-GR" smtClean="0"/>
              <a:pPr/>
              <a:t>19/1/2015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CDD86E-DD6C-44AD-BE80-46D0A4AD932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821D0C2-402D-46F3-8769-08727C9F325F}" type="datetimeFigureOut">
              <a:rPr lang="el-GR" smtClean="0"/>
              <a:pPr/>
              <a:t>19/1/2015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CDD86E-DD6C-44AD-BE80-46D0A4AD932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821D0C2-402D-46F3-8769-08727C9F325F}" type="datetimeFigureOut">
              <a:rPr lang="el-GR" smtClean="0"/>
              <a:pPr/>
              <a:t>19/1/2015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CDD86E-DD6C-44AD-BE80-46D0A4AD932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821D0C2-402D-46F3-8769-08727C9F325F}" type="datetimeFigureOut">
              <a:rPr lang="el-GR" smtClean="0"/>
              <a:pPr/>
              <a:t>19/1/2015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CDD86E-DD6C-44AD-BE80-46D0A4AD932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1821D0C2-402D-46F3-8769-08727C9F325F}" type="datetimeFigureOut">
              <a:rPr lang="el-GR" smtClean="0"/>
              <a:pPr/>
              <a:t>19/1/2015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3CDD86E-DD6C-44AD-BE80-46D0A4AD932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1821D0C2-402D-46F3-8769-08727C9F325F}" type="datetimeFigureOut">
              <a:rPr lang="el-GR" smtClean="0"/>
              <a:pPr/>
              <a:t>19/1/2015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3CDD86E-DD6C-44AD-BE80-46D0A4AD932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1821D0C2-402D-46F3-8769-08727C9F325F}" type="datetimeFigureOut">
              <a:rPr lang="el-GR" smtClean="0"/>
              <a:pPr/>
              <a:t>19/1/2015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3CDD86E-DD6C-44AD-BE80-46D0A4AD932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821D0C2-402D-46F3-8769-08727C9F325F}" type="datetimeFigureOut">
              <a:rPr lang="el-GR" smtClean="0"/>
              <a:pPr/>
              <a:t>19/1/2015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3CDD86E-DD6C-44AD-BE80-46D0A4AD932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1821D0C2-402D-46F3-8769-08727C9F325F}" type="datetimeFigureOut">
              <a:rPr lang="el-GR" smtClean="0"/>
              <a:pPr/>
              <a:t>19/1/2015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3CDD86E-DD6C-44AD-BE80-46D0A4AD932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821D0C2-402D-46F3-8769-08727C9F325F}" type="datetimeFigureOut">
              <a:rPr lang="el-GR" smtClean="0"/>
              <a:pPr/>
              <a:t>19/1/2015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53CDD86E-DD6C-44AD-BE80-46D0A4AD932E}"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821D0C2-402D-46F3-8769-08727C9F325F}" type="datetimeFigureOut">
              <a:rPr lang="el-GR" smtClean="0"/>
              <a:pPr/>
              <a:t>19/1/2015</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3CDD86E-DD6C-44AD-BE80-46D0A4AD932E}"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Ο ΓΕΡΜΑΝΙΚΟΣ ΙΣΤΟΡΙΣΜΟΣ</a:t>
            </a:r>
            <a:endParaRPr lang="el-GR" dirty="0"/>
          </a:p>
        </p:txBody>
      </p:sp>
      <p:sp>
        <p:nvSpPr>
          <p:cNvPr id="3" name="2 - Υπότιτλος"/>
          <p:cNvSpPr>
            <a:spLocks noGrp="1"/>
          </p:cNvSpPr>
          <p:nvPr>
            <p:ph type="subTitle" idx="1"/>
          </p:nvPr>
        </p:nvSpPr>
        <p:spPr/>
        <p:txBody>
          <a:bodyPr/>
          <a:lstStyle/>
          <a:p>
            <a:r>
              <a:rPr lang="en-US" dirty="0" smtClean="0"/>
              <a:t>H</a:t>
            </a:r>
            <a:r>
              <a:rPr lang="el-GR" dirty="0" smtClean="0"/>
              <a:t> δημιουργία μιας επαγγελματικής επιστημονικής ιστορίας</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ιστορικό φροντιστήριο</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a:t>Το φροντιστήριο αναγορεύθηκε στον χώρο εκπαίδευσης και απόκτησης των απαραίτητων γνώσεων, δεξιοτήτων και εξειδικευμένων τεχνικών που θα επέτρεπαν στους φοιτούντες να ενταχθούν σε μια κλειστή πλέον και ιεραρχημένη κοινότητα ειδημόνων. Αρχειακή εργασία, πρωτογενής έρευνα, βιβλιογραφική ενημέρωση, εκπόνηση ατομικών και συλλογικών εργασιών αποτελούσαν απαραίτητα στοιχεία της ιστορικής εκπαίδευσης. Η έμφαση δινόταν στις  νέες τεχνικές, στη χρήση μιας σειράς επεξεργασιών που προσέφεραν οι «βοηθητικές επιστήμες», στη διασταύρωση των στοιχείων που παρείχαν οι πηγές, στον τοπικό και χρονικό προσδιορισμό τους.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ιστορικό φροντιστήριο</a:t>
            </a:r>
            <a:endParaRPr lang="el-GR" dirty="0"/>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Στον χώρο του φροντιστηρίου οι σχέσεις μαθητείας συνυπήρχαν με εκείνες της συναδελφικότητας ανάμεσα στους φοιτητές, της αναγνώρισης της κοινής ιδιότητάς τους, αλλά και του ανταγωνισμού για την επιβράβευση από τον διδάσκοντα. Πέρα από τον χώρο της τάξης, οι πλέον ικανοί διακρίνονταν και δημόσια, με την υπόμνηση του ονόματός τους στους ετήσιους απολογισμούς. Η επιτυχής κατάκτηση της γνώσης και η έμπρακτη απόδειξή της μέσω της πρωτότυπης εργασίας οδηγούσαν σε συμμετοχή στην κοινότητα των επαγγελματιών, στην ιστορική επιστημονική κοινότητα. Η επιδίωξη ήταν η καλλιέργεια ενός προτεσταντικού εργασιακού ήθους, το οποίο απέβλεπε σε μια σειρά χαρακτηριστικών της εργασίας του ερευνητή, όπως αυταπάρνηση, σχολαστικότητα και παθητική προσήλωση στο αντικείμενο.</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Το ιστορικό φροντιστήριο στο Πανεπιστήμιο Αθηνών</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Το </a:t>
            </a:r>
            <a:r>
              <a:rPr lang="el-GR" dirty="0"/>
              <a:t>1888,  με βασιλικό διάταγμα</a:t>
            </a:r>
            <a:r>
              <a:rPr lang="el-GR" dirty="0" smtClean="0"/>
              <a:t>, συγκροτήθηκε το Ιστορικό Φροντιστήριο. </a:t>
            </a:r>
            <a:r>
              <a:rPr lang="el-GR" dirty="0"/>
              <a:t>Σκοπός </a:t>
            </a:r>
            <a:r>
              <a:rPr lang="el-GR" dirty="0" smtClean="0"/>
              <a:t>του </a:t>
            </a:r>
            <a:r>
              <a:rPr lang="el-GR" dirty="0"/>
              <a:t>ήταν η εκγύμναση των φοιτητών στη χρήση των πηγών και η προετοιμασία τους για τη διδασκαλία της ιστορίας στη μέση εκπαίδευση. </a:t>
            </a:r>
            <a:r>
              <a:rPr lang="el-GR" dirty="0" err="1"/>
              <a:t>Eιδικότερα</a:t>
            </a:r>
            <a:r>
              <a:rPr lang="el-GR" dirty="0"/>
              <a:t> για τους πρωτοετείς και δευτεροετείς φοιτητές προβλεπόταν η εκμάθηση της επιγραφικής και παλαιογραφίας και οι ασκήσεις σε διάφορα συστήματα χρονολόγησης. </a:t>
            </a:r>
            <a:r>
              <a:rPr lang="el-GR" dirty="0" err="1"/>
              <a:t>Oι</a:t>
            </a:r>
            <a:r>
              <a:rPr lang="el-GR" dirty="0"/>
              <a:t> φοιτητές των άλλων ετών εξασκούνταν στην έρευνα ειδικών ιστορικών ζητημάτων από τις πηγές και στην εκμάθηση της μεθόδου της διδασκαλίας της ιστορίας. </a:t>
            </a:r>
            <a:r>
              <a:rPr lang="el-GR" dirty="0" err="1"/>
              <a:t>Tο</a:t>
            </a:r>
            <a:r>
              <a:rPr lang="el-GR" dirty="0"/>
              <a:t> Φροντιστήριο ήταν υποχρεωτικό για όλους τους φοιτητές του Φιλολογικού </a:t>
            </a:r>
            <a:r>
              <a:rPr lang="el-GR" dirty="0" err="1"/>
              <a:t>Tμήματος</a:t>
            </a:r>
            <a:r>
              <a:rPr lang="el-GR"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Ιστορικές σπουδές</a:t>
            </a:r>
            <a:endParaRPr lang="el-GR" dirty="0"/>
          </a:p>
        </p:txBody>
      </p:sp>
      <p:sp>
        <p:nvSpPr>
          <p:cNvPr id="3" name="2 - Θέση περιεχομένου"/>
          <p:cNvSpPr>
            <a:spLocks noGrp="1"/>
          </p:cNvSpPr>
          <p:nvPr>
            <p:ph idx="1"/>
          </p:nvPr>
        </p:nvSpPr>
        <p:spPr/>
        <p:txBody>
          <a:bodyPr>
            <a:normAutofit fontScale="25000" lnSpcReduction="20000"/>
          </a:bodyPr>
          <a:lstStyle/>
          <a:p>
            <a:pPr algn="just">
              <a:buNone/>
            </a:pPr>
            <a:r>
              <a:rPr lang="el-GR" sz="8800" dirty="0" smtClean="0"/>
              <a:t>	Η </a:t>
            </a:r>
            <a:r>
              <a:rPr lang="el-GR" sz="8800" dirty="0"/>
              <a:t>θεσμοθέτηση των ιστορικών σπουδών  και η στροφή τους προς την εξειδίκευση συντελέστηκε στη Γερμανία μετά από το 1848, ενώ στις περισσότερες ευρωπαϊκές χώρες, στις ΗΠΑ και στην Ιαπωνία μετά το 1870. Στη Γαλλία το 1868 ιδρύθηκε η </a:t>
            </a:r>
            <a:r>
              <a:rPr lang="en-US" sz="8800" dirty="0" err="1"/>
              <a:t>Ecole</a:t>
            </a:r>
            <a:r>
              <a:rPr lang="el-GR" sz="8800" dirty="0"/>
              <a:t> </a:t>
            </a:r>
            <a:r>
              <a:rPr lang="el-GR" sz="8800" dirty="0" err="1"/>
              <a:t>Pratique</a:t>
            </a:r>
            <a:r>
              <a:rPr lang="el-GR" sz="8800" dirty="0"/>
              <a:t> </a:t>
            </a:r>
            <a:r>
              <a:rPr lang="el-GR" sz="8800" dirty="0" err="1"/>
              <a:t>des</a:t>
            </a:r>
            <a:r>
              <a:rPr lang="el-GR" sz="8800" dirty="0"/>
              <a:t> </a:t>
            </a:r>
            <a:r>
              <a:rPr lang="el-GR" sz="8800" dirty="0" err="1"/>
              <a:t>Hautes</a:t>
            </a:r>
            <a:r>
              <a:rPr lang="el-GR" sz="8800" dirty="0"/>
              <a:t> </a:t>
            </a:r>
            <a:r>
              <a:rPr lang="el-GR" sz="8800" dirty="0" err="1"/>
              <a:t>Etude</a:t>
            </a:r>
            <a:r>
              <a:rPr lang="en-US" sz="8800" dirty="0"/>
              <a:t>s</a:t>
            </a:r>
            <a:r>
              <a:rPr lang="el-GR" sz="8800" dirty="0"/>
              <a:t>, με έμφαση στην έρευνα, ενώ στη δεκαετία του 1870 δημιουργήθηκε πρόγραμμα εκπόνησης διδακτορικών διατριβών στο Πανεπιστήμιο </a:t>
            </a:r>
            <a:r>
              <a:rPr lang="el-GR" sz="8800" dirty="0" err="1"/>
              <a:t>John</a:t>
            </a:r>
            <a:r>
              <a:rPr lang="el-GR" sz="8800" dirty="0"/>
              <a:t> </a:t>
            </a:r>
            <a:r>
              <a:rPr lang="el-GR" sz="8800" dirty="0" err="1"/>
              <a:t>Hopkins</a:t>
            </a:r>
            <a:r>
              <a:rPr lang="el-GR" sz="8800" dirty="0"/>
              <a:t>, στις ΗΠΑ. Εξαίρεση αποτέλεσε η Μεγάλη Βρετανία, όπου στη </a:t>
            </a:r>
            <a:r>
              <a:rPr lang="el-GR" sz="8800" dirty="0" err="1"/>
              <a:t>στοχοθεσία</a:t>
            </a:r>
            <a:r>
              <a:rPr lang="el-GR" sz="8800" dirty="0"/>
              <a:t> των πανεπιστημιακών σπουδών πρυτάνευε ακόμη η δημιουργία μιας μορφωμένης ελίτ, πέρα από εξειδικεύσεις και επαγγελματικές εκπαιδεύσεις. Νέα περιοδικά </a:t>
            </a:r>
            <a:r>
              <a:rPr lang="el-GR" sz="8800" dirty="0" smtClean="0"/>
              <a:t>στρέφονταν </a:t>
            </a:r>
            <a:r>
              <a:rPr lang="el-GR" sz="8800" dirty="0"/>
              <a:t>προς τα νεότερα χρόνια, δίνοντας έμφαση στην ιστορική </a:t>
            </a:r>
            <a:r>
              <a:rPr lang="el-GR" sz="8800" dirty="0" smtClean="0"/>
              <a:t>έρευνα: </a:t>
            </a:r>
            <a:r>
              <a:rPr lang="en-US" sz="8800" i="1" dirty="0" err="1" smtClean="0"/>
              <a:t>Historische</a:t>
            </a:r>
            <a:r>
              <a:rPr lang="en-US" sz="8800" i="1" dirty="0" smtClean="0"/>
              <a:t> </a:t>
            </a:r>
            <a:r>
              <a:rPr lang="en-US" sz="8800" i="1" dirty="0" err="1"/>
              <a:t>Zeitschrift</a:t>
            </a:r>
            <a:r>
              <a:rPr lang="en-US" sz="8800" dirty="0"/>
              <a:t> (1859),</a:t>
            </a:r>
            <a:r>
              <a:rPr lang="en-US" sz="8800" i="1" dirty="0"/>
              <a:t> Revue </a:t>
            </a:r>
            <a:r>
              <a:rPr lang="en-US" sz="8800" i="1" dirty="0" err="1"/>
              <a:t>Historique</a:t>
            </a:r>
            <a:r>
              <a:rPr lang="en-US" sz="8800" dirty="0"/>
              <a:t> (1876),</a:t>
            </a:r>
            <a:r>
              <a:rPr lang="en-US" sz="8800" i="1" dirty="0"/>
              <a:t> </a:t>
            </a:r>
            <a:r>
              <a:rPr lang="en-US" sz="8800" i="1" dirty="0" err="1"/>
              <a:t>Rivista</a:t>
            </a:r>
            <a:r>
              <a:rPr lang="en-US" sz="8800" i="1" dirty="0"/>
              <a:t> </a:t>
            </a:r>
            <a:r>
              <a:rPr lang="en-US" sz="8800" i="1" dirty="0" err="1"/>
              <a:t>Storica</a:t>
            </a:r>
            <a:r>
              <a:rPr lang="en-US" sz="8800" i="1" dirty="0"/>
              <a:t> </a:t>
            </a:r>
            <a:r>
              <a:rPr lang="en-US" sz="8800" i="1" dirty="0" err="1"/>
              <a:t>Italiana</a:t>
            </a:r>
            <a:r>
              <a:rPr lang="en-US" sz="8800" dirty="0"/>
              <a:t> (1884),</a:t>
            </a:r>
            <a:r>
              <a:rPr lang="en-US" sz="8800" i="1" dirty="0"/>
              <a:t> English Historical Review </a:t>
            </a:r>
            <a:r>
              <a:rPr lang="en-US" sz="8800" dirty="0"/>
              <a:t>(1886), </a:t>
            </a:r>
            <a:r>
              <a:rPr lang="en-US" sz="8800" i="1" dirty="0"/>
              <a:t>American Historical Review </a:t>
            </a:r>
            <a:r>
              <a:rPr lang="en-US" sz="8800" dirty="0"/>
              <a:t>(1895). </a:t>
            </a:r>
            <a:r>
              <a:rPr lang="el-GR" sz="8800" dirty="0" smtClean="0"/>
              <a:t>Ο </a:t>
            </a:r>
            <a:r>
              <a:rPr lang="el-GR" sz="8800" dirty="0"/>
              <a:t>νέος κόσμος της ιστορικής επιστήμης συνδύαζε τις μεθοδολογικές πειθαρχίες με την πίστη στο έθνος-κράτος.</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Πρωσική σχολή </a:t>
            </a:r>
            <a:endParaRPr lang="el-GR" dirty="0"/>
          </a:p>
        </p:txBody>
      </p:sp>
      <p:sp>
        <p:nvSpPr>
          <p:cNvPr id="3" name="2 - Θέση περιεχομένου"/>
          <p:cNvSpPr>
            <a:spLocks noGrp="1"/>
          </p:cNvSpPr>
          <p:nvPr>
            <p:ph idx="1"/>
          </p:nvPr>
        </p:nvSpPr>
        <p:spPr>
          <a:xfrm>
            <a:off x="457200" y="1935480"/>
            <a:ext cx="8229600" cy="4805888"/>
          </a:xfrm>
        </p:spPr>
        <p:txBody>
          <a:bodyPr>
            <a:normAutofit fontScale="25000" lnSpcReduction="20000"/>
          </a:bodyPr>
          <a:lstStyle/>
          <a:p>
            <a:pPr>
              <a:buNone/>
            </a:pPr>
            <a:r>
              <a:rPr lang="el-GR" sz="8000" dirty="0" smtClean="0"/>
              <a:t>Εκτός από τον </a:t>
            </a:r>
            <a:r>
              <a:rPr lang="el-GR" sz="8000" dirty="0" err="1" smtClean="0"/>
              <a:t>Ράνκε</a:t>
            </a:r>
            <a:endParaRPr lang="el-GR" sz="8000" dirty="0" smtClean="0"/>
          </a:p>
          <a:p>
            <a:pPr algn="just"/>
            <a:r>
              <a:rPr lang="el-GR" sz="8000" b="1" dirty="0" err="1" smtClean="0"/>
              <a:t>Johann</a:t>
            </a:r>
            <a:r>
              <a:rPr lang="el-GR" sz="8000" b="1" dirty="0" smtClean="0"/>
              <a:t> </a:t>
            </a:r>
            <a:r>
              <a:rPr lang="el-GR" sz="8000" b="1" dirty="0" err="1" smtClean="0"/>
              <a:t>Gustav</a:t>
            </a:r>
            <a:r>
              <a:rPr lang="el-GR" sz="8000" b="1" dirty="0" smtClean="0"/>
              <a:t> </a:t>
            </a:r>
            <a:r>
              <a:rPr lang="el-GR" sz="8000" b="1" dirty="0" err="1" smtClean="0"/>
              <a:t>Droysen</a:t>
            </a:r>
            <a:r>
              <a:rPr lang="el-GR" sz="8000" b="1" dirty="0" smtClean="0"/>
              <a:t> </a:t>
            </a:r>
            <a:r>
              <a:rPr lang="el-GR" sz="8000" dirty="0" smtClean="0"/>
              <a:t>(1808-1884</a:t>
            </a:r>
            <a:r>
              <a:rPr lang="el-GR" sz="8000" b="1" dirty="0" smtClean="0"/>
              <a:t>) </a:t>
            </a:r>
            <a:r>
              <a:rPr lang="el-GR" sz="8000" dirty="0" smtClean="0"/>
              <a:t>και Ο Μέγας Αλέξανδρος: η εξιδανίκευση </a:t>
            </a:r>
            <a:r>
              <a:rPr lang="el-GR" sz="8000" dirty="0" smtClean="0"/>
              <a:t>των  «μεγάλων </a:t>
            </a:r>
            <a:r>
              <a:rPr lang="el-GR" sz="8000" dirty="0" smtClean="0"/>
              <a:t>ανδρών». Ιστορία της Πρωσίας</a:t>
            </a:r>
          </a:p>
          <a:p>
            <a:pPr algn="just"/>
            <a:r>
              <a:rPr lang="el-GR" sz="8000" b="1" dirty="0" smtClean="0"/>
              <a:t>- </a:t>
            </a:r>
            <a:r>
              <a:rPr lang="el-GR" sz="8000" b="1" dirty="0" err="1" smtClean="0"/>
              <a:t>Heinrich</a:t>
            </a:r>
            <a:r>
              <a:rPr lang="el-GR" sz="8000" b="1" dirty="0" smtClean="0"/>
              <a:t> </a:t>
            </a:r>
            <a:r>
              <a:rPr lang="el-GR" sz="8000" b="1" dirty="0" err="1" smtClean="0"/>
              <a:t>von</a:t>
            </a:r>
            <a:r>
              <a:rPr lang="el-GR" sz="8000" b="1" dirty="0" smtClean="0"/>
              <a:t> </a:t>
            </a:r>
            <a:r>
              <a:rPr lang="el-GR" sz="8000" b="1" dirty="0" err="1" smtClean="0"/>
              <a:t>Treitschke</a:t>
            </a:r>
            <a:r>
              <a:rPr lang="el-GR" sz="8000" b="1" dirty="0" smtClean="0"/>
              <a:t> </a:t>
            </a:r>
            <a:r>
              <a:rPr lang="el-GR" sz="8000" dirty="0" smtClean="0"/>
              <a:t>(1834-1896) και ο εθνικισμός στην ιστορία: Ιστορία </a:t>
            </a:r>
            <a:r>
              <a:rPr lang="el-GR" sz="8000" dirty="0" smtClean="0"/>
              <a:t>της Γερμανίας </a:t>
            </a:r>
            <a:r>
              <a:rPr lang="el-GR" sz="8000" dirty="0" smtClean="0"/>
              <a:t>το 19ο αιώνα. Υποστήριξη αποικιοκρατικής εξάπλωσης, αντισημιτισμός</a:t>
            </a:r>
          </a:p>
          <a:p>
            <a:pPr algn="just"/>
            <a:r>
              <a:rPr lang="el-GR" sz="8000" dirty="0" smtClean="0"/>
              <a:t>- Απόρριψη του οικουμενισμού του 18ου αι. και της έννοιας ενός φυσικού δικαίου </a:t>
            </a:r>
            <a:r>
              <a:rPr lang="el-GR" sz="8000" dirty="0" smtClean="0"/>
              <a:t>που δεσμεύει </a:t>
            </a:r>
            <a:r>
              <a:rPr lang="el-GR" sz="8000" dirty="0" smtClean="0"/>
              <a:t>ακόμα και τα κράτη. Έμφαση στους ειδικούς εθνικούς θεσμούς και παραδόσεις.</a:t>
            </a:r>
          </a:p>
          <a:p>
            <a:pPr algn="just"/>
            <a:r>
              <a:rPr lang="el-GR" sz="8000" dirty="0" smtClean="0"/>
              <a:t>- Πέρασμα από την οικουμενική ιστορία του Διαφωτισμού στις εξειδικευμένες </a:t>
            </a:r>
            <a:r>
              <a:rPr lang="el-GR" sz="8000" dirty="0" smtClean="0"/>
              <a:t>εθνικές  ιστορίες</a:t>
            </a:r>
            <a:r>
              <a:rPr lang="el-GR" sz="8000" dirty="0" smtClean="0"/>
              <a:t>.</a:t>
            </a:r>
          </a:p>
          <a:p>
            <a:pPr algn="just"/>
            <a:r>
              <a:rPr lang="el-GR" sz="8000" dirty="0" smtClean="0"/>
              <a:t>- Η σημασία της γερμανικής ενοποίησης. </a:t>
            </a:r>
            <a:r>
              <a:rPr lang="el-GR" sz="8000" dirty="0" err="1" smtClean="0"/>
              <a:t>Realpolitik</a:t>
            </a:r>
            <a:r>
              <a:rPr lang="el-GR" sz="8000" dirty="0" smtClean="0"/>
              <a:t>: Ο όρος πλάστηκε το 1851 αρχικά για να εκφράσει την ιδέα ότι η </a:t>
            </a:r>
            <a:r>
              <a:rPr lang="el-GR" sz="8000" dirty="0" smtClean="0"/>
              <a:t>ενοποίηση  ήταν </a:t>
            </a:r>
            <a:r>
              <a:rPr lang="el-GR" sz="8000" dirty="0" smtClean="0"/>
              <a:t>εφικτή μόνο με την ισχύ, αλλά κατέληξε να νομιμοποιήσει την επιδίωξη των </a:t>
            </a:r>
            <a:r>
              <a:rPr lang="el-GR" sz="8000" dirty="0" smtClean="0"/>
              <a:t>εθνικών σκοπών </a:t>
            </a:r>
            <a:r>
              <a:rPr lang="el-GR" sz="8000" dirty="0" smtClean="0"/>
              <a:t>με κάθε μέσο. Το έργο της «πρωσικής σχολής» κατέληξε σε μια </a:t>
            </a:r>
            <a:r>
              <a:rPr lang="el-GR" sz="8000" dirty="0" smtClean="0"/>
              <a:t>τελεολογική θεώρηση </a:t>
            </a:r>
            <a:r>
              <a:rPr lang="el-GR" sz="8000" dirty="0" smtClean="0"/>
              <a:t>της γερμανικής </a:t>
            </a:r>
            <a:r>
              <a:rPr lang="el-GR" sz="8000" dirty="0" smtClean="0"/>
              <a:t>ιστορίας, </a:t>
            </a:r>
            <a:r>
              <a:rPr lang="el-GR" sz="8000" dirty="0" smtClean="0"/>
              <a:t>όπου η δυναστεία των </a:t>
            </a:r>
            <a:r>
              <a:rPr lang="el-GR" sz="8000" dirty="0" err="1" smtClean="0"/>
              <a:t>Χοεντζόλερν</a:t>
            </a:r>
            <a:r>
              <a:rPr lang="el-GR" sz="8000" dirty="0" smtClean="0"/>
              <a:t> ήταν </a:t>
            </a:r>
            <a:r>
              <a:rPr lang="el-GR" sz="8000" dirty="0" smtClean="0"/>
              <a:t>το προκαθορισμένο </a:t>
            </a:r>
            <a:r>
              <a:rPr lang="el-GR" sz="8000" dirty="0" smtClean="0"/>
              <a:t>όργανο της ενοποίησης.)</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Ιστορισμός</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Ο ιστορικισμός υπογράμμιζε το διαχωρισμό των μεθόδων της ιστορίας από εκείνες των φυσικών επιστημών.</a:t>
            </a:r>
          </a:p>
          <a:p>
            <a:pPr algn="just"/>
            <a:r>
              <a:rPr lang="el-GR" dirty="0" smtClean="0"/>
              <a:t>Θεμελιώδης διαφορά ανάμεσα στα φαινόμενα της Φύσης και σε εκείνα της ιστορίας. </a:t>
            </a:r>
          </a:p>
          <a:p>
            <a:pPr algn="just"/>
            <a:r>
              <a:rPr lang="el-GR" dirty="0" smtClean="0"/>
              <a:t>Η ιστορία διακρίνεται από τις μοναδικές και ανεπανάληπτες εμπρόθετες πράξεις των ανθρώπων. Στην ερμηνεία της Φύσης υπεισέρχονταν </a:t>
            </a:r>
            <a:r>
              <a:rPr lang="el-GR" dirty="0" err="1" smtClean="0"/>
              <a:t>αιτιακές</a:t>
            </a:r>
            <a:r>
              <a:rPr lang="el-GR" dirty="0" smtClean="0"/>
              <a:t> εξηγήσεις και αφηρημένες ταξινομικές μέθοδοι, βασισμένες στην επανάληψη των φαινομένων. Τα ιστορικά φαινόμενα ήταν μοναδικά και δεδομένα στο συγκεκριμένο χρόνο τους</a:t>
            </a:r>
            <a:r>
              <a:rPr lang="el-GR" baseline="30000" dirty="0" smtClean="0"/>
              <a:t>.</a:t>
            </a:r>
            <a:r>
              <a:rPr lang="el-GR" dirty="0" smtClean="0"/>
              <a:t> το ίδιο χρονικά προσδιορισμένες ήταν για τον ιστορικισμό </a:t>
            </a:r>
          </a:p>
          <a:p>
            <a:pPr algn="just"/>
            <a:r>
              <a:rPr lang="el-GR" dirty="0" smtClean="0"/>
              <a:t>Ο ιστορισμός απελευθέρωσε την ιστορική σκέψη από την κυριαρχία του φυσικού δικαίου και από την αντίληψη που έβλεπε το σύμπαν μέσα από </a:t>
            </a:r>
            <a:r>
              <a:rPr lang="el-GR" dirty="0" err="1" smtClean="0"/>
              <a:t>αχρονικές</a:t>
            </a:r>
            <a:r>
              <a:rPr lang="el-GR" dirty="0" smtClean="0"/>
              <a:t>, παγκόσμιες και απόλυτες αλήθειες που αντιστοιχούσαν σε κάποια λογική τάξη που το </a:t>
            </a:r>
            <a:r>
              <a:rPr lang="el-GR" dirty="0" err="1" smtClean="0"/>
              <a:t>διείπε</a:t>
            </a:r>
            <a:r>
              <a:rPr lang="el-GR" dirty="0" smtClean="0"/>
              <a:t>.</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Ι</a:t>
            </a:r>
            <a:r>
              <a:rPr lang="el-GR" dirty="0" smtClean="0"/>
              <a:t>στορισμός</a:t>
            </a:r>
            <a:endParaRPr lang="el-GR" dirty="0"/>
          </a:p>
        </p:txBody>
      </p:sp>
      <p:sp>
        <p:nvSpPr>
          <p:cNvPr id="3" name="2 - Θέση περιεχομένου"/>
          <p:cNvSpPr>
            <a:spLocks noGrp="1"/>
          </p:cNvSpPr>
          <p:nvPr>
            <p:ph idx="1"/>
          </p:nvPr>
        </p:nvSpPr>
        <p:spPr/>
        <p:txBody>
          <a:bodyPr>
            <a:normAutofit fontScale="85000" lnSpcReduction="10000"/>
          </a:bodyPr>
          <a:lstStyle/>
          <a:p>
            <a:pPr algn="just"/>
            <a:r>
              <a:rPr lang="el-GR" dirty="0"/>
              <a:t>Το κίνημα του </a:t>
            </a:r>
            <a:r>
              <a:rPr lang="el-GR" b="1" dirty="0" smtClean="0"/>
              <a:t>ιστορικισμού</a:t>
            </a:r>
            <a:r>
              <a:rPr lang="el-GR" dirty="0"/>
              <a:t> </a:t>
            </a:r>
            <a:r>
              <a:rPr lang="el-GR" dirty="0" smtClean="0"/>
              <a:t>προώθησε την κριτική χρήση των πηγών, επενδύοντας στο </a:t>
            </a:r>
            <a:r>
              <a:rPr lang="el-GR" dirty="0"/>
              <a:t>δυναμικό συνδυασμό των μεθοδολογικών εργαλείων των φιλολόγων, των ιστοριοδιφών και  των ιστορικών του δικαίου με τη νέα ερμηνευτική μέθοδο, αλλά και την μακροχρόνια παράδοση της ιστορικής αφήγησης</a:t>
            </a:r>
            <a:r>
              <a:rPr lang="el-GR" baseline="30000" dirty="0" smtClean="0"/>
              <a:t>.</a:t>
            </a:r>
          </a:p>
          <a:p>
            <a:pPr algn="just"/>
            <a:r>
              <a:rPr lang="el-GR" dirty="0" smtClean="0"/>
              <a:t> Η έμφαση </a:t>
            </a:r>
            <a:r>
              <a:rPr lang="el-GR" dirty="0"/>
              <a:t>στην απόλυτη εξακρίβωση της αυθεντικότητας και της ακρίβειας των πηγών συμβάδιζε με μια συρρίκνωση του ερευνητικού πεδίου σε σύγκριση με την ιστορική οπτική του Διαφωτισμού</a:t>
            </a:r>
            <a:r>
              <a:rPr lang="el-GR" baseline="30000" dirty="0"/>
              <a:t>.</a:t>
            </a:r>
            <a:r>
              <a:rPr lang="el-GR" dirty="0"/>
              <a:t> </a:t>
            </a:r>
            <a:endParaRPr lang="el-GR" dirty="0" smtClean="0"/>
          </a:p>
          <a:p>
            <a:pPr algn="just"/>
            <a:r>
              <a:rPr lang="el-GR" dirty="0" smtClean="0"/>
              <a:t>εγκατάλειψη </a:t>
            </a:r>
            <a:r>
              <a:rPr lang="el-GR" dirty="0"/>
              <a:t>της κοινωνικής και πολιτισμικής </a:t>
            </a:r>
            <a:r>
              <a:rPr lang="el-GR" dirty="0" smtClean="0"/>
              <a:t>ιστορίας</a:t>
            </a:r>
          </a:p>
          <a:p>
            <a:pPr algn="just"/>
            <a:r>
              <a:rPr lang="el-GR" dirty="0" smtClean="0"/>
              <a:t>στροφή </a:t>
            </a:r>
            <a:r>
              <a:rPr lang="el-GR" dirty="0"/>
              <a:t>στην πολιτική και τη </a:t>
            </a:r>
            <a:r>
              <a:rPr lang="el-GR" dirty="0" smtClean="0"/>
              <a:t>θρησκευτική ιστορία, </a:t>
            </a:r>
            <a:r>
              <a:rPr lang="el-GR" dirty="0"/>
              <a:t>εστιασμένη στα έργα και τις ημέρες ισχυρών ιστορικών </a:t>
            </a:r>
            <a:r>
              <a:rPr lang="el-GR" dirty="0" smtClean="0"/>
              <a:t>προσωπικοτήτων</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 πανεπιστήμια</a:t>
            </a:r>
            <a:endParaRPr lang="el-GR" dirty="0"/>
          </a:p>
        </p:txBody>
      </p:sp>
      <p:sp>
        <p:nvSpPr>
          <p:cNvPr id="3" name="2 - Θέση περιεχομένου"/>
          <p:cNvSpPr>
            <a:spLocks noGrp="1"/>
          </p:cNvSpPr>
          <p:nvPr>
            <p:ph idx="1"/>
          </p:nvPr>
        </p:nvSpPr>
        <p:spPr>
          <a:xfrm>
            <a:off x="467544" y="1700808"/>
            <a:ext cx="8229600" cy="4525963"/>
          </a:xfrm>
        </p:spPr>
        <p:txBody>
          <a:bodyPr>
            <a:normAutofit/>
          </a:bodyPr>
          <a:lstStyle/>
          <a:p>
            <a:pPr algn="just">
              <a:buNone/>
            </a:pPr>
            <a:r>
              <a:rPr lang="el-GR" dirty="0" smtClean="0"/>
              <a:t>1810 Δημιουργία Πανεπιστημίου Βερολίνου</a:t>
            </a:r>
          </a:p>
          <a:p>
            <a:pPr algn="just">
              <a:buNone/>
            </a:pPr>
            <a:r>
              <a:rPr lang="el-GR" dirty="0" smtClean="0"/>
              <a:t>Μετά την ήττα της Πρωσίας από τον Ναπολέοντα αναθεώρηση της εκπαίδευσης.</a:t>
            </a:r>
          </a:p>
          <a:p>
            <a:pPr algn="just">
              <a:buNone/>
            </a:pPr>
            <a:r>
              <a:rPr lang="el-GR" dirty="0" smtClean="0"/>
              <a:t>Στόχοι της γερμανικής ανώτατης εκπαίδευσης:</a:t>
            </a:r>
          </a:p>
          <a:p>
            <a:pPr algn="just"/>
            <a:r>
              <a:rPr lang="el-GR" dirty="0" smtClean="0"/>
              <a:t> Η συνολική επιστημονική και αισθητική παιδεία (</a:t>
            </a:r>
            <a:r>
              <a:rPr lang="en-US" dirty="0" err="1" smtClean="0"/>
              <a:t>Bildung</a:t>
            </a:r>
            <a:r>
              <a:rPr lang="en-US" dirty="0" smtClean="0"/>
              <a:t>)</a:t>
            </a:r>
          </a:p>
          <a:p>
            <a:pPr algn="just"/>
            <a:r>
              <a:rPr lang="el-GR" dirty="0" smtClean="0"/>
              <a:t>Η συγκρότηση ανώτερου σώματος δημοσίων υπαλλήλων</a:t>
            </a:r>
          </a:p>
          <a:p>
            <a:pPr algn="just"/>
            <a:r>
              <a:rPr lang="el-GR" dirty="0" smtClean="0"/>
              <a:t>Η σύνδεση μάθησης και έρευνας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Leopold von Ranke </a:t>
            </a:r>
            <a:r>
              <a:rPr lang="el-GR" dirty="0" smtClean="0"/>
              <a:t>(1795-1886)</a:t>
            </a:r>
            <a:endParaRPr lang="el-GR" dirty="0"/>
          </a:p>
        </p:txBody>
      </p:sp>
      <p:sp>
        <p:nvSpPr>
          <p:cNvPr id="3" name="2 - Θέση περιεχομένου"/>
          <p:cNvSpPr>
            <a:spLocks noGrp="1"/>
          </p:cNvSpPr>
          <p:nvPr>
            <p:ph idx="1"/>
          </p:nvPr>
        </p:nvSpPr>
        <p:spPr/>
        <p:txBody>
          <a:bodyPr>
            <a:normAutofit/>
          </a:bodyPr>
          <a:lstStyle/>
          <a:p>
            <a:r>
              <a:rPr lang="el-GR" dirty="0" smtClean="0"/>
              <a:t>Διατριβή για τον Θουκυδίδη</a:t>
            </a:r>
            <a:endParaRPr lang="en-US" dirty="0" smtClean="0"/>
          </a:p>
          <a:p>
            <a:r>
              <a:rPr lang="el-GR" dirty="0" smtClean="0"/>
              <a:t>1824 </a:t>
            </a:r>
            <a:r>
              <a:rPr lang="el-GR" i="1" dirty="0" smtClean="0"/>
              <a:t>Ιστορίες </a:t>
            </a:r>
            <a:r>
              <a:rPr lang="el-GR" i="1" dirty="0"/>
              <a:t>των ρωμανικών και γερμανικών λαών από το 1494 έως το </a:t>
            </a:r>
            <a:r>
              <a:rPr lang="el-GR" i="1" dirty="0" smtClean="0"/>
              <a:t>1514</a:t>
            </a:r>
            <a:r>
              <a:rPr lang="el-GR" dirty="0" smtClean="0"/>
              <a:t>. </a:t>
            </a:r>
            <a:r>
              <a:rPr lang="el-GR" sz="2000" dirty="0" smtClean="0"/>
              <a:t>Παράρτημα</a:t>
            </a:r>
            <a:r>
              <a:rPr lang="el-GR" dirty="0" smtClean="0"/>
              <a:t>: </a:t>
            </a:r>
            <a:r>
              <a:rPr lang="el-GR" i="1" dirty="0" smtClean="0"/>
              <a:t>Σε </a:t>
            </a:r>
            <a:r>
              <a:rPr lang="el-GR" i="1" dirty="0"/>
              <a:t>κριτική </a:t>
            </a:r>
            <a:r>
              <a:rPr lang="el-GR" i="1" dirty="0" smtClean="0"/>
              <a:t>των  </a:t>
            </a:r>
            <a:r>
              <a:rPr lang="el-GR" i="1" dirty="0"/>
              <a:t>νεότερων </a:t>
            </a:r>
            <a:r>
              <a:rPr lang="el-GR" i="1" dirty="0" smtClean="0"/>
              <a:t>ιστορικών</a:t>
            </a:r>
            <a:endParaRPr lang="el-GR" i="1" dirty="0"/>
          </a:p>
          <a:p>
            <a:r>
              <a:rPr lang="el-GR" dirty="0"/>
              <a:t>1825 Καθηγητής στο Πανεπιστήμιο του Βερολίνου / Συγκρότηση ιστορικού φροντιστηρίου</a:t>
            </a:r>
          </a:p>
          <a:p>
            <a:r>
              <a:rPr lang="en-US" dirty="0"/>
              <a:t>1832-1836 </a:t>
            </a:r>
            <a:r>
              <a:rPr lang="el-GR" dirty="0" smtClean="0"/>
              <a:t>Εκδότης της εφημερίδα </a:t>
            </a:r>
            <a:r>
              <a:rPr lang="en-US" i="1" dirty="0" err="1" smtClean="0"/>
              <a:t>Politisch-Historische</a:t>
            </a:r>
            <a:r>
              <a:rPr lang="en-US" i="1" dirty="0" smtClean="0"/>
              <a:t> </a:t>
            </a:r>
            <a:r>
              <a:rPr lang="en-US" i="1" dirty="0" err="1"/>
              <a:t>Zeitschrift</a:t>
            </a:r>
            <a:endParaRPr lang="el-GR" dirty="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Leopold von Ranke </a:t>
            </a:r>
            <a:r>
              <a:rPr lang="el-GR" dirty="0" smtClean="0"/>
              <a:t>(1795-1886)</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 Η ιστορία υπάρχει αντικειμενικά ολόκληρη και μπορεί κανείς να την αποκαταστήσει</a:t>
            </a:r>
            <a:r>
              <a:rPr lang="en-US" dirty="0" smtClean="0"/>
              <a:t> </a:t>
            </a:r>
            <a:r>
              <a:rPr lang="el-GR" dirty="0" smtClean="0"/>
              <a:t>γνωστικά.</a:t>
            </a:r>
          </a:p>
          <a:p>
            <a:r>
              <a:rPr lang="el-GR" dirty="0" smtClean="0"/>
              <a:t>- Ο ιστορικός καταγράφει το ιστορικό γεγονός χωρίς προκαταλήψεις, όπως ο καθρέφτης</a:t>
            </a:r>
            <a:r>
              <a:rPr lang="en-US" dirty="0" smtClean="0"/>
              <a:t> </a:t>
            </a:r>
            <a:r>
              <a:rPr lang="el-GR" dirty="0" smtClean="0"/>
              <a:t>αντανακλά την εικόνα του αντικειμένου.</a:t>
            </a:r>
          </a:p>
          <a:p>
            <a:r>
              <a:rPr lang="el-GR" dirty="0" smtClean="0"/>
              <a:t>- Ο ιστορικός οφείλει να συγκεντρώνει επαρκείς και έγκυρες πηγές· η αφήγηση οργανώνεται</a:t>
            </a:r>
            <a:r>
              <a:rPr lang="en-US" dirty="0" smtClean="0"/>
              <a:t>  </a:t>
            </a:r>
            <a:r>
              <a:rPr lang="el-GR" dirty="0" smtClean="0"/>
              <a:t>γύρω από αυτές. Έτσι επιτυγχάνεται η αντικειμενικότητα και γίνεται γνωστή η αλήθεια στην</a:t>
            </a:r>
            <a:r>
              <a:rPr lang="en-US" dirty="0" smtClean="0"/>
              <a:t> </a:t>
            </a:r>
            <a:r>
              <a:rPr lang="el-GR" dirty="0" smtClean="0"/>
              <a:t>ιστορία.</a:t>
            </a:r>
          </a:p>
          <a:p>
            <a:r>
              <a:rPr lang="el-GR" dirty="0" smtClean="0"/>
              <a:t>- Εργαστήρια αναπαραγωγής των ιστορικών: το </a:t>
            </a:r>
            <a:r>
              <a:rPr lang="el-GR" b="1" dirty="0" smtClean="0"/>
              <a:t>ιστορικό σεμινάριο</a:t>
            </a:r>
            <a:r>
              <a:rPr lang="el-GR" dirty="0" smtClean="0"/>
              <a:t>, η έκδοση πηγών.</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Leopold von Ranke </a:t>
            </a:r>
            <a:r>
              <a:rPr lang="el-GR" dirty="0" smtClean="0"/>
              <a:t>(1795-1886)</a:t>
            </a:r>
            <a:endParaRPr lang="el-GR" dirty="0"/>
          </a:p>
        </p:txBody>
      </p:sp>
      <p:sp>
        <p:nvSpPr>
          <p:cNvPr id="3" name="2 - Θέση περιεχομένου"/>
          <p:cNvSpPr>
            <a:spLocks noGrp="1"/>
          </p:cNvSpPr>
          <p:nvPr>
            <p:ph idx="1"/>
          </p:nvPr>
        </p:nvSpPr>
        <p:spPr/>
        <p:txBody>
          <a:bodyPr>
            <a:normAutofit/>
          </a:bodyPr>
          <a:lstStyle/>
          <a:p>
            <a:r>
              <a:rPr lang="el-GR" dirty="0" smtClean="0"/>
              <a:t>Η ιστορία δεν πρέπει να κρίνει τα πράγματα αλλά να τα περιγράφει, όπως πραγματικά έγιναν (</a:t>
            </a:r>
            <a:r>
              <a:rPr lang="el-GR" dirty="0" err="1" smtClean="0"/>
              <a:t>wie</a:t>
            </a:r>
            <a:r>
              <a:rPr lang="el-GR" dirty="0" smtClean="0"/>
              <a:t> </a:t>
            </a:r>
            <a:r>
              <a:rPr lang="el-GR" dirty="0" err="1" smtClean="0"/>
              <a:t>es</a:t>
            </a:r>
            <a:r>
              <a:rPr lang="el-GR" dirty="0" smtClean="0"/>
              <a:t> </a:t>
            </a:r>
            <a:r>
              <a:rPr lang="el-GR" dirty="0" err="1" smtClean="0"/>
              <a:t>eigentlich</a:t>
            </a:r>
            <a:r>
              <a:rPr lang="el-GR" dirty="0" smtClean="0"/>
              <a:t> </a:t>
            </a:r>
            <a:r>
              <a:rPr lang="el-GR" dirty="0" err="1" smtClean="0"/>
              <a:t>gewesen</a:t>
            </a:r>
            <a:r>
              <a:rPr lang="el-GR" dirty="0" smtClean="0"/>
              <a:t>).</a:t>
            </a:r>
          </a:p>
          <a:p>
            <a:r>
              <a:rPr lang="el-GR" dirty="0" smtClean="0"/>
              <a:t>Μέσα και στην πιο μικρή ύπαρξη υπάρχει ο Θεός </a:t>
            </a:r>
          </a:p>
          <a:p>
            <a:r>
              <a:rPr lang="el-GR" dirty="0"/>
              <a:t>Η ιστορία οδηγός προς τη φιλοσοφική αλήθεια. </a:t>
            </a:r>
          </a:p>
          <a:p>
            <a:r>
              <a:rPr lang="el-GR" dirty="0"/>
              <a:t>Η κατανόηση του γενικού μπορεί να προκύψει μόνο μέσα από τη μελέτη του ειδικού, του μοναδικού. </a:t>
            </a:r>
          </a:p>
          <a:p>
            <a:endParaRPr lang="el-GR" dirty="0"/>
          </a:p>
          <a:p>
            <a:endParaRPr lang="el-GR" dirty="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Leopold von Ranke </a:t>
            </a:r>
            <a:r>
              <a:rPr lang="el-GR" dirty="0" smtClean="0"/>
              <a:t>(1795-1886)</a:t>
            </a:r>
            <a:endParaRPr lang="el-GR" dirty="0"/>
          </a:p>
        </p:txBody>
      </p:sp>
      <p:sp>
        <p:nvSpPr>
          <p:cNvPr id="3" name="2 - Θέση περιεχομένου"/>
          <p:cNvSpPr>
            <a:spLocks noGrp="1"/>
          </p:cNvSpPr>
          <p:nvPr>
            <p:ph idx="1"/>
          </p:nvPr>
        </p:nvSpPr>
        <p:spPr/>
        <p:txBody>
          <a:bodyPr/>
          <a:lstStyle/>
          <a:p>
            <a:r>
              <a:rPr lang="el-GR" dirty="0" smtClean="0"/>
              <a:t>Ενάντια στις αξιολογικές κρίσεις.</a:t>
            </a:r>
          </a:p>
          <a:p>
            <a:r>
              <a:rPr lang="el-GR" dirty="0" smtClean="0"/>
              <a:t>Η ιστορία έπρεπε να γράφεται από ειδικούς αλλά για ένα πλατύτερο κοινό. </a:t>
            </a:r>
            <a:endParaRPr lang="el-GR" dirty="0"/>
          </a:p>
          <a:p>
            <a:endParaRPr lang="el-GR" dirty="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Leopold von Ranke </a:t>
            </a:r>
            <a:r>
              <a:rPr lang="el-GR" dirty="0" smtClean="0"/>
              <a:t>(1795-1886)</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Τα κράτη είναι «ηθικές ενέργειες», «σκέψεις του θεού». </a:t>
            </a:r>
          </a:p>
          <a:p>
            <a:pPr algn="just"/>
            <a:r>
              <a:rPr lang="el-GR" dirty="0" smtClean="0"/>
              <a:t>Το κράτος δεν είναι απλώς μια συγκέντρωση δύναμης-εξουσίας αλλά μία πνευματική δύναμη μοναδική. Το κράτος έχει μία συγκεκριμένη ιδιόμορφη ύπαρξη. Παράλληλα όμως, εμπεριέχει ένα γενικό στοιχείο που το υπερβαίνει αλλά το οποίο μπορεί να εκφραστεί μόνο μέσα από το συγκεκριμένο κράτος. Κάθε ανεξάρτητο κράτος έχει τις δικές του εγγενείς τάσεις που καθορίζονται από μια θεϊκή ιδέα. Έτσι η δύναμη-εξουσία και ο αγώνας μεταξύ των κρατών αποκτούν πνευματικό χαρακτήρα και τα συμφέροντα του ατόμου υποτάσσονται στο κράτος. Το άτομο υπάρχει μόνο μέσα στο κράτος και μέσω αυτού. Ένα κράτος μπορεί να αναπτυχθεί πλήρως μόνο στο βαθμό που είναι ανεξάρτητο. </a:t>
            </a:r>
            <a:endParaRPr lang="en-US" dirty="0" smtClean="0"/>
          </a:p>
          <a:p>
            <a:pPr algn="just"/>
            <a:r>
              <a:rPr lang="el-GR" dirty="0" smtClean="0"/>
              <a:t>Κάθε αμφισβήτηση των κοινωνικών θεσμών είτε με επανάσταση (Γαλλία), είτε με εκτεταμένες μεταρρυθμίσεις συνιστά παραβίαση του πνεύματος της Ιστορίας. </a:t>
            </a:r>
          </a:p>
          <a:p>
            <a:pPr>
              <a:buNone/>
            </a:pP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Leopold von Ranke </a:t>
            </a:r>
            <a:r>
              <a:rPr lang="el-GR" dirty="0" smtClean="0"/>
              <a:t>(1795-1886)</a:t>
            </a:r>
            <a:endParaRPr lang="el-GR" dirty="0"/>
          </a:p>
        </p:txBody>
      </p:sp>
      <p:sp>
        <p:nvSpPr>
          <p:cNvPr id="3" name="2 - Θέση περιεχομένου"/>
          <p:cNvSpPr>
            <a:spLocks noGrp="1"/>
          </p:cNvSpPr>
          <p:nvPr>
            <p:ph idx="1"/>
          </p:nvPr>
        </p:nvSpPr>
        <p:spPr/>
        <p:txBody>
          <a:bodyPr>
            <a:normAutofit/>
          </a:bodyPr>
          <a:lstStyle/>
          <a:p>
            <a:pPr algn="just"/>
            <a:r>
              <a:rPr lang="el-GR" dirty="0"/>
              <a:t>Το άτομο υπάρχει μόνο μέσα στο κράτος και μέσω αυτού. Ένα κράτος μπορεί να αναπτυχθεί πλήρως μόνο στο βαθμό που είναι ανεξάρτητο. </a:t>
            </a:r>
            <a:endParaRPr lang="el-GR" dirty="0" smtClean="0"/>
          </a:p>
          <a:p>
            <a:pPr algn="just"/>
            <a:r>
              <a:rPr lang="el-GR" dirty="0" smtClean="0"/>
              <a:t>Τα </a:t>
            </a:r>
            <a:r>
              <a:rPr lang="el-GR" dirty="0"/>
              <a:t>εσωτερικά ζητήματα </a:t>
            </a:r>
            <a:r>
              <a:rPr lang="el-GR" dirty="0" smtClean="0"/>
              <a:t>υποτάσσονται </a:t>
            </a:r>
            <a:r>
              <a:rPr lang="el-GR" dirty="0"/>
              <a:t>πλήρως στα προστάγματα της εξωτερικής πολιτικής. </a:t>
            </a:r>
            <a:r>
              <a:rPr lang="el-GR" dirty="0" smtClean="0"/>
              <a:t>Ο </a:t>
            </a:r>
            <a:r>
              <a:rPr lang="el-GR" dirty="0"/>
              <a:t>μονάρχης και ο στρατός είναι οι πιο σταθερές δυνάμεις του κράτους</a:t>
            </a:r>
            <a:r>
              <a:rPr lang="el-GR" dirty="0" smtClean="0"/>
              <a:t>. </a:t>
            </a:r>
            <a:endParaRPr lang="el-GR" dirty="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ιστορικό φροντιστήριο</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Το 1825 ο </a:t>
            </a:r>
            <a:r>
              <a:rPr lang="el-GR" dirty="0" err="1" smtClean="0"/>
              <a:t>Ράνκε</a:t>
            </a:r>
            <a:r>
              <a:rPr lang="el-GR" dirty="0" smtClean="0"/>
              <a:t> </a:t>
            </a:r>
            <a:r>
              <a:rPr lang="el-GR" dirty="0"/>
              <a:t>καθιέρωσε το Ιστορικό Φροντιστήριο </a:t>
            </a:r>
            <a:r>
              <a:rPr lang="el-GR" dirty="0" smtClean="0"/>
              <a:t>με έμφαση στα μεσαιωνικά έγγραφα. Έως το 1848 είχε εισαχθεί σε όλα τα γερμανικά πανεπιστήμια.</a:t>
            </a:r>
          </a:p>
          <a:p>
            <a:pPr algn="just"/>
            <a:r>
              <a:rPr lang="el-GR" dirty="0"/>
              <a:t>Τ</a:t>
            </a:r>
            <a:r>
              <a:rPr lang="el-GR" dirty="0" smtClean="0"/>
              <a:t>ο </a:t>
            </a:r>
            <a:r>
              <a:rPr lang="el-GR" dirty="0"/>
              <a:t>γερμανικό μοντέλο μελέτης της ιστορίας άσκησε ισχυρή ελκτική δύναμη στο εκπαιδευτικό σύστημα των άλλων χωρών. </a:t>
            </a:r>
          </a:p>
          <a:p>
            <a:pPr algn="just"/>
            <a:r>
              <a:rPr lang="el-GR" dirty="0"/>
              <a:t>Το Ιστορικό Φροντιστήριο αποτέλεσε πρότυπο για τα υπόλοιπα εκπαιδευτικά συστήματα. Πέρα από όλους τους άλλους λόγους (οικονομικοί, επαγγελματική σταδιοδρομία), στα γερμανικά πανεπιστήμια ο φοιτητής τύχαινε ιστορικής παιδείας η οποία δεν έδινε έμφαση μόνο στην εκμάθηση των βοηθητικών επιστημών ή των ερευνητικών τεχνικών, αλλά στην αυστηρότητα, στην ακάματη και επίμονη έρευνα, στη συνεχή ικανότητα για επίπονη και δυσχερή αναζήτηση του γεγονότος. Στο νέο όμως πλαίσιο, η απόκτηση των ικανοτήτων αυτών συνδεόταν με την ευρύτερη φιλοσοφική προσέγγιση της ιστορίας και απέβλεπε στην ιστορική συγγραφή. </a:t>
            </a:r>
            <a:r>
              <a:rPr lang="el-GR" dirty="0" smtClean="0"/>
              <a:t>Το </a:t>
            </a:r>
            <a:r>
              <a:rPr lang="el-GR" dirty="0"/>
              <a:t>ιδανικό ήταν ο ιστορικός που μπορούσε να διασχίσει έναν ωκεανό για να επαληθεύσει ένα κόμμα.</a:t>
            </a:r>
            <a:endParaRPr lang="el-GR" b="1" dirty="0"/>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244</TotalTime>
  <Words>1317</Words>
  <Application>Microsoft Office PowerPoint</Application>
  <PresentationFormat>Προβολή στην οθόνη (4:3)</PresentationFormat>
  <Paragraphs>64</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Ροή</vt:lpstr>
      <vt:lpstr>Ο ΓΕΡΜΑΝΙΚΟΣ ΙΣΤΟΡΙΣΜΟΣ</vt:lpstr>
      <vt:lpstr>Τα πανεπιστήμια</vt:lpstr>
      <vt:lpstr>Leopold von Ranke (1795-1886)</vt:lpstr>
      <vt:lpstr>Leopold von Ranke (1795-1886)</vt:lpstr>
      <vt:lpstr>Leopold von Ranke (1795-1886)</vt:lpstr>
      <vt:lpstr>Leopold von Ranke (1795-1886)</vt:lpstr>
      <vt:lpstr>Leopold von Ranke (1795-1886)</vt:lpstr>
      <vt:lpstr>Leopold von Ranke (1795-1886)</vt:lpstr>
      <vt:lpstr>Το ιστορικό φροντιστήριο</vt:lpstr>
      <vt:lpstr>Το ιστορικό φροντιστήριο</vt:lpstr>
      <vt:lpstr>Το ιστορικό φροντιστήριο</vt:lpstr>
      <vt:lpstr>Το ιστορικό φροντιστήριο στο Πανεπιστήμιο Αθηνών</vt:lpstr>
      <vt:lpstr>Ιστορικές σπουδές</vt:lpstr>
      <vt:lpstr>Πρωσική σχολή </vt:lpstr>
      <vt:lpstr>Ιστορισμός</vt:lpstr>
      <vt:lpstr>Ιστορισμός</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Karamanolakis</dc:creator>
  <cp:lastModifiedBy>Karamanolakis</cp:lastModifiedBy>
  <cp:revision>38</cp:revision>
  <dcterms:created xsi:type="dcterms:W3CDTF">2014-10-28T09:53:38Z</dcterms:created>
  <dcterms:modified xsi:type="dcterms:W3CDTF">2015-01-19T06:19:47Z</dcterms:modified>
</cp:coreProperties>
</file>