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280" r:id="rId2"/>
    <p:sldId id="257" r:id="rId3"/>
    <p:sldId id="305" r:id="rId4"/>
    <p:sldId id="306" r:id="rId5"/>
    <p:sldId id="300" r:id="rId6"/>
    <p:sldId id="301" r:id="rId7"/>
    <p:sldId id="317" r:id="rId8"/>
    <p:sldId id="307" r:id="rId9"/>
    <p:sldId id="303" r:id="rId10"/>
    <p:sldId id="313" r:id="rId11"/>
    <p:sldId id="304" r:id="rId12"/>
    <p:sldId id="316" r:id="rId13"/>
    <p:sldId id="318" r:id="rId14"/>
    <p:sldId id="320" r:id="rId15"/>
    <p:sldId id="321" r:id="rId16"/>
    <p:sldId id="319" r:id="rId17"/>
    <p:sldId id="312" r:id="rId18"/>
    <p:sldId id="311" r:id="rId19"/>
    <p:sldId id="309" r:id="rId20"/>
    <p:sldId id="276" r:id="rId21"/>
    <p:sldId id="259" r:id="rId22"/>
    <p:sldId id="265" r:id="rId23"/>
    <p:sldId id="266" r:id="rId24"/>
    <p:sldId id="297" r:id="rId25"/>
    <p:sldId id="268" r:id="rId26"/>
    <p:sldId id="286" r:id="rId27"/>
    <p:sldId id="267" r:id="rId28"/>
    <p:sldId id="277" r:id="rId29"/>
    <p:sldId id="287" r:id="rId30"/>
    <p:sldId id="285" r:id="rId31"/>
    <p:sldId id="296" r:id="rId32"/>
    <p:sldId id="284" r:id="rId33"/>
    <p:sldId id="279" r:id="rId34"/>
    <p:sldId id="290" r:id="rId35"/>
    <p:sldId id="292" r:id="rId36"/>
    <p:sldId id="288" r:id="rId37"/>
    <p:sldId id="289" r:id="rId38"/>
    <p:sldId id="293" r:id="rId39"/>
    <p:sldId id="294" r:id="rId40"/>
    <p:sldId id="29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esa Ward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CAD0B-D78B-5842-841C-EB9183F19FB0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9910F-0CC6-7540-9996-486109D40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916D-2EDE-2F4A-8383-AAC58AA2A47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2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916D-2EDE-2F4A-8383-AAC58AA2A4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16912-A175-4227-8ECA-C1474A3FB4AC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7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524E-FA2E-43DF-94FE-0E0FC7556844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9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2C25-6A68-400A-84DA-63628CD29F08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5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A0F6D-9DF7-43DA-BAA4-5D31E0227D57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082DA-7FDE-4DE3-BE50-B540D7DF198D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9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9F74D-3F87-46CF-BC43-B626B90EDA95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3765D-BE25-405F-BB52-CC3E8789EB4E}" type="datetime1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2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49D2-8B0A-4A8C-8BDC-3B0677A60FA3}" type="datetime1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8374-A6E8-4E1E-8CD2-19551109AC72}" type="datetime1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7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3EF41-B42E-4E50-A9D5-A3C0EB6B83CB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1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ECCA5-947C-4D21-9878-5CE01941CDE0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8FAF-03E9-4088-B508-E55282F2F73C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05041-B22E-BF40-AF70-34387B847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0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029" y="18505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3420" y="554389"/>
            <a:ext cx="8797159" cy="32602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opperplate Gothic Bold" panose="020E0705020206020404" pitchFamily="34" charset="0"/>
              </a:rPr>
              <a:t/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GEOPOLITICS </a:t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OF THE MIDDLE EAST </a:t>
            </a:r>
            <a:br>
              <a:rPr lang="en-US" b="1" dirty="0">
                <a:latin typeface="Copperplate Gothic Bold" panose="020E0705020206020404" pitchFamily="34" charset="0"/>
              </a:rPr>
            </a:br>
            <a:r>
              <a:rPr lang="en-US" b="1" dirty="0">
                <a:latin typeface="Copperplate Gothic Bold" panose="020E0705020206020404" pitchFamily="34" charset="0"/>
              </a:rPr>
              <a:t>AND TURKEY</a:t>
            </a:r>
            <a:r>
              <a:rPr lang="en-US" sz="4000" dirty="0">
                <a:latin typeface="Copperplate Gothic Bold" panose="020E0705020206020404" pitchFamily="34" charset="0"/>
              </a:rPr>
              <a:t/>
            </a:r>
            <a:br>
              <a:rPr lang="en-US" sz="4000" dirty="0">
                <a:latin typeface="Copperplate Gothic Bold" panose="020E0705020206020404" pitchFamily="34" charset="0"/>
              </a:rPr>
            </a:br>
            <a:endParaRPr lang="en-US" sz="4000" dirty="0">
              <a:latin typeface="Copperplate Gothic Bold" panose="020E07050202060204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3814663"/>
            <a:ext cx="9144000" cy="2838385"/>
          </a:xfrm>
        </p:spPr>
        <p:txBody>
          <a:bodyPr>
            <a:normAutofit fontScale="92500" lnSpcReduction="20000"/>
          </a:bodyPr>
          <a:lstStyle/>
          <a:p>
            <a:endParaRPr lang="en-US" sz="2400" b="1" dirty="0">
              <a:solidFill>
                <a:schemeClr val="tx1"/>
              </a:solidFill>
              <a:latin typeface="Bookman Old Style" panose="02050604050505020204" pitchFamily="18" charset="0"/>
              <a:cs typeface="Franklin Gothic Book"/>
            </a:endParaRPr>
          </a:p>
          <a:p>
            <a:endParaRPr lang="en-US" sz="2400" b="1" dirty="0">
              <a:solidFill>
                <a:schemeClr val="tx1"/>
              </a:solidFill>
              <a:latin typeface="Bookman Old Style" panose="02050604050505020204" pitchFamily="18" charset="0"/>
              <a:cs typeface="Franklin Gothic Book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Franklin Gothic Book"/>
              </a:rPr>
              <a:t>Dr. ILIAS ILIOPOULOS</a:t>
            </a:r>
          </a:p>
          <a:p>
            <a:pPr>
              <a:lnSpc>
                <a:spcPct val="110000"/>
              </a:lnSpc>
            </a:pPr>
            <a:r>
              <a:rPr lang="en-US" sz="22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Dr</a:t>
            </a: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Segoe UI Semibold" panose="020B0702040204020203" pitchFamily="34" charset="0"/>
              </a:rPr>
              <a:t>phil</a:t>
            </a: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, Ludwig-Maximilian University of Munich 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Ass. Prof., National University of Athens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Former Professor, Hellenic Naval War College 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tx1"/>
                </a:solidFill>
                <a:latin typeface="Segoe UI Semibold" panose="020B0702040204020203" pitchFamily="34" charset="0"/>
              </a:rPr>
              <a:t>and American College of Greece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  </a:t>
            </a:r>
            <a:endParaRPr lang="el-GR" sz="2000" dirty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Bookman Old Style" panose="02050604050505020204" pitchFamily="18" charset="0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926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1" y="940527"/>
            <a:ext cx="4572000" cy="59174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u="sng" dirty="0"/>
              <a:t>674-678</a:t>
            </a:r>
            <a:r>
              <a:rPr lang="en-US" sz="2400" b="1" dirty="0"/>
              <a:t>:  </a:t>
            </a:r>
            <a:r>
              <a:rPr lang="en-US" sz="2400" b="1" dirty="0">
                <a:solidFill>
                  <a:schemeClr val="bg1"/>
                </a:solidFill>
              </a:rPr>
              <a:t>1</a:t>
            </a:r>
            <a:r>
              <a:rPr lang="en-US" sz="2400" b="1" baseline="30000" dirty="0">
                <a:solidFill>
                  <a:schemeClr val="bg1"/>
                </a:solidFill>
              </a:rPr>
              <a:t>st</a:t>
            </a:r>
            <a:r>
              <a:rPr lang="en-US" sz="2400" b="1" dirty="0">
                <a:solidFill>
                  <a:schemeClr val="bg1"/>
                </a:solidFill>
              </a:rPr>
              <a:t> Arab Siege of </a:t>
            </a:r>
            <a:r>
              <a:rPr lang="en-US" sz="2400" b="1" i="1" dirty="0">
                <a:solidFill>
                  <a:schemeClr val="bg1"/>
                </a:solidFill>
              </a:rPr>
              <a:t>Constantinople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(Byzantine Emperor </a:t>
            </a:r>
            <a:r>
              <a:rPr lang="en-US" sz="2400" b="1" i="1" dirty="0"/>
              <a:t>Constantine VI  </a:t>
            </a:r>
            <a:r>
              <a:rPr lang="en-US" sz="2400" dirty="0"/>
              <a:t>stops </a:t>
            </a:r>
            <a:r>
              <a:rPr lang="en-US" sz="2400" b="1" dirty="0"/>
              <a:t>Arabs</a:t>
            </a:r>
            <a:r>
              <a:rPr lang="en-US" sz="2400" dirty="0"/>
              <a:t>, consolidates a </a:t>
            </a:r>
            <a:r>
              <a:rPr lang="en-US" sz="2400" b="1" dirty="0"/>
              <a:t>barrier</a:t>
            </a:r>
            <a:r>
              <a:rPr lang="en-US" sz="24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u="sng" dirty="0"/>
              <a:t>717-718</a:t>
            </a:r>
            <a:r>
              <a:rPr lang="en-US" sz="2400" b="1" dirty="0"/>
              <a:t>:  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en-US" sz="2400" b="1" baseline="30000" dirty="0">
                <a:solidFill>
                  <a:schemeClr val="bg1"/>
                </a:solidFill>
              </a:rPr>
              <a:t>nd</a:t>
            </a:r>
            <a:r>
              <a:rPr lang="en-US" sz="2400" b="1" dirty="0">
                <a:solidFill>
                  <a:schemeClr val="bg1"/>
                </a:solidFill>
              </a:rPr>
              <a:t> Arab Siege of </a:t>
            </a:r>
            <a:r>
              <a:rPr lang="en-US" sz="2400" b="1" i="1" dirty="0">
                <a:solidFill>
                  <a:schemeClr val="bg1"/>
                </a:solidFill>
              </a:rPr>
              <a:t>Constantinople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/>
              <a:t>(decisive victory of Emperor </a:t>
            </a:r>
            <a:r>
              <a:rPr lang="en-US" sz="2400" b="1" i="1" dirty="0"/>
              <a:t>Leo III</a:t>
            </a:r>
            <a:r>
              <a:rPr lang="en-US" sz="2400" dirty="0"/>
              <a:t>) 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u="sng" dirty="0"/>
              <a:t>732</a:t>
            </a:r>
            <a:r>
              <a:rPr lang="en-US" sz="2400" b="1" dirty="0">
                <a:solidFill>
                  <a:schemeClr val="bg1"/>
                </a:solidFill>
              </a:rPr>
              <a:t>:  Battle of  </a:t>
            </a:r>
            <a:r>
              <a:rPr lang="en-US" sz="2400" b="1" i="1" dirty="0">
                <a:solidFill>
                  <a:schemeClr val="bg1"/>
                </a:solidFill>
              </a:rPr>
              <a:t>Poitiers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b="1" i="1" dirty="0"/>
              <a:t>Charles Martel  </a:t>
            </a:r>
            <a:r>
              <a:rPr lang="en-US" sz="2400" dirty="0"/>
              <a:t>stops Arabs in France)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29"/>
            <a:ext cx="4371703" cy="1842866"/>
          </a:xfrm>
          <a:prstGeom prst="rect">
            <a:avLst/>
          </a:prstGeom>
        </p:spPr>
      </p:pic>
      <p:pic>
        <p:nvPicPr>
          <p:cNvPr id="5" name="Content Placeholder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7540"/>
            <a:ext cx="4474484" cy="43604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71703" y="0"/>
            <a:ext cx="4772296" cy="7750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/>
              <a:t>Umayyad dynasty 661-750 AD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26516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11</a:t>
            </a:fld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3" y="1184365"/>
            <a:ext cx="8534401" cy="55371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8995071" cy="103631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 smtClean="0"/>
          </a:p>
          <a:p>
            <a:r>
              <a:rPr lang="en-US" sz="3600" b="1" dirty="0" smtClean="0">
                <a:solidFill>
                  <a:schemeClr val="bg1"/>
                </a:solidFill>
              </a:rPr>
              <a:t>The Islamic </a:t>
            </a:r>
            <a:r>
              <a:rPr lang="en-US" sz="3600" b="1" dirty="0" err="1" smtClean="0">
                <a:solidFill>
                  <a:schemeClr val="bg1"/>
                </a:solidFill>
              </a:rPr>
              <a:t>Chalifate</a:t>
            </a:r>
            <a:r>
              <a:rPr lang="en-US" sz="3600" b="1" dirty="0" smtClean="0">
                <a:solidFill>
                  <a:schemeClr val="bg1"/>
                </a:solidFill>
              </a:rPr>
              <a:t> in 750 AD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2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12</a:t>
            </a:fld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3999" cy="50292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231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>Loss of North Africa</a:t>
            </a:r>
            <a:r>
              <a:rPr lang="en-US" sz="3200" smtClean="0"/>
              <a:t> in late 8</a:t>
            </a:r>
            <a:r>
              <a:rPr lang="en-US" sz="3200" baseline="30000" smtClean="0"/>
              <a:t>th</a:t>
            </a:r>
            <a:r>
              <a:rPr lang="en-US" sz="3200" smtClean="0"/>
              <a:t> century.</a:t>
            </a:r>
            <a:br>
              <a:rPr lang="en-US" sz="3200" smtClean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987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13</a:t>
            </a:fld>
            <a:endParaRPr lang="en-US"/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5326"/>
            <a:ext cx="9144000" cy="561267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208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Arial Black" panose="020B0A04020102020204" pitchFamily="34" charset="0"/>
              </a:rPr>
              <a:t>Jihad</a:t>
            </a:r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3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smtClean="0"/>
              <a:t>Not a </a:t>
            </a:r>
            <a:r>
              <a:rPr lang="en-US" b="1" dirty="0" smtClean="0"/>
              <a:t>formal </a:t>
            </a:r>
            <a:r>
              <a:rPr lang="en-US" dirty="0" smtClean="0"/>
              <a:t>part of ritual; </a:t>
            </a:r>
          </a:p>
          <a:p>
            <a:pPr>
              <a:lnSpc>
                <a:spcPct val="150000"/>
              </a:lnSpc>
            </a:pPr>
            <a:r>
              <a:rPr lang="en-US" b="1" u="sng" dirty="0" smtClean="0">
                <a:solidFill>
                  <a:schemeClr val="bg1"/>
                </a:solidFill>
              </a:rPr>
              <a:t>But still integral component of  Islamic doctrine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“</a:t>
            </a:r>
            <a:r>
              <a:rPr lang="en-US" i="1" dirty="0" smtClean="0"/>
              <a:t>striving in the path of God”  in a threefold manner: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/>
              <a:t>Individual’s</a:t>
            </a:r>
            <a:r>
              <a:rPr lang="en-US" sz="3200" dirty="0" smtClean="0"/>
              <a:t> </a:t>
            </a:r>
            <a:r>
              <a:rPr lang="en-US" sz="3200" b="1" dirty="0" smtClean="0"/>
              <a:t>inner struggle </a:t>
            </a:r>
            <a:r>
              <a:rPr lang="en-US" sz="3200" dirty="0" smtClean="0"/>
              <a:t>against sinful inclinations &amp; the evil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/>
              <a:t>A collective effort of the </a:t>
            </a:r>
            <a:r>
              <a:rPr lang="en-US" sz="3200" b="1" i="1" dirty="0" err="1" smtClean="0"/>
              <a:t>Ummah</a:t>
            </a:r>
            <a:r>
              <a:rPr lang="en-US" sz="3200" dirty="0" smtClean="0"/>
              <a:t>  to promote “</a:t>
            </a:r>
            <a:r>
              <a:rPr lang="en-US" sz="3200" b="1" dirty="0" smtClean="0"/>
              <a:t>good</a:t>
            </a:r>
            <a:r>
              <a:rPr lang="en-US" sz="3200" dirty="0" smtClean="0"/>
              <a:t>” against the “</a:t>
            </a:r>
            <a:r>
              <a:rPr lang="en-US" sz="3200" b="1" dirty="0" smtClean="0"/>
              <a:t>evil</a:t>
            </a:r>
            <a:r>
              <a:rPr lang="en-US" sz="3200" dirty="0" smtClean="0"/>
              <a:t>”</a:t>
            </a:r>
          </a:p>
          <a:p>
            <a:pPr marL="914400" lvl="2" indent="0">
              <a:lnSpc>
                <a:spcPct val="150000"/>
              </a:lnSpc>
              <a:buFont typeface="Arial"/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876920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endParaRPr lang="en-US" sz="3600" b="1" u="sng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3600" b="1" u="sng" dirty="0" smtClean="0">
                <a:solidFill>
                  <a:schemeClr val="bg1"/>
                </a:solidFill>
              </a:rPr>
              <a:t>Armed </a:t>
            </a:r>
            <a:r>
              <a:rPr lang="en-US" sz="3600" b="1" u="sng" dirty="0" smtClean="0">
                <a:solidFill>
                  <a:schemeClr val="bg1"/>
                </a:solidFill>
              </a:rPr>
              <a:t>struggle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against  </a:t>
            </a:r>
            <a:r>
              <a:rPr lang="en-US" sz="3600" b="1" i="1" u="sng" dirty="0" smtClean="0">
                <a:solidFill>
                  <a:schemeClr val="bg1"/>
                </a:solidFill>
              </a:rPr>
              <a:t>non</a:t>
            </a:r>
            <a:r>
              <a:rPr lang="en-US" sz="3600" b="1" u="sng" dirty="0" smtClean="0">
                <a:solidFill>
                  <a:schemeClr val="bg1"/>
                </a:solidFill>
              </a:rPr>
              <a:t>-Muslims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600" dirty="0" smtClean="0"/>
              <a:t>for </a:t>
            </a:r>
            <a:r>
              <a:rPr lang="en-US" sz="3600" dirty="0" smtClean="0"/>
              <a:t>the purpose </a:t>
            </a:r>
            <a:r>
              <a:rPr lang="en-US" sz="3600" b="1" dirty="0" smtClean="0">
                <a:solidFill>
                  <a:schemeClr val="bg1"/>
                </a:solidFill>
              </a:rPr>
              <a:t>of expanding or defending Muslim lands,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600" b="1" i="1" dirty="0" smtClean="0"/>
              <a:t>both </a:t>
            </a:r>
            <a:r>
              <a:rPr lang="en-US" sz="3600" b="1" dirty="0" smtClean="0"/>
              <a:t>of </a:t>
            </a:r>
            <a:r>
              <a:rPr lang="en-US" sz="3600" b="1" dirty="0" smtClean="0"/>
              <a:t>the </a:t>
            </a:r>
            <a:r>
              <a:rPr lang="en-US" sz="3600" b="1" i="1" dirty="0" smtClean="0"/>
              <a:t>individual </a:t>
            </a:r>
            <a:r>
              <a:rPr lang="en-US" sz="3600" b="1" dirty="0" smtClean="0"/>
              <a:t>and of the </a:t>
            </a:r>
            <a:r>
              <a:rPr lang="en-US" sz="3600" b="1" i="1" dirty="0" err="1" smtClean="0"/>
              <a:t>Ummah</a:t>
            </a:r>
            <a:r>
              <a:rPr lang="en-US" sz="3600" b="1" dirty="0" smtClean="0"/>
              <a:t>.</a:t>
            </a:r>
          </a:p>
          <a:p>
            <a:pPr marL="914400" lvl="2" indent="0">
              <a:lnSpc>
                <a:spcPct val="150000"/>
              </a:lnSpc>
              <a:buFont typeface="Arial"/>
              <a:buNone/>
            </a:pP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9653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16</a:t>
            </a:fld>
            <a:endParaRPr lang="en-US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3" y="2820992"/>
            <a:ext cx="6619165" cy="3900483"/>
          </a:xfrm>
          <a:prstGeom prst="rect">
            <a:avLst/>
          </a:prstGeom>
        </p:spPr>
      </p:pic>
      <p:sp>
        <p:nvSpPr>
          <p:cNvPr id="4" name="Rectangle 13"/>
          <p:cNvSpPr/>
          <p:nvPr/>
        </p:nvSpPr>
        <p:spPr>
          <a:xfrm>
            <a:off x="0" y="118953"/>
            <a:ext cx="90348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smtClean="0">
                <a:solidFill>
                  <a:schemeClr val="bg1"/>
                </a:solidFill>
              </a:rPr>
              <a:t>	Jihad</a:t>
            </a:r>
            <a:r>
              <a:rPr lang="en-US" sz="3200" b="1" i="1" dirty="0" smtClean="0">
                <a:solidFill>
                  <a:srgbClr val="000000"/>
                </a:solidFill>
              </a:rPr>
              <a:t> (Holy War) </a:t>
            </a:r>
            <a:r>
              <a:rPr lang="en-US" sz="3200" dirty="0" smtClean="0">
                <a:solidFill>
                  <a:srgbClr val="000000"/>
                </a:solidFill>
              </a:rPr>
              <a:t>against </a:t>
            </a:r>
            <a:r>
              <a:rPr lang="en-US" sz="3200" b="1" dirty="0" smtClean="0">
                <a:solidFill>
                  <a:srgbClr val="000000"/>
                </a:solidFill>
              </a:rPr>
              <a:t>Britain a</a:t>
            </a:r>
            <a:r>
              <a:rPr lang="en-US" sz="3200" dirty="0" smtClean="0">
                <a:solidFill>
                  <a:srgbClr val="000000"/>
                </a:solidFill>
              </a:rPr>
              <a:t>nd </a:t>
            </a:r>
            <a:r>
              <a:rPr lang="en-US" sz="3200" b="1" dirty="0" smtClean="0">
                <a:solidFill>
                  <a:srgbClr val="000000"/>
                </a:solidFill>
              </a:rPr>
              <a:t>France</a:t>
            </a:r>
            <a:r>
              <a:rPr lang="en-US" sz="3200" b="1" i="1" dirty="0" smtClean="0">
                <a:solidFill>
                  <a:srgbClr val="000000"/>
                </a:solidFill>
              </a:rPr>
              <a:t> </a:t>
            </a:r>
            <a:endParaRPr lang="en-US" sz="3200" b="1" i="1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</a:rPr>
              <a:t> </a:t>
            </a:r>
            <a:r>
              <a:rPr lang="en-US" sz="3200" b="1" i="1" dirty="0" smtClean="0">
                <a:solidFill>
                  <a:srgbClr val="000000"/>
                </a:solidFill>
              </a:rPr>
              <a:t>   	</a:t>
            </a:r>
            <a:r>
              <a:rPr lang="en-US" sz="3200" dirty="0" smtClean="0">
                <a:solidFill>
                  <a:srgbClr val="000000"/>
                </a:solidFill>
              </a:rPr>
              <a:t>is </a:t>
            </a:r>
            <a:r>
              <a:rPr lang="en-US" sz="3200" dirty="0">
                <a:solidFill>
                  <a:srgbClr val="000000"/>
                </a:solidFill>
              </a:rPr>
              <a:t>pronounced </a:t>
            </a:r>
            <a:r>
              <a:rPr lang="en-US" sz="3200" dirty="0" smtClean="0">
                <a:solidFill>
                  <a:srgbClr val="000000"/>
                </a:solidFill>
              </a:rPr>
              <a:t>by the </a:t>
            </a:r>
            <a:r>
              <a:rPr lang="en-US" sz="3200" b="1" dirty="0" smtClean="0">
                <a:solidFill>
                  <a:srgbClr val="000000"/>
                </a:solidFill>
              </a:rPr>
              <a:t>Ottoman Empire </a:t>
            </a:r>
            <a:r>
              <a:rPr lang="en-US" sz="3200" dirty="0" smtClean="0">
                <a:solidFill>
                  <a:srgbClr val="000000"/>
                </a:solidFill>
              </a:rPr>
              <a:t>at </a:t>
            </a:r>
            <a:r>
              <a:rPr lang="en-US" sz="3200" dirty="0">
                <a:solidFill>
                  <a:srgbClr val="000000"/>
                </a:solidFill>
              </a:rPr>
              <a:t>the </a:t>
            </a:r>
            <a:endParaRPr lang="en-US" sz="32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</a:rPr>
              <a:t>	</a:t>
            </a:r>
            <a:r>
              <a:rPr lang="en-US" sz="3200" b="1" i="1" dirty="0" err="1" smtClean="0">
                <a:solidFill>
                  <a:srgbClr val="000000"/>
                </a:solidFill>
              </a:rPr>
              <a:t>Fatih</a:t>
            </a:r>
            <a:r>
              <a:rPr lang="en-US" sz="3200" b="1" i="1" dirty="0" smtClean="0">
                <a:solidFill>
                  <a:srgbClr val="000000"/>
                </a:solidFill>
              </a:rPr>
              <a:t> </a:t>
            </a:r>
            <a:r>
              <a:rPr lang="en-US" sz="3200" b="1" i="1" dirty="0">
                <a:solidFill>
                  <a:srgbClr val="000000"/>
                </a:solidFill>
              </a:rPr>
              <a:t>Mosque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i="1" dirty="0">
                <a:solidFill>
                  <a:srgbClr val="000000"/>
                </a:solidFill>
              </a:rPr>
              <a:t>Constantinople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Nov. 14, </a:t>
            </a:r>
            <a:r>
              <a:rPr lang="en-US" sz="3200" b="1" dirty="0">
                <a:solidFill>
                  <a:srgbClr val="000000"/>
                </a:solidFill>
              </a:rPr>
              <a:t>1914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478082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17</a:t>
            </a:fld>
            <a:endParaRPr lang="en-US"/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26" y="214434"/>
            <a:ext cx="4256758" cy="664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4755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</a:rPr>
              <a:t>Durability of conquests</a:t>
            </a:r>
            <a:r>
              <a:rPr lang="en-US" sz="2600" b="1" dirty="0"/>
              <a:t>: </a:t>
            </a:r>
            <a:r>
              <a:rPr lang="en-US" sz="2600" i="1" dirty="0">
                <a:solidFill>
                  <a:schemeClr val="bg1"/>
                </a:solidFill>
              </a:rPr>
              <a:t>Heartlands</a:t>
            </a:r>
            <a:r>
              <a:rPr lang="en-US" sz="2600" dirty="0">
                <a:solidFill>
                  <a:schemeClr val="bg1"/>
                </a:solidFill>
              </a:rPr>
              <a:t> of </a:t>
            </a:r>
            <a:r>
              <a:rPr lang="en-US" sz="2600" b="1" dirty="0">
                <a:solidFill>
                  <a:schemeClr val="bg1"/>
                </a:solidFill>
              </a:rPr>
              <a:t>Christianity</a:t>
            </a:r>
            <a:r>
              <a:rPr lang="en-US" sz="2600" dirty="0">
                <a:solidFill>
                  <a:schemeClr val="bg1"/>
                </a:solidFill>
              </a:rPr>
              <a:t> / </a:t>
            </a:r>
            <a:r>
              <a:rPr lang="en-US" sz="2600" b="1" dirty="0">
                <a:solidFill>
                  <a:schemeClr val="bg1"/>
                </a:solidFill>
              </a:rPr>
              <a:t>Persia</a:t>
            </a:r>
          </a:p>
          <a:p>
            <a:pPr>
              <a:lnSpc>
                <a:spcPct val="150000"/>
              </a:lnSpc>
            </a:pPr>
            <a:r>
              <a:rPr lang="en-US" sz="2600" b="1" dirty="0"/>
              <a:t>Factors that facilitated it: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600" b="1" dirty="0"/>
              <a:t>Monotheistic</a:t>
            </a:r>
            <a:r>
              <a:rPr lang="en-US" sz="2600" dirty="0"/>
              <a:t> religions background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600" b="1" dirty="0"/>
              <a:t>A degree of tolerance to non-Muslims </a:t>
            </a:r>
            <a:r>
              <a:rPr lang="en-US" sz="2600" dirty="0"/>
              <a:t>[“</a:t>
            </a:r>
            <a:r>
              <a:rPr lang="en-US" sz="2600" i="1" dirty="0"/>
              <a:t>People of the Book</a:t>
            </a:r>
            <a:r>
              <a:rPr lang="en-US" sz="2600" dirty="0"/>
              <a:t>” - </a:t>
            </a:r>
            <a:r>
              <a:rPr lang="en-US" sz="2600" i="1" dirty="0">
                <a:solidFill>
                  <a:schemeClr val="bg1"/>
                </a:solidFill>
              </a:rPr>
              <a:t>(</a:t>
            </a:r>
            <a:r>
              <a:rPr lang="en-US" sz="2600" b="1" i="1" dirty="0">
                <a:solidFill>
                  <a:schemeClr val="bg1"/>
                </a:solidFill>
              </a:rPr>
              <a:t>dhimmis</a:t>
            </a:r>
            <a:r>
              <a:rPr lang="en-US" sz="2600" i="1" dirty="0">
                <a:solidFill>
                  <a:schemeClr val="bg1"/>
                </a:solidFill>
              </a:rPr>
              <a:t>)</a:t>
            </a:r>
            <a:r>
              <a:rPr lang="en-US" sz="2600" dirty="0">
                <a:solidFill>
                  <a:schemeClr val="bg1"/>
                </a:solidFill>
              </a:rPr>
              <a:t>]</a:t>
            </a:r>
          </a:p>
          <a:p>
            <a:pPr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chemeClr val="bg1"/>
                </a:solidFill>
              </a:rPr>
              <a:t>Jews/Christians</a:t>
            </a:r>
            <a:r>
              <a:rPr lang="en-US" sz="2600" dirty="0"/>
              <a:t> should be </a:t>
            </a:r>
            <a:r>
              <a:rPr lang="en-US" sz="2600" b="1" dirty="0"/>
              <a:t>allowed to practice their religion</a:t>
            </a:r>
          </a:p>
          <a:p>
            <a:pPr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00" dirty="0"/>
              <a:t>Manage their internal affairs</a:t>
            </a:r>
          </a:p>
          <a:p>
            <a:pPr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00" b="1" u="sng" dirty="0" smtClean="0">
                <a:solidFill>
                  <a:schemeClr val="bg1"/>
                </a:solidFill>
              </a:rPr>
              <a:t>NOT </a:t>
            </a:r>
            <a:r>
              <a:rPr lang="en-US" sz="2600" b="1" u="sng" dirty="0">
                <a:solidFill>
                  <a:schemeClr val="bg1"/>
                </a:solidFill>
              </a:rPr>
              <a:t>equal to the Muslims though</a:t>
            </a:r>
            <a:r>
              <a:rPr lang="en-US" sz="2600" b="1" dirty="0">
                <a:solidFill>
                  <a:schemeClr val="bg1"/>
                </a:solidFill>
              </a:rPr>
              <a:t>:                                                             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b="1" dirty="0"/>
              <a:t>must pay special poll tax </a:t>
            </a:r>
            <a:r>
              <a:rPr lang="en-US" sz="2600" dirty="0"/>
              <a:t>(</a:t>
            </a:r>
            <a:r>
              <a:rPr lang="en-US" sz="2600" b="1" i="1" dirty="0" err="1"/>
              <a:t>jizyah</a:t>
            </a:r>
            <a:r>
              <a:rPr lang="en-US" sz="2600" dirty="0"/>
              <a:t>) –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600" dirty="0"/>
              <a:t>     </a:t>
            </a:r>
            <a:r>
              <a:rPr lang="en-US" sz="2600" b="1" dirty="0"/>
              <a:t>not</a:t>
            </a:r>
            <a:r>
              <a:rPr lang="en-US" sz="2600" dirty="0"/>
              <a:t> serving to the </a:t>
            </a:r>
            <a:r>
              <a:rPr lang="en-US" sz="2600" b="1" dirty="0"/>
              <a:t>army </a:t>
            </a:r>
            <a:r>
              <a:rPr lang="en-US" sz="2600" dirty="0"/>
              <a:t>–  wearing certain </a:t>
            </a:r>
            <a:r>
              <a:rPr lang="en-US" sz="2600" b="1" dirty="0"/>
              <a:t>colors</a:t>
            </a:r>
            <a:r>
              <a:rPr lang="en-US" sz="2600" dirty="0"/>
              <a:t> –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600" dirty="0"/>
              <a:t>     </a:t>
            </a:r>
            <a:r>
              <a:rPr lang="en-US" sz="2600" b="1" dirty="0"/>
              <a:t>not</a:t>
            </a:r>
            <a:r>
              <a:rPr lang="en-US" sz="2600" dirty="0"/>
              <a:t> so large places of worship]</a:t>
            </a:r>
          </a:p>
          <a:p>
            <a:pPr marL="400050" lvl="1" indent="0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34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9144000" cy="68475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b="1" i="1" dirty="0" smtClean="0">
                <a:solidFill>
                  <a:schemeClr val="bg1"/>
                </a:solidFill>
              </a:rPr>
              <a:t>Mass</a:t>
            </a:r>
            <a:r>
              <a:rPr lang="en-US" i="1" dirty="0" smtClean="0"/>
              <a:t> </a:t>
            </a:r>
            <a:r>
              <a:rPr lang="en-US" b="1" i="1" dirty="0" smtClean="0"/>
              <a:t>conversions</a:t>
            </a:r>
            <a:r>
              <a:rPr lang="en-US" i="1" dirty="0" smtClean="0"/>
              <a:t> </a:t>
            </a:r>
            <a:r>
              <a:rPr lang="en-US" b="1" i="1" dirty="0" smtClean="0"/>
              <a:t>not</a:t>
            </a:r>
            <a:r>
              <a:rPr lang="en-US" b="1" dirty="0" smtClean="0"/>
              <a:t> encouraged</a:t>
            </a:r>
            <a:r>
              <a:rPr lang="en-US" dirty="0" smtClean="0"/>
              <a:t>,                                                 initially, since this would have led to 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dirty="0" smtClean="0"/>
              <a:t>     </a:t>
            </a:r>
            <a:r>
              <a:rPr lang="en-US" b="1" dirty="0" smtClean="0">
                <a:solidFill>
                  <a:schemeClr val="bg1"/>
                </a:solidFill>
              </a:rPr>
              <a:t>Loss of tax base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dirty="0" smtClean="0"/>
              <a:t>    (</a:t>
            </a:r>
            <a:r>
              <a:rPr lang="en-US" b="1" dirty="0" smtClean="0"/>
              <a:t>exclusive Arab religion</a:t>
            </a:r>
            <a:r>
              <a:rPr lang="en-US" dirty="0" smtClean="0"/>
              <a:t>)</a:t>
            </a:r>
          </a:p>
          <a:p>
            <a:pPr lvl="1" indent="-342900">
              <a:buFont typeface="Courier New" panose="02070309020205020404" pitchFamily="49" charset="0"/>
              <a:buChar char="o"/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0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1193074"/>
            <a:ext cx="9144000" cy="47810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Chapter 2-b: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 The Development of Islamic Civilization 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to the Fifteenth Century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143001"/>
            <a:ext cx="9144000" cy="571499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“</a:t>
            </a:r>
            <a:r>
              <a:rPr lang="en-US" b="1" dirty="0" smtClean="0"/>
              <a:t>Sunni</a:t>
            </a:r>
            <a:r>
              <a:rPr lang="en-US" dirty="0" smtClean="0"/>
              <a:t>” is derived from “</a:t>
            </a:r>
            <a:r>
              <a:rPr lang="en-US" b="1" dirty="0" err="1" smtClean="0"/>
              <a:t>sunnah</a:t>
            </a:r>
            <a:r>
              <a:rPr lang="en-US" dirty="0" smtClean="0"/>
              <a:t>,” meaning </a:t>
            </a:r>
            <a:r>
              <a:rPr lang="en-US" b="1" dirty="0" smtClean="0"/>
              <a:t>tradition  </a:t>
            </a:r>
            <a:r>
              <a:rPr lang="en-US" dirty="0" smtClean="0"/>
              <a:t>                 or </a:t>
            </a:r>
            <a:r>
              <a:rPr lang="en-US" b="1" dirty="0" smtClean="0"/>
              <a:t>custom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Sunnis</a:t>
            </a:r>
            <a:r>
              <a:rPr lang="en-US" dirty="0" smtClean="0">
                <a:solidFill>
                  <a:schemeClr val="bg1"/>
                </a:solidFill>
              </a:rPr>
              <a:t> constitute the vast </a:t>
            </a:r>
            <a:r>
              <a:rPr lang="en-US" b="1" u="sng" dirty="0" smtClean="0">
                <a:solidFill>
                  <a:schemeClr val="bg1"/>
                </a:solidFill>
              </a:rPr>
              <a:t>majority</a:t>
            </a:r>
            <a:r>
              <a:rPr lang="en-US" u="sng" dirty="0" smtClean="0">
                <a:solidFill>
                  <a:schemeClr val="bg1"/>
                </a:solidFill>
              </a:rPr>
              <a:t> of </a:t>
            </a:r>
            <a:r>
              <a:rPr lang="en-US" b="1" u="sng" dirty="0" smtClean="0">
                <a:solidFill>
                  <a:schemeClr val="bg1"/>
                </a:solidFill>
              </a:rPr>
              <a:t>Muslims  </a:t>
            </a:r>
            <a:r>
              <a:rPr lang="en-US" u="sng" dirty="0" smtClean="0">
                <a:solidFill>
                  <a:schemeClr val="bg1"/>
                </a:solidFill>
              </a:rPr>
              <a:t>                        </a:t>
            </a:r>
            <a:r>
              <a:rPr lang="en-US" dirty="0" smtClean="0">
                <a:solidFill>
                  <a:schemeClr val="bg1"/>
                </a:solidFill>
              </a:rPr>
              <a:t>in the world.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Sunni Muslims </a:t>
            </a:r>
            <a:r>
              <a:rPr lang="en-US" dirty="0" smtClean="0"/>
              <a:t>acknowledge the </a:t>
            </a:r>
            <a:r>
              <a:rPr lang="en-US" b="1" dirty="0" smtClean="0"/>
              <a:t>caliphs</a:t>
            </a:r>
            <a:r>
              <a:rPr lang="en-US" dirty="0" smtClean="0"/>
              <a:t> as those                   who are </a:t>
            </a:r>
            <a:r>
              <a:rPr lang="en-US" b="1" dirty="0" smtClean="0"/>
              <a:t>responsible</a:t>
            </a:r>
            <a:r>
              <a:rPr lang="en-US" dirty="0" smtClean="0"/>
              <a:t> for </a:t>
            </a:r>
            <a:r>
              <a:rPr lang="en-US" b="1" dirty="0" smtClean="0"/>
              <a:t>upholding</a:t>
            </a:r>
            <a:r>
              <a:rPr lang="en-US" dirty="0" smtClean="0"/>
              <a:t> the </a:t>
            </a:r>
            <a:r>
              <a:rPr lang="en-US" b="1" i="1" dirty="0" err="1"/>
              <a:t>shar‛iah</a:t>
            </a:r>
            <a:r>
              <a:rPr lang="en-US" dirty="0" smtClean="0"/>
              <a:t>,  and                              as those who are </a:t>
            </a:r>
            <a:r>
              <a:rPr lang="en-US" b="1" dirty="0" smtClean="0"/>
              <a:t>mortal </a:t>
            </a:r>
            <a:r>
              <a:rPr lang="en-US" dirty="0" smtClean="0"/>
              <a:t>beings with </a:t>
            </a:r>
            <a:r>
              <a:rPr lang="en-US" b="1" dirty="0" smtClean="0"/>
              <a:t>no divine </a:t>
            </a:r>
            <a:r>
              <a:rPr lang="en-US" dirty="0" smtClean="0"/>
              <a:t>powers.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6476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Islamic Sects: Sunni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2135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21</a:t>
            </a:fld>
            <a:endParaRPr lang="en-US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871"/>
            <a:ext cx="9144000" cy="5596129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432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Islamic Sects: Shi‛a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722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966652"/>
            <a:ext cx="8424036" cy="56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2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53144" cy="10189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The Geopolitics of Islam</a:t>
            </a:r>
            <a:endParaRPr lang="en-US" sz="3600" b="1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0" y="1132115"/>
            <a:ext cx="9153144" cy="572588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world is divided into three </a:t>
            </a:r>
            <a:r>
              <a:rPr lang="en-US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“houses”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(zones/territories) 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al Islam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(Abode of Islam):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al </a:t>
            </a:r>
            <a:r>
              <a:rPr lang="en-US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(Abode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al </a:t>
            </a:r>
            <a:r>
              <a:rPr lang="en-US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Sulh</a:t>
            </a:r>
            <a:r>
              <a:rPr lang="en-US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Ahd</a:t>
            </a:r>
            <a:r>
              <a:rPr lang="en-US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b="1" dirty="0" err="1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Hunda</a:t>
            </a:r>
            <a:r>
              <a:rPr lang="en-US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(Territory/Abode of Treaty/Truce/Calm):</a:t>
            </a:r>
          </a:p>
        </p:txBody>
      </p:sp>
    </p:spTree>
    <p:extLst>
      <p:ext uri="{BB962C8B-B14F-4D97-AF65-F5344CB8AC3E}">
        <p14:creationId xmlns:p14="http://schemas.microsoft.com/office/powerpoint/2010/main" val="39495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6478" y="300611"/>
            <a:ext cx="9007522" cy="644138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			GEOPOLITICS OF ISLAM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3600" b="1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Dar </a:t>
            </a:r>
            <a:r>
              <a:rPr lang="en-US" sz="3600" b="1" u="sng" dirty="0">
                <a:solidFill>
                  <a:schemeClr val="bg2"/>
                </a:solidFill>
                <a:latin typeface="Segoe UI Semibold" panose="020B0702040204020203" pitchFamily="34" charset="0"/>
              </a:rPr>
              <a:t>al </a:t>
            </a:r>
            <a:r>
              <a:rPr lang="en-US" sz="3600" b="1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Islam </a:t>
            </a:r>
            <a:r>
              <a:rPr lang="en-US" sz="3600" dirty="0" smtClean="0">
                <a:latin typeface="Segoe UI Semibold" panose="020B0702040204020203" pitchFamily="34" charset="0"/>
              </a:rPr>
              <a:t>(</a:t>
            </a:r>
            <a:r>
              <a:rPr lang="en-US" sz="3600" i="1" dirty="0" smtClean="0">
                <a:latin typeface="Segoe UI Semibold" panose="020B0702040204020203" pitchFamily="34" charset="0"/>
              </a:rPr>
              <a:t>Abode </a:t>
            </a:r>
            <a:r>
              <a:rPr lang="en-US" sz="3600" i="1" dirty="0">
                <a:latin typeface="Segoe UI Semibold" panose="020B0702040204020203" pitchFamily="34" charset="0"/>
              </a:rPr>
              <a:t>of </a:t>
            </a:r>
            <a:r>
              <a:rPr lang="en-US" sz="3600" i="1" dirty="0" smtClean="0">
                <a:latin typeface="Segoe UI Semibold" panose="020B0702040204020203" pitchFamily="34" charset="0"/>
              </a:rPr>
              <a:t>Islam</a:t>
            </a:r>
            <a:r>
              <a:rPr lang="en-US" sz="3600" dirty="0" smtClean="0">
                <a:latin typeface="Segoe UI Semibold" panose="020B0702040204020203" pitchFamily="34" charset="0"/>
              </a:rPr>
              <a:t>):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Segoe UI Semibold" panose="020B0702040204020203" pitchFamily="34" charset="0"/>
              </a:rPr>
              <a:t> </a:t>
            </a:r>
            <a:r>
              <a:rPr lang="en-US" sz="3600" dirty="0" smtClean="0">
                <a:latin typeface="Segoe UI Semibold" panose="020B0702040204020203" pitchFamily="34" charset="0"/>
              </a:rPr>
              <a:t> </a:t>
            </a:r>
            <a:r>
              <a:rPr lang="en-US" dirty="0" smtClean="0">
                <a:latin typeface="Segoe UI Semibold" panose="020B0702040204020203" pitchFamily="34" charset="0"/>
              </a:rPr>
              <a:t>It is the Region </a:t>
            </a:r>
            <a:r>
              <a:rPr lang="en-US" dirty="0">
                <a:latin typeface="Segoe UI Semibold" panose="020B0702040204020203" pitchFamily="34" charset="0"/>
              </a:rPr>
              <a:t>of </a:t>
            </a:r>
            <a:r>
              <a:rPr lang="en-US" u="sng" dirty="0">
                <a:latin typeface="Segoe UI Semibold" panose="020B0702040204020203" pitchFamily="34" charset="0"/>
              </a:rPr>
              <a:t>Muslim </a:t>
            </a:r>
            <a:r>
              <a:rPr lang="en-US" u="sng" dirty="0" smtClean="0">
                <a:latin typeface="Segoe UI Semibold" panose="020B0702040204020203" pitchFamily="34" charset="0"/>
              </a:rPr>
              <a:t>sovereignty,</a:t>
            </a:r>
            <a:r>
              <a:rPr lang="en-US" dirty="0" smtClean="0">
                <a:latin typeface="Segoe UI Semibold" panose="020B0702040204020203" pitchFamily="34" charset="0"/>
              </a:rPr>
              <a:t> i.e.,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Segoe UI Semibold" panose="020B0702040204020203" pitchFamily="34" charset="0"/>
              </a:rPr>
              <a:t> the part of the earth where </a:t>
            </a:r>
            <a:r>
              <a:rPr lang="en-US" u="sng" dirty="0">
                <a:latin typeface="Segoe UI Semibold" panose="020B0702040204020203" pitchFamily="34" charset="0"/>
              </a:rPr>
              <a:t>Islamic law </a:t>
            </a:r>
            <a:r>
              <a:rPr lang="en-US" u="sng" dirty="0" smtClean="0">
                <a:latin typeface="Segoe UI Semibold" panose="020B0702040204020203" pitchFamily="34" charset="0"/>
              </a:rPr>
              <a:t>prevails </a:t>
            </a:r>
          </a:p>
        </p:txBody>
      </p:sp>
    </p:spTree>
    <p:extLst>
      <p:ext uri="{BB962C8B-B14F-4D97-AF65-F5344CB8AC3E}">
        <p14:creationId xmlns:p14="http://schemas.microsoft.com/office/powerpoint/2010/main" val="18611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25</a:t>
            </a:fld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II </a:t>
            </a:r>
            <a:r>
              <a:rPr lang="en-US" b="1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	</a:t>
            </a:r>
            <a:r>
              <a:rPr lang="en-US" b="1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Dar </a:t>
            </a:r>
            <a:r>
              <a:rPr lang="en-US" b="1" u="sng" dirty="0">
                <a:solidFill>
                  <a:schemeClr val="bg2"/>
                </a:solidFill>
                <a:latin typeface="Segoe UI Semibold" panose="020B0702040204020203" pitchFamily="34" charset="0"/>
              </a:rPr>
              <a:t>al </a:t>
            </a:r>
            <a:r>
              <a:rPr lang="en-US" b="1" u="sng" dirty="0" err="1">
                <a:solidFill>
                  <a:schemeClr val="bg2"/>
                </a:solidFill>
                <a:latin typeface="Segoe UI Semibold" panose="020B0702040204020203" pitchFamily="34" charset="0"/>
              </a:rPr>
              <a:t>Harb</a:t>
            </a:r>
            <a:r>
              <a:rPr lang="en-US" b="1" dirty="0">
                <a:solidFill>
                  <a:schemeClr val="bg2"/>
                </a:solidFill>
                <a:latin typeface="Segoe UI Semibold" panose="020B0702040204020203" pitchFamily="34" charset="0"/>
              </a:rPr>
              <a:t> </a:t>
            </a:r>
            <a:r>
              <a:rPr lang="en-US" dirty="0">
                <a:latin typeface="Segoe UI Semibold" panose="020B0702040204020203" pitchFamily="34" charset="0"/>
              </a:rPr>
              <a:t>(</a:t>
            </a:r>
            <a:r>
              <a:rPr lang="en-US" i="1" dirty="0">
                <a:latin typeface="Segoe UI Semibold" panose="020B0702040204020203" pitchFamily="34" charset="0"/>
              </a:rPr>
              <a:t>Abode of War</a:t>
            </a:r>
            <a:r>
              <a:rPr lang="en-US" dirty="0">
                <a:latin typeface="Segoe UI Semibold" panose="020B0702040204020203" pitchFamily="34" charset="0"/>
              </a:rPr>
              <a:t>): Territories, whose </a:t>
            </a:r>
            <a:r>
              <a:rPr lang="en-US" dirty="0" smtClean="0">
                <a:latin typeface="Segoe UI Semibold" panose="020B0702040204020203" pitchFamily="34" charset="0"/>
              </a:rPr>
              <a:t>	leaders </a:t>
            </a:r>
            <a:r>
              <a:rPr lang="en-US" dirty="0">
                <a:latin typeface="Segoe UI Semibold" panose="020B0702040204020203" pitchFamily="34" charset="0"/>
              </a:rPr>
              <a:t>are </a:t>
            </a:r>
            <a:r>
              <a:rPr lang="en-US" u="sng" dirty="0">
                <a:solidFill>
                  <a:schemeClr val="bg2"/>
                </a:solidFill>
                <a:latin typeface="Segoe UI Semibold" panose="020B0702040204020203" pitchFamily="34" charset="0"/>
              </a:rPr>
              <a:t>called upon to convert to </a:t>
            </a:r>
            <a:r>
              <a:rPr lang="en-US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Islam. </a:t>
            </a:r>
            <a:endParaRPr lang="en-US" u="sng" dirty="0">
              <a:solidFill>
                <a:schemeClr val="bg2"/>
              </a:solidFill>
              <a:latin typeface="Segoe UI Semibold" panose="020B0702040204020203" pitchFamily="34" charset="0"/>
            </a:endParaRP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Segoe UI Semibold" panose="020B0702040204020203" pitchFamily="34" charset="0"/>
              </a:rPr>
              <a:t>Refers to territory that does </a:t>
            </a:r>
            <a:r>
              <a:rPr lang="en-US" sz="3200" u="sng" dirty="0">
                <a:latin typeface="Segoe UI Semibold" panose="020B0702040204020203" pitchFamily="34" charset="0"/>
              </a:rPr>
              <a:t>not</a:t>
            </a:r>
            <a:r>
              <a:rPr lang="en-US" sz="3200" dirty="0">
                <a:latin typeface="Segoe UI Semibold" panose="020B0702040204020203" pitchFamily="34" charset="0"/>
              </a:rPr>
              <a:t> have </a:t>
            </a:r>
            <a:r>
              <a:rPr lang="en-US" sz="3200" u="sng" dirty="0" smtClean="0">
                <a:latin typeface="Segoe UI Semibold" panose="020B0702040204020203" pitchFamily="34" charset="0"/>
              </a:rPr>
              <a:t>treaty of non-aggression or </a:t>
            </a:r>
            <a:r>
              <a:rPr lang="en-US" sz="3200" u="sng" dirty="0">
                <a:latin typeface="Segoe UI Semibold" panose="020B0702040204020203" pitchFamily="34" charset="0"/>
              </a:rPr>
              <a:t>peace </a:t>
            </a:r>
            <a:r>
              <a:rPr lang="en-US" sz="3200" dirty="0">
                <a:latin typeface="Segoe UI Semibold" panose="020B0702040204020203" pitchFamily="34" charset="0"/>
              </a:rPr>
              <a:t>with </a:t>
            </a:r>
            <a:r>
              <a:rPr lang="en-US" sz="3200" dirty="0" smtClean="0">
                <a:latin typeface="Segoe UI Semibold" panose="020B0702040204020203" pitchFamily="34" charset="0"/>
              </a:rPr>
              <a:t>Muslims.</a:t>
            </a:r>
            <a:endParaRPr lang="en-US" sz="3200" dirty="0">
              <a:latin typeface="Segoe UI Semibold" panose="020B0702040204020203" pitchFamily="34" charset="0"/>
            </a:endParaRP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Segoe UI Semibold" panose="020B0702040204020203" pitchFamily="34" charset="0"/>
              </a:rPr>
              <a:t>Jurists trace the concept to </a:t>
            </a:r>
            <a:r>
              <a:rPr lang="en-US" sz="3200" i="1" dirty="0">
                <a:solidFill>
                  <a:schemeClr val="bg2"/>
                </a:solidFill>
                <a:latin typeface="Segoe UI Semibold" panose="020B0702040204020203" pitchFamily="34" charset="0"/>
              </a:rPr>
              <a:t>Muhammad</a:t>
            </a:r>
            <a:r>
              <a:rPr lang="en-US" sz="3200" dirty="0">
                <a:solidFill>
                  <a:schemeClr val="bg2"/>
                </a:solidFill>
                <a:latin typeface="Segoe UI Semibold" panose="020B0702040204020203" pitchFamily="34" charset="0"/>
              </a:rPr>
              <a:t>,                                         </a:t>
            </a:r>
            <a:r>
              <a:rPr lang="en-US" sz="3200" dirty="0">
                <a:latin typeface="Segoe UI Semibold" panose="020B0702040204020203" pitchFamily="34" charset="0"/>
              </a:rPr>
              <a:t>whose </a:t>
            </a:r>
            <a:r>
              <a:rPr lang="en-US" sz="3200" i="1" dirty="0">
                <a:latin typeface="Segoe UI Semibold" panose="020B0702040204020203" pitchFamily="34" charset="0"/>
              </a:rPr>
              <a:t>messages</a:t>
            </a:r>
            <a:r>
              <a:rPr lang="en-US" sz="3200" dirty="0">
                <a:latin typeface="Segoe UI Semibold" panose="020B0702040204020203" pitchFamily="34" charset="0"/>
              </a:rPr>
              <a:t> to the Persian, Abyssinian,                                 and Byzantine emperors demanded that                      </a:t>
            </a:r>
            <a:r>
              <a:rPr lang="en-US" sz="3200" u="sng" dirty="0">
                <a:solidFill>
                  <a:schemeClr val="bg2"/>
                </a:solidFill>
                <a:latin typeface="Segoe UI Semibold" panose="020B0702040204020203" pitchFamily="34" charset="0"/>
              </a:rPr>
              <a:t>they choose between conversion and war</a:t>
            </a:r>
            <a:r>
              <a:rPr lang="en-US" sz="3200" dirty="0">
                <a:solidFill>
                  <a:schemeClr val="bg2"/>
                </a:solidFill>
                <a:latin typeface="Segoe UI Semibold" panose="020B0702040204020203" pitchFamily="34" charset="0"/>
              </a:rPr>
              <a:t>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43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9153144" cy="6858000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When </a:t>
            </a:r>
            <a:r>
              <a:rPr lang="en-US" sz="3600" dirty="0">
                <a:latin typeface="Segoe UI Semibold" panose="020B0702040204020203" pitchFamily="34" charset="0"/>
              </a:rPr>
              <a:t>the leaders of </a:t>
            </a:r>
            <a:r>
              <a:rPr lang="en-US" sz="3600" i="1" dirty="0" smtClean="0">
                <a:latin typeface="Segoe UI Semibold" panose="020B0702040204020203" pitchFamily="34" charset="0"/>
              </a:rPr>
              <a:t>Dar </a:t>
            </a:r>
            <a:r>
              <a:rPr lang="en-US" sz="3600" i="1" dirty="0">
                <a:latin typeface="Segoe UI Semibold" panose="020B0702040204020203" pitchFamily="34" charset="0"/>
              </a:rPr>
              <a:t>al-</a:t>
            </a:r>
            <a:r>
              <a:rPr lang="en-US" sz="3600" i="1" dirty="0" err="1">
                <a:latin typeface="Segoe UI Semibold" panose="020B0702040204020203" pitchFamily="34" charset="0"/>
              </a:rPr>
              <a:t>harb</a:t>
            </a:r>
            <a:r>
              <a:rPr lang="en-US" sz="3600" i="1" dirty="0">
                <a:latin typeface="Segoe UI Semibold" panose="020B0702040204020203" pitchFamily="34" charset="0"/>
              </a:rPr>
              <a:t> </a:t>
            </a:r>
            <a:endParaRPr lang="en-US" sz="3600" i="1" dirty="0" smtClean="0">
              <a:latin typeface="Segoe UI Semibold" panose="020B0702040204020203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600" u="sng" dirty="0" smtClean="0">
                <a:latin typeface="Segoe UI Semibold" panose="020B0702040204020203" pitchFamily="34" charset="0"/>
              </a:rPr>
              <a:t>accept </a:t>
            </a:r>
            <a:r>
              <a:rPr lang="en-US" sz="3600" u="sng" dirty="0">
                <a:latin typeface="Segoe UI Semibold" panose="020B0702040204020203" pitchFamily="34" charset="0"/>
              </a:rPr>
              <a:t>Islam</a:t>
            </a:r>
            <a:r>
              <a:rPr lang="en-US" sz="3600" dirty="0">
                <a:latin typeface="Segoe UI Semibold" panose="020B0702040204020203" pitchFamily="34" charset="0"/>
              </a:rPr>
              <a:t>, </a:t>
            </a:r>
            <a:r>
              <a:rPr lang="en-US" sz="3600" dirty="0" smtClean="0">
                <a:latin typeface="Segoe UI Semibold" panose="020B0702040204020203" pitchFamily="34" charset="0"/>
              </a:rPr>
              <a:t>the </a:t>
            </a:r>
            <a:r>
              <a:rPr lang="en-US" sz="3600" dirty="0">
                <a:latin typeface="Segoe UI Semibold" panose="020B0702040204020203" pitchFamily="34" charset="0"/>
              </a:rPr>
              <a:t>territory becomes </a:t>
            </a:r>
            <a:endParaRPr lang="en-US" sz="3600" dirty="0" smtClean="0">
              <a:latin typeface="Segoe UI Semibold" panose="020B0702040204020203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part </a:t>
            </a:r>
            <a:r>
              <a:rPr lang="en-US" sz="3600" dirty="0">
                <a:latin typeface="Segoe UI Semibold" panose="020B0702040204020203" pitchFamily="34" charset="0"/>
              </a:rPr>
              <a:t>of </a:t>
            </a:r>
            <a:r>
              <a:rPr lang="en-US" sz="3600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Dar al-Islam</a:t>
            </a:r>
            <a:endParaRPr lang="en-US" sz="3600" dirty="0" smtClean="0">
              <a:solidFill>
                <a:schemeClr val="bg2"/>
              </a:solidFill>
              <a:latin typeface="Segoe UI Semibold" panose="020B0702040204020203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where </a:t>
            </a:r>
            <a:r>
              <a:rPr lang="en-US" sz="3600" dirty="0">
                <a:solidFill>
                  <a:schemeClr val="bg2"/>
                </a:solidFill>
                <a:latin typeface="Segoe UI Semibold" panose="020B0702040204020203" pitchFamily="34" charset="0"/>
              </a:rPr>
              <a:t>Islamic law prevails; </a:t>
            </a:r>
            <a:endParaRPr lang="en-US" sz="3600" dirty="0" smtClean="0">
              <a:solidFill>
                <a:schemeClr val="bg2"/>
              </a:solidFill>
              <a:latin typeface="Segoe UI Semibold" panose="020B0702040204020203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200" i="1" dirty="0" smtClean="0">
                <a:latin typeface="Segoe UI Semibold" panose="020B0702040204020203" pitchFamily="34" charset="0"/>
              </a:rPr>
              <a:t>conversely</a:t>
            </a:r>
            <a:r>
              <a:rPr lang="en-US" sz="3200" dirty="0">
                <a:latin typeface="Segoe UI Semibold" panose="020B0702040204020203" pitchFamily="34" charset="0"/>
              </a:rPr>
              <a:t>, </a:t>
            </a:r>
            <a:r>
              <a:rPr lang="en-US" sz="3200" dirty="0" smtClean="0">
                <a:latin typeface="Segoe UI Semibold" panose="020B0702040204020203" pitchFamily="34" charset="0"/>
              </a:rPr>
              <a:t>an </a:t>
            </a:r>
            <a:r>
              <a:rPr lang="en-US" sz="3200" i="1" dirty="0">
                <a:latin typeface="Segoe UI Semibold" panose="020B0702040204020203" pitchFamily="34" charset="0"/>
              </a:rPr>
              <a:t>Islamic</a:t>
            </a:r>
            <a:r>
              <a:rPr lang="en-US" sz="3200" dirty="0">
                <a:latin typeface="Segoe UI Semibold" panose="020B0702040204020203" pitchFamily="34" charset="0"/>
              </a:rPr>
              <a:t> territory </a:t>
            </a:r>
            <a:r>
              <a:rPr lang="en-US" sz="3200" dirty="0" smtClean="0">
                <a:latin typeface="Segoe UI Semibold" panose="020B0702040204020203" pitchFamily="34" charset="0"/>
              </a:rPr>
              <a:t>taken by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200" i="1" dirty="0" smtClean="0">
                <a:latin typeface="Segoe UI Semibold" panose="020B0702040204020203" pitchFamily="34" charset="0"/>
              </a:rPr>
              <a:t>non</a:t>
            </a:r>
            <a:r>
              <a:rPr lang="en-US" sz="3200" dirty="0" smtClean="0">
                <a:latin typeface="Segoe UI Semibold" panose="020B0702040204020203" pitchFamily="34" charset="0"/>
              </a:rPr>
              <a:t>-Muslims  becomes </a:t>
            </a:r>
            <a:r>
              <a:rPr lang="en-US" sz="3200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Dar al-</a:t>
            </a:r>
            <a:r>
              <a:rPr lang="en-US" sz="3200" dirty="0" err="1" smtClean="0">
                <a:solidFill>
                  <a:schemeClr val="bg2"/>
                </a:solidFill>
                <a:latin typeface="Segoe UI Semibold" panose="020B0702040204020203" pitchFamily="34" charset="0"/>
              </a:rPr>
              <a:t>harb</a:t>
            </a:r>
            <a:r>
              <a:rPr lang="en-US" sz="3200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                       </a:t>
            </a:r>
            <a:r>
              <a:rPr lang="en-US" sz="3200" dirty="0" smtClean="0">
                <a:latin typeface="Segoe UI Semibold" panose="020B0702040204020203" pitchFamily="34" charset="0"/>
              </a:rPr>
              <a:t>when Islamic law is replaced.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latin typeface="Segoe UI Semibold" panose="020B0702040204020203" pitchFamily="34" charset="0"/>
              </a:rPr>
              <a:t>	</a:t>
            </a:r>
            <a:endParaRPr lang="en-US" sz="3600" dirty="0" smtClean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9153144" cy="68580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>
                <a:latin typeface="Segoe UI Semibold" panose="020B0702040204020203" pitchFamily="34" charset="0"/>
              </a:rPr>
              <a:t>	</a:t>
            </a:r>
            <a:r>
              <a:rPr lang="en-US" sz="3600" b="1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III.</a:t>
            </a:r>
            <a:r>
              <a:rPr lang="en-US" sz="3600" b="1" dirty="0" smtClean="0">
                <a:latin typeface="Segoe UI Semibold" panose="020B0702040204020203" pitchFamily="34" charset="0"/>
              </a:rPr>
              <a:t> </a:t>
            </a:r>
            <a:r>
              <a:rPr lang="en-US" sz="3600" b="1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Dar al </a:t>
            </a:r>
            <a:r>
              <a:rPr lang="en-US" sz="3600" b="1" u="sng" dirty="0" err="1" smtClean="0">
                <a:solidFill>
                  <a:schemeClr val="bg2"/>
                </a:solidFill>
                <a:latin typeface="Segoe UI Semibold" panose="020B0702040204020203" pitchFamily="34" charset="0"/>
              </a:rPr>
              <a:t>Sulh</a:t>
            </a:r>
            <a:r>
              <a:rPr lang="en-US" sz="3600" b="1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 / </a:t>
            </a:r>
            <a:r>
              <a:rPr lang="en-US" sz="3600" b="1" u="sng" dirty="0" err="1" smtClean="0">
                <a:solidFill>
                  <a:schemeClr val="bg2"/>
                </a:solidFill>
                <a:latin typeface="Segoe UI Semibold" panose="020B0702040204020203" pitchFamily="34" charset="0"/>
              </a:rPr>
              <a:t>Ahd</a:t>
            </a:r>
            <a:r>
              <a:rPr lang="en-US" sz="3600" b="1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 /</a:t>
            </a:r>
            <a:r>
              <a:rPr lang="en-US" sz="3600" b="1" u="sng" dirty="0" err="1" smtClean="0">
                <a:solidFill>
                  <a:schemeClr val="bg2"/>
                </a:solidFill>
                <a:latin typeface="Segoe UI Semibold" panose="020B0702040204020203" pitchFamily="34" charset="0"/>
              </a:rPr>
              <a:t>Hunda</a:t>
            </a:r>
            <a:r>
              <a:rPr lang="en-US" sz="3600" b="1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(</a:t>
            </a:r>
            <a:r>
              <a:rPr lang="en-US" sz="3600" i="1" dirty="0" smtClean="0">
                <a:latin typeface="Segoe UI Semibold" panose="020B0702040204020203" pitchFamily="34" charset="0"/>
              </a:rPr>
              <a:t>Territory/Abode of Treaty/Truce/Calm</a:t>
            </a:r>
            <a:r>
              <a:rPr lang="en-US" sz="3600" dirty="0" smtClean="0">
                <a:latin typeface="Segoe UI Semibold" panose="020B0702040204020203" pitchFamily="34" charset="0"/>
              </a:rPr>
              <a:t>):</a:t>
            </a:r>
            <a:r>
              <a:rPr lang="en-US" sz="3600" dirty="0">
                <a:latin typeface="Segoe UI Semibold" panose="020B0702040204020203" pitchFamily="34" charset="0"/>
              </a:rPr>
              <a:t> </a:t>
            </a:r>
            <a:endParaRPr lang="en-US" sz="3600" dirty="0" smtClean="0">
              <a:latin typeface="Segoe UI Semibold" panose="020B07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i="1" dirty="0" smtClean="0">
                <a:latin typeface="Segoe UI Semibold" panose="020B0702040204020203" pitchFamily="34" charset="0"/>
              </a:rPr>
              <a:t> </a:t>
            </a:r>
            <a:r>
              <a:rPr lang="en-US" sz="3600" i="1" u="sng" dirty="0" smtClean="0">
                <a:latin typeface="Segoe UI Semibold" panose="020B0702040204020203" pitchFamily="34" charset="0"/>
              </a:rPr>
              <a:t>Non-</a:t>
            </a:r>
            <a:r>
              <a:rPr lang="en-US" sz="3600" u="sng" dirty="0" smtClean="0">
                <a:latin typeface="Segoe UI Semibold" panose="020B0702040204020203" pitchFamily="34" charset="0"/>
              </a:rPr>
              <a:t>Muslim</a:t>
            </a:r>
            <a:r>
              <a:rPr lang="en-US" sz="3600" dirty="0" smtClean="0">
                <a:latin typeface="Segoe UI Semibold" panose="020B0702040204020203" pitchFamily="34" charset="0"/>
              </a:rPr>
              <a:t> </a:t>
            </a:r>
            <a:r>
              <a:rPr lang="en-US" sz="3600" dirty="0">
                <a:latin typeface="Segoe UI Semibold" panose="020B0702040204020203" pitchFamily="34" charset="0"/>
              </a:rPr>
              <a:t>territory that has concluded </a:t>
            </a:r>
            <a:endParaRPr lang="en-US" sz="3600" dirty="0" smtClean="0">
              <a:latin typeface="Segoe UI Semibold" panose="020B07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 an </a:t>
            </a:r>
            <a:r>
              <a:rPr lang="en-US" sz="3600" u="sng" dirty="0">
                <a:latin typeface="Segoe UI Semibold" panose="020B0702040204020203" pitchFamily="34" charset="0"/>
              </a:rPr>
              <a:t>armistice</a:t>
            </a:r>
            <a:r>
              <a:rPr lang="en-US" sz="3600" dirty="0">
                <a:latin typeface="Segoe UI Semibold" panose="020B0702040204020203" pitchFamily="34" charset="0"/>
              </a:rPr>
              <a:t> with a Muslim government, </a:t>
            </a:r>
            <a:r>
              <a:rPr lang="en-US" sz="3600" dirty="0" smtClean="0">
                <a:latin typeface="Segoe UI Semibold" panose="020B0702040204020203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agreeing </a:t>
            </a:r>
            <a:r>
              <a:rPr lang="en-US" sz="3600" dirty="0">
                <a:latin typeface="Segoe UI Semibold" panose="020B0702040204020203" pitchFamily="34" charset="0"/>
              </a:rPr>
              <a:t>to </a:t>
            </a:r>
            <a:r>
              <a:rPr lang="en-US" sz="3600" u="sng" dirty="0">
                <a:latin typeface="Segoe UI Semibold" panose="020B0702040204020203" pitchFamily="34" charset="0"/>
              </a:rPr>
              <a:t>protect</a:t>
            </a:r>
            <a:r>
              <a:rPr lang="en-US" sz="3600" dirty="0">
                <a:latin typeface="Segoe UI Semibold" panose="020B0702040204020203" pitchFamily="34" charset="0"/>
              </a:rPr>
              <a:t> Muslims </a:t>
            </a:r>
            <a:r>
              <a:rPr lang="en-US" sz="3600" dirty="0" smtClean="0">
                <a:latin typeface="Segoe UI Semibold" panose="020B0702040204020203" pitchFamily="34" charset="0"/>
              </a:rPr>
              <a:t>&amp; </a:t>
            </a:r>
            <a:r>
              <a:rPr lang="en-US" sz="3600" dirty="0">
                <a:latin typeface="Segoe UI Semibold" panose="020B0702040204020203" pitchFamily="34" charset="0"/>
              </a:rPr>
              <a:t>their clients </a:t>
            </a:r>
            <a:r>
              <a:rPr lang="en-US" sz="3600" dirty="0" smtClean="0">
                <a:latin typeface="Segoe UI Semibold" panose="020B0702040204020203" pitchFamily="34" charset="0"/>
              </a:rPr>
              <a:t> in that </a:t>
            </a:r>
            <a:r>
              <a:rPr lang="en-US" sz="3600" dirty="0">
                <a:latin typeface="Segoe UI Semibold" panose="020B0702040204020203" pitchFamily="34" charset="0"/>
              </a:rPr>
              <a:t>territory </a:t>
            </a:r>
            <a:r>
              <a:rPr lang="en-US" sz="3600" dirty="0" smtClean="0">
                <a:latin typeface="Segoe UI Semibold" panose="020B0702040204020203" pitchFamily="34" charset="0"/>
              </a:rPr>
              <a:t>  and </a:t>
            </a:r>
            <a:r>
              <a:rPr lang="en-US" sz="3600" dirty="0">
                <a:latin typeface="Segoe UI Semibold" panose="020B0702040204020203" pitchFamily="34" charset="0"/>
              </a:rPr>
              <a:t>often including </a:t>
            </a:r>
            <a:endParaRPr lang="en-US" sz="3600" dirty="0" smtClean="0">
              <a:latin typeface="Segoe UI Semibold" panose="020B07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latin typeface="Segoe UI Semibold" panose="020B0702040204020203" pitchFamily="34" charset="0"/>
              </a:rPr>
              <a:t>   		  an </a:t>
            </a:r>
            <a:r>
              <a:rPr lang="en-US" sz="3600" dirty="0">
                <a:latin typeface="Segoe UI Semibold" panose="020B0702040204020203" pitchFamily="34" charset="0"/>
              </a:rPr>
              <a:t>agreement to </a:t>
            </a:r>
            <a:r>
              <a:rPr lang="en-US" sz="3600" u="sng" dirty="0">
                <a:solidFill>
                  <a:schemeClr val="bg2"/>
                </a:solidFill>
                <a:latin typeface="Segoe UI Semibold" panose="020B0702040204020203" pitchFamily="34" charset="0"/>
              </a:rPr>
              <a:t>pay </a:t>
            </a:r>
            <a:r>
              <a:rPr lang="en-US" sz="3600" u="sng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tribute</a:t>
            </a:r>
            <a:r>
              <a:rPr lang="en-US" sz="3600" dirty="0">
                <a:solidFill>
                  <a:schemeClr val="bg2"/>
                </a:solidFill>
                <a:latin typeface="Segoe UI Semibold" panose="020B0702040204020203" pitchFamily="34" charset="0"/>
              </a:rPr>
              <a:t>. </a:t>
            </a:r>
            <a:endParaRPr lang="en-US" sz="3600" dirty="0" smtClean="0">
              <a:solidFill>
                <a:schemeClr val="bg2"/>
              </a:solidFill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28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9153144" cy="6858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FFFF00"/>
                </a:solidFill>
                <a:latin typeface="Segoe UI Semibold" panose="020B0702040204020203" pitchFamily="34" charset="0"/>
              </a:rPr>
              <a:t>Note:</a:t>
            </a:r>
            <a:r>
              <a:rPr lang="en-US" dirty="0" smtClean="0">
                <a:solidFill>
                  <a:srgbClr val="C00000"/>
                </a:solidFill>
                <a:latin typeface="Segoe UI Semibold" panose="020B07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The “division” is not definite,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i="1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Jihad</a:t>
            </a:r>
            <a:r>
              <a:rPr lang="en-US" sz="3200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Segoe UI Semibold" panose="020B0702040204020203" pitchFamily="34" charset="0"/>
              </a:rPr>
              <a:t>/“</a:t>
            </a:r>
            <a:r>
              <a:rPr lang="en-US" sz="3200" dirty="0">
                <a:solidFill>
                  <a:schemeClr val="bg2"/>
                </a:solidFill>
                <a:latin typeface="Segoe UI Semibold" panose="020B0702040204020203" pitchFamily="34" charset="0"/>
              </a:rPr>
              <a:t>Holy War” </a:t>
            </a:r>
            <a:endParaRPr lang="en-US" sz="3200" dirty="0" smtClean="0">
              <a:solidFill>
                <a:schemeClr val="bg2"/>
              </a:solidFill>
              <a:latin typeface="Segoe UI Semibold" panose="020B0702040204020203" pitchFamily="34" charset="0"/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3200" dirty="0" smtClean="0">
                <a:latin typeface="Segoe UI Semibold" panose="020B0702040204020203" pitchFamily="34" charset="0"/>
              </a:rPr>
              <a:t>might </a:t>
            </a:r>
            <a:r>
              <a:rPr lang="en-US" sz="3200" dirty="0">
                <a:latin typeface="Segoe UI Semibold" panose="020B0702040204020203" pitchFamily="34" charset="0"/>
              </a:rPr>
              <a:t>be the case between </a:t>
            </a:r>
            <a:r>
              <a:rPr lang="en-US" sz="32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Dar </a:t>
            </a:r>
            <a:r>
              <a:rPr lang="en-US" sz="3200" dirty="0">
                <a:solidFill>
                  <a:schemeClr val="bg1"/>
                </a:solidFill>
                <a:latin typeface="Segoe UI Semibold" panose="020B0702040204020203" pitchFamily="34" charset="0"/>
              </a:rPr>
              <a:t>al Islam &amp; </a:t>
            </a:r>
            <a:r>
              <a:rPr lang="en-US" sz="32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Dar </a:t>
            </a:r>
            <a:r>
              <a:rPr lang="en-US" sz="3200" dirty="0">
                <a:solidFill>
                  <a:schemeClr val="bg1"/>
                </a:solidFill>
                <a:latin typeface="Segoe UI Semibold" panose="020B0702040204020203" pitchFamily="34" charset="0"/>
              </a:rPr>
              <a:t>al </a:t>
            </a:r>
            <a:r>
              <a:rPr lang="en-US" sz="3200" dirty="0" err="1" smtClean="0">
                <a:solidFill>
                  <a:schemeClr val="bg1"/>
                </a:solidFill>
                <a:latin typeface="Segoe UI Semibold" panose="020B0702040204020203" pitchFamily="34" charset="0"/>
              </a:rPr>
              <a:t>Harb</a:t>
            </a:r>
            <a:r>
              <a:rPr lang="en-US" sz="32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39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9153144" cy="6858000"/>
          </a:xfrm>
        </p:spPr>
        <p:txBody>
          <a:bodyPr>
            <a:noAutofit/>
          </a:bodyPr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US" sz="3200" dirty="0" smtClean="0"/>
              <a:t>The </a:t>
            </a:r>
            <a:r>
              <a:rPr lang="en-US" sz="3200" b="1" dirty="0"/>
              <a:t>Hanafi school of law </a:t>
            </a:r>
            <a:r>
              <a:rPr lang="en-US" sz="3200" dirty="0"/>
              <a:t>holds that territory conquered by </a:t>
            </a:r>
            <a:r>
              <a:rPr lang="en-US" sz="3200" b="1" dirty="0" smtClean="0"/>
              <a:t>non-believers</a:t>
            </a:r>
            <a:r>
              <a:rPr lang="en-US" sz="3200" dirty="0" smtClean="0"/>
              <a:t> </a:t>
            </a:r>
            <a:r>
              <a:rPr lang="en-US" sz="3200" i="1" dirty="0"/>
              <a:t>can </a:t>
            </a:r>
            <a:r>
              <a:rPr lang="en-US" sz="3200" dirty="0"/>
              <a:t>remain </a:t>
            </a:r>
            <a:r>
              <a:rPr lang="en-US" sz="3200" b="1" dirty="0" smtClean="0"/>
              <a:t>Dar </a:t>
            </a:r>
            <a:r>
              <a:rPr lang="en-US" sz="3200" b="1" dirty="0"/>
              <a:t>al-Islam</a:t>
            </a:r>
            <a:r>
              <a:rPr lang="en-US" sz="3200" dirty="0"/>
              <a:t> </a:t>
            </a:r>
            <a:r>
              <a:rPr lang="en-US" sz="3200" i="1" dirty="0"/>
              <a:t>as long as </a:t>
            </a:r>
            <a:r>
              <a:rPr lang="en-US" sz="3200" dirty="0"/>
              <a:t>a </a:t>
            </a:r>
            <a:r>
              <a:rPr lang="en-US" sz="3200" i="1" dirty="0" err="1" smtClean="0"/>
              <a:t>Qadi</a:t>
            </a:r>
            <a:r>
              <a:rPr lang="en-US" sz="3200" dirty="0" smtClean="0"/>
              <a:t> </a:t>
            </a:r>
            <a:r>
              <a:rPr lang="en-US" sz="3200" dirty="0"/>
              <a:t>administers </a:t>
            </a:r>
            <a:r>
              <a:rPr lang="en-US" sz="3200" b="1" dirty="0"/>
              <a:t>Islamic </a:t>
            </a:r>
            <a:r>
              <a:rPr lang="en-US" sz="3200" b="1" dirty="0" smtClean="0"/>
              <a:t>laws </a:t>
            </a:r>
            <a:r>
              <a:rPr lang="en-US" sz="3200" dirty="0" smtClean="0"/>
              <a:t>&amp; </a:t>
            </a:r>
            <a:r>
              <a:rPr lang="en-US" sz="3200" b="1" dirty="0" smtClean="0"/>
              <a:t>Muslims are protected</a:t>
            </a:r>
            <a:r>
              <a:rPr lang="en-US" sz="3200" dirty="0" smtClean="0"/>
              <a:t>. So, in theory </a:t>
            </a:r>
            <a:r>
              <a:rPr lang="en-US" sz="3200" b="1" dirty="0" smtClean="0"/>
              <a:t>all </a:t>
            </a:r>
            <a:r>
              <a:rPr lang="en-US" sz="3200" dirty="0" smtClean="0"/>
              <a:t>countries –where Muslims </a:t>
            </a:r>
            <a:r>
              <a:rPr lang="en-US" sz="3200" i="1" dirty="0" smtClean="0"/>
              <a:t>can</a:t>
            </a:r>
            <a:r>
              <a:rPr lang="en-US" sz="3200" dirty="0" smtClean="0"/>
              <a:t> practice their </a:t>
            </a:r>
            <a:r>
              <a:rPr lang="en-US" sz="3200" b="1" dirty="0" smtClean="0"/>
              <a:t>religion</a:t>
            </a:r>
            <a:r>
              <a:rPr lang="en-US" sz="3200" dirty="0" smtClean="0"/>
              <a:t> freely, are </a:t>
            </a:r>
            <a:r>
              <a:rPr lang="en-US" sz="3200" b="1" dirty="0" err="1" smtClean="0"/>
              <a:t>dar</a:t>
            </a:r>
            <a:r>
              <a:rPr lang="en-US" sz="3200" b="1" dirty="0" smtClean="0"/>
              <a:t> Al Islam</a:t>
            </a:r>
            <a:r>
              <a:rPr lang="en-US" sz="3200" dirty="0" smtClean="0"/>
              <a:t>; thus, </a:t>
            </a:r>
            <a:r>
              <a:rPr lang="en-US" sz="3200" b="1" dirty="0" smtClean="0"/>
              <a:t>no need for declaring Jihad</a:t>
            </a:r>
            <a:r>
              <a:rPr lang="en-US" sz="3200" dirty="0" smtClean="0"/>
              <a:t>.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3200" b="1" i="1" u="sng" dirty="0" smtClean="0">
                <a:solidFill>
                  <a:schemeClr val="bg1"/>
                </a:solidFill>
              </a:rPr>
              <a:t>However</a:t>
            </a:r>
            <a:r>
              <a:rPr lang="en-US" sz="3200" dirty="0" smtClean="0">
                <a:solidFill>
                  <a:schemeClr val="bg1"/>
                </a:solidFill>
              </a:rPr>
              <a:t>, the Islamic </a:t>
            </a:r>
            <a:r>
              <a:rPr lang="en-US" sz="3200" i="1" dirty="0" smtClean="0">
                <a:solidFill>
                  <a:schemeClr val="bg1"/>
                </a:solidFill>
              </a:rPr>
              <a:t>extremist </a:t>
            </a:r>
            <a:r>
              <a:rPr lang="en-US" sz="3200" dirty="0" smtClean="0">
                <a:solidFill>
                  <a:schemeClr val="bg1"/>
                </a:solidFill>
              </a:rPr>
              <a:t>movement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as it has emerged does </a:t>
            </a:r>
            <a:r>
              <a:rPr lang="en-US" sz="3200" b="1" dirty="0" smtClean="0">
                <a:solidFill>
                  <a:schemeClr val="bg1"/>
                </a:solidFill>
              </a:rPr>
              <a:t>NOT</a:t>
            </a:r>
            <a:r>
              <a:rPr lang="en-US" sz="3200" dirty="0" smtClean="0">
                <a:solidFill>
                  <a:schemeClr val="bg1"/>
                </a:solidFill>
              </a:rPr>
              <a:t> adhere to the above- mentioned approach.</a:t>
            </a:r>
          </a:p>
        </p:txBody>
      </p:sp>
    </p:spTree>
    <p:extLst>
      <p:ext uri="{BB962C8B-B14F-4D97-AF65-F5344CB8AC3E}">
        <p14:creationId xmlns:p14="http://schemas.microsoft.com/office/powerpoint/2010/main" val="36080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Islam </a:t>
            </a:r>
            <a:r>
              <a:rPr lang="en-US" b="1" dirty="0" smtClean="0"/>
              <a:t>founded in 622 AD by </a:t>
            </a:r>
            <a:r>
              <a:rPr lang="en-US" b="1" dirty="0" smtClean="0">
                <a:solidFill>
                  <a:schemeClr val="bg1"/>
                </a:solidFill>
              </a:rPr>
              <a:t>Muhammad</a:t>
            </a:r>
            <a:r>
              <a:rPr lang="en-US" b="1" dirty="0" smtClean="0"/>
              <a:t> </a:t>
            </a:r>
            <a:r>
              <a:rPr lang="en-US" sz="2800" b="1" i="1" dirty="0" err="1" smtClean="0">
                <a:solidFill>
                  <a:schemeClr val="bg1"/>
                </a:solidFill>
              </a:rPr>
              <a:t>Muhammad</a:t>
            </a:r>
            <a:r>
              <a:rPr lang="en-US" sz="2800" b="1" i="1" dirty="0" smtClean="0">
                <a:solidFill>
                  <a:schemeClr val="bg1"/>
                </a:solidFill>
              </a:rPr>
              <a:t> ibn Abdullah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/>
              <a:t>(570 AD––632 AD)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800" dirty="0" smtClean="0"/>
              <a:t>  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Abū</a:t>
            </a:r>
            <a:r>
              <a:rPr lang="en-US" sz="2400" i="1" dirty="0" smtClean="0"/>
              <a:t> al-</a:t>
            </a:r>
            <a:r>
              <a:rPr lang="en-US" sz="2400" i="1" dirty="0" err="1" smtClean="0"/>
              <a:t>Qāsim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Muḥammad</a:t>
            </a:r>
            <a:r>
              <a:rPr lang="en-US" sz="2400" i="1" dirty="0" smtClean="0"/>
              <a:t> ibn </a:t>
            </a:r>
            <a:r>
              <a:rPr lang="en-US" sz="2400" i="1" dirty="0" err="1" smtClean="0"/>
              <a:t>ʿAbd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Allāh</a:t>
            </a:r>
            <a:r>
              <a:rPr lang="en-US" sz="2400" i="1" dirty="0" smtClean="0"/>
              <a:t> ibn </a:t>
            </a:r>
            <a:r>
              <a:rPr lang="en-US" sz="2400" i="1" dirty="0" err="1" smtClean="0"/>
              <a:t>ʿAbd</a:t>
            </a:r>
            <a:r>
              <a:rPr lang="en-US" sz="2400" i="1" dirty="0" smtClean="0"/>
              <a:t> al-</a:t>
            </a:r>
            <a:r>
              <a:rPr lang="en-US" sz="2400" i="1" dirty="0" err="1" smtClean="0"/>
              <a:t>Muṭṭalib</a:t>
            </a:r>
            <a:r>
              <a:rPr lang="en-US" sz="2400" i="1" dirty="0" smtClean="0"/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2400" i="1" dirty="0"/>
              <a:t>	</a:t>
            </a:r>
            <a:r>
              <a:rPr lang="en-US" sz="2400" i="1" dirty="0" smtClean="0"/>
              <a:t>ibn </a:t>
            </a:r>
            <a:r>
              <a:rPr lang="en-US" sz="2400" i="1" dirty="0" err="1" smtClean="0"/>
              <a:t>Hāshim</a:t>
            </a:r>
            <a:r>
              <a:rPr lang="en-US" sz="2400" i="1" dirty="0" smtClean="0"/>
              <a:t>)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US" b="1" dirty="0" smtClean="0"/>
              <a:t>The </a:t>
            </a:r>
            <a:r>
              <a:rPr lang="en-US" b="1" dirty="0"/>
              <a:t>founder of Islam </a:t>
            </a:r>
            <a:r>
              <a:rPr lang="en-US" dirty="0"/>
              <a:t>and </a:t>
            </a:r>
            <a:endParaRPr lang="en-US" dirty="0" smtClean="0"/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US" dirty="0" smtClean="0"/>
              <a:t>the </a:t>
            </a:r>
            <a:r>
              <a:rPr lang="en-US" b="1" dirty="0"/>
              <a:t>proclaimer of the </a:t>
            </a:r>
            <a:r>
              <a:rPr lang="en-US" b="1" i="1" dirty="0"/>
              <a:t>Qur’ān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US" dirty="0"/>
              <a:t>Of the </a:t>
            </a:r>
            <a:r>
              <a:rPr lang="en-US" b="1" i="1" dirty="0"/>
              <a:t>Quraysh</a:t>
            </a:r>
            <a:r>
              <a:rPr lang="en-US" b="1" dirty="0"/>
              <a:t> tribe </a:t>
            </a:r>
            <a:r>
              <a:rPr lang="en-US" dirty="0"/>
              <a:t>(</a:t>
            </a:r>
            <a:r>
              <a:rPr lang="en-US" i="1" dirty="0" err="1"/>
              <a:t>Hashim</a:t>
            </a:r>
            <a:r>
              <a:rPr lang="en-US" dirty="0"/>
              <a:t> clan), </a:t>
            </a:r>
            <a:r>
              <a:rPr lang="en-US" b="1" dirty="0"/>
              <a:t>Mecca</a:t>
            </a:r>
            <a:r>
              <a:rPr lang="en-US" sz="2800" b="1" dirty="0"/>
              <a:t>.</a:t>
            </a:r>
          </a:p>
          <a:p>
            <a:pPr marL="914400" lvl="2" indent="0">
              <a:lnSpc>
                <a:spcPct val="160000"/>
              </a:lnSpc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79379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2844-05EB-5642-8D71-33D44D6095F1}" type="slidenum">
              <a:rPr lang="en-US" smtClean="0"/>
              <a:t>30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114697"/>
            <a:ext cx="9144000" cy="57433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&amp; 12</a:t>
            </a:r>
            <a:r>
              <a:rPr lang="en-US" baseline="30000" dirty="0" smtClean="0"/>
              <a:t>th</a:t>
            </a:r>
            <a:r>
              <a:rPr lang="en-US" dirty="0" smtClean="0"/>
              <a:t> c.: </a:t>
            </a:r>
            <a:r>
              <a:rPr lang="en-US" b="1" dirty="0" smtClean="0"/>
              <a:t>Seljuk</a:t>
            </a:r>
            <a:r>
              <a:rPr lang="en-US" dirty="0" smtClean="0"/>
              <a:t> expansion invigorated existing Islamic institutions and </a:t>
            </a:r>
            <a:r>
              <a:rPr lang="en-US" b="1" dirty="0" smtClean="0"/>
              <a:t>revitalized Sunni Islam </a:t>
            </a:r>
            <a:r>
              <a:rPr lang="en-US" dirty="0" smtClean="0"/>
              <a:t>(</a:t>
            </a:r>
            <a:r>
              <a:rPr lang="en-US" b="1" dirty="0" err="1" smtClean="0"/>
              <a:t>Nizam</a:t>
            </a:r>
            <a:r>
              <a:rPr lang="en-US" b="1" dirty="0" smtClean="0"/>
              <a:t> al-</a:t>
            </a:r>
            <a:r>
              <a:rPr lang="en-US" b="1" dirty="0" err="1" smtClean="0"/>
              <a:t>Mulk</a:t>
            </a:r>
            <a:r>
              <a:rPr lang="en-US" dirty="0" smtClean="0"/>
              <a:t>: founded the </a:t>
            </a:r>
            <a:r>
              <a:rPr lang="en-US" b="1" i="1" dirty="0" err="1" smtClean="0"/>
              <a:t>mandrasah</a:t>
            </a:r>
            <a:r>
              <a:rPr lang="en-US" i="1" dirty="0" smtClean="0"/>
              <a:t> </a:t>
            </a:r>
            <a:r>
              <a:rPr lang="en-US" dirty="0" smtClean="0"/>
              <a:t>system)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 smtClean="0"/>
              <a:t>1055:</a:t>
            </a:r>
            <a:r>
              <a:rPr lang="en-US" dirty="0" smtClean="0"/>
              <a:t> Dominated </a:t>
            </a:r>
            <a:r>
              <a:rPr lang="en-US" b="1" dirty="0" smtClean="0"/>
              <a:t>Iran</a:t>
            </a:r>
            <a:r>
              <a:rPr lang="en-US" dirty="0"/>
              <a:t> </a:t>
            </a:r>
            <a:r>
              <a:rPr lang="en-US" dirty="0" smtClean="0"/>
              <a:t>– controlled </a:t>
            </a:r>
            <a:r>
              <a:rPr lang="en-US" b="1" dirty="0" smtClean="0"/>
              <a:t>Baghdad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1071: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Battle of the </a:t>
            </a:r>
            <a:r>
              <a:rPr lang="en-US" b="1" dirty="0" err="1" smtClean="0">
                <a:solidFill>
                  <a:schemeClr val="bg1"/>
                </a:solidFill>
              </a:rPr>
              <a:t>Manzikert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(permanent </a:t>
            </a:r>
            <a:r>
              <a:rPr lang="en-US" b="1" dirty="0" smtClean="0"/>
              <a:t>Turkish </a:t>
            </a:r>
            <a:r>
              <a:rPr lang="en-US" dirty="0" smtClean="0"/>
              <a:t>presence in </a:t>
            </a:r>
            <a:r>
              <a:rPr lang="en-US" b="1" dirty="0" smtClean="0"/>
              <a:t>Asia Minor </a:t>
            </a:r>
            <a:r>
              <a:rPr lang="en-US" dirty="0" smtClean="0"/>
              <a:t>– </a:t>
            </a:r>
            <a:r>
              <a:rPr lang="en-US" b="1" dirty="0" smtClean="0"/>
              <a:t>gradual transformation of the region to a Muslim, Turkish speaking one</a:t>
            </a:r>
            <a:r>
              <a:rPr lang="en-US" dirty="0" smtClean="0"/>
              <a:t>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30798"/>
            <a:ext cx="9144000" cy="96261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Middle East: 11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to 15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c. AD: </a:t>
            </a:r>
            <a:r>
              <a:rPr lang="en-US" sz="3600" b="1" dirty="0" smtClean="0">
                <a:solidFill>
                  <a:schemeClr val="bg2"/>
                </a:solidFill>
              </a:rPr>
              <a:t>Seljuk Turks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686753"/>
            <a:ext cx="8882743" cy="57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99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48"/>
            <a:ext cx="9134128" cy="6833951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09182" y="231717"/>
            <a:ext cx="9024947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1071 AD:</a:t>
            </a:r>
            <a:r>
              <a:rPr lang="en-US" sz="2000" dirty="0" smtClean="0"/>
              <a:t> </a:t>
            </a:r>
            <a:r>
              <a:rPr lang="en-US" sz="2000" b="1" dirty="0" smtClean="0"/>
              <a:t>Decisive Battle </a:t>
            </a:r>
            <a:r>
              <a:rPr lang="en-US" sz="2000" dirty="0"/>
              <a:t>of the </a:t>
            </a:r>
            <a:r>
              <a:rPr lang="en-US" sz="2000" b="1" dirty="0" err="1"/>
              <a:t>Manzikert</a:t>
            </a:r>
            <a:r>
              <a:rPr lang="en-US" sz="2000" dirty="0"/>
              <a:t> </a:t>
            </a:r>
            <a:r>
              <a:rPr lang="en-US" sz="2000" dirty="0" smtClean="0"/>
              <a:t> (Armenia): </a:t>
            </a:r>
            <a:r>
              <a:rPr lang="en-US" sz="2000" b="1" dirty="0" smtClean="0"/>
              <a:t>Greek Emperor </a:t>
            </a:r>
            <a:r>
              <a:rPr lang="en-US" sz="2000" b="1" dirty="0" err="1" smtClean="0"/>
              <a:t>Rhomanos</a:t>
            </a:r>
            <a:r>
              <a:rPr lang="en-US" sz="2000" b="1" dirty="0" smtClean="0"/>
              <a:t> IV Diogenes </a:t>
            </a:r>
            <a:r>
              <a:rPr lang="en-US" sz="2000" dirty="0" smtClean="0"/>
              <a:t>defeated by </a:t>
            </a:r>
            <a:r>
              <a:rPr lang="en-US" sz="2000" b="1" dirty="0" smtClean="0"/>
              <a:t>Seljuk-Turkish</a:t>
            </a:r>
            <a:r>
              <a:rPr lang="en-US" sz="2000" dirty="0" smtClean="0"/>
              <a:t> </a:t>
            </a:r>
            <a:r>
              <a:rPr lang="en-US" sz="2000" b="1" dirty="0" smtClean="0"/>
              <a:t>Sultan Alp-</a:t>
            </a:r>
            <a:r>
              <a:rPr lang="en-US" sz="2000" b="1" dirty="0" err="1" smtClean="0"/>
              <a:t>Arslan</a:t>
            </a:r>
            <a:r>
              <a:rPr lang="en-US" sz="2000" dirty="0" smtClean="0"/>
              <a:t>.  </a:t>
            </a:r>
            <a:r>
              <a:rPr lang="en-US" sz="2000" b="1" dirty="0" smtClean="0"/>
              <a:t>The beginning of the end of the Greek-Christian presence and civilization </a:t>
            </a:r>
            <a:r>
              <a:rPr lang="en-US" sz="2000" dirty="0" smtClean="0"/>
              <a:t>in </a:t>
            </a:r>
            <a:r>
              <a:rPr lang="en-US" sz="2000" b="1" dirty="0" smtClean="0"/>
              <a:t>Asia </a:t>
            </a:r>
            <a:r>
              <a:rPr lang="en-US" sz="2000" b="1" dirty="0"/>
              <a:t>Minor </a:t>
            </a:r>
            <a:r>
              <a:rPr lang="en-US" sz="2000" dirty="0" smtClean="0"/>
              <a:t>(today’s Turkish Anatolia)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62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33</a:t>
            </a:fld>
            <a:endParaRPr lang="en-US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1602376"/>
            <a:ext cx="8865326" cy="5119099"/>
          </a:xfr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13520" cy="1602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Middle East: 11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to 15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Centuries:</a:t>
            </a:r>
            <a:br>
              <a:rPr lang="en-US" sz="2400" b="1" dirty="0" smtClean="0"/>
            </a:br>
            <a:r>
              <a:rPr lang="en-US" sz="3200" b="1" dirty="0" smtClean="0">
                <a:latin typeface="Copperplate Gothic Bold" panose="020E0705020206020404" pitchFamily="34" charset="0"/>
              </a:rPr>
              <a:t>The Crusades</a:t>
            </a:r>
            <a:endParaRPr lang="en-US" sz="3200" b="1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8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34</a:t>
            </a:fld>
            <a:endParaRPr lang="en-US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38" y="1445624"/>
            <a:ext cx="5887494" cy="5412376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0" y="1661160"/>
            <a:ext cx="3074125" cy="50603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  <a:latin typeface="Segoe UI Semibold" panose="020B0702040204020203" pitchFamily="34" charset="0"/>
              </a:rPr>
              <a:t>Most devastating  	 calamity for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  <a:latin typeface="Segoe UI Semibold" panose="020B0702040204020203" pitchFamily="34" charset="0"/>
              </a:rPr>
              <a:t>Byzantine Empire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  <a:latin typeface="Segoe UI Semibold" panose="020B0702040204020203" pitchFamily="34" charset="0"/>
              </a:rPr>
              <a:t>&amp; Eastern Christendom;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  <a:latin typeface="Segoe UI Semibold" panose="020B0702040204020203" pitchFamily="34" charset="0"/>
              </a:rPr>
              <a:t>(First) Fall of Constantinople, April 1204</a:t>
            </a:r>
            <a:endParaRPr lang="en-US" sz="2400" b="1" dirty="0">
              <a:solidFill>
                <a:srgbClr val="FFC000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3520" cy="13585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Middle East: 11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to 15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Centuries:</a:t>
            </a:r>
            <a:br>
              <a:rPr lang="en-US" sz="2400" b="1" dirty="0" smtClean="0"/>
            </a:br>
            <a:r>
              <a:rPr lang="en-US" sz="3200" b="1" dirty="0" smtClean="0">
                <a:latin typeface="Copperplate Gothic Bold" panose="020E0705020206020404" pitchFamily="34" charset="0"/>
              </a:rPr>
              <a:t>The Crusades</a:t>
            </a:r>
            <a:endParaRPr lang="en-US" sz="3200" b="1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9050674" cy="245364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US" sz="2800" dirty="0" smtClean="0"/>
              <a:t>			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Salah ad-Din Yusuf  (1137–1193 AD)</a:t>
            </a:r>
          </a:p>
          <a:p>
            <a:pPr>
              <a:lnSpc>
                <a:spcPct val="160000"/>
              </a:lnSpc>
            </a:pPr>
            <a:r>
              <a:rPr lang="en-US" sz="2000" b="0" dirty="0" smtClean="0"/>
              <a:t> </a:t>
            </a:r>
            <a:r>
              <a:rPr lang="en-US" b="0" dirty="0" smtClean="0"/>
              <a:t>Arabic </a:t>
            </a:r>
            <a:r>
              <a:rPr lang="en-US" b="0" dirty="0"/>
              <a:t>in full </a:t>
            </a:r>
            <a:r>
              <a:rPr lang="en-US" b="0" dirty="0" smtClean="0"/>
              <a:t> </a:t>
            </a:r>
            <a:r>
              <a:rPr lang="en-US" dirty="0" err="1" smtClean="0"/>
              <a:t>Ṣalāḥ</a:t>
            </a:r>
            <a:r>
              <a:rPr lang="en-US" dirty="0" smtClean="0"/>
              <a:t> </a:t>
            </a:r>
            <a:r>
              <a:rPr lang="en-US" dirty="0"/>
              <a:t>al-</a:t>
            </a:r>
            <a:r>
              <a:rPr lang="en-US" dirty="0" err="1"/>
              <a:t>Dīn</a:t>
            </a:r>
            <a:r>
              <a:rPr lang="en-US" dirty="0"/>
              <a:t> </a:t>
            </a:r>
            <a:r>
              <a:rPr lang="en-US" dirty="0" err="1"/>
              <a:t>Yūsuf</a:t>
            </a:r>
            <a:r>
              <a:rPr lang="en-US" dirty="0"/>
              <a:t> ibn </a:t>
            </a:r>
            <a:r>
              <a:rPr lang="en-US" dirty="0" err="1"/>
              <a:t>Ayyūb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b="0" dirty="0" smtClean="0"/>
              <a:t>(</a:t>
            </a:r>
            <a:r>
              <a:rPr lang="en-US" b="0" i="1" dirty="0" smtClean="0"/>
              <a:t>Righteousness </a:t>
            </a:r>
            <a:r>
              <a:rPr lang="en-US" b="0" i="1" dirty="0"/>
              <a:t>of the Faith, Joseph, </a:t>
            </a:r>
            <a:r>
              <a:rPr lang="en-US" b="0" i="1" dirty="0" smtClean="0"/>
              <a:t> Son </a:t>
            </a:r>
            <a:r>
              <a:rPr lang="en-US" b="0" i="1" dirty="0"/>
              <a:t>of </a:t>
            </a:r>
            <a:r>
              <a:rPr lang="en-US" b="0" i="1" dirty="0" smtClean="0"/>
              <a:t>Job</a:t>
            </a:r>
            <a:r>
              <a:rPr lang="en-US" b="0" dirty="0" smtClean="0"/>
              <a:t>), a.k.a. </a:t>
            </a:r>
            <a:r>
              <a:rPr lang="en-US" dirty="0"/>
              <a:t>al-Malik al-</a:t>
            </a:r>
            <a:r>
              <a:rPr lang="en-US" dirty="0" err="1"/>
              <a:t>Nāṣir</a:t>
            </a:r>
            <a:r>
              <a:rPr lang="en-US" dirty="0"/>
              <a:t> </a:t>
            </a:r>
            <a:r>
              <a:rPr lang="en-US" dirty="0" err="1"/>
              <a:t>Ṣalāḥ</a:t>
            </a:r>
            <a:r>
              <a:rPr lang="en-US" dirty="0"/>
              <a:t> al-</a:t>
            </a:r>
            <a:r>
              <a:rPr lang="en-US" dirty="0" err="1"/>
              <a:t>Dīn</a:t>
            </a:r>
            <a:r>
              <a:rPr lang="en-US" dirty="0"/>
              <a:t> </a:t>
            </a:r>
            <a:r>
              <a:rPr lang="en-US" dirty="0" err="1"/>
              <a:t>Yūsuf</a:t>
            </a:r>
            <a:r>
              <a:rPr lang="en-US" dirty="0"/>
              <a:t> </a:t>
            </a:r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35</a:t>
            </a:fld>
            <a:endParaRPr lang="en-US"/>
          </a:p>
        </p:txBody>
      </p:sp>
      <p:pic>
        <p:nvPicPr>
          <p:cNvPr id="9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0880"/>
            <a:ext cx="2026919" cy="3490595"/>
          </a:xfrm>
        </p:spPr>
      </p:pic>
      <p:sp>
        <p:nvSpPr>
          <p:cNvPr id="2" name="Rectangle 1"/>
          <p:cNvSpPr/>
          <p:nvPr/>
        </p:nvSpPr>
        <p:spPr>
          <a:xfrm>
            <a:off x="2026921" y="3072348"/>
            <a:ext cx="7117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Greatest </a:t>
            </a:r>
            <a:r>
              <a:rPr lang="en-US" sz="2400" b="1" dirty="0"/>
              <a:t>Muslim warrior king</a:t>
            </a:r>
            <a:r>
              <a:rPr lang="en-US" sz="2400" b="1" dirty="0" smtClean="0"/>
              <a:t>: </a:t>
            </a:r>
            <a:r>
              <a:rPr lang="en-US" sz="2400" dirty="0" smtClean="0"/>
              <a:t>born </a:t>
            </a:r>
            <a:r>
              <a:rPr lang="en-US" sz="2400" dirty="0"/>
              <a:t>into a prominent </a:t>
            </a:r>
            <a:r>
              <a:rPr lang="en-US" sz="2400" b="1" dirty="0"/>
              <a:t>Kurdish </a:t>
            </a:r>
            <a:r>
              <a:rPr lang="en-US" sz="2400" dirty="0" smtClean="0"/>
              <a:t>family 1137/38 </a:t>
            </a:r>
            <a:r>
              <a:rPr lang="en-US" sz="2400" b="1" dirty="0" smtClean="0"/>
              <a:t>Tikrit</a:t>
            </a:r>
            <a:r>
              <a:rPr lang="en-US" sz="2400" dirty="0" smtClean="0"/>
              <a:t>, Mesopotamia; died 1193 in Damascus. </a:t>
            </a:r>
            <a:r>
              <a:rPr lang="en-US" sz="2400" b="1" dirty="0" smtClean="0"/>
              <a:t>Sultan of Egypt, Syria, Yemen</a:t>
            </a:r>
            <a:r>
              <a:rPr lang="en-US" sz="2400" dirty="0" smtClean="0"/>
              <a:t>, and </a:t>
            </a:r>
            <a:r>
              <a:rPr lang="en-US" sz="2400" b="1" dirty="0" smtClean="0"/>
              <a:t>Palestine</a:t>
            </a:r>
            <a:r>
              <a:rPr lang="en-US" sz="2400" dirty="0" smtClean="0"/>
              <a:t>,  founder </a:t>
            </a:r>
            <a:r>
              <a:rPr lang="en-US" sz="2400" dirty="0"/>
              <a:t>of the </a:t>
            </a:r>
            <a:r>
              <a:rPr lang="en-US" sz="2400" b="1" dirty="0" err="1" smtClean="0"/>
              <a:t>Ayyubid</a:t>
            </a:r>
            <a:r>
              <a:rPr lang="en-US" sz="2400" b="1" dirty="0" smtClean="0"/>
              <a:t> dynasty</a:t>
            </a:r>
            <a:r>
              <a:rPr lang="en-US" sz="2400" dirty="0" smtClean="0"/>
              <a:t>.                     Wars </a:t>
            </a:r>
            <a:r>
              <a:rPr lang="en-US" sz="2400" dirty="0"/>
              <a:t>against </a:t>
            </a:r>
            <a:r>
              <a:rPr lang="en-US" sz="2400" dirty="0" smtClean="0"/>
              <a:t>the </a:t>
            </a:r>
            <a:r>
              <a:rPr lang="en-US" sz="2400" b="1" dirty="0" smtClean="0"/>
              <a:t>Crusaders</a:t>
            </a:r>
            <a:r>
              <a:rPr lang="en-US" sz="2400" dirty="0" smtClean="0"/>
              <a:t>; his </a:t>
            </a:r>
            <a:r>
              <a:rPr lang="en-US" sz="2400" b="1" dirty="0" smtClean="0"/>
              <a:t>capture of Jerusalem </a:t>
            </a:r>
            <a:r>
              <a:rPr lang="en-US" sz="2400" dirty="0" smtClean="0"/>
              <a:t>(</a:t>
            </a:r>
            <a:r>
              <a:rPr lang="en-US" sz="2400" b="1" dirty="0" smtClean="0"/>
              <a:t>1187</a:t>
            </a:r>
            <a:r>
              <a:rPr lang="en-US" sz="2400" dirty="0" smtClean="0"/>
              <a:t>) ended </a:t>
            </a:r>
            <a:r>
              <a:rPr lang="en-US" sz="2400" dirty="0"/>
              <a:t>its nearly </a:t>
            </a:r>
            <a:r>
              <a:rPr lang="en-US" sz="2400" dirty="0" smtClean="0"/>
              <a:t>9 </a:t>
            </a:r>
            <a:r>
              <a:rPr lang="en-US" sz="2400" dirty="0"/>
              <a:t>decades </a:t>
            </a:r>
            <a:r>
              <a:rPr lang="en-US" sz="2400" dirty="0" smtClean="0"/>
              <a:t>occupation </a:t>
            </a:r>
            <a:r>
              <a:rPr lang="en-US" sz="2400" dirty="0"/>
              <a:t>by </a:t>
            </a:r>
            <a:r>
              <a:rPr lang="en-US" sz="2400" b="1" dirty="0" smtClean="0"/>
              <a:t>Franks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663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72"/>
            <a:ext cx="9144000" cy="97939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Middle East: 11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to 15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Centuries: </a:t>
            </a:r>
            <a:r>
              <a:rPr lang="en-US" sz="2800" b="1" dirty="0" smtClean="0">
                <a:solidFill>
                  <a:schemeClr val="bg2"/>
                </a:solidFill>
                <a:latin typeface="Copperplate Gothic Bold" panose="020E0705020206020404" pitchFamily="34" charset="0"/>
              </a:rPr>
              <a:t>The Mongols</a:t>
            </a:r>
            <a:endParaRPr lang="en-US" sz="2800" b="1" dirty="0">
              <a:solidFill>
                <a:schemeClr val="bg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10194"/>
            <a:ext cx="9144001" cy="5708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13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</a:t>
            </a:r>
            <a:r>
              <a:rPr lang="en-US" sz="2400" dirty="0" smtClean="0"/>
              <a:t>.: </a:t>
            </a:r>
            <a:r>
              <a:rPr lang="en-US" sz="2400" b="1" dirty="0" smtClean="0"/>
              <a:t>Mongol invasions </a:t>
            </a:r>
            <a:r>
              <a:rPr lang="en-US" sz="2400" dirty="0" smtClean="0"/>
              <a:t>brought nothing but </a:t>
            </a:r>
            <a:r>
              <a:rPr lang="en-US" sz="2400" b="1" dirty="0" smtClean="0">
                <a:solidFill>
                  <a:schemeClr val="bg2"/>
                </a:solidFill>
              </a:rPr>
              <a:t>destruction</a:t>
            </a:r>
            <a:r>
              <a:rPr lang="en-US" sz="2400" dirty="0" smtClean="0"/>
              <a:t>,                                but did </a:t>
            </a:r>
            <a:r>
              <a:rPr lang="en-US" sz="2400" b="1" dirty="0" smtClean="0"/>
              <a:t>not</a:t>
            </a:r>
            <a:r>
              <a:rPr lang="en-US" sz="2400" dirty="0" smtClean="0"/>
              <a:t> succeed in destroying </a:t>
            </a:r>
            <a:r>
              <a:rPr lang="en-US" sz="2400" b="1" dirty="0" smtClean="0"/>
              <a:t>Islamic order </a:t>
            </a:r>
            <a:r>
              <a:rPr lang="en-US" sz="2400" dirty="0" smtClean="0"/>
              <a:t>in the Middle East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1258: </a:t>
            </a:r>
            <a:r>
              <a:rPr lang="en-US" sz="2400" b="1" dirty="0" err="1" smtClean="0"/>
              <a:t>Hulagu</a:t>
            </a:r>
            <a:r>
              <a:rPr lang="en-US" sz="2400" b="1" dirty="0"/>
              <a:t> </a:t>
            </a:r>
            <a:r>
              <a:rPr lang="en-US" sz="2400" b="1" dirty="0" smtClean="0"/>
              <a:t>Khan </a:t>
            </a:r>
            <a:r>
              <a:rPr lang="en-US" sz="2400" dirty="0" smtClean="0"/>
              <a:t>(son of </a:t>
            </a:r>
            <a:r>
              <a:rPr lang="en-US" sz="2400" b="1" dirty="0" smtClean="0"/>
              <a:t>Genghis Khan</a:t>
            </a:r>
            <a:r>
              <a:rPr lang="en-US" sz="2400" dirty="0" smtClean="0"/>
              <a:t>) </a:t>
            </a:r>
            <a:r>
              <a:rPr lang="en-US" sz="2400" b="1" dirty="0" smtClean="0"/>
              <a:t>sacked</a:t>
            </a:r>
            <a:r>
              <a:rPr lang="en-US" sz="2400" dirty="0" smtClean="0"/>
              <a:t> </a:t>
            </a:r>
            <a:r>
              <a:rPr lang="en-US" sz="2400" i="1" dirty="0" smtClean="0"/>
              <a:t>Baghdad</a:t>
            </a:r>
            <a:r>
              <a:rPr lang="en-US" sz="2400" dirty="0" smtClean="0"/>
              <a:t> and killed the </a:t>
            </a:r>
            <a:r>
              <a:rPr lang="en-US" sz="2400" b="1" dirty="0" smtClean="0"/>
              <a:t>Abbasid caliph </a:t>
            </a:r>
            <a:r>
              <a:rPr lang="en-US" sz="2400" dirty="0" smtClean="0"/>
              <a:t>– </a:t>
            </a:r>
            <a:r>
              <a:rPr lang="en-US" sz="2400" b="1" dirty="0" smtClean="0"/>
              <a:t>Ending the Abbasid Caliphate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9" y="3405051"/>
            <a:ext cx="7219404" cy="34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81"/>
            <a:ext cx="9112250" cy="10577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bg2"/>
                </a:solidFill>
              </a:rPr>
              <a:t>The </a:t>
            </a:r>
            <a:r>
              <a:rPr lang="en-US" sz="3200" b="1" dirty="0" err="1" smtClean="0">
                <a:solidFill>
                  <a:schemeClr val="bg2"/>
                </a:solidFill>
              </a:rPr>
              <a:t>Mamluks</a:t>
            </a:r>
            <a:r>
              <a:rPr lang="en-US" sz="3200" b="1" dirty="0" smtClean="0">
                <a:solidFill>
                  <a:schemeClr val="bg2"/>
                </a:solidFill>
              </a:rPr>
              <a:t> &amp; Tatars’ invasions  </a:t>
            </a:r>
            <a:r>
              <a:rPr lang="en-US" sz="3200" b="1" dirty="0" smtClean="0"/>
              <a:t>(</a:t>
            </a:r>
            <a:r>
              <a:rPr lang="en-US" sz="3200" b="1" i="1" dirty="0" smtClean="0"/>
              <a:t>Tamerlane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9531"/>
            <a:ext cx="9144000" cy="30911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1381–1402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Tamerlane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hordes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devastates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Iran –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Asia Minor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c.: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Mamluks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(Turkish tribe,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Cairo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sultanate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defeated the Mongols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1260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Masters of Syria – Rulers of Egypt until 1517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56" y="4067033"/>
            <a:ext cx="6259426" cy="27815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37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167640" y="5425440"/>
            <a:ext cx="3032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Battle </a:t>
            </a:r>
            <a:r>
              <a:rPr lang="en-US" sz="2800" b="1" dirty="0">
                <a:solidFill>
                  <a:schemeClr val="bg1"/>
                </a:solidFill>
              </a:rPr>
              <a:t>of Ankara </a:t>
            </a:r>
            <a:r>
              <a:rPr lang="en-US" sz="2800" b="1" dirty="0" smtClean="0">
                <a:solidFill>
                  <a:schemeClr val="bg1"/>
                </a:solidFill>
              </a:rPr>
              <a:t>1402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l-G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7" y="4861560"/>
            <a:ext cx="9030789" cy="174824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Ottoman Turkish Sultan </a:t>
            </a:r>
            <a:r>
              <a:rPr lang="en-US" sz="2800" i="1" dirty="0" err="1" smtClean="0">
                <a:solidFill>
                  <a:schemeClr val="bg2"/>
                </a:solidFill>
              </a:rPr>
              <a:t>Bayezid</a:t>
            </a:r>
            <a:r>
              <a:rPr lang="en-US" sz="2800" i="1" dirty="0" smtClean="0">
                <a:solidFill>
                  <a:schemeClr val="bg2"/>
                </a:solidFill>
              </a:rPr>
              <a:t> I 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i="1" dirty="0" err="1" smtClean="0">
                <a:solidFill>
                  <a:schemeClr val="bg2"/>
                </a:solidFill>
              </a:rPr>
              <a:t>Yildirim</a:t>
            </a:r>
            <a:r>
              <a:rPr lang="en-US" sz="2800" i="1" dirty="0" smtClean="0">
                <a:solidFill>
                  <a:schemeClr val="bg2"/>
                </a:solidFill>
              </a:rPr>
              <a:t> </a:t>
            </a:r>
            <a:r>
              <a:rPr lang="en-US" sz="2800" dirty="0" smtClean="0"/>
              <a:t>[=</a:t>
            </a:r>
            <a:r>
              <a:rPr lang="en-US" sz="2800" dirty="0" err="1" smtClean="0"/>
              <a:t>Thunderbold</a:t>
            </a:r>
            <a:r>
              <a:rPr lang="en-US" sz="2800" dirty="0" smtClean="0"/>
              <a:t>]   </a:t>
            </a:r>
            <a:br>
              <a:rPr lang="en-US" sz="2800" dirty="0" smtClean="0"/>
            </a:br>
            <a:r>
              <a:rPr lang="en-US" sz="2800" dirty="0"/>
              <a:t> </a:t>
            </a:r>
            <a:r>
              <a:rPr lang="en-US" sz="2800" dirty="0" smtClean="0"/>
              <a:t>(1360-1403),  after the </a:t>
            </a:r>
            <a:r>
              <a:rPr lang="en-US" sz="2800" dirty="0" smtClean="0">
                <a:solidFill>
                  <a:schemeClr val="bg2"/>
                </a:solidFill>
              </a:rPr>
              <a:t>battle of </a:t>
            </a:r>
            <a:r>
              <a:rPr lang="en-US" sz="2800" i="1" dirty="0" smtClean="0">
                <a:solidFill>
                  <a:schemeClr val="bg2"/>
                </a:solidFill>
              </a:rPr>
              <a:t>Ankara </a:t>
            </a:r>
            <a:r>
              <a:rPr lang="en-US" sz="2800" dirty="0" smtClean="0">
                <a:solidFill>
                  <a:schemeClr val="bg2"/>
                </a:solidFill>
              </a:rPr>
              <a:t>(1402),  </a:t>
            </a:r>
            <a:r>
              <a:rPr lang="en-US" sz="2800" dirty="0" smtClean="0"/>
              <a:t>defeated </a:t>
            </a:r>
            <a:br>
              <a:rPr lang="en-US" sz="2800" dirty="0" smtClean="0"/>
            </a:br>
            <a:r>
              <a:rPr lang="en-US" sz="2800" dirty="0" smtClean="0"/>
              <a:t> and captured by  </a:t>
            </a:r>
            <a:r>
              <a:rPr lang="en-US" sz="2800" i="1" dirty="0" smtClean="0">
                <a:solidFill>
                  <a:schemeClr val="bg2"/>
                </a:solidFill>
              </a:rPr>
              <a:t>Tamerlane</a:t>
            </a:r>
            <a:r>
              <a:rPr lang="en-US" sz="2800" dirty="0" smtClean="0">
                <a:solidFill>
                  <a:schemeClr val="bg2"/>
                </a:solidFill>
              </a:rPr>
              <a:t>  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848"/>
          <a:stretch>
            <a:fillRect/>
          </a:stretch>
        </p:blipFill>
        <p:spPr>
          <a:xfrm>
            <a:off x="1" y="63216"/>
            <a:ext cx="9144000" cy="479834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72"/>
            <a:ext cx="9144000" cy="813934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Concluding Remarks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8607"/>
            <a:ext cx="9144000" cy="6039394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800" b="1" u="sng" dirty="0" smtClean="0">
                <a:latin typeface="Segoe UI Semibold" panose="020B0702040204020203" pitchFamily="34" charset="0"/>
              </a:rPr>
              <a:t>Consolidation process </a:t>
            </a:r>
            <a:r>
              <a:rPr lang="en-US" sz="2800" b="1" dirty="0" smtClean="0">
                <a:latin typeface="Segoe UI Semibold" panose="020B0702040204020203" pitchFamily="34" charset="0"/>
              </a:rPr>
              <a:t>of the Arab empires </a:t>
            </a:r>
            <a:r>
              <a:rPr lang="en-US" sz="28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partly </a:t>
            </a:r>
            <a:r>
              <a:rPr lang="en-US" sz="2800" b="1" dirty="0" smtClean="0">
                <a:latin typeface="Segoe UI Semibold" panose="020B0702040204020203" pitchFamily="34" charset="0"/>
              </a:rPr>
              <a:t>allowed local customs to continue; however, </a:t>
            </a:r>
            <a:r>
              <a:rPr lang="en-US" sz="2800" b="1" dirty="0">
                <a:latin typeface="Segoe UI Semibold" panose="020B0702040204020203" pitchFamily="34" charset="0"/>
              </a:rPr>
              <a:t> </a:t>
            </a:r>
            <a:r>
              <a:rPr lang="en-US" sz="2800" b="1" dirty="0" smtClean="0">
                <a:latin typeface="Segoe UI Semibold" panose="020B0702040204020203" pitchFamily="34" charset="0"/>
              </a:rPr>
              <a:t>               total predominance of </a:t>
            </a:r>
            <a:r>
              <a:rPr lang="en-US" sz="2800" b="1" dirty="0" smtClean="0">
                <a:latin typeface="Segoe UI Semibold" panose="020B0702040204020203" pitchFamily="34" charset="0"/>
              </a:rPr>
              <a:t> </a:t>
            </a:r>
            <a:r>
              <a:rPr lang="en-US" sz="2800" u="sng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Islam</a:t>
            </a:r>
            <a:r>
              <a:rPr lang="en-US" sz="2800" b="1" dirty="0" smtClean="0">
                <a:latin typeface="Segoe UI Semibold" panose="020B0702040204020203" pitchFamily="34" charset="0"/>
              </a:rPr>
              <a:t>  in state </a:t>
            </a:r>
            <a:r>
              <a:rPr lang="en-US" sz="2800" b="1" dirty="0" smtClean="0">
                <a:latin typeface="Segoe UI Semibold" panose="020B0702040204020203" pitchFamily="34" charset="0"/>
              </a:rPr>
              <a:t>and society</a:t>
            </a:r>
          </a:p>
          <a:p>
            <a:pPr>
              <a:lnSpc>
                <a:spcPct val="170000"/>
              </a:lnSpc>
            </a:pPr>
            <a:r>
              <a:rPr lang="en-US" sz="2400" b="1" dirty="0" smtClean="0">
                <a:latin typeface="Segoe UI Semibold" panose="020B0702040204020203" pitchFamily="34" charset="0"/>
              </a:rPr>
              <a:t>Moral imperatives of </a:t>
            </a:r>
            <a:r>
              <a:rPr lang="en-US" sz="2400" b="1" i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Quran</a:t>
            </a:r>
            <a:r>
              <a:rPr lang="en-US" sz="2400" b="1" dirty="0" smtClean="0">
                <a:latin typeface="Segoe UI Semibold" panose="020B0702040204020203" pitchFamily="34" charset="0"/>
              </a:rPr>
              <a:t> were elaborated and formed core of the </a:t>
            </a:r>
            <a:r>
              <a:rPr lang="en-US" sz="2400" b="1" i="1" dirty="0" smtClean="0">
                <a:latin typeface="Segoe UI Semibold" panose="020B0702040204020203" pitchFamily="34" charset="0"/>
              </a:rPr>
              <a:t>Shari ‘ah</a:t>
            </a:r>
            <a:r>
              <a:rPr lang="en-US" sz="2400" b="1" dirty="0" smtClean="0">
                <a:latin typeface="Segoe UI Semibold" panose="020B0702040204020203" pitchFamily="34" charset="0"/>
              </a:rPr>
              <a:t>, sacred </a:t>
            </a:r>
            <a:r>
              <a:rPr lang="en-US" sz="2400" b="1" u="sng" dirty="0" smtClean="0">
                <a:latin typeface="Segoe UI Semibold" panose="020B0702040204020203" pitchFamily="34" charset="0"/>
              </a:rPr>
              <a:t>legal system </a:t>
            </a:r>
            <a:r>
              <a:rPr lang="en-US" sz="2400" b="1" dirty="0" smtClean="0">
                <a:latin typeface="Segoe UI Semibold" panose="020B0702040204020203" pitchFamily="34" charset="0"/>
              </a:rPr>
              <a:t>of everyday activities</a:t>
            </a:r>
          </a:p>
          <a:p>
            <a:pPr>
              <a:lnSpc>
                <a:spcPct val="17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The </a:t>
            </a:r>
            <a:r>
              <a:rPr lang="en-US" sz="2400" i="1" dirty="0" err="1" smtClean="0">
                <a:solidFill>
                  <a:schemeClr val="bg1"/>
                </a:solidFill>
                <a:latin typeface="Segoe UI Semibold" panose="020B0702040204020203" pitchFamily="34" charset="0"/>
              </a:rPr>
              <a:t>ulama</a:t>
            </a:r>
            <a:r>
              <a:rPr lang="en-US" sz="24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</a:t>
            </a:r>
            <a:r>
              <a:rPr lang="en-US" sz="2400" b="1" dirty="0" smtClean="0">
                <a:latin typeface="Segoe UI Semibold" panose="020B0702040204020203" pitchFamily="34" charset="0"/>
              </a:rPr>
              <a:t>were overseeing enforcement of the </a:t>
            </a:r>
            <a:r>
              <a:rPr lang="en-US" sz="2400" b="1" i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Shari ‘ah                                                          </a:t>
            </a:r>
            <a:r>
              <a:rPr lang="en-US" sz="2800" b="1" dirty="0" smtClean="0">
                <a:latin typeface="Segoe UI Semibold" panose="020B0702040204020203" pitchFamily="34" charset="0"/>
              </a:rPr>
              <a:t>transmitting the norms of the </a:t>
            </a:r>
            <a:r>
              <a:rPr lang="en-US" sz="2800" b="1" u="sng" dirty="0" smtClean="0">
                <a:latin typeface="Segoe UI Semibold" panose="020B0702040204020203" pitchFamily="34" charset="0"/>
              </a:rPr>
              <a:t>Islamic </a:t>
            </a:r>
            <a:r>
              <a:rPr lang="en-US" sz="2800" b="1" u="sng" dirty="0" smtClean="0">
                <a:latin typeface="Segoe UI Semibold" panose="020B0702040204020203" pitchFamily="34" charset="0"/>
              </a:rPr>
              <a:t>society</a:t>
            </a:r>
            <a:endParaRPr lang="en-US" sz="2800" b="1" u="sng" dirty="0" smtClean="0">
              <a:latin typeface="Segoe UI Semibold" panose="020B07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Islam </a:t>
            </a:r>
            <a:r>
              <a:rPr lang="en-US" b="1" dirty="0" smtClean="0"/>
              <a:t>=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/>
              <a:t>Uncompromised Monotheism;  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US" b="1" dirty="0" smtClean="0"/>
              <a:t>Basic notions:</a:t>
            </a:r>
          </a:p>
          <a:p>
            <a:pPr lvl="2">
              <a:lnSpc>
                <a:spcPct val="160000"/>
              </a:lnSpc>
            </a:pPr>
            <a:r>
              <a:rPr lang="en-US" sz="3200" b="1" i="1" u="sng" dirty="0" smtClean="0">
                <a:solidFill>
                  <a:schemeClr val="bg1"/>
                </a:solidFill>
              </a:rPr>
              <a:t>Islam</a:t>
            </a:r>
            <a:r>
              <a:rPr lang="en-US" sz="3200" b="1" i="1" dirty="0" smtClean="0">
                <a:solidFill>
                  <a:schemeClr val="bg1"/>
                </a:solidFill>
              </a:rPr>
              <a:t>:</a:t>
            </a:r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 smtClean="0"/>
              <a:t>“Submission to the will of God (Allah)”</a:t>
            </a:r>
          </a:p>
          <a:p>
            <a:pPr lvl="2">
              <a:lnSpc>
                <a:spcPct val="160000"/>
              </a:lnSpc>
            </a:pPr>
            <a:r>
              <a:rPr lang="en-US" sz="3200" b="1" i="1" u="sng" dirty="0" smtClean="0">
                <a:solidFill>
                  <a:schemeClr val="bg1"/>
                </a:solidFill>
              </a:rPr>
              <a:t>Muslim</a:t>
            </a:r>
            <a:r>
              <a:rPr lang="en-US" sz="3200" b="1" i="1" dirty="0" smtClean="0">
                <a:solidFill>
                  <a:schemeClr val="bg1"/>
                </a:solidFill>
              </a:rPr>
              <a:t>:</a:t>
            </a:r>
            <a:r>
              <a:rPr lang="en-US" sz="3200" b="1" dirty="0" smtClean="0"/>
              <a:t>  “Those who have submitted to                                                   the will of God (Allah)”</a:t>
            </a:r>
          </a:p>
          <a:p>
            <a:pPr lvl="2">
              <a:lnSpc>
                <a:spcPct val="160000"/>
              </a:lnSpc>
            </a:pPr>
            <a:r>
              <a:rPr lang="en-US" sz="3200" b="1" i="1" u="sng" dirty="0" err="1" smtClean="0">
                <a:solidFill>
                  <a:schemeClr val="bg1"/>
                </a:solidFill>
              </a:rPr>
              <a:t>Ummah</a:t>
            </a:r>
            <a:r>
              <a:rPr lang="en-US" sz="3200" b="1" i="1" dirty="0" smtClean="0">
                <a:solidFill>
                  <a:schemeClr val="bg1"/>
                </a:solidFill>
              </a:rPr>
              <a:t>: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/>
              <a:t>Community of the faithful to the laws prescribed by God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04930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458"/>
            <a:ext cx="9144000" cy="6039394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Segoe UI Semibold" panose="020B0702040204020203" pitchFamily="34" charset="0"/>
              </a:rPr>
              <a:t>The </a:t>
            </a:r>
            <a:r>
              <a:rPr lang="en-US" sz="2800" b="1" u="sng" dirty="0" smtClean="0">
                <a:solidFill>
                  <a:srgbClr val="FFFF00"/>
                </a:solidFill>
                <a:latin typeface="Segoe UI Semibold" panose="020B0702040204020203" pitchFamily="34" charset="0"/>
              </a:rPr>
              <a:t>Mongol invasions</a:t>
            </a:r>
            <a:r>
              <a:rPr lang="en-US" sz="2800" b="1" dirty="0" smtClean="0">
                <a:solidFill>
                  <a:srgbClr val="FFFF00"/>
                </a:solidFill>
                <a:latin typeface="Segoe UI Semibold" panose="020B0702040204020203" pitchFamily="34" charset="0"/>
              </a:rPr>
              <a:t>  </a:t>
            </a:r>
            <a:r>
              <a:rPr lang="en-US" sz="2800" b="1" dirty="0" smtClean="0">
                <a:latin typeface="Segoe UI Semibold" panose="020B0702040204020203" pitchFamily="34" charset="0"/>
              </a:rPr>
              <a:t>were a </a:t>
            </a:r>
            <a:r>
              <a:rPr lang="en-US" sz="2800" b="1" i="1" dirty="0" smtClean="0">
                <a:latin typeface="Segoe UI Semibold" panose="020B0702040204020203" pitchFamily="34" charset="0"/>
              </a:rPr>
              <a:t>shock</a:t>
            </a:r>
            <a:r>
              <a:rPr lang="en-US" sz="2800" b="1" dirty="0" smtClean="0">
                <a:latin typeface="Segoe UI Semibold" panose="020B0702040204020203" pitchFamily="34" charset="0"/>
              </a:rPr>
              <a:t>  to Islamic order reinvigorated by  the </a:t>
            </a:r>
            <a:r>
              <a:rPr lang="en-US" sz="2800" b="1" i="1" dirty="0" smtClean="0">
                <a:solidFill>
                  <a:srgbClr val="FFFF00"/>
                </a:solidFill>
                <a:latin typeface="Segoe UI Semibold" panose="020B0702040204020203" pitchFamily="34" charset="0"/>
              </a:rPr>
              <a:t>Seljuk Turks </a:t>
            </a:r>
            <a:r>
              <a:rPr lang="en-US" sz="2800" b="1" dirty="0" smtClean="0">
                <a:solidFill>
                  <a:srgbClr val="FFFF00"/>
                </a:solidFill>
                <a:latin typeface="Segoe UI Semibold" panose="020B0702040204020203" pitchFamily="34" charset="0"/>
              </a:rPr>
              <a:t> 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800" b="1" i="1" dirty="0">
                <a:latin typeface="Segoe UI Semibold" panose="020B0702040204020203" pitchFamily="34" charset="0"/>
              </a:rPr>
              <a:t> </a:t>
            </a:r>
            <a:r>
              <a:rPr lang="en-US" sz="2800" b="1" i="1" dirty="0" smtClean="0">
                <a:latin typeface="Segoe UI Semibold" panose="020B0702040204020203" pitchFamily="34" charset="0"/>
              </a:rPr>
              <a:t>   </a:t>
            </a:r>
            <a:r>
              <a:rPr lang="en-US" sz="2800" b="1" i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but  </a:t>
            </a:r>
            <a:r>
              <a:rPr lang="en-US" sz="28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did </a:t>
            </a:r>
            <a:r>
              <a:rPr lang="en-US" sz="2800" u="sng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not</a:t>
            </a:r>
            <a:r>
              <a:rPr lang="en-US" sz="28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achieve to </a:t>
            </a:r>
            <a:r>
              <a:rPr lang="en-US" sz="2800" b="1" u="sng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destroy</a:t>
            </a:r>
            <a:r>
              <a:rPr lang="en-US" sz="28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it</a:t>
            </a:r>
          </a:p>
          <a:p>
            <a:pPr>
              <a:lnSpc>
                <a:spcPct val="170000"/>
              </a:lnSpc>
            </a:pPr>
            <a:r>
              <a:rPr lang="en-US" sz="2800" b="1" dirty="0" smtClean="0">
                <a:latin typeface="Segoe UI Semibold" panose="020B0702040204020203" pitchFamily="34" charset="0"/>
              </a:rPr>
              <a:t>Out of the </a:t>
            </a:r>
            <a:r>
              <a:rPr lang="en-US" sz="2800" b="1" i="1" dirty="0" smtClean="0">
                <a:latin typeface="Segoe UI Semibold" panose="020B0702040204020203" pitchFamily="34" charset="0"/>
              </a:rPr>
              <a:t>chaos</a:t>
            </a:r>
            <a:r>
              <a:rPr lang="en-US" sz="2800" b="1" dirty="0" smtClean="0">
                <a:latin typeface="Segoe UI Semibold" panose="020B0702040204020203" pitchFamily="34" charset="0"/>
              </a:rPr>
              <a:t>  of the 14</a:t>
            </a:r>
            <a:r>
              <a:rPr lang="en-US" sz="2800" b="1" baseline="30000" dirty="0" smtClean="0">
                <a:latin typeface="Segoe UI Semibold" panose="020B0702040204020203" pitchFamily="34" charset="0"/>
              </a:rPr>
              <a:t>th </a:t>
            </a:r>
            <a:r>
              <a:rPr lang="en-US" sz="2800" b="1" dirty="0" smtClean="0">
                <a:latin typeface="Segoe UI Semibold" panose="020B0702040204020203" pitchFamily="34" charset="0"/>
              </a:rPr>
              <a:t>–15</a:t>
            </a:r>
            <a:r>
              <a:rPr lang="en-US" sz="2800" b="1" baseline="30000" dirty="0" smtClean="0">
                <a:latin typeface="Segoe UI Semibold" panose="020B0702040204020203" pitchFamily="34" charset="0"/>
              </a:rPr>
              <a:t>th</a:t>
            </a:r>
            <a:r>
              <a:rPr lang="en-US" sz="2800" b="1" dirty="0" smtClean="0">
                <a:latin typeface="Segoe UI Semibold" panose="020B0702040204020203" pitchFamily="34" charset="0"/>
              </a:rPr>
              <a:t> c. emergence of </a:t>
            </a:r>
            <a:r>
              <a:rPr lang="en-US" sz="2800" b="1" u="sng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three </a:t>
            </a:r>
            <a:r>
              <a:rPr lang="en-US" sz="2800" b="1" u="sng" dirty="0" smtClean="0">
                <a:latin typeface="Segoe UI Semibold" panose="020B0702040204020203" pitchFamily="34" charset="0"/>
              </a:rPr>
              <a:t>substantial Islamic empires</a:t>
            </a:r>
            <a:r>
              <a:rPr lang="en-US" sz="2800" b="1" dirty="0" smtClean="0">
                <a:latin typeface="Segoe UI Semibold" panose="020B0702040204020203" pitchFamily="34" charset="0"/>
              </a:rPr>
              <a:t> (</a:t>
            </a:r>
            <a:r>
              <a:rPr lang="en-US" sz="2800" b="1" i="1" dirty="0" smtClean="0">
                <a:latin typeface="Segoe UI Semibold" panose="020B0702040204020203" pitchFamily="34" charset="0"/>
              </a:rPr>
              <a:t>Ottoman-Turkish, </a:t>
            </a:r>
            <a:r>
              <a:rPr lang="en-US" sz="2800" b="1" i="1" dirty="0" err="1" smtClean="0">
                <a:latin typeface="Segoe UI Semibold" panose="020B0702040204020203" pitchFamily="34" charset="0"/>
              </a:rPr>
              <a:t>Safavid</a:t>
            </a:r>
            <a:r>
              <a:rPr lang="en-US" sz="2800" b="1" i="1" dirty="0" smtClean="0">
                <a:latin typeface="Segoe UI Semibold" panose="020B0702040204020203" pitchFamily="34" charset="0"/>
              </a:rPr>
              <a:t>, Mughal</a:t>
            </a:r>
            <a:r>
              <a:rPr lang="en-US" sz="2800" b="1" dirty="0" smtClean="0">
                <a:latin typeface="Segoe UI Semibold" panose="020B0702040204020203" pitchFamily="34" charset="0"/>
              </a:rPr>
              <a:t>)  in the region </a:t>
            </a:r>
            <a:r>
              <a:rPr lang="en-US" sz="28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from Asia Minor to India,</a:t>
            </a:r>
            <a:r>
              <a:rPr lang="en-US" sz="2800" b="1" dirty="0" smtClean="0">
                <a:latin typeface="Segoe UI Semibold" panose="020B0702040204020203" pitchFamily="34" charset="0"/>
              </a:rPr>
              <a:t> that re-invigorated Islam and launched it </a:t>
            </a:r>
            <a:r>
              <a:rPr lang="en-US" sz="2800" b="1" dirty="0" smtClean="0">
                <a:latin typeface="Segoe UI Semibold" panose="020B0702040204020203" pitchFamily="34" charset="0"/>
              </a:rPr>
              <a:t>                   to </a:t>
            </a:r>
            <a:r>
              <a:rPr lang="en-US" sz="2800" b="1" u="sng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a new era of expansion</a:t>
            </a:r>
            <a:r>
              <a:rPr lang="en-US" sz="24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0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"/>
            <a:ext cx="9144000" cy="6858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b="1" dirty="0" smtClean="0"/>
              <a:t>How</a:t>
            </a:r>
            <a:r>
              <a:rPr lang="en-US" dirty="0" smtClean="0"/>
              <a:t> do we know about him?</a:t>
            </a:r>
          </a:p>
          <a:p>
            <a:pPr lvl="1">
              <a:lnSpc>
                <a:spcPct val="170000"/>
              </a:lnSpc>
            </a:pPr>
            <a:r>
              <a:rPr lang="en-US" sz="3500" b="1" dirty="0" smtClean="0">
                <a:solidFill>
                  <a:schemeClr val="bg1"/>
                </a:solidFill>
              </a:rPr>
              <a:t>Quran</a:t>
            </a:r>
            <a:r>
              <a:rPr lang="en-US" b="1" dirty="0" smtClean="0"/>
              <a:t> (Recitation): </a:t>
            </a:r>
          </a:p>
          <a:p>
            <a:pPr lvl="2">
              <a:lnSpc>
                <a:spcPct val="170000"/>
              </a:lnSpc>
            </a:pPr>
            <a:r>
              <a:rPr lang="en-US" sz="3000" b="1" dirty="0" smtClean="0">
                <a:solidFill>
                  <a:schemeClr val="bg1"/>
                </a:solidFill>
              </a:rPr>
              <a:t>Core of Islamic faith 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</a:p>
          <a:p>
            <a:pPr lvl="2">
              <a:lnSpc>
                <a:spcPct val="170000"/>
              </a:lnSpc>
            </a:pPr>
            <a:r>
              <a:rPr lang="en-US" sz="2800" b="1" dirty="0" smtClean="0"/>
              <a:t>God’s commands &amp; direct word </a:t>
            </a:r>
          </a:p>
          <a:p>
            <a:pPr lvl="2">
              <a:lnSpc>
                <a:spcPct val="170000"/>
              </a:lnSpc>
            </a:pPr>
            <a:r>
              <a:rPr lang="en-US" sz="2800" b="1" dirty="0" smtClean="0"/>
              <a:t>Language divine &amp; unchangeable</a:t>
            </a:r>
          </a:p>
          <a:p>
            <a:pPr lvl="1">
              <a:lnSpc>
                <a:spcPct val="170000"/>
              </a:lnSpc>
            </a:pPr>
            <a:r>
              <a:rPr lang="en-US" sz="3500" b="1" dirty="0" smtClean="0">
                <a:solidFill>
                  <a:schemeClr val="bg1"/>
                </a:solidFill>
              </a:rPr>
              <a:t>Hadith</a:t>
            </a:r>
            <a:r>
              <a:rPr lang="en-US" b="1" dirty="0" smtClean="0"/>
              <a:t> compilations: </a:t>
            </a:r>
            <a:r>
              <a:rPr lang="en-US" dirty="0" smtClean="0"/>
              <a:t>records of </a:t>
            </a:r>
            <a:r>
              <a:rPr lang="en-US" b="1" dirty="0" smtClean="0"/>
              <a:t>traditions</a:t>
            </a:r>
            <a:r>
              <a:rPr lang="en-US" dirty="0" smtClean="0"/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(</a:t>
            </a:r>
            <a:r>
              <a:rPr lang="en-US" sz="3000" i="1" dirty="0" err="1" smtClean="0">
                <a:solidFill>
                  <a:schemeClr val="bg1"/>
                </a:solidFill>
              </a:rPr>
              <a:t>sunnah</a:t>
            </a:r>
            <a:r>
              <a:rPr lang="en-US" sz="3000" dirty="0" smtClean="0">
                <a:solidFill>
                  <a:schemeClr val="bg1"/>
                </a:solidFill>
              </a:rPr>
              <a:t>)                             </a:t>
            </a:r>
            <a:r>
              <a:rPr lang="en-US" dirty="0" smtClean="0"/>
              <a:t>or </a:t>
            </a:r>
            <a:r>
              <a:rPr lang="en-US" b="1" dirty="0" smtClean="0"/>
              <a:t>sayings</a:t>
            </a:r>
            <a:r>
              <a:rPr lang="en-US" dirty="0" smtClean="0"/>
              <a:t> of </a:t>
            </a:r>
            <a:r>
              <a:rPr lang="en-US" b="1" dirty="0" smtClean="0"/>
              <a:t>Muhammad</a:t>
            </a:r>
          </a:p>
          <a:p>
            <a:pPr lvl="1">
              <a:lnSpc>
                <a:spcPct val="170000"/>
              </a:lnSpc>
            </a:pPr>
            <a:r>
              <a:rPr lang="en-US" b="1" dirty="0" smtClean="0"/>
              <a:t>Biographies</a:t>
            </a:r>
            <a:r>
              <a:rPr lang="en-US" dirty="0" smtClean="0"/>
              <a:t>:  </a:t>
            </a:r>
            <a:r>
              <a:rPr lang="en-US" b="1" i="1" dirty="0" smtClean="0"/>
              <a:t>Ibn </a:t>
            </a:r>
            <a:r>
              <a:rPr lang="en-US" b="1" i="1" dirty="0" err="1" smtClean="0"/>
              <a:t>Ishaq</a:t>
            </a:r>
            <a:r>
              <a:rPr lang="en-US" b="1" i="1" dirty="0" smtClean="0"/>
              <a:t> </a:t>
            </a:r>
            <a:r>
              <a:rPr lang="en-US" dirty="0" smtClean="0"/>
              <a:t>− written 100 years after death of Muhammad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7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0" y="1032641"/>
            <a:ext cx="9144000" cy="58253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 smtClean="0"/>
              <a:t>636 AD: </a:t>
            </a:r>
            <a:r>
              <a:rPr lang="en-US" b="1" dirty="0" smtClean="0">
                <a:solidFill>
                  <a:schemeClr val="bg1"/>
                </a:solidFill>
              </a:rPr>
              <a:t>Battle of </a:t>
            </a:r>
            <a:r>
              <a:rPr lang="en-US" b="1" i="1" dirty="0" err="1" smtClean="0">
                <a:solidFill>
                  <a:schemeClr val="bg1"/>
                </a:solidFill>
              </a:rPr>
              <a:t>Yarmuk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ended </a:t>
            </a:r>
            <a:r>
              <a:rPr lang="en-US" b="1" dirty="0" smtClean="0">
                <a:solidFill>
                  <a:schemeClr val="bg1"/>
                </a:solidFill>
              </a:rPr>
              <a:t>Greek-Christian </a:t>
            </a:r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b="1" i="1" dirty="0" smtClean="0">
                <a:solidFill>
                  <a:schemeClr val="bg1"/>
                </a:solidFill>
              </a:rPr>
              <a:t>Byzantine</a:t>
            </a:r>
            <a:r>
              <a:rPr lang="en-US" b="1" dirty="0" smtClean="0">
                <a:solidFill>
                  <a:schemeClr val="bg1"/>
                </a:solidFill>
              </a:rPr>
              <a:t>]</a:t>
            </a:r>
            <a:r>
              <a:rPr lang="en-US" b="1" dirty="0" smtClean="0"/>
              <a:t> rule </a:t>
            </a:r>
            <a:r>
              <a:rPr lang="en-US" dirty="0" smtClean="0"/>
              <a:t>in </a:t>
            </a:r>
            <a:r>
              <a:rPr lang="en-US" b="1" dirty="0" smtClean="0"/>
              <a:t>Syria</a:t>
            </a:r>
            <a:r>
              <a:rPr lang="en-US" dirty="0" smtClean="0"/>
              <a:t>; 641 parts of </a:t>
            </a:r>
            <a:r>
              <a:rPr lang="en-US" b="1" dirty="0" smtClean="0"/>
              <a:t>Egypt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637 AD: Battle of </a:t>
            </a:r>
            <a:r>
              <a:rPr lang="en-US" b="1" dirty="0" err="1" smtClean="0"/>
              <a:t>Qadisiyya</a:t>
            </a:r>
            <a:r>
              <a:rPr lang="en-US" b="1" dirty="0" smtClean="0"/>
              <a:t>                                                                </a:t>
            </a:r>
            <a:r>
              <a:rPr lang="en-US" dirty="0" smtClean="0"/>
              <a:t>led to collapse of the </a:t>
            </a:r>
            <a:r>
              <a:rPr lang="en-US" b="1" dirty="0" smtClean="0">
                <a:solidFill>
                  <a:schemeClr val="bg1"/>
                </a:solidFill>
              </a:rPr>
              <a:t>Sasanian                                           [Persian] Empire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4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7</a:t>
            </a:fld>
            <a:endParaRPr lang="en-US"/>
          </a:p>
        </p:txBody>
      </p:sp>
      <p:pic>
        <p:nvPicPr>
          <p:cNvPr id="3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1297577"/>
            <a:ext cx="8933690" cy="542389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2975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/>
              <a:t>Pre-Islami</a:t>
            </a:r>
            <a:r>
              <a:rPr lang="en-US" sz="3600" b="1" smtClean="0"/>
              <a:t>c Arabia: </a:t>
            </a:r>
            <a:r>
              <a:rPr lang="en-US" sz="3200" b="1" smtClean="0"/>
              <a:t>Byzantine Empire vs Persian (Sasanian) Empire 540–629 AD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09392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8</a:t>
            </a:fld>
            <a:endParaRPr lang="en-US"/>
          </a:p>
        </p:txBody>
      </p:sp>
      <p:sp>
        <p:nvSpPr>
          <p:cNvPr id="3" name="Ορθογώνιο 2"/>
          <p:cNvSpPr/>
          <p:nvPr/>
        </p:nvSpPr>
        <p:spPr>
          <a:xfrm>
            <a:off x="136478" y="227300"/>
            <a:ext cx="90075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Major </a:t>
            </a:r>
            <a:r>
              <a:rPr lang="en-US" sz="2800" b="1" dirty="0">
                <a:solidFill>
                  <a:schemeClr val="bg1"/>
                </a:solidFill>
              </a:rPr>
              <a:t>Battle between the army of the Byzantine Empire and the Muslim Arab forces of the Rashidun Caliphate.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Consisted </a:t>
            </a:r>
            <a:r>
              <a:rPr lang="en-US" sz="2800" b="1" dirty="0">
                <a:solidFill>
                  <a:schemeClr val="bg1"/>
                </a:solidFill>
              </a:rPr>
              <a:t>of a series of engagements that lasted for six (6) days in August 636, </a:t>
            </a:r>
            <a:r>
              <a:rPr lang="en-US" sz="2800" b="1" dirty="0" smtClean="0">
                <a:solidFill>
                  <a:schemeClr val="bg1"/>
                </a:solidFill>
              </a:rPr>
              <a:t> near </a:t>
            </a:r>
            <a:r>
              <a:rPr lang="en-US" sz="2800" b="1" dirty="0">
                <a:solidFill>
                  <a:schemeClr val="bg1"/>
                </a:solidFill>
              </a:rPr>
              <a:t>the </a:t>
            </a:r>
            <a:r>
              <a:rPr lang="en-US" sz="2800" b="1" u="sng" dirty="0">
                <a:solidFill>
                  <a:schemeClr val="bg1"/>
                </a:solidFill>
              </a:rPr>
              <a:t>Yarmouk River</a:t>
            </a:r>
            <a:r>
              <a:rPr lang="en-US" sz="2800" b="1" dirty="0">
                <a:solidFill>
                  <a:schemeClr val="bg1"/>
                </a:solidFill>
              </a:rPr>
              <a:t>, along what today are the borders of Syria–Jordan and Syria–Israel.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u="sng" dirty="0" smtClean="0">
                <a:solidFill>
                  <a:schemeClr val="bg1"/>
                </a:solidFill>
              </a:rPr>
              <a:t>Complete </a:t>
            </a:r>
            <a:r>
              <a:rPr lang="en-US" sz="2800" b="1" u="sng" dirty="0">
                <a:solidFill>
                  <a:schemeClr val="bg1"/>
                </a:solidFill>
              </a:rPr>
              <a:t>Muslim victory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which </a:t>
            </a:r>
            <a:r>
              <a:rPr lang="en-US" sz="2800" b="1" dirty="0">
                <a:solidFill>
                  <a:schemeClr val="bg1"/>
                </a:solidFill>
              </a:rPr>
              <a:t>ended Byzantine rule in Syria. One of the most </a:t>
            </a:r>
            <a:r>
              <a:rPr lang="en-US" sz="2800" b="1" i="1" dirty="0">
                <a:solidFill>
                  <a:schemeClr val="bg1"/>
                </a:solidFill>
              </a:rPr>
              <a:t>decisive battles </a:t>
            </a:r>
            <a:r>
              <a:rPr lang="en-US" sz="2800" b="1" dirty="0">
                <a:solidFill>
                  <a:schemeClr val="bg1"/>
                </a:solidFill>
              </a:rPr>
              <a:t>in military history. </a:t>
            </a:r>
          </a:p>
        </p:txBody>
      </p:sp>
    </p:spTree>
    <p:extLst>
      <p:ext uri="{BB962C8B-B14F-4D97-AF65-F5344CB8AC3E}">
        <p14:creationId xmlns:p14="http://schemas.microsoft.com/office/powerpoint/2010/main" val="386578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5041-B22E-BF40-AF70-34387B84785B}" type="slidenum">
              <a:rPr lang="en-US" smtClean="0"/>
              <a:t>9</a:t>
            </a:fld>
            <a:endParaRPr lang="en-US"/>
          </a:p>
        </p:txBody>
      </p:sp>
      <p:sp>
        <p:nvSpPr>
          <p:cNvPr id="3" name="Ορθογώνιο 2"/>
          <p:cNvSpPr/>
          <p:nvPr/>
        </p:nvSpPr>
        <p:spPr>
          <a:xfrm>
            <a:off x="177421" y="232012"/>
            <a:ext cx="88301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</a:rPr>
              <a:t>It </a:t>
            </a:r>
            <a:r>
              <a:rPr lang="en-US" sz="3600" b="1" dirty="0">
                <a:solidFill>
                  <a:srgbClr val="FFFF00"/>
                </a:solidFill>
              </a:rPr>
              <a:t>marked the first great wave of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</a:rPr>
              <a:t>Islamic </a:t>
            </a:r>
            <a:r>
              <a:rPr lang="en-US" sz="3600" b="1" dirty="0">
                <a:solidFill>
                  <a:srgbClr val="FFFF00"/>
                </a:solidFill>
              </a:rPr>
              <a:t>conquests </a:t>
            </a:r>
            <a:r>
              <a:rPr lang="en-US" sz="3600" b="1" dirty="0" smtClean="0">
                <a:solidFill>
                  <a:srgbClr val="FFFF00"/>
                </a:solidFill>
              </a:rPr>
              <a:t> after </a:t>
            </a:r>
            <a:r>
              <a:rPr lang="en-US" sz="3600" b="1" dirty="0">
                <a:solidFill>
                  <a:srgbClr val="FFFF00"/>
                </a:solidFill>
              </a:rPr>
              <a:t>the death </a:t>
            </a:r>
            <a:r>
              <a:rPr lang="en-US" sz="3600" b="1" dirty="0" smtClean="0">
                <a:solidFill>
                  <a:srgbClr val="FFFF00"/>
                </a:solidFill>
              </a:rPr>
              <a:t>of	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</a:rPr>
              <a:t>prophet </a:t>
            </a:r>
            <a:r>
              <a:rPr lang="en-US" sz="3600" b="1" dirty="0">
                <a:solidFill>
                  <a:srgbClr val="FFFF00"/>
                </a:solidFill>
              </a:rPr>
              <a:t>Muhammad,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</a:rPr>
              <a:t>heralding </a:t>
            </a:r>
            <a:r>
              <a:rPr lang="en-US" sz="3600" b="1" dirty="0">
                <a:solidFill>
                  <a:srgbClr val="FFFF00"/>
                </a:solidFill>
              </a:rPr>
              <a:t>the rapid advance of Islam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</a:rPr>
              <a:t>into </a:t>
            </a:r>
            <a:r>
              <a:rPr lang="en-US" sz="3600" b="1" dirty="0">
                <a:solidFill>
                  <a:srgbClr val="FFFF00"/>
                </a:solidFill>
              </a:rPr>
              <a:t>the then Christian Levant.</a:t>
            </a:r>
            <a:endParaRPr lang="el-G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91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1243</Words>
  <Application>Microsoft Office PowerPoint</Application>
  <PresentationFormat>Προβολή στην οθόνη (4:3)</PresentationFormat>
  <Paragraphs>183</Paragraphs>
  <Slides>40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9" baseType="lpstr">
      <vt:lpstr>Arial</vt:lpstr>
      <vt:lpstr>Arial Black</vt:lpstr>
      <vt:lpstr>Bookman Old Style</vt:lpstr>
      <vt:lpstr>Calibri</vt:lpstr>
      <vt:lpstr>Copperplate Gothic Bold</vt:lpstr>
      <vt:lpstr>Courier New</vt:lpstr>
      <vt:lpstr>Franklin Gothic Book</vt:lpstr>
      <vt:lpstr>Segoe UI Semibold</vt:lpstr>
      <vt:lpstr>Office Theme</vt:lpstr>
      <vt:lpstr> GEOPOLITICS  OF THE MIDDLE EAST  AND TURKEY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Islamic Sects: Sunni</vt:lpstr>
      <vt:lpstr>Islamic Sects: Shi‛a</vt:lpstr>
      <vt:lpstr>Παρουσίαση του PowerPoint</vt:lpstr>
      <vt:lpstr>The Geopolitics of Islam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Middle East: 11th to 15th c. AD: Seljuk Turks</vt:lpstr>
      <vt:lpstr>Παρουσίαση του PowerPoint</vt:lpstr>
      <vt:lpstr>Παρουσίαση του PowerPoint</vt:lpstr>
      <vt:lpstr>Middle East: 11th to 15th Centuries: The Crusades</vt:lpstr>
      <vt:lpstr>Middle East: 11th to 15th Centuries: The Crusades</vt:lpstr>
      <vt:lpstr>Παρουσίαση του PowerPoint</vt:lpstr>
      <vt:lpstr>Middle East: 11th to 15th Centuries: The Mongols</vt:lpstr>
      <vt:lpstr>The Mamluks &amp; Tatars’ invasions  (Tamerlane)</vt:lpstr>
      <vt:lpstr> Ottoman Turkish Sultan Bayezid I  Yildirim [=Thunderbold]     (1360-1403),  after the battle of Ankara (1402),  defeated   and captured by  Tamerlane  </vt:lpstr>
      <vt:lpstr>Concluding Remarks</vt:lpstr>
      <vt:lpstr>Παρουσίαση του PowerPoint</vt:lpstr>
    </vt:vector>
  </TitlesOfParts>
  <Company>TEMPLE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1: The Development of Islamic Civilization to the Eighteenth Century</dc:title>
  <dc:creator>Caroline Tynan</dc:creator>
  <cp:lastModifiedBy>ILIAS</cp:lastModifiedBy>
  <cp:revision>94</cp:revision>
  <dcterms:created xsi:type="dcterms:W3CDTF">2016-05-02T23:35:44Z</dcterms:created>
  <dcterms:modified xsi:type="dcterms:W3CDTF">2023-05-05T12:41:17Z</dcterms:modified>
</cp:coreProperties>
</file>