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4"/>
  </p:notesMasterIdLst>
  <p:handoutMasterIdLst>
    <p:handoutMasterId r:id="rId55"/>
  </p:handoutMasterIdLst>
  <p:sldIdLst>
    <p:sldId id="329" r:id="rId5"/>
    <p:sldId id="331" r:id="rId6"/>
    <p:sldId id="333" r:id="rId7"/>
    <p:sldId id="332" r:id="rId8"/>
    <p:sldId id="334" r:id="rId9"/>
    <p:sldId id="335" r:id="rId10"/>
    <p:sldId id="336" r:id="rId11"/>
    <p:sldId id="337" r:id="rId12"/>
    <p:sldId id="363" r:id="rId13"/>
    <p:sldId id="364" r:id="rId14"/>
    <p:sldId id="338" r:id="rId15"/>
    <p:sldId id="353" r:id="rId16"/>
    <p:sldId id="339" r:id="rId17"/>
    <p:sldId id="340" r:id="rId18"/>
    <p:sldId id="348" r:id="rId19"/>
    <p:sldId id="341" r:id="rId20"/>
    <p:sldId id="344" r:id="rId21"/>
    <p:sldId id="378" r:id="rId22"/>
    <p:sldId id="388" r:id="rId23"/>
    <p:sldId id="345" r:id="rId24"/>
    <p:sldId id="346" r:id="rId25"/>
    <p:sldId id="347" r:id="rId26"/>
    <p:sldId id="349" r:id="rId27"/>
    <p:sldId id="350" r:id="rId28"/>
    <p:sldId id="351" r:id="rId29"/>
    <p:sldId id="352" r:id="rId30"/>
    <p:sldId id="354" r:id="rId31"/>
    <p:sldId id="383" r:id="rId32"/>
    <p:sldId id="382" r:id="rId33"/>
    <p:sldId id="358" r:id="rId34"/>
    <p:sldId id="359" r:id="rId35"/>
    <p:sldId id="360" r:id="rId36"/>
    <p:sldId id="361" r:id="rId37"/>
    <p:sldId id="380" r:id="rId38"/>
    <p:sldId id="342" r:id="rId39"/>
    <p:sldId id="365" r:id="rId40"/>
    <p:sldId id="366" r:id="rId41"/>
    <p:sldId id="367" r:id="rId42"/>
    <p:sldId id="343" r:id="rId43"/>
    <p:sldId id="368" r:id="rId44"/>
    <p:sldId id="369" r:id="rId45"/>
    <p:sldId id="370" r:id="rId46"/>
    <p:sldId id="371" r:id="rId47"/>
    <p:sldId id="377" r:id="rId48"/>
    <p:sldId id="372" r:id="rId49"/>
    <p:sldId id="385" r:id="rId50"/>
    <p:sldId id="386" r:id="rId51"/>
    <p:sldId id="376" r:id="rId52"/>
    <p:sldId id="381" r:id="rId53"/>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E80"/>
    <a:srgbClr val="853B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51" autoAdjust="0"/>
    <p:restoredTop sz="89714" autoAdjust="0"/>
  </p:normalViewPr>
  <p:slideViewPr>
    <p:cSldViewPr showGuides="1">
      <p:cViewPr varScale="1">
        <p:scale>
          <a:sx n="81" d="100"/>
          <a:sy n="81" d="100"/>
        </p:scale>
        <p:origin x="1008" y="84"/>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11/9/2020</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11/9/2020</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lib.uoa.g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a:t>
            </a:fld>
            <a:endParaRPr lang="el-GR" dirty="0"/>
          </a:p>
        </p:txBody>
      </p:sp>
    </p:spTree>
    <p:extLst>
      <p:ext uri="{BB962C8B-B14F-4D97-AF65-F5344CB8AC3E}">
        <p14:creationId xmlns:p14="http://schemas.microsoft.com/office/powerpoint/2010/main" val="3403666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Στα αποτελέσματα</a:t>
            </a:r>
            <a:r>
              <a:rPr lang="el-GR" baseline="0" dirty="0"/>
              <a:t> ενημερώνεστε για την τοποθεσία και την πληρότητα των τευχών των περιοδικών. Εάν ο τίτλος διατίθεται και σε ηλεκτρονική μορφή εμφανίζεται </a:t>
            </a:r>
            <a:r>
              <a:rPr lang="el-GR" baseline="0" dirty="0" err="1"/>
              <a:t>υπερσύνδεσμος</a:t>
            </a:r>
            <a:r>
              <a:rPr lang="el-GR" baseline="0" dirty="0"/>
              <a:t> που σας οδηγεί στο πλήρες κείμενο είτε μέσω Δικτύου ΕΚΠΑ είτε μέσω των εγκαταστάσεων της βιβλιοθήκης.</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10</a:t>
            </a:fld>
            <a:endParaRPr lang="el-GR"/>
          </a:p>
        </p:txBody>
      </p:sp>
    </p:spTree>
    <p:extLst>
      <p:ext uri="{BB962C8B-B14F-4D97-AF65-F5344CB8AC3E}">
        <p14:creationId xmlns:p14="http://schemas.microsoft.com/office/powerpoint/2010/main" val="2061690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dirty="0"/>
              <a:t>Λόγω του </a:t>
            </a:r>
            <a:r>
              <a:rPr lang="en-US" sz="1600" dirty="0"/>
              <a:t>COVID </a:t>
            </a:r>
            <a:r>
              <a:rPr lang="el-GR" sz="1600" dirty="0"/>
              <a:t>η υπηρεσία δανεισμού αναπροσαρμόστηκε και α</a:t>
            </a:r>
            <a:r>
              <a:rPr lang="el-GR" sz="1600" b="0" dirty="0"/>
              <a:t>παιτεί την συμπλήρωση και υποβολή ηλεκτρονικής φόρμας. </a:t>
            </a:r>
          </a:p>
          <a:p>
            <a:r>
              <a:rPr lang="el-GR" sz="1600" b="0" i="0" kern="1200" dirty="0">
                <a:solidFill>
                  <a:schemeClr val="tx2"/>
                </a:solidFill>
                <a:effectLst/>
                <a:latin typeface="+mn-lt"/>
                <a:ea typeface="+mn-ea"/>
                <a:cs typeface="+mn-cs"/>
              </a:rPr>
              <a:t>Οι μεταπτυχιακοί φοιτητές, υποψήφιοι διδάκτορες και μεταδιδακτορικοί έχουν δικαίωμα δανεισμού έως έξι βιβλία τη φορά με διάρκεια δανεισμού έως τρεις ημέρες και δικαίωμα μίας ανανέωσης.</a:t>
            </a:r>
          </a:p>
          <a:p>
            <a:r>
              <a:rPr lang="el-GR" sz="1600" b="0" i="0" kern="1200" dirty="0">
                <a:solidFill>
                  <a:schemeClr val="tx2"/>
                </a:solidFill>
                <a:effectLst/>
                <a:latin typeface="+mn-lt"/>
                <a:ea typeface="+mn-ea"/>
                <a:cs typeface="+mn-cs"/>
              </a:rPr>
              <a:t>Οι προπτυχιακοί φοιτητές έχουν δικαίωμα δανεισμού έως τρία βιβλία τη φορά για δύο ημέρες.</a:t>
            </a:r>
          </a:p>
          <a:p>
            <a:pPr marL="0" marR="0" indent="0" algn="l" defTabSz="1218987" rtl="0" eaLnBrk="1" fontAlgn="auto" latinLnBrk="0" hangingPunct="1">
              <a:lnSpc>
                <a:spcPct val="100000"/>
              </a:lnSpc>
              <a:spcBef>
                <a:spcPts val="0"/>
              </a:spcBef>
              <a:spcAft>
                <a:spcPts val="0"/>
              </a:spcAft>
              <a:buClrTx/>
              <a:buSzTx/>
              <a:buFontTx/>
              <a:buNone/>
              <a:tabLst/>
              <a:defRPr/>
            </a:pPr>
            <a:r>
              <a:rPr lang="el-GR" sz="1600" dirty="0"/>
              <a:t>Για την ημερομηνία και ώρα παραλαβής των βιβλίων </a:t>
            </a:r>
            <a:r>
              <a:rPr lang="el-GR" sz="1600" b="0" dirty="0"/>
              <a:t>ενημερώνεστε από τη Βιβλιοθήκη με email.</a:t>
            </a:r>
          </a:p>
          <a:p>
            <a:pPr marL="0" marR="0" indent="0" algn="l" defTabSz="1218987" rtl="0" eaLnBrk="1" fontAlgn="auto" latinLnBrk="0" hangingPunct="1">
              <a:lnSpc>
                <a:spcPct val="100000"/>
              </a:lnSpc>
              <a:spcBef>
                <a:spcPts val="0"/>
              </a:spcBef>
              <a:spcAft>
                <a:spcPts val="0"/>
              </a:spcAft>
              <a:buClrTx/>
              <a:buSzTx/>
              <a:buFontTx/>
              <a:buNone/>
              <a:tabLst/>
              <a:defRPr/>
            </a:pPr>
            <a:r>
              <a:rPr lang="el-GR" sz="1600" b="0" dirty="0"/>
              <a:t>Ο δανεισμός γίνεται μόνο με την ακαδημαϊκή ταυτότητα ή την κάρτα Βιβλιοθήκης του χρήστη. Επιπλέον,</a:t>
            </a:r>
            <a:r>
              <a:rPr lang="el-GR" sz="1600" b="0" baseline="0" dirty="0"/>
              <a:t> μπορείτε να ε</a:t>
            </a:r>
            <a:r>
              <a:rPr lang="el-GR" sz="1600" b="0" dirty="0"/>
              <a:t>νεργοποιήσετε</a:t>
            </a:r>
            <a:r>
              <a:rPr lang="el-GR" sz="1600" b="0" baseline="0" dirty="0"/>
              <a:t> </a:t>
            </a:r>
            <a:r>
              <a:rPr lang="el-GR" sz="1600" b="0" dirty="0"/>
              <a:t>την υπηρεσία «ο Λογαριασμό μου» για εξατομικευμένες δυνατότητες.</a:t>
            </a:r>
          </a:p>
          <a:p>
            <a:pPr marL="0" marR="0" indent="0" algn="l" defTabSz="1218987" rtl="0" eaLnBrk="1" fontAlgn="auto" latinLnBrk="0" hangingPunct="1">
              <a:lnSpc>
                <a:spcPct val="100000"/>
              </a:lnSpc>
              <a:spcBef>
                <a:spcPts val="0"/>
              </a:spcBef>
              <a:spcAft>
                <a:spcPts val="0"/>
              </a:spcAft>
              <a:buClrTx/>
              <a:buSzTx/>
              <a:buFontTx/>
              <a:buNone/>
              <a:tabLst/>
              <a:defRPr/>
            </a:pPr>
            <a:r>
              <a:rPr lang="el-GR" sz="1600" kern="1200" dirty="0">
                <a:solidFill>
                  <a:schemeClr val="tx2"/>
                </a:solidFill>
                <a:effectLst/>
                <a:latin typeface="+mn-lt"/>
                <a:ea typeface="+mn-ea"/>
                <a:cs typeface="+mn-cs"/>
              </a:rPr>
              <a:t>Τα βιβλία που φέρουν την ένδειξη «Χρήση εντός Βιβλιοθήκης», «Πληροφοριακό υλικό» και τα περιοδικά δεν δανείζονται. Δίδεται μόνο δυνατότητα </a:t>
            </a:r>
            <a:r>
              <a:rPr lang="el-GR" sz="1600" b="1" kern="1200" dirty="0">
                <a:solidFill>
                  <a:schemeClr val="tx2"/>
                </a:solidFill>
                <a:effectLst/>
                <a:latin typeface="+mn-lt"/>
                <a:ea typeface="+mn-ea"/>
                <a:cs typeface="+mn-cs"/>
              </a:rPr>
              <a:t>ιδιωτικής αναπαραγωγής σύντομου αποσπάσματος, εντός της Βιβλιοθήκης (15λεπτη παραμονή)</a:t>
            </a:r>
            <a:r>
              <a:rPr lang="el-GR" sz="1600" kern="1200" dirty="0">
                <a:solidFill>
                  <a:schemeClr val="tx2"/>
                </a:solidFill>
                <a:effectLst/>
                <a:latin typeface="+mn-lt"/>
                <a:ea typeface="+mn-ea"/>
                <a:cs typeface="+mn-cs"/>
              </a:rPr>
              <a:t>, για εκπαιδευτική χρήση και σύμφωνα με την ισχύουσα νομοθεσία για την Πνευματική Ιδιοκτησία, με ίδια μέσα (π.χ. κινητό, </a:t>
            </a:r>
            <a:r>
              <a:rPr lang="el-GR" sz="1600" kern="1200" dirty="0" err="1">
                <a:solidFill>
                  <a:schemeClr val="tx2"/>
                </a:solidFill>
                <a:effectLst/>
                <a:latin typeface="+mn-lt"/>
                <a:ea typeface="+mn-ea"/>
                <a:cs typeface="+mn-cs"/>
              </a:rPr>
              <a:t>tablet</a:t>
            </a:r>
            <a:r>
              <a:rPr lang="el-GR" sz="1600" kern="1200" dirty="0">
                <a:solidFill>
                  <a:schemeClr val="tx2"/>
                </a:solidFill>
                <a:effectLst/>
                <a:latin typeface="+mn-lt"/>
                <a:ea typeface="+mn-ea"/>
                <a:cs typeface="+mn-cs"/>
              </a:rPr>
              <a:t> ή φωτογραφική μηχανή) και με αχρησιμοποίητα γάντια μιας χρήσης.</a:t>
            </a:r>
          </a:p>
          <a:p>
            <a:pPr marL="0" marR="0" indent="0" algn="l" defTabSz="1218987" rtl="0" eaLnBrk="1" fontAlgn="auto" latinLnBrk="0" hangingPunct="1">
              <a:lnSpc>
                <a:spcPct val="100000"/>
              </a:lnSpc>
              <a:spcBef>
                <a:spcPts val="0"/>
              </a:spcBef>
              <a:spcAft>
                <a:spcPts val="0"/>
              </a:spcAft>
              <a:buClrTx/>
              <a:buSzTx/>
              <a:buFontTx/>
              <a:buNone/>
              <a:tabLst/>
              <a:defRPr/>
            </a:pPr>
            <a:endParaRPr lang="el-GR" sz="1600" b="0" dirty="0"/>
          </a:p>
          <a:p>
            <a:pPr marL="0" marR="0" indent="0" algn="l" defTabSz="1218987" rtl="0" eaLnBrk="1" fontAlgn="auto" latinLnBrk="0" hangingPunct="1">
              <a:lnSpc>
                <a:spcPct val="100000"/>
              </a:lnSpc>
              <a:spcBef>
                <a:spcPts val="0"/>
              </a:spcBef>
              <a:spcAft>
                <a:spcPts val="0"/>
              </a:spcAft>
              <a:buClrTx/>
              <a:buSzTx/>
              <a:buFontTx/>
              <a:buNone/>
              <a:tabLst/>
              <a:defRPr/>
            </a:pPr>
            <a:endParaRPr lang="en-US" sz="1600" b="1" dirty="0"/>
          </a:p>
          <a:p>
            <a:pPr marL="0" marR="0" indent="0" algn="l" defTabSz="1218987" rtl="0" eaLnBrk="1" fontAlgn="auto" latinLnBrk="0" hangingPunct="1">
              <a:lnSpc>
                <a:spcPct val="100000"/>
              </a:lnSpc>
              <a:spcBef>
                <a:spcPts val="0"/>
              </a:spcBef>
              <a:spcAft>
                <a:spcPts val="0"/>
              </a:spcAft>
              <a:buClrTx/>
              <a:buSzTx/>
              <a:buFontTx/>
              <a:buNone/>
              <a:tabLst/>
              <a:defRPr/>
            </a:pPr>
            <a:endParaRPr lang="el-GR" sz="1600" b="0" i="0" kern="1200" dirty="0">
              <a:solidFill>
                <a:schemeClr val="tx2"/>
              </a:solidFill>
              <a:effectLst/>
              <a:latin typeface="+mn-lt"/>
              <a:ea typeface="+mn-ea"/>
              <a:cs typeface="+mn-cs"/>
            </a:endParaRP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11</a:t>
            </a:fld>
            <a:endParaRPr lang="el-GR"/>
          </a:p>
        </p:txBody>
      </p:sp>
    </p:spTree>
    <p:extLst>
      <p:ext uri="{BB962C8B-B14F-4D97-AF65-F5344CB8AC3E}">
        <p14:creationId xmlns:p14="http://schemas.microsoft.com/office/powerpoint/2010/main" val="3932648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dirty="0"/>
              <a:t>Λόγω του </a:t>
            </a:r>
            <a:r>
              <a:rPr lang="en-US" sz="1600" dirty="0"/>
              <a:t>COVID </a:t>
            </a:r>
            <a:r>
              <a:rPr lang="el-GR" sz="1600" dirty="0"/>
              <a:t> δίδεται δυνατότητα επιτόπιας μελέτης των τεκμηρίων της συλλογής </a:t>
            </a:r>
            <a:r>
              <a:rPr lang="el-GR" sz="1600" b="1" dirty="0"/>
              <a:t>εντός των δύο αναγνωστηρίων του 2ου ορόφου της Βιβλιοθήκης</a:t>
            </a:r>
            <a:r>
              <a:rPr lang="el-GR" sz="1600" b="0" dirty="0"/>
              <a:t>.</a:t>
            </a:r>
            <a:r>
              <a:rPr lang="el-GR" sz="1600" b="0" baseline="0" dirty="0"/>
              <a:t> </a:t>
            </a:r>
            <a:r>
              <a:rPr lang="el-GR" dirty="0"/>
              <a:t>Τα αναγνωστήρια λειτουργούν σε δύο βάρδιες ημερησίως:</a:t>
            </a:r>
          </a:p>
          <a:p>
            <a:r>
              <a:rPr lang="el-GR" dirty="0"/>
              <a:t>Για τα μέλη της Νομικής Σχολής: Δευτέρα έως Παρασκευή, 08:30 -11.30 ή 12:30 -15:30.</a:t>
            </a:r>
            <a:r>
              <a:rPr lang="el-GR" baseline="0" dirty="0"/>
              <a:t> </a:t>
            </a:r>
            <a:r>
              <a:rPr lang="el-GR" dirty="0"/>
              <a:t>Για τους εξωτερικούς χρήστες: Τρίτη ή Πέμπτη, 08.30-11.30.</a:t>
            </a:r>
            <a:r>
              <a:rPr lang="el-GR" baseline="0" dirty="0"/>
              <a:t> </a:t>
            </a:r>
            <a:r>
              <a:rPr lang="el-GR" dirty="0"/>
              <a:t>Κάθε χρήστης μπορεί να αιτηθεί προς μελέτη μέχρι και </a:t>
            </a:r>
            <a:r>
              <a:rPr lang="el-GR" b="0" dirty="0"/>
              <a:t>τέσσερα τεκμήρια </a:t>
            </a:r>
            <a:r>
              <a:rPr lang="el-GR" dirty="0"/>
              <a:t>της συλλογής. Σε περίπτωση που επιθυμεί να δανειστεί τα βιβλία, πρέπει να τηρήσει την προβλεπόμενη διαδικασία δανεισμού. </a:t>
            </a: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12</a:t>
            </a:fld>
            <a:endParaRPr lang="el-GR"/>
          </a:p>
        </p:txBody>
      </p:sp>
    </p:spTree>
    <p:extLst>
      <p:ext uri="{BB962C8B-B14F-4D97-AF65-F5344CB8AC3E}">
        <p14:creationId xmlns:p14="http://schemas.microsoft.com/office/powerpoint/2010/main" val="3932648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Η Πέργαμος</a:t>
            </a:r>
            <a:r>
              <a:rPr lang="el-GR" baseline="0" dirty="0"/>
              <a:t> </a:t>
            </a:r>
            <a:r>
              <a:rPr lang="el-GR" dirty="0"/>
              <a:t>αποτελεί  την </a:t>
            </a:r>
            <a:r>
              <a:rPr lang="el-GR" b="0" dirty="0"/>
              <a:t>Ενιαία Πλατφόρμα Ιδρυματικού Αποθετηρίου και Ψηφιακής Βιβλιοθήκης για το ΕΚΠΑ</a:t>
            </a:r>
            <a:r>
              <a:rPr lang="el-GR" dirty="0"/>
              <a:t>.</a:t>
            </a:r>
            <a:r>
              <a:rPr lang="el-GR" baseline="0" dirty="0"/>
              <a:t> Συγκεντρώνει </a:t>
            </a:r>
            <a:r>
              <a:rPr lang="el-GR" dirty="0"/>
              <a:t>Διπλωματικές  εργασίες μεταπτυχιακών φοιτητών, καθώς και Διδακτορικές Διατριβές </a:t>
            </a:r>
            <a:r>
              <a:rPr lang="el-GR" baseline="0" dirty="0"/>
              <a:t>και εμπλουτίζεται με πρόσθετες Ψηφιακές Συλλογές του Πανεπιστημίου.  Μπορείτε να πλοηγηθείτε </a:t>
            </a:r>
            <a:r>
              <a:rPr lang="el-GR" b="0" dirty="0"/>
              <a:t>στο υλικό των συλλογών ή να εισάγετε στα Κριτήρια λέξεις κλειδιά προς</a:t>
            </a:r>
            <a:r>
              <a:rPr lang="el-GR" b="0" baseline="0" dirty="0"/>
              <a:t> αναζήτηση.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13</a:t>
            </a:fld>
            <a:endParaRPr lang="el-GR"/>
          </a:p>
        </p:txBody>
      </p:sp>
    </p:spTree>
    <p:extLst>
      <p:ext uri="{BB962C8B-B14F-4D97-AF65-F5344CB8AC3E}">
        <p14:creationId xmlns:p14="http://schemas.microsoft.com/office/powerpoint/2010/main" val="1130287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Αφού εντοπίσετε κάποιο</a:t>
            </a:r>
            <a:r>
              <a:rPr lang="el-GR" sz="1600" b="0" i="0" kern="1200" baseline="0" dirty="0">
                <a:solidFill>
                  <a:schemeClr val="tx2"/>
                </a:solidFill>
                <a:effectLst/>
                <a:latin typeface="+mn-lt"/>
                <a:ea typeface="+mn-ea"/>
                <a:cs typeface="+mn-cs"/>
              </a:rPr>
              <a:t> αποτέλεσμα που σας ενδιαφέρει, στην ενότητα</a:t>
            </a:r>
            <a:r>
              <a:rPr lang="el-GR" sz="1600" b="0" i="0" kern="1200" dirty="0">
                <a:solidFill>
                  <a:schemeClr val="tx2"/>
                </a:solidFill>
                <a:effectLst/>
                <a:latin typeface="+mn-lt"/>
                <a:ea typeface="+mn-ea"/>
                <a:cs typeface="+mn-cs"/>
              </a:rPr>
              <a:t> ΠΕΡΙΕΧΟΜΕΝΑ εμφανίζεται το πλήρες κείμενο της εργασίας σε μορφή</a:t>
            </a:r>
            <a:r>
              <a:rPr lang="el-GR" sz="1600" b="0" i="0" kern="1200" baseline="0" dirty="0">
                <a:solidFill>
                  <a:schemeClr val="tx2"/>
                </a:solidFill>
                <a:effectLst/>
                <a:latin typeface="+mn-lt"/>
                <a:ea typeface="+mn-ea"/>
                <a:cs typeface="+mn-cs"/>
              </a:rPr>
              <a:t> </a:t>
            </a:r>
            <a:r>
              <a:rPr lang="en-US" sz="1600" b="0" i="0" kern="1200" baseline="0" dirty="0">
                <a:solidFill>
                  <a:schemeClr val="tx2"/>
                </a:solidFill>
                <a:effectLst/>
                <a:latin typeface="+mn-lt"/>
                <a:ea typeface="+mn-ea"/>
                <a:cs typeface="+mn-cs"/>
              </a:rPr>
              <a:t>pdf</a:t>
            </a:r>
            <a:r>
              <a:rPr lang="el-GR" sz="1600" b="0" i="0" kern="1200" dirty="0">
                <a:solidFill>
                  <a:schemeClr val="tx2"/>
                </a:solidFill>
                <a:effectLst/>
                <a:latin typeface="+mn-lt"/>
                <a:ea typeface="+mn-ea"/>
                <a:cs typeface="+mn-cs"/>
              </a:rPr>
              <a:t>. </a:t>
            </a:r>
          </a:p>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Ενδέχεται να υπάρχουν χρονικοί περιορισμοί την πρόσβασης στο πλήρες κείμενο</a:t>
            </a:r>
            <a:r>
              <a:rPr lang="el-GR" sz="1600" b="0" i="0" kern="1200" baseline="0" dirty="0">
                <a:solidFill>
                  <a:schemeClr val="tx2"/>
                </a:solidFill>
                <a:effectLst/>
                <a:latin typeface="+mn-lt"/>
                <a:ea typeface="+mn-ea"/>
                <a:cs typeface="+mn-cs"/>
              </a:rPr>
              <a:t>. Σε αυτή την περίπτωση το ψηφιακό κείμενο δεν διατίθεται ηλεκτρονικά μέχρι να λήξει η περίοδος που έχει ορίσει ο συγγραφέας (6 μήνες, 12 μήνες ή έως 5 χρόνια για τις διδακτορικές διατριβές)</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14</a:t>
            </a:fld>
            <a:endParaRPr lang="el-GR"/>
          </a:p>
        </p:txBody>
      </p:sp>
    </p:spTree>
    <p:extLst>
      <p:ext uri="{BB962C8B-B14F-4D97-AF65-F5344CB8AC3E}">
        <p14:creationId xmlns:p14="http://schemas.microsoft.com/office/powerpoint/2010/main" val="2659165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Οι </a:t>
            </a:r>
            <a:r>
              <a:rPr lang="el-GR" dirty="0" err="1"/>
              <a:t>ιστότοποι</a:t>
            </a:r>
            <a:r>
              <a:rPr lang="el-GR" baseline="0" dirty="0"/>
              <a:t> ανοιχτής πρόσβασης παρέχουν</a:t>
            </a:r>
            <a:r>
              <a:rPr lang="el-GR" dirty="0"/>
              <a:t> ελεύθερη διαδικτυακή πρόσβαση σε ψηφιακό περιεχόμενο, το οποίο μπορεί να χρησιμοποιηθεί για ερευνητικούς ή άλλους σκοπούς. Στ</a:t>
            </a:r>
            <a:r>
              <a:rPr lang="el-GR" baseline="0" dirty="0"/>
              <a:t>ην ιστοσελίδα της Βουλής των Ελλήνων μπορείτε να βρείτε Κατατεθέντα Σχέδια/Προτάσεις </a:t>
            </a:r>
            <a:r>
              <a:rPr lang="el-GR" b="0" u="none" dirty="0"/>
              <a:t>Νόμων, Πρακτικά Συνεδριάσεων… σ</a:t>
            </a:r>
            <a:r>
              <a:rPr lang="el-GR" b="0" u="none" baseline="0" dirty="0"/>
              <a:t>το Εθνικό Τυπογραφείο μπορείτε να κατεβάσετε Νόμους και Προεδρικά Διατάγματα, στο Συμβούλιο του Κράτους μπορείτε να βρείτε γνωμοδοτήσεις.  Επίσης, από τις επίσημες ιστοσελίδες  Διεθνών και Ευρωπαϊκών Οργανισμών μπορείτε να αναζητήσετε ξενόγλωσση νομοθεσία και νομολογία αλλοδαπών δικαστηρίων. Η εν λόγω ενότητα ενημερώνεται συνεχώς.</a:t>
            </a:r>
            <a:endParaRPr lang="el-GR" b="0" u="none"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15</a:t>
            </a:fld>
            <a:endParaRPr lang="el-GR" dirty="0"/>
          </a:p>
        </p:txBody>
      </p:sp>
    </p:spTree>
    <p:extLst>
      <p:ext uri="{BB962C8B-B14F-4D97-AF65-F5344CB8AC3E}">
        <p14:creationId xmlns:p14="http://schemas.microsoft.com/office/powerpoint/2010/main" val="4233221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a:t>Η Βιβλιοθήκη παρέχει πρόσβαση σε ψηφιακό περιεχόμενο μέσα από ελληνικές και διεθνείς βάσεων νομικών πληροφοριών. Η πρόσβαση είναι εφικτή είτε μέσω του Δικτύου του ΕΚΠΑ είτε από τις εγκαταστάσεις της, υποστηρίζοντας και την εξ αποστάσεως έρευνα και διδασκαλία. </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16</a:t>
            </a:fld>
            <a:endParaRPr lang="el-GR" dirty="0"/>
          </a:p>
        </p:txBody>
      </p:sp>
    </p:spTree>
    <p:extLst>
      <p:ext uri="{BB962C8B-B14F-4D97-AF65-F5344CB8AC3E}">
        <p14:creationId xmlns:p14="http://schemas.microsoft.com/office/powerpoint/2010/main" val="4096988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υπηρεσία είναι εφικτή με τη χρήση κωδικών από τις εγκαταστάσεις της βιβλιοθήκης αλλά και μέσω του δικτύου του ΕΚΠΑ. Παρέχει πρόσβαση στο πλήρες περιεχόμενο 18 επιστημονικών περιοδικών. Μπορεί κανείς να χρησιμοποιήσει τη μηχανή αναζήτησης πληκτρολογώντας λέξεις κλειδιά ή να πλοηγηθεί στο πλήρες κείμενο</a:t>
            </a: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17</a:t>
            </a:fld>
            <a:endParaRPr lang="el-GR" dirty="0"/>
          </a:p>
        </p:txBody>
      </p:sp>
    </p:spTree>
    <p:extLst>
      <p:ext uri="{BB962C8B-B14F-4D97-AF65-F5344CB8AC3E}">
        <p14:creationId xmlns:p14="http://schemas.microsoft.com/office/powerpoint/2010/main" val="755390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…επιλέγοντας το έτος και το τεύχος του περιοδικού που τον ενδιαφέρει. Μπορείτε να δείτε το κείμενο σε μορφή </a:t>
            </a:r>
            <a:r>
              <a:rPr lang="el-GR" dirty="0" err="1"/>
              <a:t>html</a:t>
            </a:r>
            <a:r>
              <a:rPr lang="el-GR" dirty="0"/>
              <a:t> αλλά και όπως εμφανίζεται στην έντυπη μορφή του περιοδικού.</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18</a:t>
            </a:fld>
            <a:endParaRPr lang="el-GR"/>
          </a:p>
        </p:txBody>
      </p:sp>
    </p:spTree>
    <p:extLst>
      <p:ext uri="{BB962C8B-B14F-4D97-AF65-F5344CB8AC3E}">
        <p14:creationId xmlns:p14="http://schemas.microsoft.com/office/powerpoint/2010/main" val="1805679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Η Βιβλιοθήκη</a:t>
            </a:r>
            <a:r>
              <a:rPr lang="el-GR" baseline="0" dirty="0"/>
              <a:t> παρέχει ηλεκτρονική συνδρομή στα περιοδικά Ποινικά Χρονικά και Χρονικά Ιδιωτικού Δικαίου των εκδόσεων Π.Ν. </a:t>
            </a:r>
            <a:r>
              <a:rPr lang="el-GR" baseline="0" dirty="0" err="1"/>
              <a:t>Σάκκουλα</a:t>
            </a:r>
            <a:r>
              <a:rPr lang="el-GR" baseline="0" dirty="0"/>
              <a:t>. Μπορείτε να επικεντρώσετε την αναζήτησή σας σε μία ενότητα ή να πλοηγηθείτε στο αρχείο τευχών ανά έτος. </a:t>
            </a:r>
            <a:r>
              <a:rPr lang="el-GR" dirty="0"/>
              <a:t>Η πρόσβαση είναι εφικτή με τη χρήση </a:t>
            </a:r>
            <a:r>
              <a:rPr lang="el-GR"/>
              <a:t>κωδικών τους οποίους διαχειρίζεται η </a:t>
            </a:r>
            <a:r>
              <a:rPr lang="el-GR" dirty="0"/>
              <a:t>Βιβλιοθήκη.</a:t>
            </a: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19</a:t>
            </a:fld>
            <a:endParaRPr lang="el-GR"/>
          </a:p>
        </p:txBody>
      </p:sp>
    </p:spTree>
    <p:extLst>
      <p:ext uri="{BB962C8B-B14F-4D97-AF65-F5344CB8AC3E}">
        <p14:creationId xmlns:p14="http://schemas.microsoft.com/office/powerpoint/2010/main" val="3735756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l-GR" sz="1600" kern="1200" dirty="0">
                <a:solidFill>
                  <a:schemeClr val="tx2"/>
                </a:solidFill>
                <a:effectLst/>
                <a:latin typeface="+mn-lt"/>
                <a:ea typeface="+mn-ea"/>
                <a:cs typeface="+mn-cs"/>
              </a:rPr>
              <a:t>Η Ενιαία Βιβλιοθήκη της Νομικής σχολής στο κτήριο του παλιού Χημείου του ΕΚΠΑ, που θεωρείται από τις πληρέστερες νομικές συλλογές στη χώρα μας και συγκρίνεται επάξια με αντίστοιχες του εξωτερικού στον τομέα της, ξεκίνησε τη λειτουργία της τον Οκτώβριο του 2016.</a:t>
            </a:r>
            <a:r>
              <a:rPr lang="el-GR" dirty="0"/>
              <a:t>  Καταλαμβάνει χώρους στο ισόγειο, τον πρώτο και το δεύτερο όροφο του ιστορικού κτηρίου του Παλαιού Χημείου του ΕΚΠΑ.</a:t>
            </a: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a:t>
            </a:fld>
            <a:endParaRPr lang="el-GR" dirty="0"/>
          </a:p>
        </p:txBody>
      </p:sp>
    </p:spTree>
    <p:extLst>
      <p:ext uri="{BB962C8B-B14F-4D97-AF65-F5344CB8AC3E}">
        <p14:creationId xmlns:p14="http://schemas.microsoft.com/office/powerpoint/2010/main" val="3186254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Περιέχει πληροφόρηση για τα γνωστικά αντικείμενα του Ιδιωτικού Δικαίου και του Δημοσίου Δικαίου. Περιλαμβάνει βιβλία των εκδόσεων, νομικά περιοδικά, αδημοσίευτη ελληνική και διεθνή νομολογία. Τα περιεχόμενα της βάσης είναι διασυνδεδεμένα μεταξύ τους, δηλαδή π.χ. μια αναφορά σε απόφαση δικαστηρίου που παραπέμπεται σε ένα κείμενο αποτελεί υπερ-σύνδεσμο προς την απόφαση αυτήν. Στην ενότητα Σχετικά θα βρείτε τους τίτλους των περιοδικών αλφαβητικά. Στην απλή Αναζήτηση εκτελούνται αναζητήσεις με λέξεις, φράσεις ή/και αριθμούς σε όλα τα ευρετήρια.</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20</a:t>
            </a:fld>
            <a:endParaRPr lang="el-GR" dirty="0"/>
          </a:p>
        </p:txBody>
      </p:sp>
    </p:spTree>
    <p:extLst>
      <p:ext uri="{BB962C8B-B14F-4D97-AF65-F5344CB8AC3E}">
        <p14:creationId xmlns:p14="http://schemas.microsoft.com/office/powerpoint/2010/main" val="3404826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 Σύνθετη Αναζήτηση μπορείτε να εκτελέσετε συνδυαστικές αναζητήσεις χρησιμοποιώντας όσα κριτήρια επιθυμείτε με τη χρήση των λογικών τελεστών AND, OR, NOT. Μπορείτε  επίσης να περιορίσετε την αναζήτηση σε ένα πεδίο, λόγου χάρη σε συγκεκριμένο κλάδο δικαίου, σε συγκεκριμένη διάταξη νόμου, σε έναν συγγραφέα. Πατώντας στο σχετικό πλήκτρο εμφανίζεται ο επιλογέας και αφού πληκτρολογήσετε το όνομα, επιλέγετε έναν ή και παραπάνω συγγραφείς εάν το επιθυμείτε. Στο παράδειγμα της εικόνας έχουμε κάνει αναζήτηση για να βρούμε τεκμήρια όπου συγγραφέας είναι ο Σπυρόπουλος Φίλιππος.</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21</a:t>
            </a:fld>
            <a:endParaRPr lang="el-GR" dirty="0"/>
          </a:p>
        </p:txBody>
      </p:sp>
    </p:spTree>
    <p:extLst>
      <p:ext uri="{BB962C8B-B14F-4D97-AF65-F5344CB8AC3E}">
        <p14:creationId xmlns:p14="http://schemas.microsoft.com/office/powerpoint/2010/main" val="2579022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Με την εμφάνιση των αποτελεσμάτων  επιλέγετε την προτίμηση σας και έχετε πρόσβαση στο πλήρες κείμενο. Για λόγους προστασίας των δικαιωμάτων πνευματικής ιδιοκτησίας των δημιουργών υπάρχει όριο αντιγραφής 350 χαρακτήρων, ενώ η αντιγραφή αποσπασμάτων νομολογίας και νομοθεσίας γίνεται ελεύθερα. Παρέχονται αναλυτικές οδηγίες από την ενότητα Βοήθεια για τη χρήση της βάσης και γίνονται και εξειδικευμένα σεμινάρια. Να σημειωθεί ακόμη, ότι η πρόσβαση στις υπηρεσίες της </a:t>
            </a:r>
            <a:r>
              <a:rPr lang="el-GR" dirty="0" err="1"/>
              <a:t>sakkoulasonline</a:t>
            </a:r>
            <a:r>
              <a:rPr lang="el-GR" dirty="0"/>
              <a:t> είναι εφικτή από το δίκτυο του ΕΚΠΑ με τη χρήση κωδικών.</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22</a:t>
            </a:fld>
            <a:endParaRPr lang="el-GR"/>
          </a:p>
        </p:txBody>
      </p:sp>
    </p:spTree>
    <p:extLst>
      <p:ext uri="{BB962C8B-B14F-4D97-AF65-F5344CB8AC3E}">
        <p14:creationId xmlns:p14="http://schemas.microsoft.com/office/powerpoint/2010/main" val="2919082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l-GR" dirty="0"/>
              <a:t>Αποτελεί την παλαιότερη ελληνική βάση νομικών δεδομένων της χώρας, από το 1994. Περιέχει όλη την τρέχουσα αλλά και προγενέστερη ελληνική νομοθεσία και νομολογία, καθώς και το δίκαιο της ΕΕ στην ελληνική γλώσσα με ενσωματωμένη τη βάση δεδομένων CELEX της ΕΕ. </a:t>
            </a:r>
            <a:r>
              <a:rPr lang="el-GR" sz="1600" kern="1200" dirty="0">
                <a:solidFill>
                  <a:schemeClr val="tx2"/>
                </a:solidFill>
                <a:effectLst/>
                <a:latin typeface="+mn-lt"/>
                <a:ea typeface="+mn-ea"/>
                <a:cs typeface="+mn-cs"/>
              </a:rPr>
              <a:t>Επίσης παρέχει τη δυνατότητα στο χρήστη να εντοπίζει στο κάθε άρθρο του κάθε νομοθετήματος την ισχύουσα νομολογία των δικαστηρίων, τις προγενέστερες μορφές  καθώς και όλα τα νομοθετήματα (πχ. Υ.Α. , Κ.Υ.Α.) ή ακόμη και εγκυκλίους </a:t>
            </a:r>
            <a:r>
              <a:rPr lang="el-GR" sz="1600" kern="1200" dirty="0" err="1">
                <a:solidFill>
                  <a:schemeClr val="tx2"/>
                </a:solidFill>
                <a:effectLst/>
                <a:latin typeface="+mn-lt"/>
                <a:ea typeface="+mn-ea"/>
                <a:cs typeface="+mn-cs"/>
              </a:rPr>
              <a:t>κλπ</a:t>
            </a:r>
            <a:r>
              <a:rPr lang="el-GR" sz="1600" kern="1200" dirty="0">
                <a:solidFill>
                  <a:schemeClr val="tx2"/>
                </a:solidFill>
                <a:effectLst/>
                <a:latin typeface="+mn-lt"/>
                <a:ea typeface="+mn-ea"/>
                <a:cs typeface="+mn-cs"/>
              </a:rPr>
              <a:t> που έχουν εκδοθεί για το συγκεκριμένο άρθρο.</a:t>
            </a:r>
          </a:p>
          <a:p>
            <a:r>
              <a:rPr lang="el-GR" dirty="0"/>
              <a:t>Η αναζήτηση των πληροφοριών γίνεται με τη χρήση όρων, ή/και φράσεων, με τη χρήση ιεραρχικού θεματικού ευρετηρίου, βάσει αριθμού και έτους νομοθετήματος, βάσει ΦΕΚ, βάσει ονόματος συγγραφέα επίσης υπάρχει δυνατότητα έρευνας ΜΕ ΛΕΞΗ ΑΝΑΛΟΓΑ ΜΕ ΤΗ ΦΥΣΗ ΤΩΝ ΥΠΟΘΕΣΕΩΝ (Πολιτικές, Ποινικές, Διοικητικές), και πολλές ακόμη δυνατότητες. Έστω για παράδειγμα ότι αναζητούμε συγκεκριμένη δικαστική απόφαση βάσει αριθμού και έτους (την 100/2019). Συμπληρώνουμε τα στοιχεία (εάν θέλουμε επιλέγουμε το δικαστήριο που έχει </a:t>
            </a:r>
            <a:r>
              <a:rPr lang="el-GR" dirty="0" err="1"/>
              <a:t>εκδόσει</a:t>
            </a:r>
            <a:r>
              <a:rPr lang="el-GR" dirty="0"/>
              <a:t> την απόφαση) και στην οθόνη εμφανίζονται οι αποφάσεις για το έτος 2019 με αριθμό 100 και οι πιθανόν σχετικές. Σε κάθε στάδιο της έρευνας παρέχεται η δυνατότητα πληροφόρησης του χρήστη για τα βήματα της έρευνας που έχει ακολουθήσει μέχρι το εμφανιζόμενο αποτέλεσμα, ενώ είναι δυνατή η υπαναχώρηση σε προηγούμενο βήμα έρευνας. Η υπηρεσία είναι εφικτή από το δίκτυο του ΕΚΠΑ με τη χρήση κωδικών.</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23</a:t>
            </a:fld>
            <a:endParaRPr lang="el-GR"/>
          </a:p>
        </p:txBody>
      </p:sp>
    </p:spTree>
    <p:extLst>
      <p:ext uri="{BB962C8B-B14F-4D97-AF65-F5344CB8AC3E}">
        <p14:creationId xmlns:p14="http://schemas.microsoft.com/office/powerpoint/2010/main" val="2582299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a:t>Η βιβλιοθήκη </a:t>
            </a:r>
            <a:r>
              <a:rPr lang="el-GR" dirty="0"/>
              <a:t>παρέχει πρόσβαση στη </a:t>
            </a:r>
            <a:r>
              <a:rPr lang="el-GR" dirty="0" err="1"/>
              <a:t>Beck-online</a:t>
            </a:r>
            <a:r>
              <a:rPr lang="el-GR" dirty="0"/>
              <a:t> Premium. Η βάση αποτελεί μια ιδιαίτερα πολύτιμη πηγή νομικών πληροφοριών για τη γερμανική κυρίως -αλλά όχι μόνο- έννομη τάξη. H πρόσβαση είναι εφικτή μέσω του δικτύου του Πανεπιστημίου Αθηνών. Διαθέτει αναζήτηση Απλή και Σύνθετη. Μπορείτε ακόμη να εισάγετε τη συντομογραφία ενός περιοδικού ή να χρησιμοποιήσετε την ενότητα </a:t>
            </a:r>
            <a:r>
              <a:rPr lang="el-GR" dirty="0" err="1"/>
              <a:t>Zeitschriften</a:t>
            </a:r>
            <a:r>
              <a:rPr lang="el-GR" dirty="0"/>
              <a:t> στον πίνακα αριστερά για να δείτε τους τίτλους των περιοδικών αλφαβητικά.</a:t>
            </a:r>
          </a:p>
        </p:txBody>
      </p:sp>
      <p:sp>
        <p:nvSpPr>
          <p:cNvPr id="4" name="Θέση αριθμού διαφάνειας 3"/>
          <p:cNvSpPr>
            <a:spLocks noGrp="1"/>
          </p:cNvSpPr>
          <p:nvPr>
            <p:ph type="sldNum" sz="quarter" idx="5"/>
          </p:nvPr>
        </p:nvSpPr>
        <p:spPr/>
        <p:txBody>
          <a:bodyPr/>
          <a:lstStyle/>
          <a:p>
            <a:fld id="{B8796F01-7154-41E0-B48B-A6921757531A}" type="slidenum">
              <a:rPr lang="el-GR" smtClean="0"/>
              <a:pPr/>
              <a:t>24</a:t>
            </a:fld>
            <a:endParaRPr lang="el-GR"/>
          </a:p>
        </p:txBody>
      </p:sp>
    </p:spTree>
    <p:extLst>
      <p:ext uri="{BB962C8B-B14F-4D97-AF65-F5344CB8AC3E}">
        <p14:creationId xmlns:p14="http://schemas.microsoft.com/office/powerpoint/2010/main" val="492545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Αφού επιλέξετε το περιοδικό που θέλετε... </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25</a:t>
            </a:fld>
            <a:endParaRPr lang="el-GR"/>
          </a:p>
        </p:txBody>
      </p:sp>
    </p:spTree>
    <p:extLst>
      <p:ext uri="{BB962C8B-B14F-4D97-AF65-F5344CB8AC3E}">
        <p14:creationId xmlns:p14="http://schemas.microsoft.com/office/powerpoint/2010/main" val="3839176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 θα οδηγηθείτε στο τελευταίο διαθέσιμο τεύχος.  Στην αριστερή στήλη βλέπετε ανά έτος όλα τα προηγούμενα τεύχη. Η αποθήκευση, εκτύπωση κειμένου επιτρέπεται.</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26</a:t>
            </a:fld>
            <a:endParaRPr lang="el-GR"/>
          </a:p>
        </p:txBody>
      </p:sp>
    </p:spTree>
    <p:extLst>
      <p:ext uri="{BB962C8B-B14F-4D97-AF65-F5344CB8AC3E}">
        <p14:creationId xmlns:p14="http://schemas.microsoft.com/office/powerpoint/2010/main" val="1938388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Πρόκειται για μία από τις πιο ολοκληρωμένες γαλλικές βάσεις δεδομένων στο διαδίκτυο, επιτρέποντας</a:t>
            </a:r>
            <a:r>
              <a:rPr lang="el-GR" baseline="0" dirty="0"/>
              <a:t> τ</a:t>
            </a:r>
            <a:r>
              <a:rPr lang="el-GR" dirty="0"/>
              <a:t>ην απλή</a:t>
            </a:r>
            <a:r>
              <a:rPr lang="el-GR" baseline="0" dirty="0"/>
              <a:t> ή σύνθετη </a:t>
            </a:r>
            <a:r>
              <a:rPr lang="el-GR" dirty="0"/>
              <a:t>αναζήτηση στη γαλλική νομοθεσία και νομολογία</a:t>
            </a:r>
            <a:r>
              <a:rPr lang="en-US" dirty="0"/>
              <a:t>,</a:t>
            </a:r>
            <a:r>
              <a:rPr lang="el-GR" dirty="0"/>
              <a:t> συμπεριλαμβανομένων των πιο πρόσφατων άρθρων και δημοσιεύσεων</a:t>
            </a:r>
            <a:r>
              <a:rPr lang="en-US"/>
              <a:t>,</a:t>
            </a:r>
            <a:r>
              <a:rPr lang="el-GR"/>
              <a:t> </a:t>
            </a:r>
            <a:r>
              <a:rPr lang="el-GR" dirty="0"/>
              <a:t>καθώς και την αλφαβητική περιήγηση στους τίτλους  των συνεχιζόμενων</a:t>
            </a:r>
            <a:r>
              <a:rPr lang="el-GR" baseline="0" dirty="0"/>
              <a:t> εκδόσεων. </a:t>
            </a:r>
            <a:r>
              <a:rPr lang="el-GR" dirty="0"/>
              <a:t>Η πρόσβαση στις υπηρεσίες της είναι εφικτή μέσω του δικτύου του Πανεπιστημίου Αθηνών. </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27</a:t>
            </a:fld>
            <a:endParaRPr lang="el-GR"/>
          </a:p>
        </p:txBody>
      </p:sp>
    </p:spTree>
    <p:extLst>
      <p:ext uri="{BB962C8B-B14F-4D97-AF65-F5344CB8AC3E}">
        <p14:creationId xmlns:p14="http://schemas.microsoft.com/office/powerpoint/2010/main" val="2888873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βάση νομικών δεδομένων </a:t>
            </a:r>
            <a:r>
              <a:rPr lang="el-GR" dirty="0" err="1"/>
              <a:t>Heinonline</a:t>
            </a:r>
            <a:r>
              <a:rPr lang="el-GR" dirty="0"/>
              <a:t> περιέχει το πλήρες κείμενο όλων σχεδόν των αγγλόφωνων νομικών περιοδικών, ιδίως σε θέματα διεθνούς δικαίου και όχι μόνο. Για</a:t>
            </a:r>
            <a:r>
              <a:rPr lang="el-GR" baseline="0" dirty="0"/>
              <a:t> την είσοδό σας στη βάση, πρέπει να πατήσετε το εικονίδιο </a:t>
            </a:r>
            <a:r>
              <a:rPr lang="en-US" baseline="0" dirty="0"/>
              <a:t>login</a:t>
            </a:r>
            <a:r>
              <a:rPr lang="el-GR" baseline="0" dirty="0"/>
              <a:t>. Οι επιμέρους βάσεις εμφανίζονται ανά κατηγορία και αλφαβητικά. Μπορείτε να πραγματοποιήσετε την αναζήτησή σας σε όλες τις βάσεις ή να περιορίσετε τα αποτελέσματα επιλέγοντας μία συγκεκριμένη.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28</a:t>
            </a:fld>
            <a:endParaRPr lang="el-GR"/>
          </a:p>
        </p:txBody>
      </p:sp>
    </p:spTree>
    <p:extLst>
      <p:ext uri="{BB962C8B-B14F-4D97-AF65-F5344CB8AC3E}">
        <p14:creationId xmlns:p14="http://schemas.microsoft.com/office/powerpoint/2010/main" val="2718879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Ανά</a:t>
            </a:r>
            <a:r>
              <a:rPr lang="el-GR" baseline="0" dirty="0"/>
              <a:t> πάσα στιγμή μπορείτε να αλλάξετε την επιλογή σας από το εικονίδιο πάνω αριστερά. Μπορείτε να περιηγηθείτε αλφαβητικά στους τίτλους των περιοδικών, και αφού επιλέξετε τον τίτλο και εν συνεχεία τον τόμο που θέλετε, να δείτε το πλήρες κείμενο των άρθρων.</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29</a:t>
            </a:fld>
            <a:endParaRPr lang="el-GR"/>
          </a:p>
        </p:txBody>
      </p:sp>
    </p:spTree>
    <p:extLst>
      <p:ext uri="{BB962C8B-B14F-4D97-AF65-F5344CB8AC3E}">
        <p14:creationId xmlns:p14="http://schemas.microsoft.com/office/powerpoint/2010/main" val="3109369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Όλες οι συλλογές έχουν καταχωριστεί στον ηλεκτρονικό κατάλογο των βιβλιοθηκών του ΕΚΠΑ και τα βιβλιογραφικά στοιχεία, μαζί με τις τοπικές πληροφορίες είναι διαθέσιμα μέσω της ιστοσελίδας των Βιβλιοθηκών </a:t>
            </a:r>
            <a:r>
              <a:rPr lang="el-GR" dirty="0" err="1">
                <a:hlinkClick r:id="rId3" tooltip="Opens external link in new window"/>
              </a:rPr>
              <a:t>www.lib.uoa.gr</a:t>
            </a:r>
            <a:r>
              <a:rPr lang="el-GR" dirty="0"/>
              <a:t>.</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a:t>
            </a:fld>
            <a:endParaRPr lang="el-GR"/>
          </a:p>
        </p:txBody>
      </p:sp>
    </p:spTree>
    <p:extLst>
      <p:ext uri="{BB962C8B-B14F-4D97-AF65-F5344CB8AC3E}">
        <p14:creationId xmlns:p14="http://schemas.microsoft.com/office/powerpoint/2010/main" val="3973444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Για την εύρεση υλικού εισάγετε στη μπάρα αναζήτησης τους όρους που επιθυμείτε. Χρησιμοποιήστε τις φασέτες στον</a:t>
            </a:r>
            <a:r>
              <a:rPr lang="el-GR" baseline="0" dirty="0"/>
              <a:t> αριστερό πίνακα για να περιορίσετε τα αποτελέσματα. Οι όροι που ταιριάζουν με τα κριτήριά σας ξεχωρίζουν με έντονη μορφή. </a:t>
            </a:r>
            <a:endParaRPr lang="el-GR" altLang="el-GR" sz="1600"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30</a:t>
            </a:fld>
            <a:endParaRPr lang="el-GR"/>
          </a:p>
        </p:txBody>
      </p:sp>
    </p:spTree>
    <p:extLst>
      <p:ext uri="{BB962C8B-B14F-4D97-AF65-F5344CB8AC3E}">
        <p14:creationId xmlns:p14="http://schemas.microsoft.com/office/powerpoint/2010/main" val="3879018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H βάση </a:t>
            </a:r>
            <a:r>
              <a:rPr lang="en-US" dirty="0"/>
              <a:t>JSTOR </a:t>
            </a:r>
            <a:r>
              <a:rPr lang="el-GR" dirty="0"/>
              <a:t>προσφέρει τη δυνατότητα ανάκτησης σαρωμένων σελίδων και τευχών περιοδικών σχεδόν από το 1ο τεύχος τους καλύπτοντας διάφορες θεματικές κατηγορίες όπως</a:t>
            </a:r>
            <a:r>
              <a:rPr lang="el-GR" i="0" dirty="0"/>
              <a:t> νομική, πολιτικές επιστήμες, γλώσσα,</a:t>
            </a:r>
            <a:r>
              <a:rPr lang="el-GR" i="0" baseline="0" dirty="0"/>
              <a:t> </a:t>
            </a:r>
            <a:r>
              <a:rPr lang="el-GR" i="0" dirty="0"/>
              <a:t>ιστορία.</a:t>
            </a:r>
            <a:r>
              <a:rPr lang="en-US" i="0" dirty="0"/>
              <a:t> </a:t>
            </a:r>
            <a:r>
              <a:rPr lang="el-GR" i="0" dirty="0"/>
              <a:t>Η πρόσβαση είναι εφικτή</a:t>
            </a:r>
            <a:r>
              <a:rPr lang="el-GR" i="0" baseline="0" dirty="0"/>
              <a:t> μέσω Δικτύου ΕΚΠΑ. Η αλφαβητική περιήγηση στα περιοδικά γίνεται α</a:t>
            </a:r>
            <a:r>
              <a:rPr lang="el-GR" i="0" dirty="0"/>
              <a:t>πό</a:t>
            </a:r>
            <a:r>
              <a:rPr lang="el-GR" i="0" baseline="0" dirty="0"/>
              <a:t> το κεντρικού μενού. </a:t>
            </a:r>
            <a:endParaRPr lang="el-GR" i="0"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31</a:t>
            </a:fld>
            <a:endParaRPr lang="el-GR"/>
          </a:p>
        </p:txBody>
      </p:sp>
    </p:spTree>
    <p:extLst>
      <p:ext uri="{BB962C8B-B14F-4D97-AF65-F5344CB8AC3E}">
        <p14:creationId xmlns:p14="http://schemas.microsoft.com/office/powerpoint/2010/main" val="3868809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i="0" baseline="0" dirty="0"/>
              <a:t>Αξίζει να επισημανθεί ότι επιπλέον της απλής και σύνθετης αναζήτησης, η </a:t>
            </a:r>
            <a:r>
              <a:rPr lang="en-US" i="0" baseline="0" dirty="0"/>
              <a:t>JSTOR </a:t>
            </a:r>
            <a:r>
              <a:rPr lang="el-GR" i="0" baseline="0" dirty="0"/>
              <a:t>εγκαινιάζει την πιλοτική εφαρμογή του εργαλείου </a:t>
            </a:r>
            <a:r>
              <a:rPr lang="en-US" i="0" baseline="0" dirty="0"/>
              <a:t>Text Analyzer</a:t>
            </a:r>
            <a:r>
              <a:rPr lang="el-GR" i="0" baseline="0" dirty="0"/>
              <a:t> που σας βοηθάει να βρείτε σχετικό περιεχόμενο με ένα δικό σας έγγραφο.</a:t>
            </a:r>
            <a:endParaRPr lang="el-GR" i="0"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32</a:t>
            </a:fld>
            <a:endParaRPr lang="el-GR"/>
          </a:p>
        </p:txBody>
      </p:sp>
    </p:spTree>
    <p:extLst>
      <p:ext uri="{BB962C8B-B14F-4D97-AF65-F5344CB8AC3E}">
        <p14:creationId xmlns:p14="http://schemas.microsoft.com/office/powerpoint/2010/main" val="1575506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Σύρετε</a:t>
            </a:r>
            <a:r>
              <a:rPr lang="el-GR" baseline="0" dirty="0"/>
              <a:t> το αρχείο ή το επιλέγετε από τον υπολογιστή σας. Το εργαλείο αναλύει το κείμενο το εγγράφου αναζητώντας όρους που περιέχονται σε αυτό και χρησιμοποιεί τους πιο «σημαντικούς» για να προτείνει σχετικό περιεχόμενο. Υποστηρίζει αρκετές γλώσσες μεταξύ των οποίων αγγλικά, γερμανικά, γαλλικά και ιταλικά. Στα αποτελέσματα εμφανίζονται και οι όροι στους οποίους δόθηκε προτεραιότητα, τους οποίους  μπορείτε να αναπροσαρμόσετε για μια νέα αναζήτηση.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33</a:t>
            </a:fld>
            <a:endParaRPr lang="el-GR"/>
          </a:p>
        </p:txBody>
      </p:sp>
    </p:spTree>
    <p:extLst>
      <p:ext uri="{BB962C8B-B14F-4D97-AF65-F5344CB8AC3E}">
        <p14:creationId xmlns:p14="http://schemas.microsoft.com/office/powerpoint/2010/main" val="3112361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a:t>
            </a:r>
            <a:r>
              <a:rPr lang="en-US" dirty="0"/>
              <a:t>Oxford</a:t>
            </a:r>
            <a:r>
              <a:rPr lang="en-US" baseline="0" dirty="0"/>
              <a:t> Scholarship Online </a:t>
            </a:r>
            <a:r>
              <a:rPr lang="el-GR" dirty="0"/>
              <a:t>περιέχει πάνω από 1000 ηλεκτρονικά νομικά βιβλία πλήρους κειμένου</a:t>
            </a:r>
            <a:r>
              <a:rPr lang="en-US" dirty="0"/>
              <a:t>.</a:t>
            </a:r>
            <a:r>
              <a:rPr lang="el-GR" dirty="0"/>
              <a:t>  Η πλοήγηση με</a:t>
            </a:r>
            <a:r>
              <a:rPr lang="el-GR" baseline="0" dirty="0"/>
              <a:t> θέμα το Δίκαιο</a:t>
            </a:r>
            <a:r>
              <a:rPr lang="el-GR" dirty="0"/>
              <a:t> εμφανίζει αλφαβητικά τους</a:t>
            </a:r>
            <a:r>
              <a:rPr lang="el-GR" baseline="0" dirty="0"/>
              <a:t> τίτλους των βιβλίων ενώ σας δίνεται η δυνατότητα να κατεβάσετε κατάλογο με τους τίτλους αυτής της συλλογής σε μορφή </a:t>
            </a:r>
            <a:r>
              <a:rPr lang="en-GB" baseline="0" dirty="0"/>
              <a:t>pdf</a:t>
            </a:r>
            <a:r>
              <a:rPr lang="en-US" baseline="0" dirty="0"/>
              <a:t> </a:t>
            </a:r>
            <a:r>
              <a:rPr lang="el-GR" baseline="0" dirty="0"/>
              <a:t>και </a:t>
            </a:r>
            <a:r>
              <a:rPr lang="en-GB" baseline="0" dirty="0"/>
              <a:t>excel. </a:t>
            </a:r>
            <a:r>
              <a:rPr lang="el-GR" sz="1600" b="0" i="0" kern="1200" dirty="0">
                <a:solidFill>
                  <a:schemeClr val="tx2"/>
                </a:solidFill>
                <a:effectLst/>
                <a:latin typeface="+mn-lt"/>
                <a:ea typeface="+mn-ea"/>
                <a:cs typeface="+mn-cs"/>
              </a:rPr>
              <a:t>Η πρόσβαση στις υπηρεσίες της είναι εφικτή μέσω του δικτύου του Πανεπιστημίου Αθηνών.</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34</a:t>
            </a:fld>
            <a:endParaRPr lang="el-GR"/>
          </a:p>
        </p:txBody>
      </p:sp>
    </p:spTree>
    <p:extLst>
      <p:ext uri="{BB962C8B-B14F-4D97-AF65-F5344CB8AC3E}">
        <p14:creationId xmlns:p14="http://schemas.microsoft.com/office/powerpoint/2010/main" val="4169782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HEAL-</a:t>
            </a:r>
            <a:r>
              <a:rPr lang="el-GR" sz="1600" b="0" i="0" kern="1200" dirty="0" err="1">
                <a:solidFill>
                  <a:schemeClr val="tx2"/>
                </a:solidFill>
                <a:effectLst/>
                <a:latin typeface="+mn-lt"/>
                <a:ea typeface="+mn-ea"/>
                <a:cs typeface="+mn-cs"/>
              </a:rPr>
              <a:t>Link</a:t>
            </a:r>
            <a:r>
              <a:rPr lang="el-GR" sz="1600" b="0" i="0" kern="1200" dirty="0">
                <a:solidFill>
                  <a:schemeClr val="tx2"/>
                </a:solidFill>
                <a:effectLst/>
                <a:latin typeface="+mn-lt"/>
                <a:ea typeface="+mn-ea"/>
                <a:cs typeface="+mn-cs"/>
              </a:rPr>
              <a:t> είναι o Σύνδεσμος Ελληνικών Ακαδημαϊκών Βιβλιοθηκών που λειτουργεί υπό μορφή κοινοπραξίας και αποτελείται από 49 Ιδρύματα/Μέλη.</a:t>
            </a:r>
            <a:r>
              <a:rPr lang="el-GR" sz="1600" b="0" i="0" kern="1200" baseline="0" dirty="0">
                <a:solidFill>
                  <a:schemeClr val="tx2"/>
                </a:solidFill>
                <a:effectLst/>
                <a:latin typeface="+mn-lt"/>
                <a:ea typeface="+mn-ea"/>
                <a:cs typeface="+mn-cs"/>
              </a:rPr>
              <a:t> Από τ</a:t>
            </a:r>
            <a:r>
              <a:rPr lang="el-GR" sz="1600" b="0" i="0" kern="1200" dirty="0">
                <a:solidFill>
                  <a:schemeClr val="tx2"/>
                </a:solidFill>
                <a:effectLst/>
                <a:latin typeface="+mn-lt"/>
                <a:ea typeface="+mn-ea"/>
                <a:cs typeface="+mn-cs"/>
              </a:rPr>
              <a:t>η διαδικτυακή πύλη του HEAL-</a:t>
            </a:r>
            <a:r>
              <a:rPr lang="el-GR" sz="1600" b="0" i="0" kern="1200" dirty="0" err="1">
                <a:solidFill>
                  <a:schemeClr val="tx2"/>
                </a:solidFill>
                <a:effectLst/>
                <a:latin typeface="+mn-lt"/>
                <a:ea typeface="+mn-ea"/>
                <a:cs typeface="+mn-cs"/>
              </a:rPr>
              <a:t>Link</a:t>
            </a:r>
            <a:r>
              <a:rPr lang="el-GR" sz="1600" b="0" i="0" kern="1200" dirty="0">
                <a:solidFill>
                  <a:schemeClr val="tx2"/>
                </a:solidFill>
                <a:effectLst/>
                <a:latin typeface="+mn-lt"/>
                <a:ea typeface="+mn-ea"/>
                <a:cs typeface="+mn-cs"/>
              </a:rPr>
              <a:t> τα μέλη του έχουν πρόσβαση σε ηλεκτρονικό υλικό που καλύπτεται από συμβάσεις που έχει συνάψει ο Σύνδεσμος με διάφορους εκδότες/διαθέτες. Η πρόσβαση στις ηλεκτρονικές πηγές</a:t>
            </a:r>
            <a:r>
              <a:rPr lang="el-GR" sz="1600" b="0" i="0" kern="1200" baseline="0" dirty="0">
                <a:solidFill>
                  <a:schemeClr val="tx2"/>
                </a:solidFill>
                <a:effectLst/>
                <a:latin typeface="+mn-lt"/>
                <a:ea typeface="+mn-ea"/>
                <a:cs typeface="+mn-cs"/>
              </a:rPr>
              <a:t> και στις βιβλιογραφικές βάσεις δεδομένων </a:t>
            </a:r>
            <a:r>
              <a:rPr lang="el-GR" sz="1600" b="0" i="0" kern="1200" dirty="0">
                <a:solidFill>
                  <a:schemeClr val="tx2"/>
                </a:solidFill>
                <a:effectLst/>
                <a:latin typeface="+mn-lt"/>
                <a:ea typeface="+mn-ea"/>
                <a:cs typeface="+mn-cs"/>
              </a:rPr>
              <a:t>είναι εφικτή και μέσω Δικτύου ΕΚΠΑ.</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35</a:t>
            </a:fld>
            <a:endParaRPr lang="el-GR"/>
          </a:p>
        </p:txBody>
      </p:sp>
    </p:spTree>
    <p:extLst>
      <p:ext uri="{BB962C8B-B14F-4D97-AF65-F5344CB8AC3E}">
        <p14:creationId xmlns:p14="http://schemas.microsoft.com/office/powerpoint/2010/main" val="2321891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Ενιαία μηχανή αναζήτησης της </a:t>
            </a:r>
            <a:r>
              <a:rPr lang="en-US" sz="1600" b="0" i="0" kern="1200" dirty="0">
                <a:solidFill>
                  <a:schemeClr val="tx2"/>
                </a:solidFill>
                <a:effectLst/>
                <a:latin typeface="+mn-lt"/>
                <a:ea typeface="+mn-ea"/>
                <a:cs typeface="+mn-cs"/>
              </a:rPr>
              <a:t>heal link </a:t>
            </a:r>
            <a:r>
              <a:rPr lang="el-GR" sz="1600" b="0" i="0" kern="1200" dirty="0">
                <a:solidFill>
                  <a:schemeClr val="tx2"/>
                </a:solidFill>
                <a:effectLst/>
                <a:latin typeface="+mn-lt"/>
                <a:ea typeface="+mn-ea"/>
                <a:cs typeface="+mn-cs"/>
              </a:rPr>
              <a:t>πραγματοποιεί ταυτόχρονη αναζήτηση στα ηλεκτρονικά περιοδικά (σε επίπεδο άρθρου) και στα ηλεκτρονικά βιβλία (σε επίπεδο τίτλου). Ταυτόχρονα, δίνεται η δυνατότητα περιορισμού των αποτελεσμάτων μέσω πολλαπλών φίλτρων.</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36</a:t>
            </a:fld>
            <a:endParaRPr lang="el-GR"/>
          </a:p>
        </p:txBody>
      </p:sp>
    </p:spTree>
    <p:extLst>
      <p:ext uri="{BB962C8B-B14F-4D97-AF65-F5344CB8AC3E}">
        <p14:creationId xmlns:p14="http://schemas.microsoft.com/office/powerpoint/2010/main" val="2107671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Από το μενού </a:t>
            </a:r>
            <a:r>
              <a:rPr lang="en-US" sz="1600" b="0" i="0" kern="1200" dirty="0">
                <a:solidFill>
                  <a:schemeClr val="tx2"/>
                </a:solidFill>
                <a:effectLst/>
                <a:latin typeface="+mn-lt"/>
                <a:ea typeface="+mn-ea"/>
                <a:cs typeface="+mn-cs"/>
              </a:rPr>
              <a:t>“</a:t>
            </a:r>
            <a:r>
              <a:rPr lang="el-GR" sz="1600" b="0" i="0" kern="1200" dirty="0">
                <a:solidFill>
                  <a:schemeClr val="tx2"/>
                </a:solidFill>
                <a:effectLst/>
                <a:latin typeface="+mn-lt"/>
                <a:ea typeface="+mn-ea"/>
                <a:cs typeface="+mn-cs"/>
              </a:rPr>
              <a:t>Ηλεκτρονικές πηγές” και επιλέγοντας τη</a:t>
            </a:r>
            <a:r>
              <a:rPr lang="el-GR" sz="1600" b="0" i="0" kern="1200" baseline="0" dirty="0">
                <a:solidFill>
                  <a:schemeClr val="tx2"/>
                </a:solidFill>
                <a:effectLst/>
                <a:latin typeface="+mn-lt"/>
                <a:ea typeface="+mn-ea"/>
                <a:cs typeface="+mn-cs"/>
              </a:rPr>
              <a:t>ν ενότητα </a:t>
            </a:r>
            <a:r>
              <a:rPr lang="el-GR" sz="1600" b="0" i="0" kern="1200" dirty="0">
                <a:solidFill>
                  <a:schemeClr val="tx2"/>
                </a:solidFill>
                <a:effectLst/>
                <a:latin typeface="+mn-lt"/>
                <a:ea typeface="+mn-ea"/>
                <a:cs typeface="+mn-cs"/>
              </a:rPr>
              <a:t>“Ηλεκτρονικά περιοδικά” μπορείτε να πλοηγηθείτε στους</a:t>
            </a:r>
            <a:r>
              <a:rPr lang="el-GR" sz="1600" b="0" i="0" kern="1200" baseline="0" dirty="0">
                <a:solidFill>
                  <a:schemeClr val="tx2"/>
                </a:solidFill>
                <a:effectLst/>
                <a:latin typeface="+mn-lt"/>
                <a:ea typeface="+mn-ea"/>
                <a:cs typeface="+mn-cs"/>
              </a:rPr>
              <a:t> τίτλους</a:t>
            </a:r>
            <a:r>
              <a:rPr lang="el-GR" sz="1600" b="0" i="0" kern="1200" dirty="0">
                <a:solidFill>
                  <a:schemeClr val="tx2"/>
                </a:solidFill>
                <a:effectLst/>
                <a:latin typeface="+mn-lt"/>
                <a:ea typeface="+mn-ea"/>
                <a:cs typeface="+mn-cs"/>
              </a:rPr>
              <a:t>,</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είτε μέσω της αλφαβητικής περιήγησης, είτε μέσω θεματικής κατηγοριοποίησης,</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είτε μέσω του διαχωρισμού τους ανά εκδότη.</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Επίσης, μπορείτε να εντοπίσετε το περιοδικό που σας ενδιαφέρει πληκτρολογώντας ολόκληρο ή μέρος του τίτλου του στο πεδίο “Γρήγορη αναζήτηση” που υπάρχει στο πάνω δεξί μέρος της πύλης.</a:t>
            </a:r>
            <a:r>
              <a:rPr lang="el-GR" sz="1600" b="0" i="0" kern="1200" baseline="0" dirty="0">
                <a:solidFill>
                  <a:schemeClr val="tx2"/>
                </a:solidFill>
                <a:effectLst/>
                <a:latin typeface="+mn-lt"/>
                <a:ea typeface="+mn-ea"/>
                <a:cs typeface="+mn-cs"/>
              </a:rPr>
              <a:t> Στα αποτελέσματα </a:t>
            </a:r>
            <a:r>
              <a:rPr lang="el-GR" sz="1600" b="0" i="0" kern="1200" dirty="0">
                <a:solidFill>
                  <a:schemeClr val="tx2"/>
                </a:solidFill>
                <a:effectLst/>
                <a:latin typeface="+mn-lt"/>
                <a:ea typeface="+mn-ea"/>
                <a:cs typeface="+mn-cs"/>
              </a:rPr>
              <a:t>αναγράφεται</a:t>
            </a:r>
            <a:r>
              <a:rPr lang="el-GR" sz="1600" b="0" i="0" kern="1200" baseline="0" dirty="0">
                <a:solidFill>
                  <a:schemeClr val="tx2"/>
                </a:solidFill>
                <a:effectLst/>
                <a:latin typeface="+mn-lt"/>
                <a:ea typeface="+mn-ea"/>
                <a:cs typeface="+mn-cs"/>
              </a:rPr>
              <a:t> η περίοδος των ετών για την οποία υπάρχει δικαίωμα πρόσβασης στο πλήρες κείμενο των περιοδικών που περιλαμβάνονται στη βάση.</a:t>
            </a:r>
            <a:r>
              <a:rPr lang="el-GR" sz="1600" b="0" i="0" kern="1200" dirty="0">
                <a:solidFill>
                  <a:schemeClr val="tx2"/>
                </a:solidFill>
                <a:effectLst/>
                <a:latin typeface="+mn-lt"/>
                <a:ea typeface="+mn-ea"/>
                <a:cs typeface="+mn-cs"/>
              </a:rPr>
              <a:t>  </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37</a:t>
            </a:fld>
            <a:endParaRPr lang="el-GR"/>
          </a:p>
        </p:txBody>
      </p:sp>
    </p:spTree>
    <p:extLst>
      <p:ext uri="{BB962C8B-B14F-4D97-AF65-F5344CB8AC3E}">
        <p14:creationId xmlns:p14="http://schemas.microsoft.com/office/powerpoint/2010/main" val="29767311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a:t>Μόλις επιλέξετε τον τίτλο που επιθυμείτε μεταφέρεστε στον </a:t>
            </a:r>
            <a:r>
              <a:rPr lang="el-GR" baseline="0" dirty="0" err="1"/>
              <a:t>ιστότοπο</a:t>
            </a:r>
            <a:r>
              <a:rPr lang="el-GR" baseline="0" dirty="0"/>
              <a:t> του εκδότη/διαθέτη για να δείτε το πλήρες κείμενο των άρθρων. Οι προσφερόμενες δυνατότητες αναζήτησης και ο τρόπος πλοήγησης στη σελίδα εξαρτώνται από την πολιτική του εκάστοτε εκδότη.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38</a:t>
            </a:fld>
            <a:endParaRPr lang="el-GR"/>
          </a:p>
        </p:txBody>
      </p:sp>
    </p:spTree>
    <p:extLst>
      <p:ext uri="{BB962C8B-B14F-4D97-AF65-F5344CB8AC3E}">
        <p14:creationId xmlns:p14="http://schemas.microsoft.com/office/powerpoint/2010/main" val="69437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υπηρεσία </a:t>
            </a:r>
            <a:r>
              <a:rPr lang="el-GR" sz="1600" b="0" i="0" kern="1200" dirty="0" err="1">
                <a:solidFill>
                  <a:schemeClr val="tx2"/>
                </a:solidFill>
                <a:effectLst/>
                <a:latin typeface="+mn-lt"/>
                <a:ea typeface="+mn-ea"/>
                <a:cs typeface="+mn-cs"/>
              </a:rPr>
              <a:t>διαδανεισμού</a:t>
            </a:r>
            <a:r>
              <a:rPr lang="el-GR" sz="1600" b="0" i="0" kern="1200" dirty="0">
                <a:solidFill>
                  <a:schemeClr val="tx2"/>
                </a:solidFill>
                <a:effectLst/>
                <a:latin typeface="+mn-lt"/>
                <a:ea typeface="+mn-ea"/>
                <a:cs typeface="+mn-cs"/>
              </a:rPr>
              <a:t> άρθρων επιστημονικών περιοδικών  από άλλες Βιβλιοθήκες του εσωτερικού και εξωτερικού, δίνει τη δυνατότητα παραγγελίας αντιγράφων άρθρων σε έντυπη μορφή από περιοδικά, τα οποία δεν περιλαμβάνονται στις συλλογές της Βιβλιοθήκης της Νομικής Σχολής .</a:t>
            </a:r>
            <a:r>
              <a:rPr lang="el-GR" sz="1600" b="0" i="0" kern="1200" baseline="0" dirty="0">
                <a:solidFill>
                  <a:schemeClr val="tx2"/>
                </a:solidFill>
                <a:effectLst/>
                <a:latin typeface="+mn-lt"/>
                <a:ea typeface="+mn-ea"/>
                <a:cs typeface="+mn-cs"/>
              </a:rPr>
              <a:t> Για την παραγγελία είναι απαραίτητη η καταχώρηση σχετικής Ηλεκτρονικής Φόρμας. </a:t>
            </a:r>
          </a:p>
          <a:p>
            <a:r>
              <a:rPr lang="el-GR" sz="1600" b="0" i="0" kern="1200" baseline="0" dirty="0">
                <a:solidFill>
                  <a:schemeClr val="tx2"/>
                </a:solidFill>
                <a:effectLst/>
                <a:latin typeface="+mn-lt"/>
                <a:ea typeface="+mn-ea"/>
                <a:cs typeface="+mn-cs"/>
              </a:rPr>
              <a:t>Επιπροσθέτως, η Βιβλιοθήκη συνεργάζεται με τη Βιβλιοθήκη της Νομικής Σχολής του Αριστοτελείου Πανεπιστημίου Θεσσαλονίκης και τη Βιβλιοθήκη της Νομικής Σχολής του Δημοκρίτειου Πανεπιστημίου Θράκης για την παροχή υπηρεσίας </a:t>
            </a:r>
            <a:r>
              <a:rPr lang="el-GR" sz="1600" b="0" i="0" kern="1200" baseline="0" dirty="0" err="1">
                <a:solidFill>
                  <a:schemeClr val="tx2"/>
                </a:solidFill>
                <a:effectLst/>
                <a:latin typeface="+mn-lt"/>
                <a:ea typeface="+mn-ea"/>
                <a:cs typeface="+mn-cs"/>
              </a:rPr>
              <a:t>διαδανεισμού</a:t>
            </a:r>
            <a:r>
              <a:rPr lang="el-GR" sz="1600" b="0" i="0" kern="1200" baseline="0" dirty="0">
                <a:solidFill>
                  <a:schemeClr val="tx2"/>
                </a:solidFill>
                <a:effectLst/>
                <a:latin typeface="+mn-lt"/>
                <a:ea typeface="+mn-ea"/>
                <a:cs typeface="+mn-cs"/>
              </a:rPr>
              <a:t> βιβλίων που δεν υπάρχουν στη συλλογή της. </a:t>
            </a:r>
            <a:r>
              <a:rPr lang="el-GR" sz="1600" b="0" i="0" kern="1200" dirty="0">
                <a:solidFill>
                  <a:schemeClr val="tx2"/>
                </a:solidFill>
                <a:effectLst/>
                <a:latin typeface="+mn-lt"/>
                <a:ea typeface="+mn-ea"/>
                <a:cs typeface="+mn-cs"/>
              </a:rPr>
              <a:t>Προκειμένου να πραγματοποιήσετε ένα αίτημα </a:t>
            </a:r>
            <a:r>
              <a:rPr lang="el-GR" sz="1600" b="0" i="0" kern="1200" dirty="0" err="1">
                <a:solidFill>
                  <a:schemeClr val="tx2"/>
                </a:solidFill>
                <a:effectLst/>
                <a:latin typeface="+mn-lt"/>
                <a:ea typeface="+mn-ea"/>
                <a:cs typeface="+mn-cs"/>
              </a:rPr>
              <a:t>Διαδανεισμού</a:t>
            </a:r>
            <a:r>
              <a:rPr lang="el-GR" sz="1600" b="0" i="0" kern="1200" dirty="0">
                <a:solidFill>
                  <a:schemeClr val="tx2"/>
                </a:solidFill>
                <a:effectLst/>
                <a:latin typeface="+mn-lt"/>
                <a:ea typeface="+mn-ea"/>
                <a:cs typeface="+mn-cs"/>
              </a:rPr>
              <a:t> Βιβλίου, θα πρέπει να απευθυνθείτε αυτοπροσώπως</a:t>
            </a:r>
            <a:r>
              <a:rPr lang="en-GB" sz="1600" b="0"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στη</a:t>
            </a:r>
            <a:r>
              <a:rPr lang="el-GR" sz="1600" b="0" i="0" kern="1200" baseline="0" dirty="0">
                <a:solidFill>
                  <a:schemeClr val="tx2"/>
                </a:solidFill>
                <a:effectLst/>
                <a:latin typeface="+mn-lt"/>
                <a:ea typeface="+mn-ea"/>
                <a:cs typeface="+mn-cs"/>
              </a:rPr>
              <a:t> Βιβλιοθήκη μας. </a:t>
            </a:r>
            <a:r>
              <a:rPr lang="el-GR" sz="1600" b="0" i="0" kern="1200" dirty="0">
                <a:solidFill>
                  <a:schemeClr val="tx2"/>
                </a:solidFill>
                <a:effectLst/>
                <a:latin typeface="+mn-lt"/>
                <a:ea typeface="+mn-ea"/>
                <a:cs typeface="+mn-cs"/>
              </a:rPr>
              <a:t>Οι εν λόγω υπηρεσίες επιβαρύνουν  με μικρό κόστος  τον χρήστη.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39</a:t>
            </a:fld>
            <a:endParaRPr lang="el-GR"/>
          </a:p>
        </p:txBody>
      </p:sp>
    </p:spTree>
    <p:extLst>
      <p:ext uri="{BB962C8B-B14F-4D97-AF65-F5344CB8AC3E}">
        <p14:creationId xmlns:p14="http://schemas.microsoft.com/office/powerpoint/2010/main" val="1756402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Εφεξής η ιστοσελίδα της Βιβλιοθήκης μας </a:t>
            </a:r>
            <a:r>
              <a:rPr lang="el-GR" baseline="0" dirty="0"/>
              <a:t>θα προστεθεί στις αγαπημένες σας καθώς θα αποτελέσει πολύτιμο οδηγό σε αυτό σας το ταξίδι στη νομική έρευνα. Ενημερωθείτε πλήρως για τις παρεχόμενες υπηρεσίες καθώς και </a:t>
            </a:r>
            <a:r>
              <a:rPr lang="el-GR" dirty="0"/>
              <a:t>για τις τροποποιήσεις του κανονισμού</a:t>
            </a:r>
            <a:r>
              <a:rPr lang="el-GR" baseline="0" dirty="0"/>
              <a:t> </a:t>
            </a:r>
            <a:r>
              <a:rPr lang="el-GR" dirty="0"/>
              <a:t>λόγω μέτρων αντιμετώπισης της πανδημίας</a:t>
            </a:r>
            <a:r>
              <a:rPr lang="el-GR" baseline="0" dirty="0"/>
              <a:t>. Για οποιαδήποτε απορία μπορείτε να επικοινωνήστε μαζί μας είτε τηλεφωνικώς ή μέσω </a:t>
            </a:r>
            <a:r>
              <a:rPr lang="en-US" baseline="0" dirty="0"/>
              <a:t>mail</a:t>
            </a:r>
            <a:r>
              <a:rPr lang="el-GR" baseline="0" dirty="0"/>
              <a:t> είτε να χρησιμοποιήσετε την υπηρεσία </a:t>
            </a:r>
            <a:r>
              <a:rPr lang="en-US" baseline="0" dirty="0"/>
              <a:t>live chat </a:t>
            </a:r>
            <a:r>
              <a:rPr lang="el-GR" baseline="0" dirty="0"/>
              <a:t>Ρώτησε τον βιβλιοθηκονόμο!</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a:t>
            </a:fld>
            <a:endParaRPr lang="el-GR"/>
          </a:p>
        </p:txBody>
      </p:sp>
    </p:spTree>
    <p:extLst>
      <p:ext uri="{BB962C8B-B14F-4D97-AF65-F5344CB8AC3E}">
        <p14:creationId xmlns:p14="http://schemas.microsoft.com/office/powerpoint/2010/main" val="2788519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Για την πρόσβαση σε υπηρεσίες από οποιοδήποτε χώρο </a:t>
            </a:r>
            <a:r>
              <a:rPr lang="el-GR" sz="1600" b="1" i="0" kern="1200" dirty="0">
                <a:solidFill>
                  <a:schemeClr val="tx2"/>
                </a:solidFill>
                <a:effectLst/>
                <a:latin typeface="+mn-lt"/>
                <a:ea typeface="+mn-ea"/>
                <a:cs typeface="+mn-cs"/>
              </a:rPr>
              <a:t>εκτός της Βιβλιοθήκης που χρειάζονται πιστοποίηση</a:t>
            </a:r>
            <a:r>
              <a:rPr lang="el-GR" sz="1600" b="0" i="0" kern="1200" dirty="0">
                <a:solidFill>
                  <a:schemeClr val="tx2"/>
                </a:solidFill>
                <a:effectLst/>
                <a:latin typeface="+mn-lt"/>
                <a:ea typeface="+mn-ea"/>
                <a:cs typeface="+mn-cs"/>
              </a:rPr>
              <a:t>,</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προσφέρονται</a:t>
            </a:r>
            <a:r>
              <a:rPr lang="el-GR" sz="1600" b="0" i="0" kern="1200" baseline="0" dirty="0">
                <a:solidFill>
                  <a:schemeClr val="tx2"/>
                </a:solidFill>
                <a:effectLst/>
                <a:latin typeface="+mn-lt"/>
                <a:ea typeface="+mn-ea"/>
                <a:cs typeface="+mn-cs"/>
              </a:rPr>
              <a:t> δύο εναλλακτικές επιλογές. Πρώτον, μπορείτε να εγκαταστήσετε στη συσκευή σας την εφαρμογή </a:t>
            </a:r>
            <a:r>
              <a:rPr lang="en-GB" sz="1600" b="0" i="0" kern="1200" baseline="0" dirty="0">
                <a:solidFill>
                  <a:schemeClr val="tx2"/>
                </a:solidFill>
                <a:effectLst/>
                <a:latin typeface="+mn-lt"/>
                <a:ea typeface="+mn-ea"/>
                <a:cs typeface="+mn-cs"/>
              </a:rPr>
              <a:t>VPN</a:t>
            </a:r>
            <a:r>
              <a:rPr lang="el-GR" sz="1600" b="0" i="0" kern="1200" baseline="0" dirty="0">
                <a:solidFill>
                  <a:schemeClr val="tx2"/>
                </a:solidFill>
                <a:effectLst/>
                <a:latin typeface="+mn-lt"/>
                <a:ea typeface="+mn-ea"/>
                <a:cs typeface="+mn-cs"/>
              </a:rPr>
              <a:t>, ώστε η σύνδεση στο Δίκτυο του ΕΚΠΑ να επιτευχθεί μέσω Ιδεατού Δικτύου. Κ</a:t>
            </a:r>
            <a:r>
              <a:rPr lang="el-GR" sz="1600" b="0" i="0" kern="1200" dirty="0">
                <a:solidFill>
                  <a:schemeClr val="tx2"/>
                </a:solidFill>
                <a:effectLst/>
                <a:latin typeface="+mn-lt"/>
                <a:ea typeface="+mn-ea"/>
                <a:cs typeface="+mn-cs"/>
              </a:rPr>
              <a:t>ατά το άνοιγμα της εφαρμογής στα</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πεδία </a:t>
            </a:r>
            <a:r>
              <a:rPr lang="el-GR" sz="1600" b="1" i="0" kern="1200" dirty="0" err="1">
                <a:solidFill>
                  <a:schemeClr val="tx2"/>
                </a:solidFill>
                <a:effectLst/>
                <a:latin typeface="+mn-lt"/>
                <a:ea typeface="+mn-ea"/>
                <a:cs typeface="+mn-cs"/>
              </a:rPr>
              <a:t>username</a:t>
            </a:r>
            <a:r>
              <a:rPr lang="el-GR" sz="1600" b="0" i="0" kern="1200" dirty="0">
                <a:solidFill>
                  <a:schemeClr val="tx2"/>
                </a:solidFill>
                <a:effectLst/>
                <a:latin typeface="+mn-lt"/>
                <a:ea typeface="+mn-ea"/>
                <a:cs typeface="+mn-cs"/>
              </a:rPr>
              <a:t> και </a:t>
            </a:r>
            <a:r>
              <a:rPr lang="el-GR" sz="1600" b="1" i="0" kern="1200" dirty="0" err="1">
                <a:solidFill>
                  <a:schemeClr val="tx2"/>
                </a:solidFill>
                <a:effectLst/>
                <a:latin typeface="+mn-lt"/>
                <a:ea typeface="+mn-ea"/>
                <a:cs typeface="+mn-cs"/>
              </a:rPr>
              <a:t>password</a:t>
            </a:r>
            <a:r>
              <a:rPr lang="el-GR" sz="1600" b="0" i="0" kern="1200" dirty="0">
                <a:solidFill>
                  <a:schemeClr val="tx2"/>
                </a:solidFill>
                <a:effectLst/>
                <a:latin typeface="+mn-lt"/>
                <a:ea typeface="+mn-ea"/>
                <a:cs typeface="+mn-cs"/>
              </a:rPr>
              <a:t> που σας ζητούνται</a:t>
            </a:r>
            <a:r>
              <a:rPr lang="en-GB"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 καταχωρείτε τα αντίστοιχα στοιχεία του υφιστάμενου λογαριασμού σας στο Πανεπιστήμιο Αθηνών. Για τη δημιουργία ή τη διαχείριση λογαριασμού θα πρέπει να υποβάλετε σχετικό αίτημα στην Υπηρεσία Υποστήριξης Χρηστών του Κ.ΛΕΙ.ΔΙ.</a:t>
            </a:r>
          </a:p>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baseline="0" dirty="0">
                <a:solidFill>
                  <a:schemeClr val="tx2"/>
                </a:solidFill>
                <a:effectLst/>
                <a:latin typeface="+mn-lt"/>
                <a:ea typeface="+mn-ea"/>
                <a:cs typeface="+mn-cs"/>
              </a:rPr>
              <a:t>Επίσης, μπορείτε να συνδεθείτε μέσω Διακομιστή μεσολάβησης  (</a:t>
            </a:r>
            <a:r>
              <a:rPr lang="en-US" sz="1600" b="0" i="0" kern="1200" baseline="0" dirty="0">
                <a:solidFill>
                  <a:schemeClr val="tx2"/>
                </a:solidFill>
                <a:effectLst/>
                <a:latin typeface="+mn-lt"/>
                <a:ea typeface="+mn-ea"/>
                <a:cs typeface="+mn-cs"/>
              </a:rPr>
              <a:t>proxy server) </a:t>
            </a:r>
            <a:r>
              <a:rPr lang="el-GR" sz="1600" b="0" i="0" kern="1200" baseline="0" dirty="0">
                <a:solidFill>
                  <a:schemeClr val="tx2"/>
                </a:solidFill>
                <a:effectLst/>
                <a:latin typeface="+mn-lt"/>
                <a:ea typeface="+mn-ea"/>
                <a:cs typeface="+mn-cs"/>
              </a:rPr>
              <a:t>χωρίς τη χρήση επιπλέον λογισμικού. Για κάθε μία από τις περιπτώσεις παρέχονται αναλυτικές τεχνικές οδηγίες ανάλογα με τον </a:t>
            </a:r>
            <a:r>
              <a:rPr lang="el-GR" sz="1600" b="0" i="0" kern="1200" baseline="0" dirty="0" err="1">
                <a:solidFill>
                  <a:schemeClr val="tx2"/>
                </a:solidFill>
                <a:effectLst/>
                <a:latin typeface="+mn-lt"/>
                <a:ea typeface="+mn-ea"/>
                <a:cs typeface="+mn-cs"/>
              </a:rPr>
              <a:t>φυλλομετρητή</a:t>
            </a:r>
            <a:r>
              <a:rPr lang="en-GB" sz="1600" b="0" i="0" kern="1200" baseline="0" dirty="0">
                <a:solidFill>
                  <a:schemeClr val="tx2"/>
                </a:solidFill>
                <a:effectLst/>
                <a:latin typeface="+mn-lt"/>
                <a:ea typeface="+mn-ea"/>
                <a:cs typeface="+mn-cs"/>
              </a:rPr>
              <a:t> </a:t>
            </a:r>
            <a:r>
              <a:rPr lang="el-GR" sz="1600" b="0" i="0" kern="1200" baseline="0" dirty="0">
                <a:solidFill>
                  <a:schemeClr val="tx2"/>
                </a:solidFill>
                <a:effectLst/>
                <a:latin typeface="+mn-lt"/>
                <a:ea typeface="+mn-ea"/>
                <a:cs typeface="+mn-cs"/>
              </a:rPr>
              <a:t>ή το λειτουργικό σύστημα της συσκευής, που ο χρήστης επιθυμεί να χρησιμοποιήσει για τη σύνδεσή του με το Δίκτυο του Πανεπιστημίου.</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40</a:t>
            </a:fld>
            <a:endParaRPr lang="el-GR"/>
          </a:p>
        </p:txBody>
      </p:sp>
    </p:spTree>
    <p:extLst>
      <p:ext uri="{BB962C8B-B14F-4D97-AF65-F5344CB8AC3E}">
        <p14:creationId xmlns:p14="http://schemas.microsoft.com/office/powerpoint/2010/main" val="4212383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600" b="0" i="0" kern="1200" dirty="0">
                <a:solidFill>
                  <a:schemeClr val="tx2"/>
                </a:solidFill>
                <a:effectLst/>
                <a:latin typeface="+mn-lt"/>
                <a:ea typeface="+mn-ea"/>
                <a:cs typeface="+mn-cs"/>
              </a:rPr>
              <a:t>To </a:t>
            </a:r>
            <a:r>
              <a:rPr lang="el-GR" sz="1600" b="0" i="0" kern="1200" dirty="0">
                <a:solidFill>
                  <a:schemeClr val="tx2"/>
                </a:solidFill>
                <a:effectLst/>
                <a:latin typeface="+mn-lt"/>
                <a:ea typeface="+mn-ea"/>
                <a:cs typeface="+mn-cs"/>
              </a:rPr>
              <a:t>ΕΚΠΑ διαθέτει στα μέλη του εργαλεία για την καλύτερη οργάνωση της έρευνας τους. Μεταξύ αυτών και τα εργαλεία διαχείρισης Βιβλιογραφίας. Το </a:t>
            </a:r>
            <a:r>
              <a:rPr lang="el-GR" sz="1600" b="0" i="0" kern="1200" dirty="0" err="1">
                <a:solidFill>
                  <a:schemeClr val="tx2"/>
                </a:solidFill>
                <a:effectLst/>
                <a:latin typeface="+mn-lt"/>
                <a:ea typeface="+mn-ea"/>
                <a:cs typeface="+mn-cs"/>
              </a:rPr>
              <a:t>Mendeley</a:t>
            </a:r>
            <a:r>
              <a:rPr lang="el-GR" sz="1600" b="0" i="0" kern="1200" dirty="0">
                <a:solidFill>
                  <a:schemeClr val="tx2"/>
                </a:solidFill>
                <a:effectLst/>
                <a:latin typeface="+mn-lt"/>
                <a:ea typeface="+mn-ea"/>
                <a:cs typeface="+mn-cs"/>
              </a:rPr>
              <a:t> είναι μια διαδικτυακή εφαρμογή διαχείρισης βιβλιογραφίας και ταυτόχρονα ένα κοινωνικό δίκτυο ερευνητών, που παρέχει τη δυνατότητα οργάνωσης της βιβλιογραφίας αλλά και διαμοιρασμού βιβλιογραφικών αναφορών και εργασιών ανάμεσα σε ερευνητές. Οι βιβλιογραφικές αναφορές που αποθηκεύονται</a:t>
            </a:r>
            <a:r>
              <a:rPr lang="el-GR" sz="1600" b="0" i="0" kern="1200" baseline="0" dirty="0">
                <a:solidFill>
                  <a:schemeClr val="tx2"/>
                </a:solidFill>
                <a:effectLst/>
                <a:latin typeface="+mn-lt"/>
                <a:ea typeface="+mn-ea"/>
                <a:cs typeface="+mn-cs"/>
              </a:rPr>
              <a:t> στο σύστημα, </a:t>
            </a:r>
            <a:r>
              <a:rPr lang="el-GR" sz="1600" b="0" i="0" kern="1200" dirty="0">
                <a:solidFill>
                  <a:schemeClr val="tx2"/>
                </a:solidFill>
                <a:effectLst/>
                <a:latin typeface="+mn-lt"/>
                <a:ea typeface="+mn-ea"/>
                <a:cs typeface="+mn-cs"/>
              </a:rPr>
              <a:t>μπορούν πολύ εύκολα να εξαχθούν σε κειμενογράφο σύμφωνα με τα διεθνή πρότυπα εμφάνισης παραπομπών.</a:t>
            </a:r>
            <a:r>
              <a:rPr lang="el-GR" sz="1600" b="0" i="0" kern="1200" baseline="0" dirty="0">
                <a:solidFill>
                  <a:schemeClr val="tx2"/>
                </a:solidFill>
                <a:effectLst/>
                <a:latin typeface="+mn-lt"/>
                <a:ea typeface="+mn-ea"/>
                <a:cs typeface="+mn-cs"/>
              </a:rPr>
              <a:t> Η βιβλιοθήκη οργανώνει κάθε χρόνο εξειδικευμένο σεμινάριο-εργαστήριο για τη χρήση του εν λόγω λογισμικού.</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41</a:t>
            </a:fld>
            <a:endParaRPr lang="el-GR"/>
          </a:p>
        </p:txBody>
      </p:sp>
    </p:spTree>
    <p:extLst>
      <p:ext uri="{BB962C8B-B14F-4D97-AF65-F5344CB8AC3E}">
        <p14:creationId xmlns:p14="http://schemas.microsoft.com/office/powerpoint/2010/main" val="3984321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Το Εθνικό και Καποδιστριακό Πανεπιστήμιο Αθηνών,, έχει αποκτήσει συνδρομή στο λογισμικό εντοπισμού λογοκλοπής </a:t>
            </a:r>
            <a:r>
              <a:rPr lang="el-GR" sz="1600" b="0" i="0" kern="1200" dirty="0" err="1">
                <a:solidFill>
                  <a:schemeClr val="tx2"/>
                </a:solidFill>
                <a:effectLst/>
                <a:latin typeface="+mn-lt"/>
                <a:ea typeface="+mn-ea"/>
                <a:cs typeface="+mn-cs"/>
              </a:rPr>
              <a:t>Turnitin</a:t>
            </a:r>
            <a:r>
              <a:rPr lang="el-GR" sz="1600" b="0" i="0" kern="1200" dirty="0">
                <a:solidFill>
                  <a:schemeClr val="tx2"/>
                </a:solidFill>
                <a:effectLst/>
                <a:latin typeface="+mn-lt"/>
                <a:ea typeface="+mn-ea"/>
                <a:cs typeface="+mn-cs"/>
              </a:rPr>
              <a:t>. Η χρήση του προϊόντος απευθύνεται σε Μέλη ΔΕΠ, ΕΔΙΠ, ΕΕΠ, ΕΤΕΠ και όσους θεσμικά ασκούν διδακτικά καθήκοντα</a:t>
            </a:r>
            <a:r>
              <a:rPr lang="el-GR" sz="1600" b="0" i="0" kern="1200" baseline="0" dirty="0">
                <a:solidFill>
                  <a:schemeClr val="tx2"/>
                </a:solidFill>
                <a:effectLst/>
                <a:latin typeface="+mn-lt"/>
                <a:ea typeface="+mn-ea"/>
                <a:cs typeface="+mn-cs"/>
              </a:rPr>
              <a:t> προσφέροντάς τους</a:t>
            </a:r>
            <a:r>
              <a:rPr lang="el-GR" sz="1600" b="0" i="0" kern="1200" dirty="0">
                <a:solidFill>
                  <a:schemeClr val="tx2"/>
                </a:solidFill>
                <a:effectLst/>
                <a:latin typeface="+mn-lt"/>
                <a:ea typeface="+mn-ea"/>
                <a:cs typeface="+mn-cs"/>
              </a:rPr>
              <a:t> τη δυνατότητα να ελέγχουν ως προς την αυθεντικότητά τους και το ενδεχόμενο λογοκλοπής τις εργασίες οι οποίες κατατίθενται από τους  φοιτητές τους στο πλαίσιο κάποιου μαθήματος, άσκησης.</a:t>
            </a:r>
            <a:endParaRPr lang="el-GR" sz="1600" b="0" i="0" kern="1200" baseline="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42</a:t>
            </a:fld>
            <a:endParaRPr lang="el-GR"/>
          </a:p>
        </p:txBody>
      </p:sp>
    </p:spTree>
    <p:extLst>
      <p:ext uri="{BB962C8B-B14F-4D97-AF65-F5344CB8AC3E}">
        <p14:creationId xmlns:p14="http://schemas.microsoft.com/office/powerpoint/2010/main" val="2754293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ανάγκες των φοιτητών με αναπηρία (</a:t>
            </a:r>
            <a:r>
              <a:rPr lang="el-GR" dirty="0" err="1"/>
              <a:t>ΦμεΑ</a:t>
            </a:r>
            <a:r>
              <a:rPr lang="el-GR" dirty="0"/>
              <a:t>) είναι ίδιες με των υπόλοιπων συμφοιτητών τους. Η</a:t>
            </a:r>
            <a:r>
              <a:rPr lang="el-GR" u="none" dirty="0">
                <a:solidFill>
                  <a:schemeClr val="tx2"/>
                </a:solidFill>
              </a:rPr>
              <a:t> Μονάδα Προσβασιμότητας του ΕΚΠΑ</a:t>
            </a:r>
            <a:r>
              <a:rPr lang="el-GR" u="none" baseline="0" dirty="0">
                <a:solidFill>
                  <a:schemeClr val="tx2"/>
                </a:solidFill>
              </a:rPr>
              <a:t> </a:t>
            </a:r>
            <a:r>
              <a:rPr lang="el-GR" baseline="0" dirty="0"/>
              <a:t>διαχειρίζεται τ</a:t>
            </a:r>
            <a:r>
              <a:rPr lang="el-GR" dirty="0"/>
              <a:t>ο πληροφοριακό σύστημα </a:t>
            </a:r>
            <a:r>
              <a:rPr lang="el-GR" u="none" dirty="0">
                <a:solidFill>
                  <a:schemeClr val="tx2"/>
                </a:solidFill>
              </a:rPr>
              <a:t>ΕΡΜΟΦΙΛΟΣ  με το οποίο</a:t>
            </a:r>
            <a:r>
              <a:rPr lang="el-GR" dirty="0"/>
              <a:t> παρέχονται </a:t>
            </a:r>
            <a:r>
              <a:rPr lang="el-GR" i="0" dirty="0"/>
              <a:t>Ψηφιακές Υπηρεσίες </a:t>
            </a:r>
            <a:r>
              <a:rPr lang="el-GR" i="0" dirty="0" err="1"/>
              <a:t>Προσβάσιμων</a:t>
            </a:r>
            <a:r>
              <a:rPr lang="el-GR" i="0" dirty="0"/>
              <a:t> Ακαδημαϊκών Συγγραμμάτων για Φοιτητές με Αναπηρία</a:t>
            </a:r>
            <a:r>
              <a:rPr lang="el-GR" dirty="0"/>
              <a:t> . Οι φοιτητές μπορούν να απευθυνθούν στη μονάδα για την αναζήτηση ή τη δημιουργία των συγγραμμάτων που τους ενδιαφέρουν σε </a:t>
            </a:r>
            <a:r>
              <a:rPr lang="el-GR" dirty="0" err="1"/>
              <a:t>προσβάσιμη</a:t>
            </a:r>
            <a:r>
              <a:rPr lang="el-GR" dirty="0"/>
              <a:t> μορφή και στο </a:t>
            </a:r>
            <a:r>
              <a:rPr lang="el-GR" dirty="0" err="1"/>
              <a:t>μορφότυπο</a:t>
            </a:r>
            <a:r>
              <a:rPr lang="el-GR" dirty="0"/>
              <a:t> που χρειάζονται. Η </a:t>
            </a:r>
            <a:r>
              <a:rPr lang="en-US" dirty="0" err="1"/>
              <a:t>AmeLib</a:t>
            </a:r>
            <a:r>
              <a:rPr lang="en-US" baseline="0" dirty="0"/>
              <a:t> </a:t>
            </a:r>
            <a:r>
              <a:rPr lang="el-GR" dirty="0"/>
              <a:t>αποσκοπεί στο να παρέχει </a:t>
            </a:r>
            <a:r>
              <a:rPr lang="el-GR" b="0" dirty="0" err="1"/>
              <a:t>προσβάσιμα</a:t>
            </a:r>
            <a:r>
              <a:rPr lang="el-GR" b="0" dirty="0"/>
              <a:t> (μέσω διαδικτύου) βιβλία σε όλους στους δικαιούχους </a:t>
            </a:r>
            <a:r>
              <a:rPr lang="el-GR" b="0" dirty="0" err="1"/>
              <a:t>εντυπο</a:t>
            </a:r>
            <a:r>
              <a:rPr lang="el-GR" b="0" dirty="0"/>
              <a:t>-ανάπηρους  χρήστες των ελληνικών ακαδημαϊκών βιβλιοθηκών</a:t>
            </a:r>
            <a:r>
              <a:rPr lang="en-US" b="0" dirty="0"/>
              <a:t>.</a:t>
            </a:r>
            <a:r>
              <a:rPr lang="el-GR" b="0" dirty="0"/>
              <a:t> Βρισκόμαστε σε διαδικασίες λειτουργίας σταθμού προσβασιμότητας και εντός της Βιβλιοθήκης.</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43</a:t>
            </a:fld>
            <a:endParaRPr lang="el-GR"/>
          </a:p>
        </p:txBody>
      </p:sp>
    </p:spTree>
    <p:extLst>
      <p:ext uri="{BB962C8B-B14F-4D97-AF65-F5344CB8AC3E}">
        <p14:creationId xmlns:p14="http://schemas.microsoft.com/office/powerpoint/2010/main" val="21644202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Στην ενότητα ΜΑΘΑΙΝΩ</a:t>
            </a:r>
            <a:r>
              <a:rPr lang="el-GR" sz="1600" b="0" i="0" kern="1200" baseline="0" dirty="0">
                <a:solidFill>
                  <a:schemeClr val="tx2"/>
                </a:solidFill>
                <a:effectLst/>
                <a:latin typeface="+mn-lt"/>
                <a:ea typeface="+mn-ea"/>
                <a:cs typeface="+mn-cs"/>
              </a:rPr>
              <a:t> ΠΩΣ</a:t>
            </a:r>
            <a:r>
              <a:rPr lang="el-GR" sz="1600" b="1"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περιλαμβάνονται κείμενα και άλλο βοηθητικό υλικό με οδηγίες, συμβουλές και επεξηγήσεις, με σκοπό να βοηθήσουν τα μέλη της ακαδημαϊκής κοινότητας αλλά και όλους τους επισκέπτες της να χρησιμοποιούν σωστά τη Βιβλιοθήκη για την έρευνά τους, αξιοποιώντας τις κάθε είδους υπηρεσίες που προσφέρει, ψηφιακές και παραδοσιακές. </a:t>
            </a:r>
            <a:endParaRPr lang="el-GR" dirty="0"/>
          </a:p>
          <a:p>
            <a:endParaRPr lang="el-GR" sz="1600" b="0" i="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44</a:t>
            </a:fld>
            <a:endParaRPr lang="el-GR"/>
          </a:p>
        </p:txBody>
      </p:sp>
    </p:spTree>
    <p:extLst>
      <p:ext uri="{BB962C8B-B14F-4D97-AF65-F5344CB8AC3E}">
        <p14:creationId xmlns:p14="http://schemas.microsoft.com/office/powerpoint/2010/main" val="40455817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Μην</a:t>
            </a:r>
            <a:r>
              <a:rPr lang="el-GR" baseline="0" dirty="0"/>
              <a:t> παραλείψετε να κάνετε </a:t>
            </a:r>
            <a:r>
              <a:rPr lang="en-GB" baseline="0" dirty="0"/>
              <a:t>like </a:t>
            </a:r>
            <a:r>
              <a:rPr lang="el-GR" baseline="0" dirty="0"/>
              <a:t>στη σελίδα μας στο </a:t>
            </a:r>
            <a:r>
              <a:rPr lang="en-GB" baseline="0" dirty="0" err="1"/>
              <a:t>facebook</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45</a:t>
            </a:fld>
            <a:endParaRPr lang="el-GR"/>
          </a:p>
        </p:txBody>
      </p:sp>
    </p:spTree>
    <p:extLst>
      <p:ext uri="{BB962C8B-B14F-4D97-AF65-F5344CB8AC3E}">
        <p14:creationId xmlns:p14="http://schemas.microsoft.com/office/powerpoint/2010/main" val="1555601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a:t>ή να μας ακολουθήσετε στο </a:t>
            </a:r>
            <a:r>
              <a:rPr lang="en-GB" baseline="0" dirty="0"/>
              <a:t>Instagram</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46</a:t>
            </a:fld>
            <a:endParaRPr lang="el-GR"/>
          </a:p>
        </p:txBody>
      </p:sp>
    </p:spTree>
    <p:extLst>
      <p:ext uri="{BB962C8B-B14F-4D97-AF65-F5344CB8AC3E}">
        <p14:creationId xmlns:p14="http://schemas.microsoft.com/office/powerpoint/2010/main" val="23790264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Βιβλιοθήκη</a:t>
            </a:r>
            <a:r>
              <a:rPr lang="en-US" sz="1600" b="0"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συμμετέχει ενεργά στο</a:t>
            </a:r>
            <a:r>
              <a:rPr lang="el-GR" sz="1600" b="0" i="0" kern="1200" baseline="0" dirty="0">
                <a:solidFill>
                  <a:schemeClr val="tx2"/>
                </a:solidFill>
                <a:effectLst/>
                <a:latin typeface="+mn-lt"/>
                <a:ea typeface="+mn-ea"/>
                <a:cs typeface="+mn-cs"/>
              </a:rPr>
              <a:t> εκπαιδευτικό, κοινωνικό και πολιτιστικό έργο </a:t>
            </a:r>
            <a:r>
              <a:rPr lang="el-GR" sz="1600" b="0" i="0" kern="1200" dirty="0">
                <a:solidFill>
                  <a:schemeClr val="tx2"/>
                </a:solidFill>
                <a:effectLst/>
                <a:latin typeface="+mn-lt"/>
                <a:ea typeface="+mn-ea"/>
                <a:cs typeface="+mn-cs"/>
              </a:rPr>
              <a:t>του Πανεπιστημίου.  Μεταξύ</a:t>
            </a:r>
            <a:r>
              <a:rPr lang="el-GR" sz="1600" b="0" i="0" kern="1200" baseline="0" dirty="0">
                <a:solidFill>
                  <a:schemeClr val="tx2"/>
                </a:solidFill>
                <a:effectLst/>
                <a:latin typeface="+mn-lt"/>
                <a:ea typeface="+mn-ea"/>
                <a:cs typeface="+mn-cs"/>
              </a:rPr>
              <a:t> άλλων έχει διοργανώσει </a:t>
            </a:r>
            <a:r>
              <a:rPr lang="el-GR" sz="1600" kern="1200" dirty="0">
                <a:solidFill>
                  <a:schemeClr val="tx2"/>
                </a:solidFill>
                <a:effectLst/>
                <a:latin typeface="+mn-lt"/>
                <a:ea typeface="+mn-ea"/>
                <a:cs typeface="+mn-cs"/>
              </a:rPr>
              <a:t>ειδικά σεμινάρια και ημερίδες με θεματικές που αφορούν το δίκαιο, όπως πνευματικά δικαιώματα, προστασία προσωπικών δεδομένων.</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Στις  δραστηριότητές της</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 εντάσσεται από</a:t>
            </a:r>
            <a:r>
              <a:rPr lang="el-GR" sz="1600" b="0" i="0" kern="1200" baseline="0" dirty="0">
                <a:solidFill>
                  <a:schemeClr val="tx2"/>
                </a:solidFill>
                <a:effectLst/>
                <a:latin typeface="+mn-lt"/>
                <a:ea typeface="+mn-ea"/>
                <a:cs typeface="+mn-cs"/>
              </a:rPr>
              <a:t> το 2011 και</a:t>
            </a:r>
            <a:r>
              <a:rPr lang="el-GR" sz="1600" b="0" i="0" kern="1200" dirty="0">
                <a:solidFill>
                  <a:schemeClr val="tx2"/>
                </a:solidFill>
                <a:effectLst/>
                <a:latin typeface="+mn-lt"/>
                <a:ea typeface="+mn-ea"/>
                <a:cs typeface="+mn-cs"/>
              </a:rPr>
              <a:t> η συμμετοχή στην ομάδα «Δίκαιο και τέχνη»,</a:t>
            </a:r>
            <a:r>
              <a:rPr lang="el-GR" sz="1600" b="0" i="0" kern="1200" baseline="0" dirty="0">
                <a:solidFill>
                  <a:schemeClr val="tx2"/>
                </a:solidFill>
                <a:effectLst/>
                <a:latin typeface="+mn-lt"/>
                <a:ea typeface="+mn-ea"/>
                <a:cs typeface="+mn-cs"/>
              </a:rPr>
              <a:t> μια δράση</a:t>
            </a:r>
            <a:r>
              <a:rPr lang="el-GR" sz="1600" b="0" i="0" kern="1200" dirty="0">
                <a:solidFill>
                  <a:schemeClr val="tx2"/>
                </a:solidFill>
                <a:effectLst/>
                <a:latin typeface="+mn-lt"/>
                <a:ea typeface="+mn-ea"/>
                <a:cs typeface="+mn-cs"/>
              </a:rPr>
              <a:t> που στοχεύει στη διερεύνηση του νομικού φαινομένου, μέσα από το πρίσμα της τέχνης και των έργων της, φέρνοντας σε επαφή νομικούς επιστήμονες και ανθρώπους της τέχνης και των γραμμάτων. </a:t>
            </a:r>
            <a:r>
              <a:rPr lang="el-GR" sz="1600" b="0" i="0" kern="1200" baseline="0" dirty="0">
                <a:solidFill>
                  <a:schemeClr val="tx2"/>
                </a:solidFill>
                <a:effectLst/>
                <a:latin typeface="+mn-lt"/>
                <a:ea typeface="+mn-ea"/>
                <a:cs typeface="+mn-cs"/>
              </a:rPr>
              <a:t>Α</a:t>
            </a:r>
            <a:r>
              <a:rPr lang="el-GR" sz="1600" b="0" i="0" kern="1200" dirty="0">
                <a:solidFill>
                  <a:schemeClr val="tx2"/>
                </a:solidFill>
                <a:effectLst/>
                <a:latin typeface="+mn-lt"/>
                <a:ea typeface="+mn-ea"/>
                <a:cs typeface="+mn-cs"/>
              </a:rPr>
              <a:t>πό τον Οκτώβριο του 2016  εντάσσεται και η φιλοξενία της Σκακιστικής Ομάδας Νομικής Αθηνών, η οποία δημιουργήθηκε από τη συνεργασία του προσωπικού της Βιβλιοθήκης και φοιτητών της Νομικής με την έγκριση της Διοίκησης της Σχολής.</a:t>
            </a:r>
          </a:p>
          <a:p>
            <a:pPr marL="0" marR="0" indent="0" algn="l" defTabSz="1218987" rtl="0" eaLnBrk="1" fontAlgn="auto" latinLnBrk="0" hangingPunct="1">
              <a:lnSpc>
                <a:spcPct val="100000"/>
              </a:lnSpc>
              <a:spcBef>
                <a:spcPts val="0"/>
              </a:spcBef>
              <a:spcAft>
                <a:spcPts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47</a:t>
            </a:fld>
            <a:endParaRPr lang="el-GR"/>
          </a:p>
        </p:txBody>
      </p:sp>
    </p:spTree>
    <p:extLst>
      <p:ext uri="{BB962C8B-B14F-4D97-AF65-F5344CB8AC3E}">
        <p14:creationId xmlns:p14="http://schemas.microsoft.com/office/powerpoint/2010/main" val="25725148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kern="1200" dirty="0">
                <a:solidFill>
                  <a:schemeClr val="tx2"/>
                </a:solidFill>
                <a:effectLst/>
                <a:latin typeface="+mn-lt"/>
                <a:ea typeface="+mn-ea"/>
                <a:cs typeface="+mn-cs"/>
              </a:rPr>
              <a:t>Η Βιβλιοθήκη της Νομικής Σχολής αναγνωρισμένη πλέον ως σημαντικός εκπαιδευτικός και πολιτιστικός φορέας στην Ελληνική ακαδημαϊκή κοινότητα, παραμένει ανοιχτή στις νέες προκλήσεις της ψηφιακής εποχής, με συναίσθηση της αποστολής της, παρέχοντας υπηρεσίες που καλύπτουν τις σύγχρονες ανάγκες.</a:t>
            </a:r>
          </a:p>
          <a:p>
            <a:pPr marL="0" marR="0" indent="0" algn="l" defTabSz="1218987" rtl="0" eaLnBrk="1" fontAlgn="auto" latinLnBrk="0" hangingPunct="1">
              <a:lnSpc>
                <a:spcPct val="100000"/>
              </a:lnSpc>
              <a:spcBef>
                <a:spcPts val="0"/>
              </a:spcBef>
              <a:spcAft>
                <a:spcPts val="0"/>
              </a:spcAft>
              <a:buClrTx/>
              <a:buSzTx/>
              <a:buFontTx/>
              <a:buNone/>
              <a:tabLst/>
              <a:defRPr/>
            </a:pPr>
            <a:endParaRPr lang="el-GR" sz="1600" kern="1200" dirty="0">
              <a:solidFill>
                <a:schemeClr val="tx2"/>
              </a:solidFill>
              <a:effectLst/>
              <a:latin typeface="+mn-lt"/>
              <a:ea typeface="+mn-ea"/>
              <a:cs typeface="+mn-cs"/>
            </a:endParaRPr>
          </a:p>
          <a:p>
            <a:pPr marL="0" marR="0" indent="0" algn="l" defTabSz="1218987" rtl="0" eaLnBrk="1" fontAlgn="auto" latinLnBrk="0" hangingPunct="1">
              <a:lnSpc>
                <a:spcPct val="100000"/>
              </a:lnSpc>
              <a:spcBef>
                <a:spcPts val="0"/>
              </a:spcBef>
              <a:spcAft>
                <a:spcPts val="0"/>
              </a:spcAft>
              <a:buClrTx/>
              <a:buSzTx/>
              <a:buFontTx/>
              <a:buNone/>
              <a:tabLst/>
              <a:defRPr/>
            </a:pPr>
            <a:endParaRPr lang="el-GR" sz="1600" kern="1200" dirty="0">
              <a:solidFill>
                <a:schemeClr val="tx2"/>
              </a:solidFill>
              <a:effectLst/>
              <a:latin typeface="+mn-lt"/>
              <a:ea typeface="+mn-ea"/>
              <a:cs typeface="+mn-cs"/>
            </a:endParaRP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48</a:t>
            </a:fld>
            <a:endParaRPr lang="el-GR"/>
          </a:p>
        </p:txBody>
      </p:sp>
    </p:spTree>
    <p:extLst>
      <p:ext uri="{BB962C8B-B14F-4D97-AF65-F5344CB8AC3E}">
        <p14:creationId xmlns:p14="http://schemas.microsoft.com/office/powerpoint/2010/main" val="6199253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Το προσωπικό της Βιβλιοθήκης καταβάλλει κάθε προσπάθεια να </a:t>
            </a:r>
            <a:r>
              <a:rPr lang="el-GR"/>
              <a:t>εξυπηρετηθούν όλες </a:t>
            </a:r>
            <a:r>
              <a:rPr lang="el-GR" dirty="0"/>
              <a:t>οι ανάγκες των χρηστών.</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49</a:t>
            </a:fld>
            <a:endParaRPr lang="el-GR"/>
          </a:p>
        </p:txBody>
      </p:sp>
    </p:spTree>
    <p:extLst>
      <p:ext uri="{BB962C8B-B14F-4D97-AF65-F5344CB8AC3E}">
        <p14:creationId xmlns:p14="http://schemas.microsoft.com/office/powerpoint/2010/main" val="3815107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συλλογή είναι πλήρως αυτοματοποιημένη και μέσω του ανοιχτού δημοσίου καταλόγου (Ο</a:t>
            </a:r>
            <a:r>
              <a:rPr lang="en-US" sz="1600" b="0" i="0" kern="1200" dirty="0">
                <a:solidFill>
                  <a:schemeClr val="tx2"/>
                </a:solidFill>
                <a:effectLst/>
                <a:latin typeface="+mn-lt"/>
                <a:ea typeface="+mn-ea"/>
                <a:cs typeface="+mn-cs"/>
              </a:rPr>
              <a:t>PAC) </a:t>
            </a:r>
            <a:r>
              <a:rPr lang="el-GR" sz="1600" b="0" i="0" kern="1200" dirty="0">
                <a:solidFill>
                  <a:schemeClr val="tx2"/>
                </a:solidFill>
                <a:effectLst/>
                <a:latin typeface="+mn-lt"/>
                <a:ea typeface="+mn-ea"/>
                <a:cs typeface="+mn-cs"/>
              </a:rPr>
              <a:t>υπάρχει δυνατότητα εντοπισμού του υλικού που σας ενδιαφέρει. </a:t>
            </a:r>
            <a:r>
              <a:rPr lang="el-GR" sz="1600" b="0" i="0" kern="1200" baseline="0" dirty="0">
                <a:solidFill>
                  <a:schemeClr val="tx2"/>
                </a:solidFill>
                <a:effectLst/>
                <a:latin typeface="+mn-lt"/>
                <a:ea typeface="+mn-ea"/>
                <a:cs typeface="+mn-cs"/>
              </a:rPr>
              <a:t>Για τον εντοπισμό μονογραφιών μπορείτε να χρησιμοποιήσετε είτε την Απλή αναζήτηση είτε τη Σύνθετη.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5</a:t>
            </a:fld>
            <a:endParaRPr lang="el-GR"/>
          </a:p>
        </p:txBody>
      </p:sp>
    </p:spTree>
    <p:extLst>
      <p:ext uri="{BB962C8B-B14F-4D97-AF65-F5344CB8AC3E}">
        <p14:creationId xmlns:p14="http://schemas.microsoft.com/office/powerpoint/2010/main" val="102508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αναζήτηση</a:t>
            </a:r>
            <a:r>
              <a:rPr lang="el-GR" baseline="0" dirty="0"/>
              <a:t> με «λέξη κλειδί» εντοπίζει το όρο που αναζητάτε  σε πολλαπλά ευρετήρια (τίτλος, συγγραφέας, θέμα) γι αυτό και μπορεί να εμφανίσει πολλά αποτελέσματα .</a:t>
            </a:r>
          </a:p>
          <a:p>
            <a:r>
              <a:rPr lang="el-GR" baseline="0" dirty="0"/>
              <a:t>Η αναζήτηση στον «Τίτλο» αλφαβητικά επιστρέφει αποτελέσματα τεκμηρίων όπου ο τίτλος τους ξεκινάει με τον όρο που θέσατε στην αναζήτηση. </a:t>
            </a:r>
          </a:p>
          <a:p>
            <a:r>
              <a:rPr lang="el-GR" baseline="0" dirty="0"/>
              <a:t>Εάν γνωρίζετε τον δημιουργό του βιβλίου μπορείτε να χρησιμοποιήσετε το ευρετήριο «Συγγραφέας» θέτοντας ως όρο αναζήτησης το όνομά του. Εάν επιθυμείτε να ανακτήσετε  υλικό σχετικό με συγκεκριμένο θέμα Π.Χ Γάμος μπορείτε να χρησιμοποιήσετε το θεματικό ευρετήριο. </a:t>
            </a:r>
          </a:p>
          <a:p>
            <a:endParaRPr lang="el-GR" baseline="0"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6</a:t>
            </a:fld>
            <a:endParaRPr lang="el-GR"/>
          </a:p>
        </p:txBody>
      </p:sp>
    </p:spTree>
    <p:extLst>
      <p:ext uri="{BB962C8B-B14F-4D97-AF65-F5344CB8AC3E}">
        <p14:creationId xmlns:p14="http://schemas.microsoft.com/office/powerpoint/2010/main" val="1050866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 σύνθετη</a:t>
            </a:r>
            <a:r>
              <a:rPr lang="el-GR" baseline="0" dirty="0"/>
              <a:t> αναζήτηση μπορείτε να συνδυάσετε όρους και ευρετήρια με τη χρήση λογικών τελεστών προκειμένου να λάβετε στοχευμένα αποτελέσματα.  </a:t>
            </a:r>
          </a:p>
          <a:p>
            <a:r>
              <a:rPr lang="el-GR" baseline="0" dirty="0"/>
              <a:t>Π.Χ. έστω ότι κάποιος αναζητεί το βιβλίο του καθηγητή κ. </a:t>
            </a:r>
            <a:r>
              <a:rPr lang="el-GR" baseline="0" dirty="0" err="1"/>
              <a:t>Μαυριά</a:t>
            </a:r>
            <a:r>
              <a:rPr lang="el-GR" baseline="0" dirty="0"/>
              <a:t> με τίτλο συνταγματικό δίκαιο. Θέτει τους όρους στα αντίστοιχα πεδία επιλέγοντας τ</a:t>
            </a:r>
            <a:r>
              <a:rPr lang="en-US" baseline="0" dirty="0"/>
              <a:t>o</a:t>
            </a:r>
            <a:r>
              <a:rPr lang="el-GR" baseline="0" dirty="0"/>
              <a:t>ν τελεστή ΚΑΙ και πατάει Υποβολή..</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7</a:t>
            </a:fld>
            <a:endParaRPr lang="el-GR"/>
          </a:p>
        </p:txBody>
      </p:sp>
    </p:spTree>
    <p:extLst>
      <p:ext uri="{BB962C8B-B14F-4D97-AF65-F5344CB8AC3E}">
        <p14:creationId xmlns:p14="http://schemas.microsoft.com/office/powerpoint/2010/main" val="593737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Στην επόμενη σελίδα εμφανίζονται τα αποτελέσματα της αναζήτησης.</a:t>
            </a:r>
            <a:r>
              <a:rPr lang="el-GR" baseline="0" dirty="0"/>
              <a:t> Αφού ελέγξετε την τοποθεσία και τη διαθεσιμότητα του τεκμηρίου, σημειώνετε τον </a:t>
            </a:r>
            <a:r>
              <a:rPr lang="el-GR" baseline="0" dirty="0" err="1"/>
              <a:t>ταξιθετικό</a:t>
            </a:r>
            <a:r>
              <a:rPr lang="el-GR" baseline="0" dirty="0"/>
              <a:t> αριθμό και τον </a:t>
            </a:r>
            <a:r>
              <a:rPr lang="el-GR" baseline="0" dirty="0" err="1"/>
              <a:t>ραβδοκώδικα</a:t>
            </a:r>
            <a:r>
              <a:rPr lang="el-GR" baseline="0" dirty="0"/>
              <a:t>. Ο κατάλογος είναι ενιαίος για όλο το Πανεπιστήμιο Αθηνών. Επιπλέον, ανήκει σε ένα συνεργατικό σχήμα ακαδημαϊκών ιδρυμάτων γι</a:t>
            </a:r>
            <a:r>
              <a:rPr lang="en-US" baseline="0" dirty="0"/>
              <a:t>’</a:t>
            </a:r>
            <a:r>
              <a:rPr lang="el-GR" baseline="0" dirty="0"/>
              <a:t> αυτό μπορείτε πατώντας στο βέλος πάνω δεξιά ή να ψάξετε εκτός καταλόγου ΕΚΠΑ ή να ψάξετε σε όλα τα συνεργαζόμενα ιδρύματα (Πχ. </a:t>
            </a:r>
            <a:r>
              <a:rPr lang="el-GR" baseline="0" dirty="0" err="1"/>
              <a:t>Πάντειο</a:t>
            </a:r>
            <a:r>
              <a:rPr lang="el-GR" baseline="0" dirty="0"/>
              <a:t>, ΔΠΘ </a:t>
            </a:r>
            <a:r>
              <a:rPr lang="el-GR" baseline="0" dirty="0" err="1"/>
              <a:t>κλπ</a:t>
            </a:r>
            <a:r>
              <a:rPr lang="el-GR" baseline="0" dirty="0"/>
              <a:t>) .</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8</a:t>
            </a:fld>
            <a:endParaRPr lang="el-GR"/>
          </a:p>
        </p:txBody>
      </p:sp>
    </p:spTree>
    <p:extLst>
      <p:ext uri="{BB962C8B-B14F-4D97-AF65-F5344CB8AC3E}">
        <p14:creationId xmlns:p14="http://schemas.microsoft.com/office/powerpoint/2010/main" val="3820265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Εάν ενδιαφέρεστε να βρείτε Περιοδικά</a:t>
            </a:r>
            <a:r>
              <a:rPr lang="el-GR" baseline="0" dirty="0"/>
              <a:t> που ανήκουν στη συλλογή της Βιβλιοθήκης χρησιμοποιήστε την Αναζήτηση Περιοδικών πληκτρολογώντας τον τίτλο ή τη συντομογραφία του Περιοδικού.</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9</a:t>
            </a:fld>
            <a:endParaRPr lang="el-GR"/>
          </a:p>
        </p:txBody>
      </p:sp>
    </p:spTree>
    <p:extLst>
      <p:ext uri="{BB962C8B-B14F-4D97-AF65-F5344CB8AC3E}">
        <p14:creationId xmlns:p14="http://schemas.microsoft.com/office/powerpoint/2010/main" val="6443953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l-GR"/>
              <a:t>Στυλ κύριου τίτλου</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l-GR"/>
              <a:t>Στυλ κύριου υπότιτλου</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7AECB6C2-1084-4AED-A74A-DF028B0094EA}" type="datetimeFigureOut">
              <a:rPr lang="en-US"/>
              <a:t>11/9/2020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l-GR"/>
              <a:t>Στυλ κύριου τίτλου</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7AECB6C2-1084-4AED-A74A-DF028B0094EA}" type="datetimeFigureOut">
              <a:rPr lang="en-US"/>
              <a:t>11/9/2020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8B5A30F4-0B4E-4E4B-BC36-C30CD13F4E17}" type="datetimeFigureOut">
              <a:rPr lang="en-US"/>
              <a:t>11/9/2020</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l-GR"/>
              <a:t>Στυλ κύριου τίτλου</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l-GR"/>
              <a:t>Στυλ υποδείγματος κειμένου</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Date Placeholder 4"/>
          <p:cNvSpPr>
            <a:spLocks noGrp="1"/>
          </p:cNvSpPr>
          <p:nvPr>
            <p:ph type="dt" sz="half" idx="10"/>
          </p:nvPr>
        </p:nvSpPr>
        <p:spPr/>
        <p:txBody>
          <a:bodyPr/>
          <a:lstStyle/>
          <a:p>
            <a:fld id="{2DD204D1-F9BD-4643-8480-6EA41EB484F1}" type="datetimeFigureOut">
              <a:rPr lang="en-US"/>
              <a:t>11/9/2020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l-GR"/>
              <a:t>Στυλ υποδείγματος κειμένου</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l-GR"/>
              <a:t>Στυλ υποδείγματος κειμένου</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7" name="Date Placeholder 6"/>
          <p:cNvSpPr>
            <a:spLocks noGrp="1"/>
          </p:cNvSpPr>
          <p:nvPr>
            <p:ph type="dt" sz="half" idx="10"/>
          </p:nvPr>
        </p:nvSpPr>
        <p:spPr/>
        <p:txBody>
          <a:bodyPr/>
          <a:lstStyle/>
          <a:p>
            <a:fld id="{2DD204D1-F9BD-4643-8480-6EA41EB484F1}" type="datetimeFigureOut">
              <a:rPr lang="en-US"/>
              <a:t>11/9/2020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Date Placeholder 2"/>
          <p:cNvSpPr>
            <a:spLocks noGrp="1"/>
          </p:cNvSpPr>
          <p:nvPr>
            <p:ph type="dt" sz="half" idx="10"/>
          </p:nvPr>
        </p:nvSpPr>
        <p:spPr/>
        <p:txBody>
          <a:bodyPr/>
          <a:lstStyle/>
          <a:p>
            <a:fld id="{2DD204D1-F9BD-4643-8480-6EA41EB484F1}" type="datetimeFigureOut">
              <a:rPr lang="en-US"/>
              <a:t>11/9/2020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11/9/2020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l-GR"/>
              <a:t>Στυλ κύριου τίτλου</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l-GR"/>
              <a:t>Στυλ υποδείγματος κειμένου</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Date Placeholder 4"/>
          <p:cNvSpPr>
            <a:spLocks noGrp="1"/>
          </p:cNvSpPr>
          <p:nvPr>
            <p:ph type="dt" sz="half" idx="10"/>
          </p:nvPr>
        </p:nvSpPr>
        <p:spPr/>
        <p:txBody>
          <a:bodyPr/>
          <a:lstStyle/>
          <a:p>
            <a:fld id="{126BF754-515F-40B9-8D24-D54D5825B3D0}" type="datetimeFigureOut">
              <a:rPr lang="en-US"/>
              <a:t>11/9/2020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l-GR"/>
              <a:t>Στυλ κύριου τίτλου</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l-GR"/>
              <a:t>Κάντε κλικ στο εικονίδιο για να προσθέσετε μια εικόνα</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126BF754-515F-40B9-8D24-D54D5825B3D0}" type="datetimeFigureOut">
              <a:rPr lang="en-US"/>
              <a:t>11/9/2020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l-GR"/>
              <a:t>Στυλ κύριου τίτλου</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11/9/2020</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law.lib.uoa.gr/nea-anakoinoseis/detail/article/ypiresia-daneismoy-biblion-tis-bibliothikis-tis-nomikis-scholis-1.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hyperlink" Target="http://law.lib.uoa.gr/nea-anakoinoseis/detail/article/ypiresia-daneismoy-biblion-tis-bibliothikis-tis-nomikis-scholis-1.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hyperlink" Target="https://pergamos.lib.uoa.gr/uoa/dl/frontend/index.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www.icj-cij.org/en" TargetMode="External"/><Relationship Id="rId18" Type="http://schemas.openxmlformats.org/officeDocument/2006/relationships/image" Target="../media/image36.png"/><Relationship Id="rId3" Type="http://schemas.openxmlformats.org/officeDocument/2006/relationships/hyperlink" Target="http://www.hellenicparliament.gr/" TargetMode="External"/><Relationship Id="rId7" Type="http://schemas.openxmlformats.org/officeDocument/2006/relationships/image" Target="../media/image29.png"/><Relationship Id="rId12" Type="http://schemas.openxmlformats.org/officeDocument/2006/relationships/hyperlink" Target="http://www.un.org/en/index.html" TargetMode="External"/><Relationship Id="rId17" Type="http://schemas.openxmlformats.org/officeDocument/2006/relationships/image" Target="../media/image35.png"/><Relationship Id="rId2" Type="http://schemas.openxmlformats.org/officeDocument/2006/relationships/notesSlide" Target="../notesSlides/notesSlide15.xml"/><Relationship Id="rId16"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hyperlink" Target="https://www.coe.int/en/web/portal/home" TargetMode="External"/><Relationship Id="rId5" Type="http://schemas.openxmlformats.org/officeDocument/2006/relationships/hyperlink" Target="http://www.nsk.gr/" TargetMode="External"/><Relationship Id="rId15" Type="http://schemas.openxmlformats.org/officeDocument/2006/relationships/image" Target="../media/image33.png"/><Relationship Id="rId10" Type="http://schemas.openxmlformats.org/officeDocument/2006/relationships/hyperlink" Target="https://europa.eu/european-union/index_el" TargetMode="External"/><Relationship Id="rId4" Type="http://schemas.openxmlformats.org/officeDocument/2006/relationships/hyperlink" Target="http://www.et.gr/" TargetMode="External"/><Relationship Id="rId9" Type="http://schemas.openxmlformats.org/officeDocument/2006/relationships/image" Target="../media/image31.pn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hyperlink" Target="http://www.nbonline.gr/" TargetMode="External"/><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hyperlink" Target="https://lawdb.intrasoftnet.com/index.php" TargetMode="External"/><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hyperlink" Target="https://www.sakkoulas-online.gr/" TargetMode="External"/><Relationship Id="rId9" Type="http://schemas.openxmlformats.org/officeDocument/2006/relationships/hyperlink" Target="https://beckonline.beck.de/Modul/50910/Inhalt" TargetMode="External"/><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hyperlink" Target="http://www.lib.uoa.gr/"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hyperlink" Target="http://www.heal-link.gr/"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lib.uoa.gr/ypiresies/paraggelia-arthron.html"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hyperlink" Target="http://law.lib.uoa.gr/"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hyperlink" Target="http://www.noc.uoa.gr/"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101.png"/><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hyperlink" Target="http://www.turnitinuk.com/"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hyperlink" Target="http://access.uoa.gr/ERMOFILOS/" TargetMode="External"/><Relationship Id="rId7" Type="http://schemas.openxmlformats.org/officeDocument/2006/relationships/hyperlink" Target="https://amelib.seab.gr/"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hyperlink" Target="http://www.lib.uoa.gr/nc/mathaino-pos.html"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1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6100" y="44624"/>
            <a:ext cx="9190756" cy="1008112"/>
          </a:xfrm>
        </p:spPr>
        <p:txBody>
          <a:bodyPr>
            <a:normAutofit/>
          </a:bodyPr>
          <a:lstStyle/>
          <a:p>
            <a:pPr algn="ctr"/>
            <a:r>
              <a:rPr lang="el-GR" altLang="el-GR" sz="2000" b="1" dirty="0">
                <a:latin typeface="Times New Roman" pitchFamily="18" charset="0"/>
                <a:cs typeface="Times New Roman" pitchFamily="18" charset="0"/>
              </a:rPr>
              <a:t>ΕΘΝΙΚΟΝ ΚΑΙ</a:t>
            </a:r>
            <a:r>
              <a:rPr lang="en-US" altLang="el-GR" sz="2000" b="1" dirty="0">
                <a:latin typeface="Times New Roman" pitchFamily="18" charset="0"/>
                <a:cs typeface="Times New Roman" pitchFamily="18" charset="0"/>
              </a:rPr>
              <a:t> </a:t>
            </a:r>
            <a:r>
              <a:rPr lang="el-GR" altLang="el-GR" sz="2000" b="1" dirty="0">
                <a:latin typeface="Times New Roman" pitchFamily="18" charset="0"/>
                <a:cs typeface="Times New Roman" pitchFamily="18" charset="0"/>
              </a:rPr>
              <a:t>ΚΑΠΟΔΙΣΤΡΙΑΚΟΝ ΠΑΝΕΠΙΣΤΗΜΙΟΝ</a:t>
            </a:r>
            <a:r>
              <a:rPr lang="en-US" altLang="el-GR" sz="2000" b="1" dirty="0">
                <a:latin typeface="Times New Roman" pitchFamily="18" charset="0"/>
                <a:cs typeface="Times New Roman" pitchFamily="18" charset="0"/>
              </a:rPr>
              <a:t> </a:t>
            </a:r>
            <a:r>
              <a:rPr lang="el-GR" altLang="el-GR" sz="2000" b="1" dirty="0">
                <a:latin typeface="Times New Roman" pitchFamily="18" charset="0"/>
                <a:cs typeface="Times New Roman" pitchFamily="18" charset="0"/>
              </a:rPr>
              <a:t>ΑΘΗΝΩΝ</a:t>
            </a:r>
            <a:br>
              <a:rPr lang="en-US" altLang="el-GR" sz="2000" dirty="0">
                <a:latin typeface="Times New Roman" pitchFamily="18" charset="0"/>
                <a:cs typeface="Times New Roman" pitchFamily="18" charset="0"/>
              </a:rPr>
            </a:br>
            <a:r>
              <a:rPr lang="el-GR" altLang="el-GR" sz="2000" b="1" dirty="0">
                <a:latin typeface="Times New Roman" pitchFamily="18" charset="0"/>
                <a:cs typeface="Times New Roman" pitchFamily="18" charset="0"/>
              </a:rPr>
              <a:t>ΒΙΒΛΙΟΘΗΚΗ ΝΟΜΙΚΗΣ ΣΧΟΛΗΣ</a:t>
            </a:r>
            <a:endParaRPr lang="en-US" sz="2000" dirty="0"/>
          </a:p>
        </p:txBody>
      </p:sp>
      <p:sp>
        <p:nvSpPr>
          <p:cNvPr id="3" name="Subtitle 2"/>
          <p:cNvSpPr>
            <a:spLocks noGrp="1"/>
          </p:cNvSpPr>
          <p:nvPr>
            <p:ph type="subTitle" idx="1"/>
          </p:nvPr>
        </p:nvSpPr>
        <p:spPr>
          <a:xfrm>
            <a:off x="6094412" y="1628800"/>
            <a:ext cx="5662364" cy="1872208"/>
          </a:xfrm>
        </p:spPr>
        <p:txBody>
          <a:bodyPr>
            <a:normAutofit/>
          </a:bodyPr>
          <a:lstStyle/>
          <a:p>
            <a:pPr algn="ctr"/>
            <a:r>
              <a:rPr lang="el-GR" altLang="el-GR" sz="3800" b="1" dirty="0">
                <a:latin typeface="Times New Roman" pitchFamily="18" charset="0"/>
                <a:cs typeface="Times New Roman" pitchFamily="18" charset="0"/>
              </a:rPr>
              <a:t>ΥΠΗΡΕΣΙΕΣ ΒΙΒΛΙΟΘΗΚΗΣ</a:t>
            </a:r>
            <a:r>
              <a:rPr lang="el-GR" altLang="el-GR" sz="2400" b="1" dirty="0">
                <a:solidFill>
                  <a:schemeClr val="tx1">
                    <a:lumMod val="60000"/>
                    <a:lumOff val="40000"/>
                  </a:schemeClr>
                </a:solidFill>
                <a:latin typeface="Century" pitchFamily="18" charset="0"/>
              </a:rPr>
              <a:t>	</a:t>
            </a:r>
          </a:p>
          <a:p>
            <a:pPr algn="ctr"/>
            <a:r>
              <a:rPr lang="el-GR" altLang="el-GR" sz="2400" b="1" dirty="0">
                <a:solidFill>
                  <a:srgbClr val="FF0000"/>
                </a:solidFill>
                <a:latin typeface="Century" pitchFamily="18" charset="0"/>
              </a:rPr>
              <a:t>ΣΕΜΙΝΑΡΙΑ</a:t>
            </a:r>
            <a:r>
              <a:rPr lang="el-GR" altLang="el-GR" sz="2400" b="1" dirty="0">
                <a:solidFill>
                  <a:schemeClr val="tx1">
                    <a:lumMod val="60000"/>
                    <a:lumOff val="40000"/>
                  </a:schemeClr>
                </a:solidFill>
                <a:latin typeface="Century" pitchFamily="18" charset="0"/>
              </a:rPr>
              <a:t>	</a:t>
            </a:r>
            <a:endParaRPr lang="en-US" altLang="el-GR" sz="1600" dirty="0">
              <a:solidFill>
                <a:schemeClr val="tx1">
                  <a:lumMod val="60000"/>
                  <a:lumOff val="40000"/>
                </a:schemeClr>
              </a:solidFill>
              <a:latin typeface="Century" pitchFamily="18" charset="0"/>
            </a:endParaRPr>
          </a:p>
        </p:txBody>
      </p:sp>
      <p:pic>
        <p:nvPicPr>
          <p:cNvPr id="1030" name="Picture 6" descr="Clipart image for Language &amp; Literatur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332" y="3501008"/>
            <a:ext cx="6814492" cy="335699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Έμβλημα και Λογότυπος του Εθνικού και Καποδιστριακού Πανεπιστημίου Αθηνών"/>
          <p:cNvSpPr>
            <a:spLocks noChangeAspect="1" noChangeArrowheads="1"/>
          </p:cNvSpPr>
          <p:nvPr/>
        </p:nvSpPr>
        <p:spPr bwMode="auto">
          <a:xfrm>
            <a:off x="155575" y="-1165225"/>
            <a:ext cx="1876425" cy="2428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6" name="Picture 6" descr="Αρχείο:Logo uoa blue.png - Βικιπαίδει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4222" y="404664"/>
            <a:ext cx="519950"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459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384"/>
            <a:ext cx="12188824"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Ομάδα 1"/>
          <p:cNvGrpSpPr/>
          <p:nvPr/>
        </p:nvGrpSpPr>
        <p:grpSpPr>
          <a:xfrm>
            <a:off x="909836" y="3356988"/>
            <a:ext cx="9444923" cy="2819389"/>
            <a:chOff x="909836" y="3356988"/>
            <a:chExt cx="9444923" cy="2819389"/>
          </a:xfrm>
        </p:grpSpPr>
        <p:cxnSp>
          <p:nvCxnSpPr>
            <p:cNvPr id="3" name="Γωνιακή σύνδεση 2"/>
            <p:cNvCxnSpPr/>
            <p:nvPr/>
          </p:nvCxnSpPr>
          <p:spPr>
            <a:xfrm rot="10800000" flipV="1">
              <a:off x="2721911" y="3356988"/>
              <a:ext cx="7632848" cy="936105"/>
            </a:xfrm>
            <a:prstGeom prst="bentConnector3">
              <a:avLst>
                <a:gd name="adj1" fmla="val 8765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09836" y="3868053"/>
              <a:ext cx="1800200" cy="2308324"/>
            </a:xfrm>
            <a:prstGeom prst="rect">
              <a:avLst/>
            </a:prstGeom>
            <a:noFill/>
            <a:ln w="25400">
              <a:solidFill>
                <a:srgbClr val="385E80">
                  <a:alpha val="0"/>
                </a:srgbClr>
              </a:solidFill>
            </a:ln>
          </p:spPr>
          <p:txBody>
            <a:bodyPr wrap="square" rtlCol="0">
              <a:spAutoFit/>
            </a:bodyPr>
            <a:lstStyle/>
            <a:p>
              <a:r>
                <a:rPr lang="el-GR" sz="1200" b="1" dirty="0"/>
                <a:t>Μπορείτε να κλικάρετε στο σύνδεσμο για την ηλεκτρονική πρόσβαση στο πλήρες κείμενο του περιοδικού μέσω  Δικτύου του ΕΚΠΑ</a:t>
              </a:r>
              <a:r>
                <a:rPr lang="en-US" sz="1200" b="1" dirty="0"/>
                <a:t> </a:t>
              </a:r>
              <a:r>
                <a:rPr lang="el-GR" sz="1200" b="1" dirty="0"/>
                <a:t>ή με τη χρήση κωδικών εντός του χώρου της Βιβλιοθήκης της Νομικής Σχολής</a:t>
              </a:r>
            </a:p>
          </p:txBody>
        </p:sp>
      </p:grpSp>
    </p:spTree>
    <p:extLst>
      <p:ext uri="{BB962C8B-B14F-4D97-AF65-F5344CB8AC3E}">
        <p14:creationId xmlns:p14="http://schemas.microsoft.com/office/powerpoint/2010/main" val="395005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1117309" y="332656"/>
            <a:ext cx="10157354" cy="1224136"/>
          </a:xfrm>
        </p:spPr>
        <p:txBody>
          <a:bodyPr>
            <a:normAutofit/>
          </a:bodyPr>
          <a:lstStyle/>
          <a:p>
            <a:pPr algn="ctr"/>
            <a:r>
              <a:rPr lang="el-GR" sz="3200" dirty="0">
                <a:hlinkClick r:id="rId3" tooltip="Υπηρεσία δανεισμού βιβλίων της Βιβλιοθήκης της Νομικής Σχολής"/>
              </a:rPr>
              <a:t>Υπηρεσία δανεισμού βιβλίων της Βιβλιοθήκης της Νομικής Σχ</a:t>
            </a:r>
            <a:r>
              <a:rPr lang="el-GR" sz="3200" dirty="0">
                <a:solidFill>
                  <a:schemeClr val="tx2"/>
                </a:solidFill>
                <a:hlinkClick r:id="rId3" tooltip="Υπηρεσία δανεισμού βιβλίων της Βιβλιοθήκης της Νομικής Σχολής"/>
              </a:rPr>
              <a:t>ολής</a:t>
            </a:r>
            <a:r>
              <a:rPr lang="en-US" sz="3200" dirty="0">
                <a:solidFill>
                  <a:srgbClr val="FF0000"/>
                </a:solidFill>
              </a:rPr>
              <a:t> (</a:t>
            </a:r>
            <a:r>
              <a:rPr lang="el-GR" sz="3200" dirty="0">
                <a:solidFill>
                  <a:srgbClr val="FF0000"/>
                </a:solidFill>
              </a:rPr>
              <a:t>λόγω </a:t>
            </a:r>
            <a:r>
              <a:rPr lang="en-US" sz="3200" dirty="0">
                <a:solidFill>
                  <a:srgbClr val="FF0000"/>
                </a:solidFill>
              </a:rPr>
              <a:t>COVID-19)</a:t>
            </a:r>
            <a:br>
              <a:rPr lang="en-US" sz="3200" dirty="0"/>
            </a:br>
            <a:endParaRPr lang="el-GR" sz="1800" u="sng" dirty="0"/>
          </a:p>
        </p:txBody>
      </p:sp>
      <p:sp>
        <p:nvSpPr>
          <p:cNvPr id="2" name="Θέση περιεχομένου 1"/>
          <p:cNvSpPr>
            <a:spLocks noGrp="1"/>
          </p:cNvSpPr>
          <p:nvPr>
            <p:ph idx="1"/>
          </p:nvPr>
        </p:nvSpPr>
        <p:spPr>
          <a:xfrm>
            <a:off x="1117309" y="1916832"/>
            <a:ext cx="4257023" cy="4680520"/>
          </a:xfrm>
        </p:spPr>
        <p:txBody>
          <a:bodyPr>
            <a:normAutofit/>
          </a:bodyPr>
          <a:lstStyle/>
          <a:p>
            <a:pPr>
              <a:buFont typeface="Wingdings" panose="05000000000000000000" pitchFamily="2" charset="2"/>
              <a:buChar char="ü"/>
            </a:pPr>
            <a:r>
              <a:rPr lang="el-GR" sz="1600" dirty="0"/>
              <a:t>Για τον δανεισμό βιβλίων της Βιβλιοθήκης της Νομικής Σχολής </a:t>
            </a:r>
            <a:r>
              <a:rPr lang="el-GR" sz="1600" b="1" dirty="0"/>
              <a:t>απαιτείται η συμπλήρωση της φόρμας</a:t>
            </a:r>
            <a:endParaRPr lang="en-US" sz="1600" b="1" dirty="0"/>
          </a:p>
          <a:p>
            <a:pPr>
              <a:buFont typeface="Wingdings" panose="05000000000000000000" pitchFamily="2" charset="2"/>
              <a:buChar char="ü"/>
            </a:pPr>
            <a:r>
              <a:rPr lang="el-GR" sz="1600" dirty="0"/>
              <a:t>Για την ημερομηνία και ώρα παραλαβής των βιβλίων  </a:t>
            </a:r>
            <a:r>
              <a:rPr lang="el-GR" sz="1600" b="1" dirty="0"/>
              <a:t>ενημερώνεστε από τη Βιβλιοθήκη      με email</a:t>
            </a:r>
            <a:endParaRPr lang="en-US" sz="1600" b="1" dirty="0"/>
          </a:p>
          <a:p>
            <a:pPr>
              <a:buFont typeface="Wingdings" panose="05000000000000000000" pitchFamily="2" charset="2"/>
              <a:buChar char="ü"/>
            </a:pPr>
            <a:r>
              <a:rPr lang="el-GR" sz="1600" dirty="0"/>
              <a:t>Ο δανεισμός </a:t>
            </a:r>
            <a:r>
              <a:rPr lang="el-GR" sz="1600" b="1" dirty="0"/>
              <a:t>γίνεται μόνο με την ακαδημαϊκή ταυτότητα</a:t>
            </a:r>
            <a:r>
              <a:rPr lang="el-GR" sz="1600" dirty="0"/>
              <a:t> ή την κάρτα Βιβλιοθήκης του χρήστη</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8170" y="1628800"/>
            <a:ext cx="2838450" cy="4667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0423" y="1628800"/>
            <a:ext cx="2840533" cy="4667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0450" y="1"/>
            <a:ext cx="244792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03730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2000"/>
                                        <p:tgtEl>
                                          <p:spTgt spid="1027"/>
                                        </p:tgtEl>
                                      </p:cBhvr>
                                    </p:animEffect>
                                    <p:anim calcmode="lin" valueType="num">
                                      <p:cBhvr>
                                        <p:cTn id="23" dur="2000" fill="hold"/>
                                        <p:tgtEl>
                                          <p:spTgt spid="1027"/>
                                        </p:tgtEl>
                                        <p:attrNameLst>
                                          <p:attrName>ppt_w</p:attrName>
                                        </p:attrNameLst>
                                      </p:cBhvr>
                                      <p:tavLst>
                                        <p:tav tm="0" fmla="#ppt_w*sin(2.5*pi*$)">
                                          <p:val>
                                            <p:fltVal val="0"/>
                                          </p:val>
                                        </p:tav>
                                        <p:tav tm="100000">
                                          <p:val>
                                            <p:fltVal val="1"/>
                                          </p:val>
                                        </p:tav>
                                      </p:tavLst>
                                    </p:anim>
                                    <p:anim calcmode="lin" valueType="num">
                                      <p:cBhvr>
                                        <p:cTn id="24" dur="2000" fill="hold"/>
                                        <p:tgtEl>
                                          <p:spTgt spid="10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1117309" y="332656"/>
            <a:ext cx="10157354" cy="1224136"/>
          </a:xfrm>
        </p:spPr>
        <p:txBody>
          <a:bodyPr>
            <a:normAutofit/>
          </a:bodyPr>
          <a:lstStyle/>
          <a:p>
            <a:pPr algn="ctr"/>
            <a:r>
              <a:rPr lang="el-GR" sz="3200" dirty="0">
                <a:hlinkClick r:id="rId3" tooltip="Υπηρεσία δανεισμού βιβλίων της Βιβλιοθήκης της Νομικής Σχολής"/>
              </a:rPr>
              <a:t>Μελέτη εντός των αναγνωστηρίων της Βιβλιοθήκης της Νομικής Σχολής</a:t>
            </a:r>
            <a:r>
              <a:rPr lang="el-GR" sz="3200" dirty="0"/>
              <a:t> </a:t>
            </a:r>
            <a:r>
              <a:rPr lang="el-GR" sz="3200" dirty="0">
                <a:solidFill>
                  <a:srgbClr val="FF0000"/>
                </a:solidFill>
              </a:rPr>
              <a:t>(λόγω </a:t>
            </a:r>
            <a:r>
              <a:rPr lang="en-US" sz="3200" dirty="0">
                <a:solidFill>
                  <a:srgbClr val="FF0000"/>
                </a:solidFill>
              </a:rPr>
              <a:t>COVID-19)</a:t>
            </a:r>
            <a:br>
              <a:rPr lang="en-US" sz="3200" dirty="0">
                <a:solidFill>
                  <a:srgbClr val="FF0000"/>
                </a:solidFill>
              </a:rPr>
            </a:br>
            <a:endParaRPr lang="el-GR" sz="1800" u="sng" dirty="0">
              <a:solidFill>
                <a:srgbClr val="FF0000"/>
              </a:solidFill>
            </a:endParaRPr>
          </a:p>
        </p:txBody>
      </p:sp>
      <p:sp>
        <p:nvSpPr>
          <p:cNvPr id="2" name="Θέση περιεχομένου 1"/>
          <p:cNvSpPr>
            <a:spLocks noGrp="1"/>
          </p:cNvSpPr>
          <p:nvPr>
            <p:ph idx="1"/>
          </p:nvPr>
        </p:nvSpPr>
        <p:spPr>
          <a:xfrm>
            <a:off x="1117309" y="1916832"/>
            <a:ext cx="4257023" cy="4680520"/>
          </a:xfrm>
        </p:spPr>
        <p:txBody>
          <a:bodyPr>
            <a:normAutofit/>
          </a:bodyPr>
          <a:lstStyle/>
          <a:p>
            <a:pPr>
              <a:buFont typeface="Wingdings" panose="05000000000000000000" pitchFamily="2" charset="2"/>
              <a:buChar char="ü"/>
            </a:pPr>
            <a:r>
              <a:rPr lang="el-GR" sz="1600" dirty="0"/>
              <a:t>Δίδεται δυνατότητα επιτόπιας μελέτης των τεκμηρίων της συλλογής </a:t>
            </a:r>
            <a:r>
              <a:rPr lang="el-GR" sz="1600" b="1" dirty="0"/>
              <a:t>εντός των δύο αναγνωστηρίων του 2ου ορόφου της Βιβλιοθήκης</a:t>
            </a:r>
            <a:endParaRPr lang="en-US" sz="1600" dirty="0"/>
          </a:p>
          <a:p>
            <a:pPr>
              <a:buFont typeface="Wingdings" panose="05000000000000000000" pitchFamily="2" charset="2"/>
              <a:buChar char="ü"/>
            </a:pPr>
            <a:r>
              <a:rPr lang="el-GR" sz="1600" dirty="0"/>
              <a:t>Η μέγιστη παραμονή στο αναγνωστήριο </a:t>
            </a:r>
            <a:r>
              <a:rPr lang="el-GR" sz="1600" b="1" dirty="0"/>
              <a:t>δεν θα ξεπερνά τις τρεις ώρες ημερησίως ανά χρήστη</a:t>
            </a:r>
            <a:r>
              <a:rPr lang="el-GR" sz="1600" dirty="0"/>
              <a:t> </a:t>
            </a:r>
            <a:endParaRPr lang="en-US" sz="1600" dirty="0"/>
          </a:p>
          <a:p>
            <a:pPr>
              <a:buFont typeface="Wingdings" panose="05000000000000000000" pitchFamily="2" charset="2"/>
              <a:buChar char="ü"/>
            </a:pPr>
            <a:r>
              <a:rPr lang="el-GR" sz="1600" dirty="0"/>
              <a:t>Ακολουθείται </a:t>
            </a:r>
            <a:r>
              <a:rPr lang="el-GR" sz="1600" b="1" dirty="0"/>
              <a:t>η μέθοδος των προγραμματισμένων ραντεβού και η υποβολή ηλεκτρονικού αιτήματος</a:t>
            </a:r>
            <a:endParaRPr lang="el-GR" sz="1600"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2644" y="1628800"/>
            <a:ext cx="2840533" cy="4667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0317" y="1628800"/>
            <a:ext cx="2736304" cy="4667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54450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3"/>
          <a:stretch>
            <a:fillRect/>
          </a:stretch>
        </p:blipFill>
        <p:spPr>
          <a:xfrm>
            <a:off x="0" y="-27384"/>
            <a:ext cx="12188825" cy="6872684"/>
          </a:xfrm>
          <a:prstGeom prst="rect">
            <a:avLst/>
          </a:prstGeom>
        </p:spPr>
      </p:pic>
      <p:sp>
        <p:nvSpPr>
          <p:cNvPr id="10" name="Τίτλος 9"/>
          <p:cNvSpPr>
            <a:spLocks noGrp="1"/>
          </p:cNvSpPr>
          <p:nvPr>
            <p:ph type="title"/>
          </p:nvPr>
        </p:nvSpPr>
        <p:spPr>
          <a:xfrm>
            <a:off x="882615" y="25747"/>
            <a:ext cx="10157354" cy="738957"/>
          </a:xfrm>
        </p:spPr>
        <p:txBody>
          <a:bodyPr>
            <a:normAutofit fontScale="90000"/>
          </a:bodyPr>
          <a:lstStyle/>
          <a:p>
            <a:pPr algn="ctr"/>
            <a:br>
              <a:rPr lang="en-US" sz="2800" dirty="0"/>
            </a:br>
            <a:r>
              <a:rPr lang="en-US" sz="2400" dirty="0">
                <a:hlinkClick r:id="rId4"/>
              </a:rPr>
              <a:t>https://pergamos.lib.uoa.gr/uoa/dl/frontend/index.html</a:t>
            </a:r>
            <a:r>
              <a:rPr lang="en-US" sz="2400" dirty="0"/>
              <a:t> </a:t>
            </a:r>
            <a:br>
              <a:rPr lang="en-US" sz="2200" dirty="0"/>
            </a:br>
            <a:endParaRPr lang="el-GR" sz="2200" dirty="0"/>
          </a:p>
        </p:txBody>
      </p:sp>
      <p:pic>
        <p:nvPicPr>
          <p:cNvPr id="7" name="Εικόνα 6"/>
          <p:cNvPicPr>
            <a:picLocks noChangeAspect="1"/>
          </p:cNvPicPr>
          <p:nvPr/>
        </p:nvPicPr>
        <p:blipFill>
          <a:blip r:embed="rId5"/>
          <a:stretch>
            <a:fillRect/>
          </a:stretch>
        </p:blipFill>
        <p:spPr>
          <a:xfrm>
            <a:off x="8974732" y="620688"/>
            <a:ext cx="3221261" cy="6224612"/>
          </a:xfrm>
          <a:prstGeom prst="rect">
            <a:avLst/>
          </a:prstGeom>
        </p:spPr>
      </p:pic>
    </p:spTree>
    <p:extLst>
      <p:ext uri="{BB962C8B-B14F-4D97-AF65-F5344CB8AC3E}">
        <p14:creationId xmlns:p14="http://schemas.microsoft.com/office/powerpoint/2010/main" val="7288339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3"/>
          <a:stretch>
            <a:fillRect/>
          </a:stretch>
        </p:blipFill>
        <p:spPr>
          <a:xfrm>
            <a:off x="-1" y="0"/>
            <a:ext cx="12188826" cy="6734175"/>
          </a:xfrm>
          <a:prstGeom prst="rect">
            <a:avLst/>
          </a:prstGeom>
        </p:spPr>
      </p:pic>
      <p:sp>
        <p:nvSpPr>
          <p:cNvPr id="11" name="Εξάγωνο 10"/>
          <p:cNvSpPr/>
          <p:nvPr/>
        </p:nvSpPr>
        <p:spPr>
          <a:xfrm>
            <a:off x="4726260" y="3455739"/>
            <a:ext cx="2448272" cy="2061493"/>
          </a:xfrm>
          <a:prstGeom prst="hexagon">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a:solidFill>
                  <a:schemeClr val="bg1"/>
                </a:solidFill>
              </a:rPr>
              <a:t>Περιορισμένη πρόσβαση στο πλήρες κείμενο</a:t>
            </a:r>
            <a:r>
              <a:rPr lang="en-US" sz="1400" b="1" dirty="0">
                <a:solidFill>
                  <a:schemeClr val="bg1"/>
                </a:solidFill>
              </a:rPr>
              <a:t> </a:t>
            </a:r>
            <a:r>
              <a:rPr lang="el-GR" sz="1400" b="1" dirty="0">
                <a:solidFill>
                  <a:schemeClr val="bg1"/>
                </a:solidFill>
              </a:rPr>
              <a:t>για συγκεκριμένη χρονική περίοδο</a:t>
            </a:r>
          </a:p>
        </p:txBody>
      </p:sp>
    </p:spTree>
    <p:extLst>
      <p:ext uri="{BB962C8B-B14F-4D97-AF65-F5344CB8AC3E}">
        <p14:creationId xmlns:p14="http://schemas.microsoft.com/office/powerpoint/2010/main" val="296048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48544"/>
          </a:xfrm>
        </p:spPr>
        <p:txBody>
          <a:bodyPr>
            <a:normAutofit/>
          </a:bodyPr>
          <a:lstStyle/>
          <a:p>
            <a:pPr algn="ctr"/>
            <a:r>
              <a:rPr lang="en-US" sz="3200" dirty="0"/>
              <a:t>I</a:t>
            </a:r>
            <a:r>
              <a:rPr lang="el-GR" sz="3200" dirty="0"/>
              <a:t>στότοποι νομικής πληροφόρησης</a:t>
            </a:r>
            <a:br>
              <a:rPr lang="el-GR" sz="3200" dirty="0"/>
            </a:br>
            <a:r>
              <a:rPr lang="el-GR" sz="3200" dirty="0"/>
              <a:t>(ανοιχτής πρόσβασης)</a:t>
            </a:r>
          </a:p>
        </p:txBody>
      </p:sp>
      <p:sp>
        <p:nvSpPr>
          <p:cNvPr id="20" name="Text Placeholder 3"/>
          <p:cNvSpPr>
            <a:spLocks noGrp="1"/>
          </p:cNvSpPr>
          <p:nvPr>
            <p:ph type="body" sz="half" idx="2"/>
          </p:nvPr>
        </p:nvSpPr>
        <p:spPr>
          <a:xfrm>
            <a:off x="1485900" y="1374602"/>
            <a:ext cx="4032448" cy="4824536"/>
          </a:xfrm>
        </p:spPr>
        <p:txBody>
          <a:bodyPr>
            <a:normAutofit/>
          </a:bodyPr>
          <a:lstStyle/>
          <a:p>
            <a:pPr marL="0" indent="0">
              <a:lnSpc>
                <a:spcPct val="100000"/>
              </a:lnSpc>
              <a:buNone/>
            </a:pPr>
            <a:r>
              <a:rPr lang="en-US" sz="1600" dirty="0"/>
              <a:t>     </a:t>
            </a:r>
            <a:r>
              <a:rPr lang="el-GR" sz="1600" dirty="0"/>
              <a:t>Βουλή των Ελλήνων </a:t>
            </a:r>
          </a:p>
          <a:p>
            <a:pPr marL="0" indent="0">
              <a:lnSpc>
                <a:spcPct val="100000"/>
              </a:lnSpc>
              <a:buNone/>
            </a:pPr>
            <a:r>
              <a:rPr lang="el-GR" sz="1600" dirty="0"/>
              <a:t>     </a:t>
            </a:r>
            <a:r>
              <a:rPr lang="en-US" sz="1600" dirty="0">
                <a:hlinkClick r:id="rId3"/>
              </a:rPr>
              <a:t>http://www.hellenicparliament.gr/</a:t>
            </a:r>
            <a:r>
              <a:rPr lang="en-US" sz="1600" dirty="0"/>
              <a:t> </a:t>
            </a:r>
            <a:endParaRPr lang="el-GR" sz="1600" dirty="0"/>
          </a:p>
          <a:p>
            <a:pPr marL="0" indent="0">
              <a:lnSpc>
                <a:spcPct val="100000"/>
              </a:lnSpc>
              <a:buNone/>
            </a:pPr>
            <a:endParaRPr lang="en-US" sz="1600" dirty="0"/>
          </a:p>
          <a:p>
            <a:pPr marL="0" indent="0">
              <a:lnSpc>
                <a:spcPct val="100000"/>
              </a:lnSpc>
              <a:buNone/>
            </a:pPr>
            <a:r>
              <a:rPr lang="en-US" sz="1600" dirty="0"/>
              <a:t>     </a:t>
            </a:r>
            <a:r>
              <a:rPr lang="el-GR" sz="1600" dirty="0"/>
              <a:t>Εθνικό Τυπογραφείο</a:t>
            </a:r>
          </a:p>
          <a:p>
            <a:pPr marL="0" indent="0">
              <a:lnSpc>
                <a:spcPct val="100000"/>
              </a:lnSpc>
              <a:buNone/>
            </a:pPr>
            <a:r>
              <a:rPr lang="el-GR" altLang="el-GR" sz="1600" dirty="0">
                <a:latin typeface="+mj-lt"/>
                <a:cs typeface="Times New Roman" panose="02020603050405020304" pitchFamily="18" charset="0"/>
              </a:rPr>
              <a:t>     </a:t>
            </a:r>
            <a:r>
              <a:rPr lang="en-US" sz="1600" dirty="0">
                <a:hlinkClick r:id="rId4"/>
              </a:rPr>
              <a:t>http://www.et.gr/</a:t>
            </a:r>
            <a:r>
              <a:rPr lang="en-US" sz="1600" dirty="0"/>
              <a:t> </a:t>
            </a:r>
            <a:endParaRPr lang="el-GR" altLang="el-GR" sz="1600" dirty="0">
              <a:latin typeface="+mj-lt"/>
              <a:cs typeface="Times New Roman" panose="02020603050405020304" pitchFamily="18" charset="0"/>
            </a:endParaRPr>
          </a:p>
          <a:p>
            <a:pPr marL="0" indent="0">
              <a:lnSpc>
                <a:spcPct val="100000"/>
              </a:lnSpc>
              <a:buNone/>
            </a:pPr>
            <a:endParaRPr lang="el-GR" sz="1600" dirty="0"/>
          </a:p>
          <a:p>
            <a:pPr marL="0" indent="0">
              <a:buNone/>
            </a:pPr>
            <a:r>
              <a:rPr lang="en-US" sz="1600" dirty="0"/>
              <a:t>     </a:t>
            </a:r>
            <a:r>
              <a:rPr lang="el-GR" sz="1600" dirty="0"/>
              <a:t>Νομικό Συμβούλιο του Κράτους  </a:t>
            </a:r>
          </a:p>
          <a:p>
            <a:pPr marL="0" indent="0">
              <a:buNone/>
            </a:pPr>
            <a:r>
              <a:rPr lang="el-GR" sz="1600" dirty="0"/>
              <a:t>     </a:t>
            </a:r>
            <a:r>
              <a:rPr lang="en-US" sz="1600" dirty="0">
                <a:hlinkClick r:id="rId5"/>
              </a:rPr>
              <a:t>http://www.nsk.gr</a:t>
            </a:r>
            <a:r>
              <a:rPr lang="en-US" sz="1700" dirty="0">
                <a:hlinkClick r:id="rId5"/>
              </a:rPr>
              <a:t>/</a:t>
            </a:r>
            <a:r>
              <a:rPr lang="en-US" sz="1700" dirty="0"/>
              <a:t>  </a:t>
            </a:r>
            <a:r>
              <a:rPr lang="el-GR" sz="1700" dirty="0"/>
              <a:t>   </a:t>
            </a:r>
            <a:endParaRPr lang="en-US" sz="1700" dirty="0"/>
          </a:p>
          <a:p>
            <a:pPr marL="0" indent="0">
              <a:buNone/>
            </a:pPr>
            <a:r>
              <a:rPr lang="el-GR" dirty="0"/>
              <a:t>  </a:t>
            </a:r>
          </a:p>
          <a:p>
            <a:pPr marL="0" indent="0">
              <a:buNone/>
            </a:pPr>
            <a:endParaRPr lang="el-GR" dirty="0"/>
          </a:p>
          <a:p>
            <a:pPr marL="285750" indent="-285750">
              <a:buFont typeface="Arial" panose="020B0604020202020204" pitchFamily="34" charset="0"/>
              <a:buChar char="•"/>
            </a:pPr>
            <a:endParaRPr lang="el-GR" dirty="0"/>
          </a:p>
          <a:p>
            <a:endParaRPr lang="en-US"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788" y="3356992"/>
            <a:ext cx="1224136" cy="427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788" y="2924944"/>
            <a:ext cx="1231471" cy="436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796" y="1484784"/>
            <a:ext cx="1152128"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7828" y="4293096"/>
            <a:ext cx="864096"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3"/>
          <p:cNvSpPr>
            <a:spLocks noGrp="1"/>
          </p:cNvSpPr>
          <p:nvPr>
            <p:ph type="body" sz="half" idx="2"/>
          </p:nvPr>
        </p:nvSpPr>
        <p:spPr>
          <a:xfrm>
            <a:off x="7102524" y="836712"/>
            <a:ext cx="5472608" cy="5949280"/>
          </a:xfrm>
        </p:spPr>
        <p:txBody>
          <a:bodyPr>
            <a:normAutofit/>
          </a:bodyPr>
          <a:lstStyle/>
          <a:p>
            <a:pPr marL="0" indent="0">
              <a:lnSpc>
                <a:spcPct val="100000"/>
              </a:lnSpc>
              <a:buNone/>
            </a:pPr>
            <a:endParaRPr lang="en-US" dirty="0"/>
          </a:p>
          <a:p>
            <a:pPr marL="0" indent="0">
              <a:lnSpc>
                <a:spcPct val="100000"/>
              </a:lnSpc>
              <a:buNone/>
            </a:pPr>
            <a:r>
              <a:rPr lang="en-US" sz="1600" dirty="0"/>
              <a:t>   </a:t>
            </a:r>
            <a:r>
              <a:rPr lang="el-GR" sz="1600" dirty="0"/>
              <a:t>Επίσημος Ιστότοπος της Ευρωπαϊκής Ένωσης</a:t>
            </a:r>
          </a:p>
          <a:p>
            <a:pPr marL="0" indent="0">
              <a:lnSpc>
                <a:spcPct val="100000"/>
              </a:lnSpc>
              <a:buNone/>
            </a:pPr>
            <a:r>
              <a:rPr lang="el-GR" sz="1600" dirty="0"/>
              <a:t>   </a:t>
            </a:r>
            <a:r>
              <a:rPr lang="en-US" sz="1600" dirty="0">
                <a:hlinkClick r:id="rId10"/>
              </a:rPr>
              <a:t>https://europa.eu/european-union/index_el</a:t>
            </a:r>
            <a:r>
              <a:rPr lang="en-US" sz="1600" dirty="0"/>
              <a:t> </a:t>
            </a:r>
          </a:p>
          <a:p>
            <a:pPr marL="0" indent="0">
              <a:lnSpc>
                <a:spcPct val="100000"/>
              </a:lnSpc>
              <a:buNone/>
            </a:pPr>
            <a:endParaRPr lang="el-GR" sz="1600" dirty="0"/>
          </a:p>
          <a:p>
            <a:pPr marL="0" indent="0">
              <a:lnSpc>
                <a:spcPct val="100000"/>
              </a:lnSpc>
              <a:buNone/>
            </a:pPr>
            <a:r>
              <a:rPr lang="en-US" sz="1600" dirty="0"/>
              <a:t>    </a:t>
            </a:r>
            <a:r>
              <a:rPr lang="el-GR" sz="1600" dirty="0"/>
              <a:t>Συμβούλιο της Ευρώπης</a:t>
            </a:r>
          </a:p>
          <a:p>
            <a:pPr marL="0" indent="0">
              <a:lnSpc>
                <a:spcPct val="100000"/>
              </a:lnSpc>
              <a:buNone/>
            </a:pPr>
            <a:r>
              <a:rPr lang="el-GR" altLang="el-GR" sz="1600" dirty="0">
                <a:latin typeface="+mj-lt"/>
                <a:cs typeface="Times New Roman" panose="02020603050405020304" pitchFamily="18" charset="0"/>
              </a:rPr>
              <a:t>    </a:t>
            </a:r>
            <a:r>
              <a:rPr lang="en-US" altLang="el-GR" sz="1600" dirty="0">
                <a:latin typeface="+mj-lt"/>
                <a:cs typeface="Times New Roman" panose="02020603050405020304" pitchFamily="18" charset="0"/>
                <a:hlinkClick r:id="rId11"/>
              </a:rPr>
              <a:t>https://www.coe.int/en/web/portal/home</a:t>
            </a:r>
            <a:r>
              <a:rPr lang="en-US" altLang="el-GR" sz="1600" dirty="0">
                <a:latin typeface="+mj-lt"/>
                <a:cs typeface="Times New Roman" panose="02020603050405020304" pitchFamily="18" charset="0"/>
              </a:rPr>
              <a:t> </a:t>
            </a:r>
            <a:endParaRPr lang="el-GR" altLang="el-GR" sz="1600" dirty="0">
              <a:latin typeface="+mj-lt"/>
              <a:cs typeface="Times New Roman" panose="02020603050405020304" pitchFamily="18" charset="0"/>
            </a:endParaRPr>
          </a:p>
          <a:p>
            <a:pPr marL="0" indent="0">
              <a:lnSpc>
                <a:spcPct val="100000"/>
              </a:lnSpc>
              <a:buNone/>
            </a:pPr>
            <a:endParaRPr lang="el-GR" sz="1600" dirty="0"/>
          </a:p>
          <a:p>
            <a:pPr marL="0" indent="0">
              <a:buNone/>
            </a:pPr>
            <a:r>
              <a:rPr lang="en-US" sz="1600" dirty="0"/>
              <a:t>    </a:t>
            </a:r>
            <a:r>
              <a:rPr lang="el-GR" sz="1600" dirty="0"/>
              <a:t>Οργανισμός Ηνωμένων Εθνών</a:t>
            </a:r>
          </a:p>
          <a:p>
            <a:pPr marL="0" indent="0">
              <a:buNone/>
            </a:pPr>
            <a:r>
              <a:rPr lang="el-GR" sz="1600" dirty="0"/>
              <a:t>    </a:t>
            </a:r>
            <a:r>
              <a:rPr lang="en-US" sz="1600" dirty="0">
                <a:hlinkClick r:id="rId12"/>
              </a:rPr>
              <a:t>http://www.un.org/en/index.html</a:t>
            </a:r>
            <a:r>
              <a:rPr lang="en-US" sz="1600" dirty="0"/>
              <a:t> </a:t>
            </a:r>
            <a:endParaRPr lang="el-GR" sz="1600" dirty="0"/>
          </a:p>
          <a:p>
            <a:pPr marL="0" indent="0">
              <a:lnSpc>
                <a:spcPct val="100000"/>
              </a:lnSpc>
              <a:buNone/>
            </a:pPr>
            <a:endParaRPr lang="el-GR" sz="800" dirty="0"/>
          </a:p>
          <a:p>
            <a:pPr marL="0" indent="0">
              <a:buNone/>
            </a:pPr>
            <a:r>
              <a:rPr lang="en-US" sz="1600" dirty="0"/>
              <a:t>    </a:t>
            </a:r>
            <a:r>
              <a:rPr lang="el-GR" sz="1600" dirty="0"/>
              <a:t>Διεθνές Δικαστήριο της Χάγης</a:t>
            </a:r>
          </a:p>
          <a:p>
            <a:pPr marL="0" indent="0">
              <a:buNone/>
            </a:pPr>
            <a:r>
              <a:rPr lang="el-GR" altLang="el-GR" sz="1600" dirty="0">
                <a:cs typeface="Times New Roman" panose="02020603050405020304" pitchFamily="18" charset="0"/>
              </a:rPr>
              <a:t>    </a:t>
            </a:r>
            <a:r>
              <a:rPr lang="en-US" altLang="el-GR" sz="1600" dirty="0">
                <a:cs typeface="Times New Roman" panose="02020603050405020304" pitchFamily="18" charset="0"/>
                <a:hlinkClick r:id="rId13"/>
              </a:rPr>
              <a:t>http://www.icj-cij.org/en</a:t>
            </a:r>
            <a:r>
              <a:rPr lang="en-US" altLang="el-GR" sz="1600" dirty="0">
                <a:cs typeface="Times New Roman" panose="02020603050405020304" pitchFamily="18" charset="0"/>
              </a:rPr>
              <a:t> </a:t>
            </a:r>
          </a:p>
          <a:p>
            <a:pPr marL="0" indent="0">
              <a:buNone/>
            </a:pPr>
            <a:endParaRPr lang="en-US" sz="1700" dirty="0"/>
          </a:p>
          <a:p>
            <a:pPr marL="285750" indent="-285750">
              <a:buFont typeface="Arial" panose="020B0604020202020204" pitchFamily="34" charset="0"/>
              <a:buChar char="•"/>
            </a:pPr>
            <a:endParaRPr lang="el-GR" dirty="0"/>
          </a:p>
          <a:p>
            <a:endParaRPr lang="en-US" dirty="0"/>
          </a:p>
        </p:txBody>
      </p:sp>
      <p:pic>
        <p:nvPicPr>
          <p:cNvPr id="1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78388" y="1489348"/>
            <a:ext cx="1318183"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08277" y="2963416"/>
            <a:ext cx="196625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50972" y="4293096"/>
            <a:ext cx="202356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723487" y="5624865"/>
            <a:ext cx="771525" cy="709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12532" y="5613995"/>
            <a:ext cx="762000"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086418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48544"/>
          </a:xfrm>
        </p:spPr>
        <p:txBody>
          <a:bodyPr>
            <a:normAutofit/>
          </a:bodyPr>
          <a:lstStyle/>
          <a:p>
            <a:pPr algn="ctr"/>
            <a:r>
              <a:rPr lang="el-GR" sz="3200" dirty="0"/>
              <a:t>Νομικές Βάσεις Δεδομένων</a:t>
            </a:r>
            <a:br>
              <a:rPr lang="el-GR" sz="3200" dirty="0"/>
            </a:br>
            <a:r>
              <a:rPr lang="el-GR" sz="3200" dirty="0"/>
              <a:t>(συνδρομές βιβλιοθήκης)</a:t>
            </a:r>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6" name="Text Placeholder 3"/>
          <p:cNvSpPr>
            <a:spLocks noGrp="1"/>
          </p:cNvSpPr>
          <p:nvPr>
            <p:ph type="body" sz="half" idx="2"/>
          </p:nvPr>
        </p:nvSpPr>
        <p:spPr>
          <a:xfrm>
            <a:off x="765175" y="1874331"/>
            <a:ext cx="4989505" cy="5515109"/>
          </a:xfrm>
        </p:spPr>
        <p:txBody>
          <a:bodyPr>
            <a:normAutofit/>
          </a:bodyPr>
          <a:lstStyle/>
          <a:p>
            <a:pPr marL="285750" indent="-285750">
              <a:lnSpc>
                <a:spcPct val="100000"/>
              </a:lnSpc>
            </a:pPr>
            <a:r>
              <a:rPr lang="en-US" sz="1600" dirty="0">
                <a:hlinkClick r:id="rId3"/>
              </a:rPr>
              <a:t>http://www.nbonline.gr/</a:t>
            </a:r>
            <a:r>
              <a:rPr lang="en-US" sz="1600" dirty="0"/>
              <a:t> </a:t>
            </a:r>
          </a:p>
          <a:p>
            <a:pPr marL="0" indent="0">
              <a:lnSpc>
                <a:spcPct val="100000"/>
              </a:lnSpc>
              <a:buNone/>
            </a:pPr>
            <a:endParaRPr lang="en-US" sz="2400" dirty="0"/>
          </a:p>
          <a:p>
            <a:pPr marL="285750" indent="-285750">
              <a:lnSpc>
                <a:spcPct val="100000"/>
              </a:lnSpc>
            </a:pPr>
            <a:r>
              <a:rPr lang="en-US" sz="1600" u="sng" dirty="0">
                <a:solidFill>
                  <a:srgbClr val="0070C0"/>
                </a:solidFill>
              </a:rPr>
              <a:t>https://www.sakkoulas.com</a:t>
            </a:r>
            <a:endParaRPr lang="el-GR" sz="1600" u="sng" dirty="0">
              <a:solidFill>
                <a:srgbClr val="0070C0"/>
              </a:solidFill>
            </a:endParaRPr>
          </a:p>
          <a:p>
            <a:pPr marL="0" indent="0">
              <a:lnSpc>
                <a:spcPct val="100000"/>
              </a:lnSpc>
              <a:buNone/>
            </a:pPr>
            <a:endParaRPr lang="el-GR" sz="1600" dirty="0">
              <a:hlinkClick r:id="rId4"/>
            </a:endParaRPr>
          </a:p>
          <a:p>
            <a:pPr>
              <a:lnSpc>
                <a:spcPct val="100000"/>
              </a:lnSpc>
            </a:pPr>
            <a:r>
              <a:rPr lang="en-US" sz="1600" dirty="0">
                <a:cs typeface="Times New Roman" panose="02020603050405020304" pitchFamily="18" charset="0"/>
                <a:hlinkClick r:id="rId4"/>
              </a:rPr>
              <a:t>https://www.sakkoulas-online.gr/</a:t>
            </a:r>
            <a:r>
              <a:rPr lang="en-US" sz="1600" dirty="0">
                <a:cs typeface="Times New Roman" panose="02020603050405020304" pitchFamily="18" charset="0"/>
              </a:rPr>
              <a:t> </a:t>
            </a:r>
            <a:endParaRPr lang="en-US" sz="800" dirty="0"/>
          </a:p>
          <a:p>
            <a:pPr>
              <a:lnSpc>
                <a:spcPct val="100000"/>
              </a:lnSpc>
            </a:pPr>
            <a:endParaRPr lang="en-US" sz="800" dirty="0">
              <a:hlinkClick r:id="rId5"/>
            </a:endParaRPr>
          </a:p>
          <a:p>
            <a:pPr>
              <a:lnSpc>
                <a:spcPct val="100000"/>
              </a:lnSpc>
            </a:pPr>
            <a:endParaRPr lang="el-GR" sz="800" dirty="0">
              <a:hlinkClick r:id="rId5"/>
            </a:endParaRPr>
          </a:p>
          <a:p>
            <a:pPr>
              <a:lnSpc>
                <a:spcPct val="100000"/>
              </a:lnSpc>
            </a:pPr>
            <a:r>
              <a:rPr lang="en-US" sz="1600" dirty="0">
                <a:hlinkClick r:id="rId5"/>
              </a:rPr>
              <a:t>https://lawdb.intrasoftnet.com/index.php</a:t>
            </a:r>
            <a:r>
              <a:rPr lang="el-GR" sz="1600" dirty="0">
                <a:cs typeface="Times New Roman" panose="02020603050405020304" pitchFamily="18" charset="0"/>
              </a:rPr>
              <a:t> </a:t>
            </a:r>
            <a:endParaRPr lang="en-US" sz="1600" dirty="0">
              <a:cs typeface="Times New Roman" panose="02020603050405020304" pitchFamily="18" charset="0"/>
            </a:endParaRPr>
          </a:p>
          <a:p>
            <a:pPr marL="0" indent="0">
              <a:lnSpc>
                <a:spcPct val="100000"/>
              </a:lnSpc>
              <a:buNone/>
            </a:pPr>
            <a:endParaRPr lang="en-US" sz="1600" b="1" dirty="0">
              <a:cs typeface="Times New Roman" panose="02020603050405020304" pitchFamily="18" charset="0"/>
            </a:endParaRPr>
          </a:p>
          <a:p>
            <a:pPr marL="0" indent="0">
              <a:buNone/>
            </a:pPr>
            <a:endParaRPr lang="el-GR" dirty="0"/>
          </a:p>
          <a:p>
            <a:pPr marL="0" indent="0">
              <a:buNone/>
            </a:pPr>
            <a:endParaRPr lang="en-US" dirty="0"/>
          </a:p>
          <a:p>
            <a:pPr marL="0" indent="0">
              <a:buNone/>
            </a:pPr>
            <a:endParaRPr lang="en-US" dirty="0"/>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4948" y="4671658"/>
            <a:ext cx="1985368" cy="538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1924" y="1471344"/>
            <a:ext cx="1880204" cy="373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8391" y="3582485"/>
            <a:ext cx="2151731" cy="391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3"/>
          <p:cNvSpPr>
            <a:spLocks noGrp="1"/>
          </p:cNvSpPr>
          <p:nvPr>
            <p:ph type="body" sz="half" idx="2"/>
          </p:nvPr>
        </p:nvSpPr>
        <p:spPr>
          <a:xfrm>
            <a:off x="5877977" y="1412776"/>
            <a:ext cx="6121091" cy="5066520"/>
          </a:xfrm>
        </p:spPr>
        <p:txBody>
          <a:bodyPr>
            <a:normAutofit/>
          </a:bodyPr>
          <a:lstStyle/>
          <a:p>
            <a:pPr marL="285750" indent="-285750">
              <a:lnSpc>
                <a:spcPct val="120000"/>
              </a:lnSpc>
            </a:pPr>
            <a:endParaRPr lang="en-US" altLang="el-GR" sz="1600" b="1" dirty="0"/>
          </a:p>
          <a:p>
            <a:pPr marL="285750" indent="-285750">
              <a:lnSpc>
                <a:spcPct val="120000"/>
              </a:lnSpc>
            </a:pPr>
            <a:r>
              <a:rPr lang="en-US" altLang="el-GR" sz="1600" b="1" dirty="0"/>
              <a:t> </a:t>
            </a:r>
            <a:r>
              <a:rPr lang="en-US" altLang="el-GR" sz="1600" dirty="0">
                <a:hlinkClick r:id="rId9"/>
              </a:rPr>
              <a:t>https://beckonline.beck.de/Modul/50910/Inhalt</a:t>
            </a:r>
            <a:endParaRPr lang="en-US" altLang="el-GR" sz="800" dirty="0"/>
          </a:p>
          <a:p>
            <a:pPr marL="285750" indent="-285750">
              <a:lnSpc>
                <a:spcPct val="120000"/>
              </a:lnSpc>
            </a:pPr>
            <a:endParaRPr lang="el-GR" sz="400" dirty="0">
              <a:solidFill>
                <a:srgbClr val="0070C0"/>
              </a:solidFill>
              <a:cs typeface="Times New Roman" panose="02020603050405020304" pitchFamily="18" charset="0"/>
            </a:endParaRPr>
          </a:p>
          <a:p>
            <a:pPr>
              <a:lnSpc>
                <a:spcPct val="120000"/>
              </a:lnSpc>
            </a:pPr>
            <a:r>
              <a:rPr lang="en-US" sz="1600" u="sng" dirty="0">
                <a:solidFill>
                  <a:srgbClr val="0070C0"/>
                </a:solidFill>
                <a:cs typeface="Times New Roman" panose="02020603050405020304" pitchFamily="18" charset="0"/>
              </a:rPr>
              <a:t>https://www.dalloz.fr/dalloz</a:t>
            </a:r>
            <a:r>
              <a:rPr lang="en-US" sz="1600" dirty="0">
                <a:solidFill>
                  <a:srgbClr val="0070C0"/>
                </a:solidFill>
                <a:cs typeface="Times New Roman" panose="02020603050405020304" pitchFamily="18" charset="0"/>
              </a:rPr>
              <a:t> </a:t>
            </a:r>
            <a:r>
              <a:rPr lang="en-US" sz="1600" dirty="0">
                <a:cs typeface="Times New Roman" panose="02020603050405020304" pitchFamily="18" charset="0"/>
              </a:rPr>
              <a:t>  </a:t>
            </a:r>
          </a:p>
          <a:p>
            <a:pPr marL="0" indent="0">
              <a:lnSpc>
                <a:spcPct val="120000"/>
              </a:lnSpc>
              <a:buNone/>
            </a:pPr>
            <a:endParaRPr lang="en-US" sz="1000" dirty="0">
              <a:cs typeface="Times New Roman" panose="02020603050405020304" pitchFamily="18" charset="0"/>
            </a:endParaRPr>
          </a:p>
          <a:p>
            <a:pPr>
              <a:lnSpc>
                <a:spcPct val="120000"/>
              </a:lnSpc>
            </a:pPr>
            <a:r>
              <a:rPr lang="en-US" sz="1600" dirty="0">
                <a:solidFill>
                  <a:srgbClr val="0070C0"/>
                </a:solidFill>
                <a:cs typeface="Times New Roman" panose="02020603050405020304" pitchFamily="18" charset="0"/>
              </a:rPr>
              <a:t> </a:t>
            </a:r>
            <a:r>
              <a:rPr lang="en-US" sz="1600" u="sng" dirty="0">
                <a:solidFill>
                  <a:srgbClr val="0070C0"/>
                </a:solidFill>
                <a:cs typeface="Times New Roman" panose="02020603050405020304" pitchFamily="18" charset="0"/>
              </a:rPr>
              <a:t>https://www.heinonline.org</a:t>
            </a:r>
            <a:endParaRPr lang="en-US" sz="1600" dirty="0">
              <a:cs typeface="Times New Roman" panose="02020603050405020304" pitchFamily="18" charset="0"/>
            </a:endParaRPr>
          </a:p>
          <a:p>
            <a:pPr marL="0" indent="0">
              <a:lnSpc>
                <a:spcPct val="120000"/>
              </a:lnSpc>
              <a:buNone/>
            </a:pPr>
            <a:r>
              <a:rPr lang="en-US" sz="1600" dirty="0">
                <a:cs typeface="Times New Roman" panose="02020603050405020304" pitchFamily="18" charset="0"/>
              </a:rPr>
              <a:t> </a:t>
            </a:r>
          </a:p>
          <a:p>
            <a:pPr>
              <a:lnSpc>
                <a:spcPct val="120000"/>
              </a:lnSpc>
            </a:pPr>
            <a:r>
              <a:rPr lang="en-US" sz="1600" u="sng" dirty="0">
                <a:solidFill>
                  <a:srgbClr val="0070C0"/>
                </a:solidFill>
                <a:cs typeface="Times New Roman" panose="02020603050405020304" pitchFamily="18" charset="0"/>
              </a:rPr>
              <a:t>https://www.jstor.org/</a:t>
            </a:r>
          </a:p>
          <a:p>
            <a:pPr marL="0" indent="0">
              <a:lnSpc>
                <a:spcPct val="100000"/>
              </a:lnSpc>
              <a:buNone/>
            </a:pPr>
            <a:endParaRPr lang="en-US" sz="200" dirty="0">
              <a:cs typeface="Times New Roman" panose="02020603050405020304" pitchFamily="18" charset="0"/>
            </a:endParaRPr>
          </a:p>
          <a:p>
            <a:pPr>
              <a:lnSpc>
                <a:spcPct val="120000"/>
              </a:lnSpc>
            </a:pPr>
            <a:r>
              <a:rPr lang="en-US" sz="1600" u="sng" dirty="0">
                <a:solidFill>
                  <a:srgbClr val="0070C0"/>
                </a:solidFill>
                <a:cs typeface="Times New Roman" panose="02020603050405020304" pitchFamily="18" charset="0"/>
              </a:rPr>
              <a:t>https://oxford.universitypressscholarship.com/</a:t>
            </a:r>
          </a:p>
          <a:p>
            <a:pPr marL="0" indent="0">
              <a:lnSpc>
                <a:spcPct val="100000"/>
              </a:lnSpc>
              <a:buNone/>
            </a:pPr>
            <a:endParaRPr lang="en-US" sz="800" dirty="0"/>
          </a:p>
          <a:p>
            <a:pPr marL="0" indent="0">
              <a:lnSpc>
                <a:spcPct val="100000"/>
              </a:lnSpc>
              <a:buNone/>
            </a:pPr>
            <a:endParaRPr lang="el-GR" sz="800" dirty="0"/>
          </a:p>
          <a:p>
            <a:pPr marL="0" indent="0">
              <a:buNone/>
            </a:pPr>
            <a:endParaRPr lang="el-GR" dirty="0"/>
          </a:p>
          <a:p>
            <a:pPr marL="0" indent="0">
              <a:buNone/>
            </a:pPr>
            <a:endParaRPr lang="en-US" dirty="0"/>
          </a:p>
        </p:txBody>
      </p:sp>
      <p:pic>
        <p:nvPicPr>
          <p:cNvPr id="11" name="Εικόνα 10"/>
          <p:cNvPicPr>
            <a:picLocks noChangeAspect="1"/>
          </p:cNvPicPr>
          <p:nvPr/>
        </p:nvPicPr>
        <p:blipFill>
          <a:blip r:embed="rId10"/>
          <a:stretch>
            <a:fillRect/>
          </a:stretch>
        </p:blipFill>
        <p:spPr>
          <a:xfrm>
            <a:off x="6310436" y="1340768"/>
            <a:ext cx="1728192" cy="619125"/>
          </a:xfrm>
          <a:prstGeom prst="rect">
            <a:avLst/>
          </a:prstGeom>
        </p:spPr>
      </p:pic>
      <p:pic>
        <p:nvPicPr>
          <p:cNvPr id="2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90756" y="2564904"/>
            <a:ext cx="1574304" cy="544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90756" y="3501008"/>
            <a:ext cx="1656184"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Εικόνα 14"/>
          <p:cNvPicPr>
            <a:picLocks noChangeAspect="1"/>
          </p:cNvPicPr>
          <p:nvPr/>
        </p:nvPicPr>
        <p:blipFill>
          <a:blip r:embed="rId13"/>
          <a:stretch>
            <a:fillRect/>
          </a:stretch>
        </p:blipFill>
        <p:spPr>
          <a:xfrm>
            <a:off x="8686700" y="4365104"/>
            <a:ext cx="936104" cy="774243"/>
          </a:xfrm>
          <a:prstGeom prst="rect">
            <a:avLst/>
          </a:prstGeom>
        </p:spPr>
      </p:pic>
      <p:pic>
        <p:nvPicPr>
          <p:cNvPr id="24"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10436" y="6043885"/>
            <a:ext cx="2304256"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3852" y="2564904"/>
            <a:ext cx="1743075" cy="44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0264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3"/>
          <a:stretch>
            <a:fillRect/>
          </a:stretch>
        </p:blipFill>
        <p:spPr>
          <a:xfrm>
            <a:off x="0" y="0"/>
            <a:ext cx="12188825" cy="6885384"/>
          </a:xfrm>
          <a:prstGeom prst="rect">
            <a:avLst/>
          </a:prstGeom>
        </p:spPr>
      </p:pic>
      <p:pic>
        <p:nvPicPr>
          <p:cNvPr id="9" name="Εικόνα 8"/>
          <p:cNvPicPr>
            <a:picLocks noChangeAspect="1"/>
          </p:cNvPicPr>
          <p:nvPr/>
        </p:nvPicPr>
        <p:blipFill>
          <a:blip r:embed="rId4"/>
          <a:stretch>
            <a:fillRect/>
          </a:stretch>
        </p:blipFill>
        <p:spPr>
          <a:xfrm>
            <a:off x="2782044" y="554831"/>
            <a:ext cx="4524375" cy="5114925"/>
          </a:xfrm>
          <a:prstGeom prst="rect">
            <a:avLst/>
          </a:prstGeom>
        </p:spPr>
      </p:pic>
    </p:spTree>
    <p:extLst>
      <p:ext uri="{BB962C8B-B14F-4D97-AF65-F5344CB8AC3E}">
        <p14:creationId xmlns:p14="http://schemas.microsoft.com/office/powerpoint/2010/main" val="3635036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3"/>
          <a:stretch>
            <a:fillRect/>
          </a:stretch>
        </p:blipFill>
        <p:spPr>
          <a:xfrm>
            <a:off x="4252" y="-45267"/>
            <a:ext cx="12184573" cy="6912319"/>
          </a:xfrm>
          <a:prstGeom prst="rect">
            <a:avLst/>
          </a:prstGeom>
        </p:spPr>
      </p:pic>
      <p:pic>
        <p:nvPicPr>
          <p:cNvPr id="7" name="Εικόνα 6"/>
          <p:cNvPicPr>
            <a:picLocks noChangeAspect="1"/>
          </p:cNvPicPr>
          <p:nvPr/>
        </p:nvPicPr>
        <p:blipFill>
          <a:blip r:embed="rId4"/>
          <a:stretch>
            <a:fillRect/>
          </a:stretch>
        </p:blipFill>
        <p:spPr>
          <a:xfrm>
            <a:off x="20372" y="462595"/>
            <a:ext cx="8424936" cy="5896593"/>
          </a:xfrm>
          <a:prstGeom prst="rect">
            <a:avLst/>
          </a:prstGeom>
        </p:spPr>
      </p:pic>
      <p:pic>
        <p:nvPicPr>
          <p:cNvPr id="8" name="Εικόνα 7"/>
          <p:cNvPicPr>
            <a:picLocks noChangeAspect="1"/>
          </p:cNvPicPr>
          <p:nvPr/>
        </p:nvPicPr>
        <p:blipFill>
          <a:blip r:embed="rId5"/>
          <a:stretch>
            <a:fillRect/>
          </a:stretch>
        </p:blipFill>
        <p:spPr>
          <a:xfrm>
            <a:off x="63377" y="3068960"/>
            <a:ext cx="12071129" cy="3789040"/>
          </a:xfrm>
          <a:prstGeom prst="rect">
            <a:avLst/>
          </a:prstGeom>
        </p:spPr>
      </p:pic>
    </p:spTree>
    <p:extLst>
      <p:ext uri="{BB962C8B-B14F-4D97-AF65-F5344CB8AC3E}">
        <p14:creationId xmlns:p14="http://schemas.microsoft.com/office/powerpoint/2010/main" val="3940282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828"/>
            <a:ext cx="1218882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39" y="980728"/>
            <a:ext cx="12143085" cy="5832648"/>
          </a:xfrm>
          <a:prstGeom prst="rect">
            <a:avLst/>
          </a:prstGeom>
          <a:noFill/>
          <a:ln w="31750">
            <a:solidFill>
              <a:schemeClr val="tx2"/>
            </a:solidFill>
            <a:miter lim="800000"/>
            <a:headEnd/>
            <a:tailEnd/>
          </a:ln>
          <a:effectLst>
            <a:innerShdw blurRad="114300">
              <a:prstClr val="black"/>
            </a:innerShdw>
          </a:effectLst>
          <a:extLst>
            <a:ext uri="{909E8E84-426E-40DD-AFC4-6F175D3DCCD1}">
              <a14:hiddenFill xmlns:a14="http://schemas.microsoft.com/office/drawing/2010/main">
                <a:solidFill>
                  <a:schemeClr val="accent1"/>
                </a:solidFill>
              </a14:hiddenFill>
            </a:ext>
          </a:extLst>
        </p:spPr>
      </p:pic>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996" y="980728"/>
            <a:ext cx="5755356" cy="5832648"/>
          </a:xfrm>
          <a:prstGeom prst="rect">
            <a:avLst/>
          </a:prstGeom>
          <a:noFill/>
          <a:ln w="25400">
            <a:solidFill>
              <a:schemeClr val="tx2"/>
            </a:solidFill>
            <a:miter lim="800000"/>
            <a:headEnd/>
            <a:tailEnd/>
          </a:ln>
          <a:effectLst>
            <a:innerShdw blurRad="114300">
              <a:prstClr val="black"/>
            </a:innerShdw>
          </a:effectLst>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2484" y="980728"/>
            <a:ext cx="5472608" cy="5832648"/>
          </a:xfrm>
          <a:prstGeom prst="rect">
            <a:avLst/>
          </a:prstGeom>
          <a:noFill/>
          <a:ln w="25400">
            <a:solidFill>
              <a:schemeClr val="tx2"/>
            </a:solidFill>
            <a:miter lim="800000"/>
            <a:headEnd/>
            <a:tailEnd/>
          </a:ln>
          <a:effectLst>
            <a:innerShdw blurRad="114300">
              <a:prstClr val="black"/>
            </a:innerShdw>
          </a:effectLst>
          <a:extLst>
            <a:ext uri="{909E8E84-426E-40DD-AFC4-6F175D3DCCD1}">
              <a14:hiddenFill xmlns:a14="http://schemas.microsoft.com/office/drawing/2010/main">
                <a:solidFill>
                  <a:schemeClr val="accent1"/>
                </a:solidFill>
              </a14:hiddenFill>
            </a:ext>
          </a:extLst>
        </p:spPr>
      </p:pic>
      <p:sp>
        <p:nvSpPr>
          <p:cNvPr id="9" name="Έλλειψη 8"/>
          <p:cNvSpPr/>
          <p:nvPr/>
        </p:nvSpPr>
        <p:spPr>
          <a:xfrm>
            <a:off x="36687" y="2114750"/>
            <a:ext cx="2169293" cy="936104"/>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Έλλειψη 15"/>
          <p:cNvSpPr/>
          <p:nvPr/>
        </p:nvSpPr>
        <p:spPr>
          <a:xfrm>
            <a:off x="27633" y="5048972"/>
            <a:ext cx="2106339" cy="1044324"/>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6720297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left)">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wipe(left)">
                                      <p:cBhvr>
                                        <p:cTn id="22" dur="500"/>
                                        <p:tgtEl>
                                          <p:spTgt spid="205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55"/>
                                        </p:tgtEl>
                                        <p:attrNameLst>
                                          <p:attrName>style.visibility</p:attrName>
                                        </p:attrNameLst>
                                      </p:cBhvr>
                                      <p:to>
                                        <p:strVal val="visible"/>
                                      </p:to>
                                    </p:set>
                                    <p:animEffect transition="in" filter="wipe(left)">
                                      <p:cBhvr>
                                        <p:cTn id="27"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8067" y="-27384"/>
            <a:ext cx="3312367" cy="329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descr="Αποτέλεσμα εικόνας για βιβλιοθηκη νομικης σχολη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067" y="3265320"/>
            <a:ext cx="5302326" cy="3592680"/>
          </a:xfrm>
          <a:prstGeom prst="rect">
            <a:avLst/>
          </a:prstGeom>
          <a:solidFill>
            <a:schemeClr val="accent2">
              <a:lumMod val="40000"/>
              <a:lumOff val="60000"/>
            </a:schemeClr>
          </a:solidFill>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436" y="0"/>
            <a:ext cx="5904656" cy="3265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Μέσα στη Νέα Βιβλιοθήκη της Νομικής Σχολής της Αθήνας"/>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0393" y="3265320"/>
            <a:ext cx="3888432" cy="359268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https://encrypted-tbn0.gstatic.com/images?q=tbn%3AANd9GcRBsFVG0gyBBEvOV9aSSBAQphIPSFvx2ouoVg&amp;usqp=CA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258105"/>
            <a:ext cx="2998067" cy="359989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117748" y="72008"/>
            <a:ext cx="2664296" cy="2996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 name="Ομάδα 1"/>
          <p:cNvGrpSpPr/>
          <p:nvPr/>
        </p:nvGrpSpPr>
        <p:grpSpPr>
          <a:xfrm>
            <a:off x="189756" y="3615407"/>
            <a:ext cx="2592288" cy="2333873"/>
            <a:chOff x="189756" y="3615407"/>
            <a:chExt cx="2592288" cy="2333873"/>
          </a:xfrm>
        </p:grpSpPr>
        <p:sp>
          <p:nvSpPr>
            <p:cNvPr id="8" name="TextBox 7"/>
            <p:cNvSpPr txBox="1"/>
            <p:nvPr/>
          </p:nvSpPr>
          <p:spPr>
            <a:xfrm>
              <a:off x="189756" y="3615407"/>
              <a:ext cx="1305254" cy="461665"/>
            </a:xfrm>
            <a:prstGeom prst="rect">
              <a:avLst/>
            </a:prstGeom>
            <a:solidFill>
              <a:schemeClr val="accent2">
                <a:lumMod val="40000"/>
                <a:lumOff val="60000"/>
              </a:schemeClr>
            </a:solidFill>
          </p:spPr>
          <p:txBody>
            <a:bodyPr wrap="square" rtlCol="0">
              <a:spAutoFit/>
            </a:bodyPr>
            <a:lstStyle/>
            <a:p>
              <a:r>
                <a:rPr lang="el-GR" b="1" dirty="0"/>
                <a:t>Ισόγειο</a:t>
              </a:r>
            </a:p>
          </p:txBody>
        </p:sp>
        <p:sp>
          <p:nvSpPr>
            <p:cNvPr id="10" name="Ορθογώνιο 9"/>
            <p:cNvSpPr/>
            <p:nvPr/>
          </p:nvSpPr>
          <p:spPr>
            <a:xfrm>
              <a:off x="405780" y="4437112"/>
              <a:ext cx="2376264" cy="151216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ctr">
                <a:buFont typeface="Arial" panose="020B0604020202020204" pitchFamily="34" charset="0"/>
                <a:buChar char="•"/>
              </a:pPr>
              <a:r>
                <a:rPr lang="el-GR" sz="1200" b="1" dirty="0"/>
                <a:t>Γραφείο εξυπηρέτησης &amp; πληροφόρησης</a:t>
              </a:r>
            </a:p>
            <a:p>
              <a:pPr marL="171450" indent="-171450" algn="ctr">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Αρχείο περιοδικών (-1999)</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Συλλογές βιβλίων ανά κλάδο δικαίου</a:t>
              </a:r>
            </a:p>
          </p:txBody>
        </p:sp>
      </p:grpSp>
      <p:grpSp>
        <p:nvGrpSpPr>
          <p:cNvPr id="9" name="Ομάδα 8"/>
          <p:cNvGrpSpPr/>
          <p:nvPr/>
        </p:nvGrpSpPr>
        <p:grpSpPr>
          <a:xfrm>
            <a:off x="3142084" y="116632"/>
            <a:ext cx="4680520" cy="3024336"/>
            <a:chOff x="3142084" y="116632"/>
            <a:chExt cx="4680520" cy="3024336"/>
          </a:xfrm>
        </p:grpSpPr>
        <p:sp>
          <p:nvSpPr>
            <p:cNvPr id="13" name="TextBox 12"/>
            <p:cNvSpPr txBox="1"/>
            <p:nvPr/>
          </p:nvSpPr>
          <p:spPr>
            <a:xfrm>
              <a:off x="3142084" y="116632"/>
              <a:ext cx="2160240" cy="461665"/>
            </a:xfrm>
            <a:prstGeom prst="rect">
              <a:avLst/>
            </a:prstGeom>
            <a:solidFill>
              <a:schemeClr val="accent2">
                <a:lumMod val="40000"/>
                <a:lumOff val="60000"/>
              </a:schemeClr>
            </a:solidFill>
          </p:spPr>
          <p:txBody>
            <a:bodyPr wrap="square" rtlCol="0">
              <a:spAutoFit/>
            </a:bodyPr>
            <a:lstStyle/>
            <a:p>
              <a:r>
                <a:rPr lang="el-GR" b="1" dirty="0"/>
                <a:t>1</a:t>
              </a:r>
              <a:r>
                <a:rPr lang="el-GR" b="1" baseline="30000" dirty="0"/>
                <a:t>ος</a:t>
              </a:r>
              <a:r>
                <a:rPr lang="el-GR" b="1" dirty="0"/>
                <a:t> Όροφος</a:t>
              </a:r>
            </a:p>
          </p:txBody>
        </p:sp>
        <p:sp>
          <p:nvSpPr>
            <p:cNvPr id="14" name="Ορθογώνιο 13"/>
            <p:cNvSpPr/>
            <p:nvPr/>
          </p:nvSpPr>
          <p:spPr>
            <a:xfrm>
              <a:off x="5446340" y="461161"/>
              <a:ext cx="2376264" cy="267980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l-GR" sz="1200" b="1" dirty="0"/>
                <a:t>Γραφείο εξυπηρέτησης &amp; πληροφόρησης</a:t>
              </a:r>
            </a:p>
            <a:p>
              <a:endParaRPr lang="el-GR" sz="1200" b="1" dirty="0"/>
            </a:p>
            <a:p>
              <a:pPr marL="171450" indent="-171450">
                <a:buFont typeface="Arial" panose="020B0604020202020204" pitchFamily="34" charset="0"/>
                <a:buChar char="•"/>
              </a:pPr>
              <a:r>
                <a:rPr lang="el-GR" sz="1200" b="1" dirty="0"/>
                <a:t>Αναγνωστήριο περιοδικών</a:t>
              </a:r>
            </a:p>
            <a:p>
              <a:endParaRPr lang="el-GR" sz="1200" b="1" dirty="0"/>
            </a:p>
            <a:p>
              <a:pPr marL="171450" indent="-171450">
                <a:buFont typeface="Arial" panose="020B0604020202020204" pitchFamily="34" charset="0"/>
                <a:buChar char="•"/>
              </a:pPr>
              <a:r>
                <a:rPr lang="el-GR" sz="1200" b="1" dirty="0"/>
                <a:t>Αρχείο περιοδικών (2000-)</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Αίθουσα τιμητικών τόμων</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Αρχείο διδακτορικών διατριβών Νομικής Σχολής</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Συλλογή διδακτικών συγγραμμάτων «Εύδοξος»</a:t>
              </a:r>
            </a:p>
            <a:p>
              <a:pPr marL="171450" indent="-171450" algn="ctr">
                <a:buFont typeface="Arial" panose="020B0604020202020204" pitchFamily="34" charset="0"/>
                <a:buChar char="•"/>
              </a:pPr>
              <a:endParaRPr lang="el-GR" sz="1200" b="1" dirty="0"/>
            </a:p>
          </p:txBody>
        </p:sp>
      </p:grpSp>
      <p:grpSp>
        <p:nvGrpSpPr>
          <p:cNvPr id="11" name="Ομάδα 10"/>
          <p:cNvGrpSpPr/>
          <p:nvPr/>
        </p:nvGrpSpPr>
        <p:grpSpPr>
          <a:xfrm>
            <a:off x="9262764" y="116632"/>
            <a:ext cx="2664296" cy="2592288"/>
            <a:chOff x="9262764" y="116632"/>
            <a:chExt cx="2664296" cy="2592288"/>
          </a:xfrm>
        </p:grpSpPr>
        <p:sp>
          <p:nvSpPr>
            <p:cNvPr id="15" name="TextBox 14"/>
            <p:cNvSpPr txBox="1"/>
            <p:nvPr/>
          </p:nvSpPr>
          <p:spPr>
            <a:xfrm>
              <a:off x="9766820" y="116632"/>
              <a:ext cx="2160240" cy="461665"/>
            </a:xfrm>
            <a:prstGeom prst="rect">
              <a:avLst/>
            </a:prstGeom>
            <a:solidFill>
              <a:schemeClr val="accent2">
                <a:lumMod val="40000"/>
                <a:lumOff val="60000"/>
              </a:schemeClr>
            </a:solidFill>
          </p:spPr>
          <p:txBody>
            <a:bodyPr wrap="square" rtlCol="0">
              <a:spAutoFit/>
            </a:bodyPr>
            <a:lstStyle/>
            <a:p>
              <a:r>
                <a:rPr lang="el-GR" b="1" dirty="0"/>
                <a:t>2</a:t>
              </a:r>
              <a:r>
                <a:rPr lang="el-GR" b="1" baseline="30000" dirty="0"/>
                <a:t>ος</a:t>
              </a:r>
              <a:r>
                <a:rPr lang="el-GR" b="1" dirty="0"/>
                <a:t> Όροφος</a:t>
              </a:r>
            </a:p>
          </p:txBody>
        </p:sp>
        <p:sp>
          <p:nvSpPr>
            <p:cNvPr id="16" name="Ορθογώνιο 15"/>
            <p:cNvSpPr/>
            <p:nvPr/>
          </p:nvSpPr>
          <p:spPr>
            <a:xfrm>
              <a:off x="9262764" y="908720"/>
              <a:ext cx="2376264" cy="18002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l-GR" sz="1200" b="1" dirty="0"/>
            </a:p>
            <a:p>
              <a:pPr marL="171450" indent="-171450">
                <a:buFont typeface="Arial" panose="020B0604020202020204" pitchFamily="34" charset="0"/>
                <a:buChar char="•"/>
              </a:pPr>
              <a:r>
                <a:rPr lang="el-GR" sz="1200" b="1" dirty="0"/>
                <a:t>Κεντρικό αναγνωστήριο</a:t>
              </a:r>
            </a:p>
            <a:p>
              <a:endParaRPr lang="el-GR" sz="1200" b="1" dirty="0"/>
            </a:p>
            <a:p>
              <a:pPr marL="171450" indent="-171450">
                <a:buFont typeface="Arial" panose="020B0604020202020204" pitchFamily="34" charset="0"/>
                <a:buChar char="•"/>
              </a:pPr>
              <a:r>
                <a:rPr lang="el-GR" sz="1200" b="1" dirty="0"/>
                <a:t>Αίθουσα πολυμέσων</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Γραμματεία Βιβλιοθήκης </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Συλλογή σπανίων βιβλίων</a:t>
              </a:r>
            </a:p>
            <a:p>
              <a:pPr marL="171450" indent="-171450" algn="ctr">
                <a:buFont typeface="Arial" panose="020B0604020202020204" pitchFamily="34" charset="0"/>
                <a:buChar char="•"/>
              </a:pPr>
              <a:endParaRPr lang="el-GR" sz="1200" b="1" dirty="0"/>
            </a:p>
          </p:txBody>
        </p:sp>
      </p:grpSp>
      <p:sp>
        <p:nvSpPr>
          <p:cNvPr id="12" name="AutoShape 2" descr="Φωτογραφίες Βιβλιοθήκης Νομικής Σχολής - Παλαιό Χημείο - Βιβλιοθήκη της Νομικής  Σχολής ΕΚΠΑ"/>
          <p:cNvSpPr>
            <a:spLocks noChangeAspect="1" noChangeArrowheads="1"/>
          </p:cNvSpPr>
          <p:nvPr/>
        </p:nvSpPr>
        <p:spPr bwMode="auto">
          <a:xfrm>
            <a:off x="155575" y="-9144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7" name="AutoShape 4" descr="Φωτογραφίες Βιβλιοθήκης Νομικής Σχολής - Παλαιό Χημείο - Βιβλιοθήκη της Νομικής  Σχολής ΕΚΠΑ"/>
          <p:cNvSpPr>
            <a:spLocks noChangeAspect="1" noChangeArrowheads="1"/>
          </p:cNvSpPr>
          <p:nvPr/>
        </p:nvSpPr>
        <p:spPr bwMode="auto">
          <a:xfrm>
            <a:off x="307975" y="-7620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8" name="AutoShape 6" descr="Φωτογραφίες Βιβλιοθήκης Νομικής Σχολής - Παλαιό Χημείο - Βιβλιοθήκη της Νομικής  Σχολής ΕΚΠΑ"/>
          <p:cNvSpPr>
            <a:spLocks noChangeAspect="1" noChangeArrowheads="1"/>
          </p:cNvSpPr>
          <p:nvPr/>
        </p:nvSpPr>
        <p:spPr bwMode="auto">
          <a:xfrm>
            <a:off x="460375" y="-6096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9" name="AutoShape 8" descr="Φωτογραφίες Βιβλιοθήκης Νομικής Σχολής - Παλαιό Χημείο - Βιβλιοθήκη της Νομικής  Σχολής ΕΚΠΑ"/>
          <p:cNvSpPr>
            <a:spLocks noChangeAspect="1" noChangeArrowheads="1"/>
          </p:cNvSpPr>
          <p:nvPr/>
        </p:nvSpPr>
        <p:spPr bwMode="auto">
          <a:xfrm>
            <a:off x="612775" y="-4572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1035" name="Picture 11" descr="Μέσα στη Νέα Βιβλιοθήκη της Νομικής Σχολής της Αθήνας"/>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7384"/>
            <a:ext cx="2998066"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96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0" y="0"/>
            <a:ext cx="12188825" cy="6869619"/>
          </a:xfrm>
          <a:prstGeom prst="rect">
            <a:avLst/>
          </a:prstGeom>
        </p:spPr>
      </p:pic>
      <p:grpSp>
        <p:nvGrpSpPr>
          <p:cNvPr id="3" name="Ομάδα 2"/>
          <p:cNvGrpSpPr/>
          <p:nvPr/>
        </p:nvGrpSpPr>
        <p:grpSpPr>
          <a:xfrm>
            <a:off x="6238428" y="1510184"/>
            <a:ext cx="3240360" cy="584775"/>
            <a:chOff x="6238428" y="1510184"/>
            <a:chExt cx="3240360" cy="584775"/>
          </a:xfrm>
        </p:grpSpPr>
        <p:cxnSp>
          <p:nvCxnSpPr>
            <p:cNvPr id="4" name="Γωνιώδης σύνδεση 3"/>
            <p:cNvCxnSpPr/>
            <p:nvPr/>
          </p:nvCxnSpPr>
          <p:spPr>
            <a:xfrm>
              <a:off x="6238428" y="1556792"/>
              <a:ext cx="2952328" cy="504056"/>
            </a:xfrm>
            <a:prstGeom prst="bentConnector3">
              <a:avLst>
                <a:gd name="adj1" fmla="val 3064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246540" y="1510184"/>
              <a:ext cx="2232248" cy="584775"/>
            </a:xfrm>
            <a:prstGeom prst="rect">
              <a:avLst/>
            </a:prstGeom>
            <a:noFill/>
          </p:spPr>
          <p:txBody>
            <a:bodyPr wrap="square" rtlCol="0">
              <a:spAutoFit/>
            </a:bodyPr>
            <a:lstStyle/>
            <a:p>
              <a:r>
                <a:rPr lang="el-GR" sz="1600" b="1" dirty="0"/>
                <a:t>Περιέχονται </a:t>
              </a:r>
            </a:p>
            <a:p>
              <a:r>
                <a:rPr lang="el-GR" sz="1600" b="1" dirty="0"/>
                <a:t>νομικά περιοδικά</a:t>
              </a:r>
            </a:p>
          </p:txBody>
        </p:sp>
      </p:grpSp>
    </p:spTree>
    <p:extLst>
      <p:ext uri="{BB962C8B-B14F-4D97-AF65-F5344CB8AC3E}">
        <p14:creationId xmlns:p14="http://schemas.microsoft.com/office/powerpoint/2010/main" val="631594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11831" y="0"/>
            <a:ext cx="12176993" cy="6857999"/>
          </a:xfrm>
          <a:prstGeom prst="rect">
            <a:avLst/>
          </a:prstGeom>
        </p:spPr>
      </p:pic>
      <p:pic>
        <p:nvPicPr>
          <p:cNvPr id="3" name="Εικόνα 2"/>
          <p:cNvPicPr>
            <a:picLocks noChangeAspect="1"/>
          </p:cNvPicPr>
          <p:nvPr/>
        </p:nvPicPr>
        <p:blipFill>
          <a:blip r:embed="rId4"/>
          <a:stretch>
            <a:fillRect/>
          </a:stretch>
        </p:blipFill>
        <p:spPr>
          <a:xfrm>
            <a:off x="3152339" y="2132856"/>
            <a:ext cx="5895975" cy="4343400"/>
          </a:xfrm>
          <a:prstGeom prst="rect">
            <a:avLst/>
          </a:prstGeom>
        </p:spPr>
      </p:pic>
    </p:spTree>
    <p:extLst>
      <p:ext uri="{BB962C8B-B14F-4D97-AF65-F5344CB8AC3E}">
        <p14:creationId xmlns:p14="http://schemas.microsoft.com/office/powerpoint/2010/main" val="3815823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3"/>
          <a:stretch>
            <a:fillRect/>
          </a:stretch>
        </p:blipFill>
        <p:spPr>
          <a:xfrm>
            <a:off x="-5061" y="-27384"/>
            <a:ext cx="12193885" cy="6885384"/>
          </a:xfrm>
          <a:prstGeom prst="rect">
            <a:avLst/>
          </a:prstGeom>
          <a:ln w="63500">
            <a:solidFill>
              <a:srgbClr val="385E80">
                <a:alpha val="55000"/>
              </a:srgbClr>
            </a:solidFill>
          </a:ln>
          <a:effectLst>
            <a:glow rad="139700">
              <a:schemeClr val="tx1">
                <a:lumMod val="75000"/>
                <a:alpha val="40000"/>
              </a:schemeClr>
            </a:glow>
            <a:innerShdw blurRad="190500">
              <a:srgbClr val="385E80"/>
            </a:innerShdw>
          </a:effectLst>
        </p:spPr>
      </p:pic>
      <p:pic>
        <p:nvPicPr>
          <p:cNvPr id="5" name="Εικόνα 4"/>
          <p:cNvPicPr>
            <a:picLocks noChangeAspect="1"/>
          </p:cNvPicPr>
          <p:nvPr/>
        </p:nvPicPr>
        <p:blipFill>
          <a:blip r:embed="rId4"/>
          <a:stretch>
            <a:fillRect/>
          </a:stretch>
        </p:blipFill>
        <p:spPr>
          <a:xfrm>
            <a:off x="1591381" y="620688"/>
            <a:ext cx="9001000" cy="5976664"/>
          </a:xfrm>
          <a:prstGeom prst="rect">
            <a:avLst/>
          </a:prstGeom>
          <a:ln cmpd="sng">
            <a:solidFill>
              <a:schemeClr val="tx1"/>
            </a:solidFill>
            <a:prstDash val="solid"/>
          </a:ln>
          <a:effectLst>
            <a:glow rad="127000">
              <a:schemeClr val="tx1"/>
            </a:glow>
            <a:softEdge rad="31750"/>
          </a:effectLst>
        </p:spPr>
      </p:pic>
      <p:pic>
        <p:nvPicPr>
          <p:cNvPr id="6" name="Εικόνα 5"/>
          <p:cNvPicPr>
            <a:picLocks noChangeAspect="1"/>
          </p:cNvPicPr>
          <p:nvPr/>
        </p:nvPicPr>
        <p:blipFill>
          <a:blip r:embed="rId5"/>
          <a:stretch>
            <a:fillRect/>
          </a:stretch>
        </p:blipFill>
        <p:spPr>
          <a:xfrm>
            <a:off x="2133972" y="1340768"/>
            <a:ext cx="7809110" cy="5040560"/>
          </a:xfrm>
          <a:prstGeom prst="rect">
            <a:avLst/>
          </a:prstGeom>
          <a:ln cmpd="sng">
            <a:solidFill>
              <a:schemeClr val="tx1"/>
            </a:solidFill>
          </a:ln>
          <a:effectLst>
            <a:glow rad="127000">
              <a:schemeClr val="accent1"/>
            </a:glow>
          </a:effectLst>
        </p:spPr>
      </p:pic>
    </p:spTree>
    <p:extLst>
      <p:ext uri="{BB962C8B-B14F-4D97-AF65-F5344CB8AC3E}">
        <p14:creationId xmlns:p14="http://schemas.microsoft.com/office/powerpoint/2010/main" val="3555680845"/>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3" y="3634"/>
            <a:ext cx="121888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863" y="836712"/>
            <a:ext cx="10325100" cy="5026496"/>
          </a:xfrm>
          <a:prstGeom prst="rect">
            <a:avLst/>
          </a:prstGeom>
          <a:noFill/>
          <a:ln w="9525">
            <a:solidFill>
              <a:schemeClr val="tx1"/>
            </a:solidFill>
            <a:miter lim="800000"/>
            <a:headEnd/>
            <a:tailEnd/>
          </a:ln>
          <a:effectLst>
            <a:innerShdw blurRad="114300">
              <a:prstClr val="black"/>
            </a:inn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836" y="836712"/>
            <a:ext cx="10325100" cy="5026496"/>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3" y="13693"/>
            <a:ext cx="12202459" cy="682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6643" y="1484784"/>
            <a:ext cx="9744323" cy="4536504"/>
          </a:xfrm>
          <a:prstGeom prst="rect">
            <a:avLst/>
          </a:prstGeom>
          <a:noFill/>
          <a:ln>
            <a:noFill/>
          </a:ln>
          <a:effectLst>
            <a:outerShdw blurRad="63500" sx="102000" sy="102000" algn="ctr" rotWithShape="0">
              <a:prstClr val="black">
                <a:alpha val="84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018671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randombar(horizontal)">
                                      <p:cBhvr>
                                        <p:cTn id="12" dur="5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31"/>
                                        </p:tgtEl>
                                        <p:attrNameLst>
                                          <p:attrName>style.visibility</p:attrName>
                                        </p:attrNameLst>
                                      </p:cBhvr>
                                      <p:to>
                                        <p:strVal val="visible"/>
                                      </p:to>
                                    </p:set>
                                    <p:animEffect transition="in" filter="randombar(horizontal)">
                                      <p:cBhvr>
                                        <p:cTn id="17" dur="500"/>
                                        <p:tgtEl>
                                          <p:spTgt spid="103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randombar(horizontal)">
                                      <p:cBhvr>
                                        <p:cTn id="22"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68" y="0"/>
            <a:ext cx="12188824" cy="6905499"/>
          </a:xfrm>
          <a:prstGeom prst="rect">
            <a:avLst/>
          </a:prstGeom>
          <a:noFill/>
          <a:ln w="9525" cmpd="sng">
            <a:no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8081" y="536047"/>
            <a:ext cx="6826610" cy="207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Ελλειψοειδής επεξήγηση 8"/>
          <p:cNvSpPr/>
          <p:nvPr/>
        </p:nvSpPr>
        <p:spPr>
          <a:xfrm>
            <a:off x="837829" y="3573016"/>
            <a:ext cx="1656183" cy="864096"/>
          </a:xfrm>
          <a:prstGeom prst="wedgeEllipseCallout">
            <a:avLst>
              <a:gd name="adj1" fmla="val -55900"/>
              <a:gd name="adj2" fmla="val -34866"/>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200" b="1" dirty="0">
                <a:solidFill>
                  <a:srgbClr val="FF0000"/>
                </a:solidFill>
                <a:latin typeface="Cambria" panose="02040503050406030204" pitchFamily="18" charset="0"/>
                <a:cs typeface="Times New Roman" panose="02020603050405020304" pitchFamily="18" charset="0"/>
              </a:rPr>
              <a:t>Αλφαβητικός κατάλογος</a:t>
            </a:r>
          </a:p>
        </p:txBody>
      </p:sp>
    </p:spTree>
    <p:extLst>
      <p:ext uri="{BB962C8B-B14F-4D97-AF65-F5344CB8AC3E}">
        <p14:creationId xmlns:p14="http://schemas.microsoft.com/office/powerpoint/2010/main" val="3904338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414281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5" y="11875"/>
            <a:ext cx="1217871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520501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90756" cy="6857999"/>
          </a:xfrm>
          <a:prstGeom prst="rect">
            <a:avLst/>
          </a:prstGeom>
          <a:noFill/>
          <a:ln w="38100">
            <a:solidFill>
              <a:srgbClr val="C00000"/>
            </a:solidFill>
            <a:miter lim="800000"/>
            <a:headEnd/>
            <a:tailEnd/>
          </a:ln>
          <a:effectLst>
            <a:innerShdw blurRad="114300">
              <a:prstClr val="black"/>
            </a:innerShdw>
          </a:effectLst>
          <a:extLst>
            <a:ext uri="{909E8E84-426E-40DD-AFC4-6F175D3DCCD1}">
              <a14:hiddenFill xmlns:a14="http://schemas.microsoft.com/office/drawing/2010/main">
                <a:solidFill>
                  <a:schemeClr val="accent1"/>
                </a:solidFill>
              </a14:hiddenFill>
            </a:ext>
          </a:extLst>
        </p:spPr>
      </p:pic>
      <p:sp>
        <p:nvSpPr>
          <p:cNvPr id="10" name="Βέλος προς τα κάτω 9"/>
          <p:cNvSpPr/>
          <p:nvPr/>
        </p:nvSpPr>
        <p:spPr>
          <a:xfrm rot="16200000">
            <a:off x="10536276" y="2398254"/>
            <a:ext cx="261289" cy="108012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flipV="1">
            <a:off x="9289031" y="3235285"/>
            <a:ext cx="2926061" cy="3622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08" y="908720"/>
            <a:ext cx="11999068" cy="5832648"/>
          </a:xfrm>
          <a:prstGeom prst="rect">
            <a:avLst/>
          </a:prstGeom>
          <a:noFill/>
          <a:ln w="25400">
            <a:solidFill>
              <a:srgbClr val="C00000"/>
            </a:solidFill>
            <a:miter lim="800000"/>
            <a:headEnd/>
            <a:tailEnd/>
          </a:ln>
          <a:effectLst>
            <a:innerShdw blurRad="114300">
              <a:prstClr val="black"/>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729399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053"/>
                                        </p:tgtEl>
                                        <p:attrNameLst>
                                          <p:attrName>style.visibility</p:attrName>
                                        </p:attrNameLst>
                                      </p:cBhvr>
                                      <p:to>
                                        <p:strVal val="visible"/>
                                      </p:to>
                                    </p:set>
                                    <p:animEffect transition="in" filter="wipe(right)">
                                      <p:cBhvr>
                                        <p:cTn id="23"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Δεξιό βέλος 3"/>
          <p:cNvSpPr/>
          <p:nvPr/>
        </p:nvSpPr>
        <p:spPr>
          <a:xfrm>
            <a:off x="621804" y="2457271"/>
            <a:ext cx="3384376" cy="504056"/>
          </a:xfrm>
          <a:prstGeom prst="rightArrow">
            <a:avLst>
              <a:gd name="adj1" fmla="val 64135"/>
              <a:gd name="adj2" fmla="val 78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t>Αλφαβητική πλοήγηση στους τίτλους </a:t>
            </a:r>
          </a:p>
          <a:p>
            <a:pPr algn="ctr"/>
            <a:r>
              <a:rPr lang="el-GR" sz="1200" dirty="0"/>
              <a:t>των περιοδικών</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 y="15509"/>
            <a:ext cx="1219058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Επεξήγηση με επάνω βέλος 1"/>
          <p:cNvSpPr/>
          <p:nvPr/>
        </p:nvSpPr>
        <p:spPr>
          <a:xfrm>
            <a:off x="10594533" y="405422"/>
            <a:ext cx="1594291" cy="1584176"/>
          </a:xfrm>
          <a:prstGeom prst="upArrowCallout">
            <a:avLst>
              <a:gd name="adj1" fmla="val 0"/>
              <a:gd name="adj2" fmla="val 6694"/>
              <a:gd name="adj3" fmla="val 19645"/>
              <a:gd name="adj4" fmla="val 63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Χρειάζεται να πατήσετε το εικονίδιο </a:t>
            </a:r>
            <a:r>
              <a:rPr lang="en-US" sz="1400" dirty="0"/>
              <a:t>LOGIN</a:t>
            </a:r>
            <a:r>
              <a:rPr lang="el-GR" sz="1400" dirty="0"/>
              <a:t> για να εισέλθετε στη βάση</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58" y="404664"/>
            <a:ext cx="12188823" cy="630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2736624"/>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fade">
                                      <p:cBhvr>
                                        <p:cTn id="11" dur="1000"/>
                                        <p:tgtEl>
                                          <p:spTgt spid="3075"/>
                                        </p:tgtEl>
                                      </p:cBhvr>
                                    </p:animEffect>
                                    <p:anim calcmode="lin" valueType="num">
                                      <p:cBhvr>
                                        <p:cTn id="12" dur="1000" fill="hold"/>
                                        <p:tgtEl>
                                          <p:spTgt spid="3075"/>
                                        </p:tgtEl>
                                        <p:attrNameLst>
                                          <p:attrName>ppt_x</p:attrName>
                                        </p:attrNameLst>
                                      </p:cBhvr>
                                      <p:tavLst>
                                        <p:tav tm="0">
                                          <p:val>
                                            <p:strVal val="#ppt_x"/>
                                          </p:val>
                                        </p:tav>
                                        <p:tav tm="100000">
                                          <p:val>
                                            <p:strVal val="#ppt_x"/>
                                          </p:val>
                                        </p:tav>
                                      </p:tavLst>
                                    </p:anim>
                                    <p:anim calcmode="lin" valueType="num">
                                      <p:cBhvr>
                                        <p:cTn id="13"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12188825"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Δεξιό βέλος 10"/>
          <p:cNvSpPr/>
          <p:nvPr/>
        </p:nvSpPr>
        <p:spPr>
          <a:xfrm>
            <a:off x="451045" y="1988840"/>
            <a:ext cx="3384376" cy="504056"/>
          </a:xfrm>
          <a:prstGeom prst="rightArrow">
            <a:avLst>
              <a:gd name="adj1" fmla="val 64135"/>
              <a:gd name="adj2" fmla="val 78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t>Αλφαβητική πλοήγηση στους τίτλους </a:t>
            </a:r>
          </a:p>
          <a:p>
            <a:pPr algn="ctr"/>
            <a:r>
              <a:rPr lang="el-GR" sz="1200" dirty="0"/>
              <a:t>των περιοδικών</a:t>
            </a:r>
          </a:p>
        </p:txBody>
      </p:sp>
      <p:sp>
        <p:nvSpPr>
          <p:cNvPr id="5" name="Ορθογώνιο 4"/>
          <p:cNvSpPr/>
          <p:nvPr/>
        </p:nvSpPr>
        <p:spPr>
          <a:xfrm>
            <a:off x="1917948" y="4797152"/>
            <a:ext cx="2016224" cy="432048"/>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Επεξήγηση με επάνω βέλος 7"/>
          <p:cNvSpPr/>
          <p:nvPr/>
        </p:nvSpPr>
        <p:spPr>
          <a:xfrm>
            <a:off x="441992" y="231490"/>
            <a:ext cx="1224136" cy="1757350"/>
          </a:xfrm>
          <a:prstGeom prst="upArrowCallout">
            <a:avLst>
              <a:gd name="adj1" fmla="val 1718"/>
              <a:gd name="adj2" fmla="val 2015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t>Μπορείτε να πλοηγηθείτε στις βάσεις επιλέγοντας αυτή που σας ενδιαφέρει  </a:t>
            </a:r>
          </a:p>
        </p:txBody>
      </p: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4" y="854628"/>
            <a:ext cx="4752528" cy="5877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80" y="936303"/>
            <a:ext cx="11764464" cy="583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091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3078"/>
                                        </p:tgtEl>
                                        <p:attrNameLst>
                                          <p:attrName>style.visibility</p:attrName>
                                        </p:attrNameLst>
                                      </p:cBhvr>
                                      <p:to>
                                        <p:strVal val="visible"/>
                                      </p:to>
                                    </p:set>
                                    <p:anim calcmode="lin" valueType="num">
                                      <p:cBhvr>
                                        <p:cTn id="24" dur="1000" fill="hold"/>
                                        <p:tgtEl>
                                          <p:spTgt spid="3078"/>
                                        </p:tgtEl>
                                        <p:attrNameLst>
                                          <p:attrName>ppt_w</p:attrName>
                                        </p:attrNameLst>
                                      </p:cBhvr>
                                      <p:tavLst>
                                        <p:tav tm="0">
                                          <p:val>
                                            <p:strVal val="#ppt_w*0.70"/>
                                          </p:val>
                                        </p:tav>
                                        <p:tav tm="100000">
                                          <p:val>
                                            <p:strVal val="#ppt_w"/>
                                          </p:val>
                                        </p:tav>
                                      </p:tavLst>
                                    </p:anim>
                                    <p:anim calcmode="lin" valueType="num">
                                      <p:cBhvr>
                                        <p:cTn id="25" dur="1000" fill="hold"/>
                                        <p:tgtEl>
                                          <p:spTgt spid="3078"/>
                                        </p:tgtEl>
                                        <p:attrNameLst>
                                          <p:attrName>ppt_h</p:attrName>
                                        </p:attrNameLst>
                                      </p:cBhvr>
                                      <p:tavLst>
                                        <p:tav tm="0">
                                          <p:val>
                                            <p:strVal val="#ppt_h"/>
                                          </p:val>
                                        </p:tav>
                                        <p:tav tm="100000">
                                          <p:val>
                                            <p:strVal val="#ppt_h"/>
                                          </p:val>
                                        </p:tav>
                                      </p:tavLst>
                                    </p:anim>
                                    <p:animEffect transition="in" filter="fade">
                                      <p:cBhvr>
                                        <p:cTn id="26" dur="1000"/>
                                        <p:tgtEl>
                                          <p:spTgt spid="3078"/>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3079"/>
                                        </p:tgtEl>
                                        <p:attrNameLst>
                                          <p:attrName>style.visibility</p:attrName>
                                        </p:attrNameLst>
                                      </p:cBhvr>
                                      <p:to>
                                        <p:strVal val="visible"/>
                                      </p:to>
                                    </p:set>
                                    <p:anim calcmode="lin" valueType="num">
                                      <p:cBhvr>
                                        <p:cTn id="31" dur="1000" fill="hold"/>
                                        <p:tgtEl>
                                          <p:spTgt spid="3079"/>
                                        </p:tgtEl>
                                        <p:attrNameLst>
                                          <p:attrName>ppt_w</p:attrName>
                                        </p:attrNameLst>
                                      </p:cBhvr>
                                      <p:tavLst>
                                        <p:tav tm="0">
                                          <p:val>
                                            <p:strVal val="#ppt_w*0.70"/>
                                          </p:val>
                                        </p:tav>
                                        <p:tav tm="100000">
                                          <p:val>
                                            <p:strVal val="#ppt_w"/>
                                          </p:val>
                                        </p:tav>
                                      </p:tavLst>
                                    </p:anim>
                                    <p:anim calcmode="lin" valueType="num">
                                      <p:cBhvr>
                                        <p:cTn id="32" dur="1000" fill="hold"/>
                                        <p:tgtEl>
                                          <p:spTgt spid="3079"/>
                                        </p:tgtEl>
                                        <p:attrNameLst>
                                          <p:attrName>ppt_h</p:attrName>
                                        </p:attrNameLst>
                                      </p:cBhvr>
                                      <p:tavLst>
                                        <p:tav tm="0">
                                          <p:val>
                                            <p:strVal val="#ppt_h"/>
                                          </p:val>
                                        </p:tav>
                                        <p:tav tm="100000">
                                          <p:val>
                                            <p:strVal val="#ppt_h"/>
                                          </p:val>
                                        </p:tav>
                                      </p:tavLst>
                                    </p:anim>
                                    <p:animEffect transition="in" filter="fade">
                                      <p:cBhvr>
                                        <p:cTn id="33" dur="10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1117309" y="15776"/>
            <a:ext cx="10157354" cy="10369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3200" b="0" dirty="0">
                <a:hlinkClick r:id="rId3"/>
              </a:rPr>
              <a:t>www.lib.uoa.gr</a:t>
            </a:r>
            <a:r>
              <a:rPr lang="el-GR" sz="3200" b="0" dirty="0"/>
              <a:t> </a:t>
            </a:r>
            <a:br>
              <a:rPr lang="el-GR" sz="3200" b="0" dirty="0"/>
            </a:br>
            <a:endParaRPr lang="el-GR" sz="3200" b="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764" y="692696"/>
            <a:ext cx="11593288"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984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68" y="0"/>
            <a:ext cx="12190584" cy="6858000"/>
          </a:xfrm>
          <a:prstGeom prst="rect">
            <a:avLst/>
          </a:prstGeom>
          <a:solidFill>
            <a:schemeClr val="bg1">
              <a:alpha val="0"/>
            </a:schemeClr>
          </a:solidFill>
          <a:ln>
            <a:noFill/>
          </a:ln>
        </p:spPr>
      </p:pic>
      <p:sp>
        <p:nvSpPr>
          <p:cNvPr id="3" name="Ορθογώνιο 2"/>
          <p:cNvSpPr/>
          <p:nvPr/>
        </p:nvSpPr>
        <p:spPr>
          <a:xfrm>
            <a:off x="2205980" y="548680"/>
            <a:ext cx="108012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schemeClr>
                </a:solidFill>
              </a:rPr>
              <a:t>Civil rights</a:t>
            </a:r>
            <a:endParaRPr lang="el-GR" sz="1200" dirty="0">
              <a:solidFill>
                <a:schemeClr val="tx1">
                  <a:lumMod val="50000"/>
                </a:schemeClr>
              </a:solidFill>
            </a:endParaRPr>
          </a:p>
        </p:txBody>
      </p:sp>
      <p:sp>
        <p:nvSpPr>
          <p:cNvPr id="7" name="Ορθογώνιο 6"/>
          <p:cNvSpPr/>
          <p:nvPr/>
        </p:nvSpPr>
        <p:spPr>
          <a:xfrm>
            <a:off x="117748" y="1484784"/>
            <a:ext cx="1080120" cy="3456384"/>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Επεξήγηση με επάνω βέλος 10"/>
          <p:cNvSpPr/>
          <p:nvPr/>
        </p:nvSpPr>
        <p:spPr>
          <a:xfrm>
            <a:off x="117748" y="4941168"/>
            <a:ext cx="1584176" cy="1440160"/>
          </a:xfrm>
          <a:prstGeom prst="upArrowCallout">
            <a:avLst>
              <a:gd name="adj1" fmla="val 10008"/>
              <a:gd name="adj2" fmla="val 11882"/>
              <a:gd name="adj3" fmla="val 21252"/>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t>Περιορίστε τα αποτελέσματά σας χρησιμοποιώντας τις φασέτες</a:t>
            </a: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1840" y="20117"/>
            <a:ext cx="9282476" cy="6826632"/>
          </a:xfrm>
          <a:prstGeom prst="rect">
            <a:avLst/>
          </a:prstGeom>
          <a:noFill/>
          <a:ln w="22225">
            <a:solidFill>
              <a:schemeClr val="tx1"/>
            </a:solidFill>
            <a:miter lim="800000"/>
            <a:headEnd/>
            <a:tailEnd/>
          </a:ln>
          <a:effectLst>
            <a:innerShdw blurRad="114300">
              <a:prstClr val="black"/>
            </a:innerShdw>
          </a:effectLst>
          <a:extLst>
            <a:ext uri="{909E8E84-426E-40DD-AFC4-6F175D3DCCD1}">
              <a14:hiddenFill xmlns:a14="http://schemas.microsoft.com/office/drawing/2010/main">
                <a:solidFill>
                  <a:schemeClr val="accent1"/>
                </a:solidFill>
              </a14:hiddenFill>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7" y="20116"/>
            <a:ext cx="2847975" cy="6826633"/>
          </a:xfrm>
          <a:prstGeom prst="rect">
            <a:avLst/>
          </a:prstGeom>
          <a:noFill/>
          <a:ln w="9525">
            <a:solidFill>
              <a:schemeClr val="tx1">
                <a:alpha val="0"/>
              </a:schemeClr>
            </a:solidFill>
            <a:miter lim="800000"/>
            <a:headEnd/>
            <a:tailEnd/>
          </a:ln>
          <a:effectLst>
            <a:innerShdw blurRad="203200">
              <a:prstClr val="black"/>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262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2)">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102"/>
                                        </p:tgtEl>
                                        <p:attrNameLst>
                                          <p:attrName>style.visibility</p:attrName>
                                        </p:attrNameLst>
                                      </p:cBhvr>
                                      <p:to>
                                        <p:strVal val="visible"/>
                                      </p:to>
                                    </p:set>
                                    <p:anim calcmode="lin" valueType="num">
                                      <p:cBhvr>
                                        <p:cTn id="26" dur="500" fill="hold"/>
                                        <p:tgtEl>
                                          <p:spTgt spid="4102"/>
                                        </p:tgtEl>
                                        <p:attrNameLst>
                                          <p:attrName>ppt_w</p:attrName>
                                        </p:attrNameLst>
                                      </p:cBhvr>
                                      <p:tavLst>
                                        <p:tav tm="0">
                                          <p:val>
                                            <p:fltVal val="0"/>
                                          </p:val>
                                        </p:tav>
                                        <p:tav tm="100000">
                                          <p:val>
                                            <p:strVal val="#ppt_w"/>
                                          </p:val>
                                        </p:tav>
                                      </p:tavLst>
                                    </p:anim>
                                    <p:anim calcmode="lin" valueType="num">
                                      <p:cBhvr>
                                        <p:cTn id="27" dur="500" fill="hold"/>
                                        <p:tgtEl>
                                          <p:spTgt spid="4102"/>
                                        </p:tgtEl>
                                        <p:attrNameLst>
                                          <p:attrName>ppt_h</p:attrName>
                                        </p:attrNameLst>
                                      </p:cBhvr>
                                      <p:tavLst>
                                        <p:tav tm="0">
                                          <p:val>
                                            <p:fltVal val="0"/>
                                          </p:val>
                                        </p:tav>
                                        <p:tav tm="100000">
                                          <p:val>
                                            <p:strVal val="#ppt_h"/>
                                          </p:val>
                                        </p:tav>
                                      </p:tavLst>
                                    </p:anim>
                                    <p:animEffect transition="in" filter="fade">
                                      <p:cBhvr>
                                        <p:cTn id="28" dur="500"/>
                                        <p:tgtEl>
                                          <p:spTgt spid="410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101"/>
                                        </p:tgtEl>
                                        <p:attrNameLst>
                                          <p:attrName>style.visibility</p:attrName>
                                        </p:attrNameLst>
                                      </p:cBhvr>
                                      <p:to>
                                        <p:strVal val="visible"/>
                                      </p:to>
                                    </p:set>
                                    <p:anim calcmode="lin" valueType="num">
                                      <p:cBhvr>
                                        <p:cTn id="33" dur="500" fill="hold"/>
                                        <p:tgtEl>
                                          <p:spTgt spid="4101"/>
                                        </p:tgtEl>
                                        <p:attrNameLst>
                                          <p:attrName>ppt_w</p:attrName>
                                        </p:attrNameLst>
                                      </p:cBhvr>
                                      <p:tavLst>
                                        <p:tav tm="0">
                                          <p:val>
                                            <p:fltVal val="0"/>
                                          </p:val>
                                        </p:tav>
                                        <p:tav tm="100000">
                                          <p:val>
                                            <p:strVal val="#ppt_w"/>
                                          </p:val>
                                        </p:tav>
                                      </p:tavLst>
                                    </p:anim>
                                    <p:anim calcmode="lin" valueType="num">
                                      <p:cBhvr>
                                        <p:cTn id="34" dur="500" fill="hold"/>
                                        <p:tgtEl>
                                          <p:spTgt spid="4101"/>
                                        </p:tgtEl>
                                        <p:attrNameLst>
                                          <p:attrName>ppt_h</p:attrName>
                                        </p:attrNameLst>
                                      </p:cBhvr>
                                      <p:tavLst>
                                        <p:tav tm="0">
                                          <p:val>
                                            <p:fltVal val="0"/>
                                          </p:val>
                                        </p:tav>
                                        <p:tav tm="100000">
                                          <p:val>
                                            <p:strVal val="#ppt_h"/>
                                          </p:val>
                                        </p:tav>
                                      </p:tavLst>
                                    </p:anim>
                                    <p:animEffect transition="in" filter="fade">
                                      <p:cBhvr>
                                        <p:cTn id="35"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241"/>
            <a:ext cx="121888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1275" y="332656"/>
            <a:ext cx="7067550"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5169" y="824080"/>
            <a:ext cx="1019175" cy="1896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006" y="332656"/>
            <a:ext cx="11881320" cy="6457950"/>
          </a:xfrm>
          <a:prstGeom prst="rect">
            <a:avLst/>
          </a:prstGeom>
          <a:noFill/>
          <a:ln w="9525">
            <a:solidFill>
              <a:schemeClr val="tx1"/>
            </a:solidFill>
            <a:miter lim="800000"/>
            <a:headEnd/>
            <a:tailEnd/>
          </a:ln>
          <a:effectLst>
            <a:outerShdw blurRad="635000" dist="50800" dir="5400000" algn="ctr" rotWithShape="0">
              <a:srgbClr val="385E80"/>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9279164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500"/>
                                        <p:tgtEl>
                                          <p:spTgt spid="51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fade">
                                      <p:cBhvr>
                                        <p:cTn id="1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241"/>
            <a:ext cx="12188824" cy="6858000"/>
          </a:xfrm>
          <a:prstGeom prst="rect">
            <a:avLst/>
          </a:prstGeom>
          <a:noFill/>
          <a:ln w="63500">
            <a:solidFill>
              <a:schemeClr val="tx1">
                <a:alpha val="0"/>
              </a:schemeClr>
            </a:solidFill>
            <a:prstDash val="dash"/>
            <a:miter lim="800000"/>
            <a:headEnd/>
            <a:tailEnd/>
          </a:ln>
          <a:extLst>
            <a:ext uri="{909E8E84-426E-40DD-AFC4-6F175D3DCCD1}">
              <a14:hiddenFill xmlns:a14="http://schemas.microsoft.com/office/drawing/2010/main">
                <a:solidFill>
                  <a:schemeClr val="accent1"/>
                </a:solidFill>
              </a14:hiddenFill>
            </a:ext>
          </a:extLst>
        </p:spPr>
      </p:pic>
      <p:sp>
        <p:nvSpPr>
          <p:cNvPr id="3" name="Ορθογώνιο 2"/>
          <p:cNvSpPr/>
          <p:nvPr/>
        </p:nvSpPr>
        <p:spPr>
          <a:xfrm>
            <a:off x="3646140" y="2852936"/>
            <a:ext cx="4032448" cy="584305"/>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Επεξήγηση με παραλληλόγραμμο 4"/>
          <p:cNvSpPr/>
          <p:nvPr/>
        </p:nvSpPr>
        <p:spPr>
          <a:xfrm>
            <a:off x="7870862" y="1124744"/>
            <a:ext cx="2664296" cy="1296144"/>
          </a:xfrm>
          <a:prstGeom prst="wedgeRectCallout">
            <a:avLst>
              <a:gd name="adj1" fmla="val -56702"/>
              <a:gd name="adj2" fmla="val 10896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t>Χρησιμοποιήστε ένα δικό σας έγγραφο για να βρείτε περιεχόμενο σχετικό με το θέμα  σας</a:t>
            </a:r>
          </a:p>
        </p:txBody>
      </p:sp>
    </p:spTree>
    <p:extLst>
      <p:ext uri="{BB962C8B-B14F-4D97-AF65-F5344CB8AC3E}">
        <p14:creationId xmlns:p14="http://schemas.microsoft.com/office/powerpoint/2010/main" val="30709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 y="1"/>
            <a:ext cx="1219134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286" y="3152842"/>
            <a:ext cx="4200214" cy="208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748" y="476672"/>
            <a:ext cx="11953328" cy="6264696"/>
          </a:xfrm>
          <a:prstGeom prst="rect">
            <a:avLst/>
          </a:prstGeom>
          <a:noFill/>
          <a:ln w="381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365607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0-#ppt_w/2"/>
                                          </p:val>
                                        </p:tav>
                                        <p:tav tm="100000">
                                          <p:val>
                                            <p:strVal val="#ppt_x"/>
                                          </p:val>
                                        </p:tav>
                                      </p:tavLst>
                                    </p:anim>
                                    <p:anim calcmode="lin" valueType="num">
                                      <p:cBhvr additive="base">
                                        <p:cTn id="8"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053"/>
                                        </p:tgtEl>
                                        <p:attrNameLst>
                                          <p:attrName>style.visibility</p:attrName>
                                        </p:attrNameLst>
                                      </p:cBhvr>
                                      <p:to>
                                        <p:strVal val="visible"/>
                                      </p:to>
                                    </p:set>
                                    <p:anim calcmode="lin" valueType="num">
                                      <p:cBhvr additive="base">
                                        <p:cTn id="13" dur="500" fill="hold"/>
                                        <p:tgtEl>
                                          <p:spTgt spid="2053"/>
                                        </p:tgtEl>
                                        <p:attrNameLst>
                                          <p:attrName>ppt_x</p:attrName>
                                        </p:attrNameLst>
                                      </p:cBhvr>
                                      <p:tavLst>
                                        <p:tav tm="0">
                                          <p:val>
                                            <p:strVal val="1+#ppt_w/2"/>
                                          </p:val>
                                        </p:tav>
                                        <p:tav tm="100000">
                                          <p:val>
                                            <p:strVal val="#ppt_x"/>
                                          </p:val>
                                        </p:tav>
                                      </p:tavLst>
                                    </p:anim>
                                    <p:anim calcmode="lin" valueType="num">
                                      <p:cBhvr additive="base">
                                        <p:cTn id="14" dur="500" fill="hold"/>
                                        <p:tgtEl>
                                          <p:spTgt spid="20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750"/>
            <a:ext cx="12188825" cy="686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5" y="1223534"/>
            <a:ext cx="1214308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90" y="92883"/>
            <a:ext cx="12143085" cy="633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3851" y="2840303"/>
            <a:ext cx="5513741" cy="1440160"/>
          </a:xfrm>
          <a:prstGeom prst="rect">
            <a:avLst/>
          </a:prstGeom>
          <a:noFill/>
          <a:ln w="9525">
            <a:solidFill>
              <a:srgbClr val="385E80"/>
            </a:solidFill>
            <a:miter lim="800000"/>
            <a:headEnd/>
            <a:tailEnd/>
          </a:ln>
          <a:effectLst>
            <a:glow rad="228600">
              <a:srgbClr val="385E80">
                <a:alpha val="40000"/>
              </a:srgbClr>
            </a:glo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834861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circle(out)">
                                      <p:cBhvr>
                                        <p:cTn id="12" dur="2000"/>
                                        <p:tgtEl>
                                          <p:spTgt spid="307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55756"/>
          </a:xfrm>
        </p:spPr>
        <p:txBody>
          <a:bodyPr>
            <a:normAutofit/>
          </a:bodyPr>
          <a:lstStyle/>
          <a:p>
            <a:pPr algn="ctr"/>
            <a:r>
              <a:rPr lang="el-GR" sz="3200" dirty="0"/>
              <a:t>Ηλεκτρονικά περιοδικά και βιβλία (</a:t>
            </a:r>
            <a:r>
              <a:rPr lang="en-US" sz="3200" dirty="0"/>
              <a:t>HEAL-LINK)</a:t>
            </a:r>
            <a:br>
              <a:rPr lang="el-GR" sz="3200" dirty="0"/>
            </a:br>
            <a:r>
              <a:rPr lang="en-US" sz="3200" dirty="0">
                <a:hlinkClick r:id="rId3"/>
              </a:rPr>
              <a:t>http://www.heal-link.gr/</a:t>
            </a:r>
            <a:r>
              <a:rPr lang="en-US" sz="3200" dirty="0"/>
              <a:t> </a:t>
            </a:r>
            <a:endParaRPr lang="el-GR" sz="3200" dirty="0"/>
          </a:p>
        </p:txBody>
      </p:sp>
      <p:sp>
        <p:nvSpPr>
          <p:cNvPr id="20" name="Text Placeholder 3"/>
          <p:cNvSpPr>
            <a:spLocks noGrp="1"/>
          </p:cNvSpPr>
          <p:nvPr>
            <p:ph type="body" sz="half" idx="2"/>
          </p:nvPr>
        </p:nvSpPr>
        <p:spPr>
          <a:xfrm>
            <a:off x="765820" y="1876425"/>
            <a:ext cx="4320480" cy="4717348"/>
          </a:xfrm>
        </p:spPr>
        <p:txBody>
          <a:bodyPr>
            <a:normAutofit/>
          </a:bodyPr>
          <a:lstStyle/>
          <a:p>
            <a:pPr marL="0" indent="0">
              <a:buNone/>
            </a:pPr>
            <a:endParaRPr lang="el-GR" sz="800" dirty="0"/>
          </a:p>
          <a:p>
            <a:pPr marL="0" indent="0">
              <a:buNone/>
            </a:pPr>
            <a:endParaRPr lang="el-GR" sz="800" dirty="0"/>
          </a:p>
          <a:p>
            <a:pPr marL="285750" indent="-285750">
              <a:lnSpc>
                <a:spcPct val="100000"/>
              </a:lnSpc>
            </a:pPr>
            <a:r>
              <a:rPr lang="el-GR" sz="1600" dirty="0"/>
              <a:t>Σύνδεσμος Ελληνικών Ακαδημαϊκών Βιβλιοθηκών (</a:t>
            </a:r>
            <a:r>
              <a:rPr lang="en-US" sz="1600" dirty="0"/>
              <a:t>HEAL-LINK</a:t>
            </a:r>
            <a:r>
              <a:rPr lang="el-GR" sz="1600" dirty="0"/>
              <a:t>)</a:t>
            </a:r>
          </a:p>
          <a:p>
            <a:pPr marL="285750" indent="-285750">
              <a:lnSpc>
                <a:spcPct val="100000"/>
              </a:lnSpc>
            </a:pPr>
            <a:endParaRPr lang="el-GR" sz="800" dirty="0"/>
          </a:p>
          <a:p>
            <a:pPr marL="285750" indent="-285750">
              <a:lnSpc>
                <a:spcPct val="100000"/>
              </a:lnSpc>
            </a:pPr>
            <a:r>
              <a:rPr lang="el-GR" sz="1600" dirty="0"/>
              <a:t>Πρόσβαση σε πλήρες κείμενο ηλεκτρονικών περιοδικών και βιβλίων και σε βιβλιογραφικές βάσεις δεδομένων</a:t>
            </a:r>
            <a:endParaRPr lang="el-GR" altLang="el-GR" sz="1600" dirty="0">
              <a:latin typeface="+mj-lt"/>
              <a:cs typeface="Times New Roman" panose="02020603050405020304" pitchFamily="18" charset="0"/>
            </a:endParaRPr>
          </a:p>
          <a:p>
            <a:pPr marL="0" indent="0">
              <a:buNone/>
            </a:pPr>
            <a:endParaRPr lang="el-GR" dirty="0"/>
          </a:p>
          <a:p>
            <a:endParaRPr lang="en-US"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3" name="Εικόνα 2"/>
          <p:cNvPicPr>
            <a:picLocks noChangeAspect="1"/>
          </p:cNvPicPr>
          <p:nvPr/>
        </p:nvPicPr>
        <p:blipFill>
          <a:blip r:embed="rId4"/>
          <a:stretch>
            <a:fillRect/>
          </a:stretch>
        </p:blipFill>
        <p:spPr>
          <a:xfrm>
            <a:off x="4896542" y="1052737"/>
            <a:ext cx="7030518" cy="5805264"/>
          </a:xfrm>
          <a:prstGeom prst="rect">
            <a:avLst/>
          </a:prstGeom>
        </p:spPr>
      </p:pic>
    </p:spTree>
    <p:extLst>
      <p:ext uri="{BB962C8B-B14F-4D97-AF65-F5344CB8AC3E}">
        <p14:creationId xmlns:p14="http://schemas.microsoft.com/office/powerpoint/2010/main" val="1716353728"/>
      </p:ext>
    </p:extLst>
  </p:cSld>
  <p:clrMapOvr>
    <a:masterClrMapping/>
  </p:clrMapOvr>
  <p:transition spd="med">
    <p:comb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3"/>
          <a:stretch>
            <a:fillRect/>
          </a:stretch>
        </p:blipFill>
        <p:spPr>
          <a:xfrm>
            <a:off x="11440" y="0"/>
            <a:ext cx="12188825" cy="6885384"/>
          </a:xfrm>
          <a:prstGeom prst="rect">
            <a:avLst/>
          </a:prstGeom>
        </p:spPr>
      </p:pic>
      <p:sp>
        <p:nvSpPr>
          <p:cNvPr id="3" name="Ελλειψοειδής επεξήγηση 2"/>
          <p:cNvSpPr/>
          <p:nvPr/>
        </p:nvSpPr>
        <p:spPr>
          <a:xfrm>
            <a:off x="3862164" y="1678546"/>
            <a:ext cx="2366874" cy="1728192"/>
          </a:xfrm>
          <a:prstGeom prst="wedgeEllipseCallout">
            <a:avLst>
              <a:gd name="adj1" fmla="val 123682"/>
              <a:gd name="adj2" fmla="val -498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Τίτλος</a:t>
            </a:r>
            <a:endParaRPr lang="en-US" sz="1400" dirty="0"/>
          </a:p>
          <a:p>
            <a:pPr algn="ctr"/>
            <a:r>
              <a:rPr lang="el-GR" sz="1400" dirty="0"/>
              <a:t>Τίτλος περιοδικού</a:t>
            </a:r>
            <a:endParaRPr lang="en-US" sz="1400" dirty="0"/>
          </a:p>
          <a:p>
            <a:pPr algn="ctr"/>
            <a:r>
              <a:rPr lang="el-GR" sz="1400" dirty="0"/>
              <a:t>Συγγραφέας</a:t>
            </a:r>
            <a:endParaRPr lang="en-US" sz="1400" dirty="0"/>
          </a:p>
          <a:p>
            <a:pPr algn="ctr"/>
            <a:r>
              <a:rPr lang="el-GR" sz="1400" dirty="0"/>
              <a:t>Θέμα</a:t>
            </a:r>
            <a:endParaRPr lang="en-US" sz="1400" dirty="0"/>
          </a:p>
          <a:p>
            <a:pPr algn="ctr"/>
            <a:r>
              <a:rPr lang="en-US" sz="1400" dirty="0"/>
              <a:t>ISBN/ISSN</a:t>
            </a:r>
          </a:p>
          <a:p>
            <a:pPr algn="ctr"/>
            <a:r>
              <a:rPr lang="el-GR" sz="1400" dirty="0"/>
              <a:t>Μορφή</a:t>
            </a:r>
          </a:p>
        </p:txBody>
      </p:sp>
      <p:pic>
        <p:nvPicPr>
          <p:cNvPr id="6" name="Εικόνα 5"/>
          <p:cNvPicPr>
            <a:picLocks noChangeAspect="1"/>
          </p:cNvPicPr>
          <p:nvPr/>
        </p:nvPicPr>
        <p:blipFill>
          <a:blip r:embed="rId4"/>
          <a:stretch>
            <a:fillRect/>
          </a:stretch>
        </p:blipFill>
        <p:spPr>
          <a:xfrm>
            <a:off x="1485900" y="2635"/>
            <a:ext cx="9058275" cy="6855365"/>
          </a:xfrm>
          <a:prstGeom prst="rect">
            <a:avLst/>
          </a:prstGeom>
          <a:effectLst>
            <a:innerShdw blurRad="114300">
              <a:srgbClr val="853B70"/>
            </a:innerShdw>
          </a:effectLst>
        </p:spPr>
      </p:pic>
    </p:spTree>
    <p:extLst>
      <p:ext uri="{BB962C8B-B14F-4D97-AF65-F5344CB8AC3E}">
        <p14:creationId xmlns:p14="http://schemas.microsoft.com/office/powerpoint/2010/main" val="3221252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3"/>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3"/>
          <a:stretch>
            <a:fillRect/>
          </a:stretch>
        </p:blipFill>
        <p:spPr>
          <a:xfrm>
            <a:off x="-7901" y="4725144"/>
            <a:ext cx="12196726" cy="2132856"/>
          </a:xfrm>
          <a:prstGeom prst="rect">
            <a:avLst/>
          </a:prstGeom>
        </p:spPr>
      </p:pic>
      <p:pic>
        <p:nvPicPr>
          <p:cNvPr id="6" name="Εικόνα 5"/>
          <p:cNvPicPr>
            <a:picLocks noChangeAspect="1"/>
          </p:cNvPicPr>
          <p:nvPr/>
        </p:nvPicPr>
        <p:blipFill>
          <a:blip r:embed="rId4"/>
          <a:stretch>
            <a:fillRect/>
          </a:stretch>
        </p:blipFill>
        <p:spPr>
          <a:xfrm>
            <a:off x="0" y="0"/>
            <a:ext cx="12188825" cy="4725144"/>
          </a:xfrm>
          <a:prstGeom prst="rect">
            <a:avLst/>
          </a:prstGeom>
        </p:spPr>
      </p:pic>
    </p:spTree>
    <p:extLst>
      <p:ext uri="{BB962C8B-B14F-4D97-AF65-F5344CB8AC3E}">
        <p14:creationId xmlns:p14="http://schemas.microsoft.com/office/powerpoint/2010/main" val="5350657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8900" y="0"/>
            <a:ext cx="12188825" cy="6857336"/>
          </a:xfrm>
          <a:prstGeom prst="rect">
            <a:avLst/>
          </a:prstGeom>
        </p:spPr>
      </p:pic>
    </p:spTree>
    <p:extLst>
      <p:ext uri="{BB962C8B-B14F-4D97-AF65-F5344CB8AC3E}">
        <p14:creationId xmlns:p14="http://schemas.microsoft.com/office/powerpoint/2010/main" val="2176058635"/>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332656"/>
            <a:ext cx="10868883" cy="1336576"/>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t>Υπηρεσία παραγγελίας άρθρων</a:t>
            </a:r>
            <a:r>
              <a:rPr lang="en-US" sz="3300" b="0" dirty="0"/>
              <a:t> </a:t>
            </a:r>
            <a:r>
              <a:rPr lang="el-GR" sz="3300" b="0" dirty="0"/>
              <a:t>περιοδικών και διαδανεισμού βιβλίων</a:t>
            </a:r>
            <a:br>
              <a:rPr lang="el-GR" sz="3300" b="0" dirty="0">
                <a:solidFill>
                  <a:srgbClr val="374C81"/>
                </a:solidFill>
              </a:rPr>
            </a:br>
            <a:r>
              <a:rPr lang="en-US" sz="2100" b="0" dirty="0">
                <a:solidFill>
                  <a:srgbClr val="374C81"/>
                </a:solidFill>
                <a:hlinkClick r:id="rId3"/>
              </a:rPr>
              <a:t>http://www.lib.uoa.gr/ypiresies/paraggelia-arthron.html</a:t>
            </a:r>
            <a:r>
              <a:rPr lang="en-US" sz="2100" b="0" dirty="0">
                <a:solidFill>
                  <a:srgbClr val="374C81"/>
                </a:solidFill>
              </a:rPr>
              <a:t> </a:t>
            </a:r>
            <a:endParaRPr lang="el-GR" sz="2100" b="0" dirty="0"/>
          </a:p>
        </p:txBody>
      </p:sp>
      <p:sp>
        <p:nvSpPr>
          <p:cNvPr id="6" name="Text Placeholder 3"/>
          <p:cNvSpPr txBox="1">
            <a:spLocks/>
          </p:cNvSpPr>
          <p:nvPr/>
        </p:nvSpPr>
        <p:spPr>
          <a:xfrm>
            <a:off x="837828" y="1889980"/>
            <a:ext cx="3278500" cy="4392488"/>
          </a:xfrm>
          <a:prstGeom prst="rect">
            <a:avLst/>
          </a:prstGeom>
        </p:spPr>
        <p:txBody>
          <a:bodyPr vert="horz" lIns="121899" tIns="60949" rIns="121899" bIns="60949" rtlCol="0">
            <a:normAutofit fontScale="92500" lnSpcReduction="20000"/>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Courier New" panose="02070309020205020404" pitchFamily="49" charset="0"/>
              <a:buChar char="o"/>
            </a:pPr>
            <a:r>
              <a:rPr lang="el-GR" sz="1400" dirty="0"/>
              <a:t>Εθνικός Συλλογικός Κατάλογος Επιστημονικών Περιοδικών</a:t>
            </a:r>
          </a:p>
          <a:p>
            <a:pPr marL="285750" indent="-285750">
              <a:buFont typeface="Courier New" panose="02070309020205020404" pitchFamily="49" charset="0"/>
              <a:buChar char="o"/>
            </a:pPr>
            <a:endParaRPr lang="en-US" sz="1500" dirty="0"/>
          </a:p>
          <a:p>
            <a:pPr marL="285750" indent="-285750">
              <a:buFont typeface="Courier New" panose="02070309020205020404" pitchFamily="49" charset="0"/>
              <a:buChar char="o"/>
            </a:pPr>
            <a:r>
              <a:rPr lang="el-GR" sz="1400" dirty="0"/>
              <a:t>Δυνατότητα αναζήτησης περιοδικών, σε περίπου 200 βιβλιοθήκες</a:t>
            </a:r>
          </a:p>
          <a:p>
            <a:pPr marL="285750" indent="-285750">
              <a:buFont typeface="Courier New" panose="02070309020205020404" pitchFamily="49" charset="0"/>
              <a:buChar char="o"/>
            </a:pPr>
            <a:endParaRPr lang="en-US" sz="1500" dirty="0"/>
          </a:p>
          <a:p>
            <a:pPr marL="285750" indent="-285750">
              <a:buFont typeface="Courier New" panose="02070309020205020404" pitchFamily="49" charset="0"/>
              <a:buChar char="o"/>
            </a:pPr>
            <a:r>
              <a:rPr lang="el-GR" sz="1400" dirty="0"/>
              <a:t>Ο χρόνος παράδοσης</a:t>
            </a:r>
            <a:r>
              <a:rPr lang="en-US" sz="1400" dirty="0"/>
              <a:t> </a:t>
            </a:r>
            <a:r>
              <a:rPr lang="el-GR" sz="1400" dirty="0"/>
              <a:t>και το κόστος παραγγελίας εξαρτάται από τη Βιβλιοθήκη που στέλνει το άρθρο (Ελλάδα ή εξωτερικό)</a:t>
            </a:r>
          </a:p>
          <a:p>
            <a:pPr marL="285750" indent="-285750">
              <a:buFont typeface="Courier New" panose="02070309020205020404" pitchFamily="49" charset="0"/>
              <a:buChar char="o"/>
            </a:pPr>
            <a:endParaRPr lang="el-GR" sz="1500" dirty="0"/>
          </a:p>
          <a:p>
            <a:pPr marL="285750" indent="-285750">
              <a:buFont typeface="Courier New" panose="02070309020205020404" pitchFamily="49" charset="0"/>
              <a:buChar char="o"/>
            </a:pPr>
            <a:r>
              <a:rPr lang="el-GR" sz="1400" dirty="0"/>
              <a:t>Παράδοση του άρθρου σε έντυπη μορφή </a:t>
            </a:r>
          </a:p>
          <a:p>
            <a:pPr marL="285750" indent="-285750">
              <a:buFont typeface="Courier New" panose="02070309020205020404" pitchFamily="49" charset="0"/>
              <a:buChar char="o"/>
            </a:pPr>
            <a:endParaRPr lang="el-GR" sz="1400" dirty="0"/>
          </a:p>
          <a:p>
            <a:pPr marL="285750" indent="-285750">
              <a:buFont typeface="Courier New" panose="02070309020205020404" pitchFamily="49" charset="0"/>
              <a:buChar char="o"/>
            </a:pPr>
            <a:r>
              <a:rPr lang="el-GR" sz="1400" dirty="0"/>
              <a:t>Διαδανεισμός βιβλίων σε συνεργασία μόνο με τη Νομική Σχολή του ΑΠΘ και του ΔΠΘ</a:t>
            </a:r>
          </a:p>
          <a:p>
            <a:pPr marL="285750" indent="-285750">
              <a:buFont typeface="Courier New" panose="02070309020205020404" pitchFamily="49" charset="0"/>
              <a:buChar char="o"/>
            </a:pPr>
            <a:endParaRPr lang="el-GR" sz="1500" dirty="0"/>
          </a:p>
          <a:p>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2244" y="1889980"/>
            <a:ext cx="7200800" cy="4779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9665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1117309" y="76200"/>
            <a:ext cx="10157354" cy="688504"/>
          </a:xfrm>
        </p:spPr>
        <p:txBody>
          <a:bodyPr>
            <a:normAutofit/>
          </a:bodyPr>
          <a:lstStyle/>
          <a:p>
            <a:pPr algn="ctr"/>
            <a:r>
              <a:rPr lang="en-US" sz="3600" b="1" u="sng" dirty="0">
                <a:hlinkClick r:id="rId3"/>
              </a:rPr>
              <a:t>http://law.lib.uoa.gr</a:t>
            </a:r>
            <a:r>
              <a:rPr lang="en-US" sz="3600" u="sng" dirty="0">
                <a:hlinkClick r:id="rId3"/>
              </a:rPr>
              <a:t>/</a:t>
            </a:r>
            <a:endParaRPr lang="el-GR" sz="3600" u="sng" dirty="0"/>
          </a:p>
        </p:txBody>
      </p:sp>
      <p:sp>
        <p:nvSpPr>
          <p:cNvPr id="2" name="Θέση περιεχομένου 1"/>
          <p:cNvSpPr>
            <a:spLocks noGrp="1"/>
          </p:cNvSpPr>
          <p:nvPr>
            <p:ph idx="1"/>
          </p:nvPr>
        </p:nvSpPr>
        <p:spPr/>
        <p:txBody>
          <a:bodyPr/>
          <a:lstStyle/>
          <a:p>
            <a:endParaRPr lang="el-GR"/>
          </a:p>
        </p:txBody>
      </p:sp>
      <p:pic>
        <p:nvPicPr>
          <p:cNvPr id="4" name="Εικόνα 3"/>
          <p:cNvPicPr>
            <a:picLocks noChangeAspect="1"/>
          </p:cNvPicPr>
          <p:nvPr/>
        </p:nvPicPr>
        <p:blipFill>
          <a:blip r:embed="rId4"/>
          <a:stretch>
            <a:fillRect/>
          </a:stretch>
        </p:blipFill>
        <p:spPr>
          <a:xfrm>
            <a:off x="315666" y="684059"/>
            <a:ext cx="11602341" cy="6173941"/>
          </a:xfrm>
          <a:prstGeom prst="rect">
            <a:avLst/>
          </a:prstGeom>
        </p:spPr>
      </p:pic>
      <p:sp>
        <p:nvSpPr>
          <p:cNvPr id="14" name="Καμπύλο δεξιό βέλος 13"/>
          <p:cNvSpPr/>
          <p:nvPr/>
        </p:nvSpPr>
        <p:spPr>
          <a:xfrm>
            <a:off x="8534938" y="5229200"/>
            <a:ext cx="3599971" cy="1448604"/>
          </a:xfrm>
          <a:custGeom>
            <a:avLst/>
            <a:gdLst>
              <a:gd name="connsiteX0" fmla="*/ 0 w 1656184"/>
              <a:gd name="connsiteY0" fmla="*/ 450050 h 1440160"/>
              <a:gd name="connsiteX1" fmla="*/ 1296144 w 1656184"/>
              <a:gd name="connsiteY1" fmla="*/ 889337 h 1440160"/>
              <a:gd name="connsiteX2" fmla="*/ 1296144 w 1656184"/>
              <a:gd name="connsiteY2" fmla="*/ 709317 h 1440160"/>
              <a:gd name="connsiteX3" fmla="*/ 1656184 w 1656184"/>
              <a:gd name="connsiteY3" fmla="*/ 1080120 h 1440160"/>
              <a:gd name="connsiteX4" fmla="*/ 1296144 w 1656184"/>
              <a:gd name="connsiteY4" fmla="*/ 1429397 h 1440160"/>
              <a:gd name="connsiteX5" fmla="*/ 1296144 w 1656184"/>
              <a:gd name="connsiteY5" fmla="*/ 1249377 h 1440160"/>
              <a:gd name="connsiteX6" fmla="*/ 0 w 1656184"/>
              <a:gd name="connsiteY6" fmla="*/ 810090 h 1440160"/>
              <a:gd name="connsiteX7" fmla="*/ 0 w 1656184"/>
              <a:gd name="connsiteY7" fmla="*/ 450050 h 1440160"/>
              <a:gd name="connsiteX0" fmla="*/ 1656184 w 1656184"/>
              <a:gd name="connsiteY0" fmla="*/ 360040 h 1440160"/>
              <a:gd name="connsiteX1" fmla="*/ 138266 w 1656184"/>
              <a:gd name="connsiteY1" fmla="*/ 630070 h 1440160"/>
              <a:gd name="connsiteX2" fmla="*/ 1171759 w 1656184"/>
              <a:gd name="connsiteY2" fmla="*/ 19682 h 1440160"/>
              <a:gd name="connsiteX3" fmla="*/ 1656183 w 1656184"/>
              <a:gd name="connsiteY3" fmla="*/ 0 h 1440160"/>
              <a:gd name="connsiteX4" fmla="*/ 1656184 w 1656184"/>
              <a:gd name="connsiteY4" fmla="*/ 360040 h 1440160"/>
              <a:gd name="connsiteX0" fmla="*/ 0 w 1656184"/>
              <a:gd name="connsiteY0" fmla="*/ 450050 h 1440160"/>
              <a:gd name="connsiteX1" fmla="*/ 1296144 w 1656184"/>
              <a:gd name="connsiteY1" fmla="*/ 889337 h 1440160"/>
              <a:gd name="connsiteX2" fmla="*/ 1296144 w 1656184"/>
              <a:gd name="connsiteY2" fmla="*/ 709317 h 1440160"/>
              <a:gd name="connsiteX3" fmla="*/ 1656184 w 1656184"/>
              <a:gd name="connsiteY3" fmla="*/ 1080120 h 1440160"/>
              <a:gd name="connsiteX4" fmla="*/ 1296144 w 1656184"/>
              <a:gd name="connsiteY4" fmla="*/ 1429397 h 1440160"/>
              <a:gd name="connsiteX5" fmla="*/ 1296144 w 1656184"/>
              <a:gd name="connsiteY5" fmla="*/ 1249377 h 1440160"/>
              <a:gd name="connsiteX6" fmla="*/ 0 w 1656184"/>
              <a:gd name="connsiteY6" fmla="*/ 810090 h 1440160"/>
              <a:gd name="connsiteX7" fmla="*/ 0 w 1656184"/>
              <a:gd name="connsiteY7" fmla="*/ 450050 h 1440160"/>
              <a:gd name="connsiteX8" fmla="*/ 1656184 w 1656184"/>
              <a:gd name="connsiteY8" fmla="*/ 0 h 1440160"/>
              <a:gd name="connsiteX9" fmla="*/ 1656184 w 1656184"/>
              <a:gd name="connsiteY9" fmla="*/ 360040 h 1440160"/>
              <a:gd name="connsiteX10" fmla="*/ 138266 w 1656184"/>
              <a:gd name="connsiteY10" fmla="*/ 630070 h 1440160"/>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0" fmla="*/ 1656855 w 2786916"/>
              <a:gd name="connsiteY0" fmla="*/ 515316 h 1584673"/>
              <a:gd name="connsiteX1" fmla="*/ 138937 w 2786916"/>
              <a:gd name="connsiteY1" fmla="*/ 785346 h 1584673"/>
              <a:gd name="connsiteX2" fmla="*/ 1172430 w 2786916"/>
              <a:gd name="connsiteY2" fmla="*/ 174958 h 1584673"/>
              <a:gd name="connsiteX3" fmla="*/ 1656854 w 2786916"/>
              <a:gd name="connsiteY3" fmla="*/ 155276 h 1584673"/>
              <a:gd name="connsiteX4" fmla="*/ 1656855 w 2786916"/>
              <a:gd name="connsiteY4" fmla="*/ 51531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8" fmla="*/ 2786916 w 2786916"/>
              <a:gd name="connsiteY8" fmla="*/ 0 h 1584673"/>
              <a:gd name="connsiteX9" fmla="*/ 1656855 w 2786916"/>
              <a:gd name="connsiteY9" fmla="*/ 515316 h 1584673"/>
              <a:gd name="connsiteX10" fmla="*/ 138937 w 2786916"/>
              <a:gd name="connsiteY10" fmla="*/ 78534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0" fmla="*/ 1656855 w 2786916"/>
              <a:gd name="connsiteY0" fmla="*/ 515316 h 1584673"/>
              <a:gd name="connsiteX1" fmla="*/ 138937 w 2786916"/>
              <a:gd name="connsiteY1" fmla="*/ 785346 h 1584673"/>
              <a:gd name="connsiteX2" fmla="*/ 1172430 w 2786916"/>
              <a:gd name="connsiteY2" fmla="*/ 174958 h 1584673"/>
              <a:gd name="connsiteX3" fmla="*/ 1656854 w 2786916"/>
              <a:gd name="connsiteY3" fmla="*/ 155276 h 1584673"/>
              <a:gd name="connsiteX4" fmla="*/ 1656855 w 2786916"/>
              <a:gd name="connsiteY4" fmla="*/ 51531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8" fmla="*/ 2786916 w 2786916"/>
              <a:gd name="connsiteY8" fmla="*/ 0 h 1584673"/>
              <a:gd name="connsiteX9" fmla="*/ 2752410 w 2786916"/>
              <a:gd name="connsiteY9" fmla="*/ 437678 h 1584673"/>
              <a:gd name="connsiteX10" fmla="*/ 138937 w 2786916"/>
              <a:gd name="connsiteY10" fmla="*/ 785346 h 1584673"/>
              <a:gd name="connsiteX0" fmla="*/ 671 w 3062961"/>
              <a:gd name="connsiteY0" fmla="*/ 605326 h 1584673"/>
              <a:gd name="connsiteX1" fmla="*/ 1296815 w 3062961"/>
              <a:gd name="connsiteY1" fmla="*/ 1044613 h 1584673"/>
              <a:gd name="connsiteX2" fmla="*/ 1296815 w 3062961"/>
              <a:gd name="connsiteY2" fmla="*/ 864593 h 1584673"/>
              <a:gd name="connsiteX3" fmla="*/ 1656855 w 3062961"/>
              <a:gd name="connsiteY3" fmla="*/ 1235396 h 1584673"/>
              <a:gd name="connsiteX4" fmla="*/ 1296815 w 3062961"/>
              <a:gd name="connsiteY4" fmla="*/ 1584673 h 1584673"/>
              <a:gd name="connsiteX5" fmla="*/ 1296815 w 3062961"/>
              <a:gd name="connsiteY5" fmla="*/ 1404653 h 1584673"/>
              <a:gd name="connsiteX6" fmla="*/ 671 w 3062961"/>
              <a:gd name="connsiteY6" fmla="*/ 965366 h 1584673"/>
              <a:gd name="connsiteX7" fmla="*/ 671 w 3062961"/>
              <a:gd name="connsiteY7" fmla="*/ 605326 h 1584673"/>
              <a:gd name="connsiteX0" fmla="*/ 1656855 w 3062961"/>
              <a:gd name="connsiteY0" fmla="*/ 515316 h 1584673"/>
              <a:gd name="connsiteX1" fmla="*/ 138937 w 3062961"/>
              <a:gd name="connsiteY1" fmla="*/ 785346 h 1584673"/>
              <a:gd name="connsiteX2" fmla="*/ 1172430 w 3062961"/>
              <a:gd name="connsiteY2" fmla="*/ 174958 h 1584673"/>
              <a:gd name="connsiteX3" fmla="*/ 1656854 w 3062961"/>
              <a:gd name="connsiteY3" fmla="*/ 155276 h 1584673"/>
              <a:gd name="connsiteX4" fmla="*/ 1656855 w 3062961"/>
              <a:gd name="connsiteY4" fmla="*/ 515316 h 1584673"/>
              <a:gd name="connsiteX0" fmla="*/ 671 w 3062961"/>
              <a:gd name="connsiteY0" fmla="*/ 605326 h 1584673"/>
              <a:gd name="connsiteX1" fmla="*/ 1296815 w 3062961"/>
              <a:gd name="connsiteY1" fmla="*/ 1044613 h 1584673"/>
              <a:gd name="connsiteX2" fmla="*/ 1296815 w 3062961"/>
              <a:gd name="connsiteY2" fmla="*/ 864593 h 1584673"/>
              <a:gd name="connsiteX3" fmla="*/ 1656855 w 3062961"/>
              <a:gd name="connsiteY3" fmla="*/ 1235396 h 1584673"/>
              <a:gd name="connsiteX4" fmla="*/ 1296815 w 3062961"/>
              <a:gd name="connsiteY4" fmla="*/ 1584673 h 1584673"/>
              <a:gd name="connsiteX5" fmla="*/ 1296815 w 3062961"/>
              <a:gd name="connsiteY5" fmla="*/ 1404653 h 1584673"/>
              <a:gd name="connsiteX6" fmla="*/ 671 w 3062961"/>
              <a:gd name="connsiteY6" fmla="*/ 965366 h 1584673"/>
              <a:gd name="connsiteX7" fmla="*/ 671 w 3062961"/>
              <a:gd name="connsiteY7" fmla="*/ 605326 h 1584673"/>
              <a:gd name="connsiteX8" fmla="*/ 2786916 w 3062961"/>
              <a:gd name="connsiteY8" fmla="*/ 0 h 1584673"/>
              <a:gd name="connsiteX9" fmla="*/ 3062961 w 3062961"/>
              <a:gd name="connsiteY9" fmla="*/ 446304 h 1584673"/>
              <a:gd name="connsiteX10" fmla="*/ 138937 w 3062961"/>
              <a:gd name="connsiteY10" fmla="*/ 785346 h 1584673"/>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0" fmla="*/ 1656855 w 3106094"/>
              <a:gd name="connsiteY0" fmla="*/ 567075 h 1636432"/>
              <a:gd name="connsiteX1" fmla="*/ 138937 w 3106094"/>
              <a:gd name="connsiteY1" fmla="*/ 837105 h 1636432"/>
              <a:gd name="connsiteX2" fmla="*/ 1172430 w 3106094"/>
              <a:gd name="connsiteY2" fmla="*/ 226717 h 1636432"/>
              <a:gd name="connsiteX3" fmla="*/ 1656854 w 3106094"/>
              <a:gd name="connsiteY3" fmla="*/ 207035 h 1636432"/>
              <a:gd name="connsiteX4" fmla="*/ 1656855 w 3106094"/>
              <a:gd name="connsiteY4" fmla="*/ 56707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8" fmla="*/ 3106094 w 3106094"/>
              <a:gd name="connsiteY8" fmla="*/ 0 h 1636432"/>
              <a:gd name="connsiteX9" fmla="*/ 3062961 w 3106094"/>
              <a:gd name="connsiteY9" fmla="*/ 498063 h 1636432"/>
              <a:gd name="connsiteX10" fmla="*/ 138937 w 3106094"/>
              <a:gd name="connsiteY10" fmla="*/ 83710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0" fmla="*/ 1656855 w 3106094"/>
              <a:gd name="connsiteY0" fmla="*/ 567075 h 1636432"/>
              <a:gd name="connsiteX1" fmla="*/ 138937 w 3106094"/>
              <a:gd name="connsiteY1" fmla="*/ 837105 h 1636432"/>
              <a:gd name="connsiteX2" fmla="*/ 1172430 w 3106094"/>
              <a:gd name="connsiteY2" fmla="*/ 226717 h 1636432"/>
              <a:gd name="connsiteX3" fmla="*/ 1656854 w 3106094"/>
              <a:gd name="connsiteY3" fmla="*/ 207035 h 1636432"/>
              <a:gd name="connsiteX4" fmla="*/ 1656855 w 3106094"/>
              <a:gd name="connsiteY4" fmla="*/ 56707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8" fmla="*/ 3106094 w 3106094"/>
              <a:gd name="connsiteY8" fmla="*/ 0 h 1636432"/>
              <a:gd name="connsiteX9" fmla="*/ 3106093 w 3106094"/>
              <a:gd name="connsiteY9" fmla="*/ 489437 h 1636432"/>
              <a:gd name="connsiteX10" fmla="*/ 138937 w 3106094"/>
              <a:gd name="connsiteY10" fmla="*/ 837105 h 1636432"/>
              <a:gd name="connsiteX0" fmla="*/ 671 w 3106093"/>
              <a:gd name="connsiteY0" fmla="*/ 657085 h 1636432"/>
              <a:gd name="connsiteX1" fmla="*/ 1296815 w 3106093"/>
              <a:gd name="connsiteY1" fmla="*/ 1096372 h 1636432"/>
              <a:gd name="connsiteX2" fmla="*/ 1296815 w 3106093"/>
              <a:gd name="connsiteY2" fmla="*/ 916352 h 1636432"/>
              <a:gd name="connsiteX3" fmla="*/ 1656855 w 3106093"/>
              <a:gd name="connsiteY3" fmla="*/ 1287155 h 1636432"/>
              <a:gd name="connsiteX4" fmla="*/ 1296815 w 3106093"/>
              <a:gd name="connsiteY4" fmla="*/ 1636432 h 1636432"/>
              <a:gd name="connsiteX5" fmla="*/ 1296815 w 3106093"/>
              <a:gd name="connsiteY5" fmla="*/ 1456412 h 1636432"/>
              <a:gd name="connsiteX6" fmla="*/ 671 w 3106093"/>
              <a:gd name="connsiteY6" fmla="*/ 1017125 h 1636432"/>
              <a:gd name="connsiteX7" fmla="*/ 671 w 3106093"/>
              <a:gd name="connsiteY7" fmla="*/ 657085 h 1636432"/>
              <a:gd name="connsiteX0" fmla="*/ 1656855 w 3106093"/>
              <a:gd name="connsiteY0" fmla="*/ 567075 h 1636432"/>
              <a:gd name="connsiteX1" fmla="*/ 138937 w 3106093"/>
              <a:gd name="connsiteY1" fmla="*/ 837105 h 1636432"/>
              <a:gd name="connsiteX2" fmla="*/ 1172430 w 3106093"/>
              <a:gd name="connsiteY2" fmla="*/ 226717 h 1636432"/>
              <a:gd name="connsiteX3" fmla="*/ 1656854 w 3106093"/>
              <a:gd name="connsiteY3" fmla="*/ 207035 h 1636432"/>
              <a:gd name="connsiteX4" fmla="*/ 1656855 w 3106093"/>
              <a:gd name="connsiteY4" fmla="*/ 567075 h 1636432"/>
              <a:gd name="connsiteX0" fmla="*/ 671 w 3106093"/>
              <a:gd name="connsiteY0" fmla="*/ 657085 h 1636432"/>
              <a:gd name="connsiteX1" fmla="*/ 1296815 w 3106093"/>
              <a:gd name="connsiteY1" fmla="*/ 1096372 h 1636432"/>
              <a:gd name="connsiteX2" fmla="*/ 1296815 w 3106093"/>
              <a:gd name="connsiteY2" fmla="*/ 916352 h 1636432"/>
              <a:gd name="connsiteX3" fmla="*/ 1656855 w 3106093"/>
              <a:gd name="connsiteY3" fmla="*/ 1287155 h 1636432"/>
              <a:gd name="connsiteX4" fmla="*/ 1296815 w 3106093"/>
              <a:gd name="connsiteY4" fmla="*/ 1636432 h 1636432"/>
              <a:gd name="connsiteX5" fmla="*/ 1296815 w 3106093"/>
              <a:gd name="connsiteY5" fmla="*/ 1456412 h 1636432"/>
              <a:gd name="connsiteX6" fmla="*/ 671 w 3106093"/>
              <a:gd name="connsiteY6" fmla="*/ 1017125 h 1636432"/>
              <a:gd name="connsiteX7" fmla="*/ 671 w 3106093"/>
              <a:gd name="connsiteY7" fmla="*/ 657085 h 1636432"/>
              <a:gd name="connsiteX8" fmla="*/ 3071589 w 3106093"/>
              <a:gd name="connsiteY8" fmla="*/ 0 h 1636432"/>
              <a:gd name="connsiteX9" fmla="*/ 3106093 w 3106093"/>
              <a:gd name="connsiteY9" fmla="*/ 489437 h 1636432"/>
              <a:gd name="connsiteX10" fmla="*/ 138937 w 3106093"/>
              <a:gd name="connsiteY10" fmla="*/ 837105 h 1636432"/>
              <a:gd name="connsiteX0" fmla="*/ 671 w 3088841"/>
              <a:gd name="connsiteY0" fmla="*/ 657085 h 1636432"/>
              <a:gd name="connsiteX1" fmla="*/ 1296815 w 3088841"/>
              <a:gd name="connsiteY1" fmla="*/ 1096372 h 1636432"/>
              <a:gd name="connsiteX2" fmla="*/ 1296815 w 3088841"/>
              <a:gd name="connsiteY2" fmla="*/ 916352 h 1636432"/>
              <a:gd name="connsiteX3" fmla="*/ 1656855 w 3088841"/>
              <a:gd name="connsiteY3" fmla="*/ 1287155 h 1636432"/>
              <a:gd name="connsiteX4" fmla="*/ 1296815 w 3088841"/>
              <a:gd name="connsiteY4" fmla="*/ 1636432 h 1636432"/>
              <a:gd name="connsiteX5" fmla="*/ 1296815 w 3088841"/>
              <a:gd name="connsiteY5" fmla="*/ 1456412 h 1636432"/>
              <a:gd name="connsiteX6" fmla="*/ 671 w 3088841"/>
              <a:gd name="connsiteY6" fmla="*/ 1017125 h 1636432"/>
              <a:gd name="connsiteX7" fmla="*/ 671 w 3088841"/>
              <a:gd name="connsiteY7" fmla="*/ 657085 h 1636432"/>
              <a:gd name="connsiteX0" fmla="*/ 1656855 w 3088841"/>
              <a:gd name="connsiteY0" fmla="*/ 567075 h 1636432"/>
              <a:gd name="connsiteX1" fmla="*/ 138937 w 3088841"/>
              <a:gd name="connsiteY1" fmla="*/ 837105 h 1636432"/>
              <a:gd name="connsiteX2" fmla="*/ 1172430 w 3088841"/>
              <a:gd name="connsiteY2" fmla="*/ 226717 h 1636432"/>
              <a:gd name="connsiteX3" fmla="*/ 1656854 w 3088841"/>
              <a:gd name="connsiteY3" fmla="*/ 207035 h 1636432"/>
              <a:gd name="connsiteX4" fmla="*/ 1656855 w 3088841"/>
              <a:gd name="connsiteY4" fmla="*/ 567075 h 1636432"/>
              <a:gd name="connsiteX0" fmla="*/ 671 w 3088841"/>
              <a:gd name="connsiteY0" fmla="*/ 657085 h 1636432"/>
              <a:gd name="connsiteX1" fmla="*/ 1296815 w 3088841"/>
              <a:gd name="connsiteY1" fmla="*/ 1096372 h 1636432"/>
              <a:gd name="connsiteX2" fmla="*/ 1296815 w 3088841"/>
              <a:gd name="connsiteY2" fmla="*/ 916352 h 1636432"/>
              <a:gd name="connsiteX3" fmla="*/ 1656855 w 3088841"/>
              <a:gd name="connsiteY3" fmla="*/ 1287155 h 1636432"/>
              <a:gd name="connsiteX4" fmla="*/ 1296815 w 3088841"/>
              <a:gd name="connsiteY4" fmla="*/ 1636432 h 1636432"/>
              <a:gd name="connsiteX5" fmla="*/ 1296815 w 3088841"/>
              <a:gd name="connsiteY5" fmla="*/ 1456412 h 1636432"/>
              <a:gd name="connsiteX6" fmla="*/ 671 w 3088841"/>
              <a:gd name="connsiteY6" fmla="*/ 1017125 h 1636432"/>
              <a:gd name="connsiteX7" fmla="*/ 671 w 3088841"/>
              <a:gd name="connsiteY7" fmla="*/ 657085 h 1636432"/>
              <a:gd name="connsiteX8" fmla="*/ 3071589 w 3088841"/>
              <a:gd name="connsiteY8" fmla="*/ 0 h 1636432"/>
              <a:gd name="connsiteX9" fmla="*/ 3088841 w 3088841"/>
              <a:gd name="connsiteY9" fmla="*/ 498064 h 1636432"/>
              <a:gd name="connsiteX10" fmla="*/ 138937 w 3088841"/>
              <a:gd name="connsiteY10" fmla="*/ 837105 h 1636432"/>
              <a:gd name="connsiteX0" fmla="*/ 3934 w 3092104"/>
              <a:gd name="connsiteY0" fmla="*/ 657085 h 1636432"/>
              <a:gd name="connsiteX1" fmla="*/ 1300078 w 3092104"/>
              <a:gd name="connsiteY1" fmla="*/ 1096372 h 1636432"/>
              <a:gd name="connsiteX2" fmla="*/ 1300078 w 3092104"/>
              <a:gd name="connsiteY2" fmla="*/ 916352 h 1636432"/>
              <a:gd name="connsiteX3" fmla="*/ 1660118 w 3092104"/>
              <a:gd name="connsiteY3" fmla="*/ 1287155 h 1636432"/>
              <a:gd name="connsiteX4" fmla="*/ 1300078 w 3092104"/>
              <a:gd name="connsiteY4" fmla="*/ 1636432 h 1636432"/>
              <a:gd name="connsiteX5" fmla="*/ 1300078 w 3092104"/>
              <a:gd name="connsiteY5" fmla="*/ 1456412 h 1636432"/>
              <a:gd name="connsiteX6" fmla="*/ 3934 w 3092104"/>
              <a:gd name="connsiteY6" fmla="*/ 1017125 h 1636432"/>
              <a:gd name="connsiteX7" fmla="*/ 3934 w 3092104"/>
              <a:gd name="connsiteY7" fmla="*/ 657085 h 1636432"/>
              <a:gd name="connsiteX0" fmla="*/ 1660118 w 3092104"/>
              <a:gd name="connsiteY0" fmla="*/ 567075 h 1636432"/>
              <a:gd name="connsiteX1" fmla="*/ 142200 w 3092104"/>
              <a:gd name="connsiteY1" fmla="*/ 837105 h 1636432"/>
              <a:gd name="connsiteX2" fmla="*/ 1153441 w 3092104"/>
              <a:gd name="connsiteY2" fmla="*/ 157705 h 1636432"/>
              <a:gd name="connsiteX3" fmla="*/ 1660117 w 3092104"/>
              <a:gd name="connsiteY3" fmla="*/ 207035 h 1636432"/>
              <a:gd name="connsiteX4" fmla="*/ 1660118 w 3092104"/>
              <a:gd name="connsiteY4" fmla="*/ 567075 h 1636432"/>
              <a:gd name="connsiteX0" fmla="*/ 3934 w 3092104"/>
              <a:gd name="connsiteY0" fmla="*/ 657085 h 1636432"/>
              <a:gd name="connsiteX1" fmla="*/ 1300078 w 3092104"/>
              <a:gd name="connsiteY1" fmla="*/ 1096372 h 1636432"/>
              <a:gd name="connsiteX2" fmla="*/ 1300078 w 3092104"/>
              <a:gd name="connsiteY2" fmla="*/ 916352 h 1636432"/>
              <a:gd name="connsiteX3" fmla="*/ 1660118 w 3092104"/>
              <a:gd name="connsiteY3" fmla="*/ 1287155 h 1636432"/>
              <a:gd name="connsiteX4" fmla="*/ 1300078 w 3092104"/>
              <a:gd name="connsiteY4" fmla="*/ 1636432 h 1636432"/>
              <a:gd name="connsiteX5" fmla="*/ 1300078 w 3092104"/>
              <a:gd name="connsiteY5" fmla="*/ 1456412 h 1636432"/>
              <a:gd name="connsiteX6" fmla="*/ 3934 w 3092104"/>
              <a:gd name="connsiteY6" fmla="*/ 1017125 h 1636432"/>
              <a:gd name="connsiteX7" fmla="*/ 3934 w 3092104"/>
              <a:gd name="connsiteY7" fmla="*/ 657085 h 1636432"/>
              <a:gd name="connsiteX8" fmla="*/ 3074852 w 3092104"/>
              <a:gd name="connsiteY8" fmla="*/ 0 h 1636432"/>
              <a:gd name="connsiteX9" fmla="*/ 3092104 w 3092104"/>
              <a:gd name="connsiteY9" fmla="*/ 498064 h 1636432"/>
              <a:gd name="connsiteX10" fmla="*/ 142200 w 3092104"/>
              <a:gd name="connsiteY10" fmla="*/ 83710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0" fmla="*/ 1669481 w 3101467"/>
              <a:gd name="connsiteY0" fmla="*/ 567075 h 1636432"/>
              <a:gd name="connsiteX1" fmla="*/ 151563 w 3101467"/>
              <a:gd name="connsiteY1" fmla="*/ 837105 h 1636432"/>
              <a:gd name="connsiteX2" fmla="*/ 1103463 w 3101467"/>
              <a:gd name="connsiteY2" fmla="*/ 19682 h 1636432"/>
              <a:gd name="connsiteX3" fmla="*/ 1669480 w 3101467"/>
              <a:gd name="connsiteY3" fmla="*/ 207035 h 1636432"/>
              <a:gd name="connsiteX4" fmla="*/ 1669481 w 3101467"/>
              <a:gd name="connsiteY4" fmla="*/ 56707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8" fmla="*/ 3084215 w 3101467"/>
              <a:gd name="connsiteY8" fmla="*/ 0 h 1636432"/>
              <a:gd name="connsiteX9" fmla="*/ 3101467 w 3101467"/>
              <a:gd name="connsiteY9" fmla="*/ 498064 h 1636432"/>
              <a:gd name="connsiteX10" fmla="*/ 151563 w 3101467"/>
              <a:gd name="connsiteY10" fmla="*/ 83710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0" fmla="*/ 1669481 w 3101467"/>
              <a:gd name="connsiteY0" fmla="*/ 567075 h 1636432"/>
              <a:gd name="connsiteX1" fmla="*/ 151563 w 3101467"/>
              <a:gd name="connsiteY1" fmla="*/ 837105 h 1636432"/>
              <a:gd name="connsiteX2" fmla="*/ 1103463 w 3101467"/>
              <a:gd name="connsiteY2" fmla="*/ 19682 h 1636432"/>
              <a:gd name="connsiteX3" fmla="*/ 2136788 w 3101467"/>
              <a:gd name="connsiteY3" fmla="*/ 146650 h 1636432"/>
              <a:gd name="connsiteX4" fmla="*/ 1669481 w 3101467"/>
              <a:gd name="connsiteY4" fmla="*/ 56707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8" fmla="*/ 3084215 w 3101467"/>
              <a:gd name="connsiteY8" fmla="*/ 0 h 1636432"/>
              <a:gd name="connsiteX9" fmla="*/ 3101467 w 3101467"/>
              <a:gd name="connsiteY9" fmla="*/ 498064 h 1636432"/>
              <a:gd name="connsiteX10" fmla="*/ 151563 w 3101467"/>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1663514 w 3095500"/>
              <a:gd name="connsiteY0" fmla="*/ 567075 h 1636432"/>
              <a:gd name="connsiteX1" fmla="*/ 145596 w 3095500"/>
              <a:gd name="connsiteY1" fmla="*/ 837105 h 1636432"/>
              <a:gd name="connsiteX2" fmla="*/ 1134584 w 3095500"/>
              <a:gd name="connsiteY2" fmla="*/ 200837 h 1636432"/>
              <a:gd name="connsiteX3" fmla="*/ 2130821 w 3095500"/>
              <a:gd name="connsiteY3" fmla="*/ 146650 h 1636432"/>
              <a:gd name="connsiteX4" fmla="*/ 1663514 w 3095500"/>
              <a:gd name="connsiteY4" fmla="*/ 56707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1663514 w 3095500"/>
              <a:gd name="connsiteY0" fmla="*/ 567075 h 1636432"/>
              <a:gd name="connsiteX1" fmla="*/ 145596 w 3095500"/>
              <a:gd name="connsiteY1" fmla="*/ 837105 h 1636432"/>
              <a:gd name="connsiteX2" fmla="*/ 1134584 w 3095500"/>
              <a:gd name="connsiteY2" fmla="*/ 200837 h 1636432"/>
              <a:gd name="connsiteX3" fmla="*/ 2887414 w 3095500"/>
              <a:gd name="connsiteY3" fmla="*/ 86266 h 1636432"/>
              <a:gd name="connsiteX4" fmla="*/ 1663514 w 3095500"/>
              <a:gd name="connsiteY4" fmla="*/ 56707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31920 w 3095500"/>
              <a:gd name="connsiteY0" fmla="*/ 463558 h 1636432"/>
              <a:gd name="connsiteX1" fmla="*/ 145596 w 3095500"/>
              <a:gd name="connsiteY1" fmla="*/ 837105 h 1636432"/>
              <a:gd name="connsiteX2" fmla="*/ 1134584 w 3095500"/>
              <a:gd name="connsiteY2" fmla="*/ 200837 h 1636432"/>
              <a:gd name="connsiteX3" fmla="*/ 2887414 w 3095500"/>
              <a:gd name="connsiteY3" fmla="*/ 86266 h 1636432"/>
              <a:gd name="connsiteX4" fmla="*/ 2931920 w 3095500"/>
              <a:gd name="connsiteY4" fmla="*/ 463558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31920 w 3095500"/>
              <a:gd name="connsiteY0" fmla="*/ 463558 h 1636432"/>
              <a:gd name="connsiteX1" fmla="*/ 145596 w 3095500"/>
              <a:gd name="connsiteY1" fmla="*/ 837105 h 1636432"/>
              <a:gd name="connsiteX2" fmla="*/ 1134584 w 3095500"/>
              <a:gd name="connsiteY2" fmla="*/ 200837 h 1636432"/>
              <a:gd name="connsiteX3" fmla="*/ 2909666 w 3095500"/>
              <a:gd name="connsiteY3" fmla="*/ 77640 h 1636432"/>
              <a:gd name="connsiteX4" fmla="*/ 2931920 w 3095500"/>
              <a:gd name="connsiteY4" fmla="*/ 463558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909666 w 3095500"/>
              <a:gd name="connsiteY3" fmla="*/ 77640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894831 w 3095500"/>
              <a:gd name="connsiteY3" fmla="*/ 34508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887414 w 3095500"/>
              <a:gd name="connsiteY3" fmla="*/ 2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09668 w 3095500"/>
              <a:gd name="connsiteY0" fmla="*/ 446306 h 1636432"/>
              <a:gd name="connsiteX1" fmla="*/ 145596 w 3095500"/>
              <a:gd name="connsiteY1" fmla="*/ 837105 h 1636432"/>
              <a:gd name="connsiteX2" fmla="*/ 1134584 w 3095500"/>
              <a:gd name="connsiteY2" fmla="*/ 200837 h 1636432"/>
              <a:gd name="connsiteX3" fmla="*/ 2887414 w 3095500"/>
              <a:gd name="connsiteY3" fmla="*/ 2 h 1636432"/>
              <a:gd name="connsiteX4" fmla="*/ 2909668 w 3095500"/>
              <a:gd name="connsiteY4" fmla="*/ 446306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65710 h 1645057"/>
              <a:gd name="connsiteX1" fmla="*/ 1303474 w 3095500"/>
              <a:gd name="connsiteY1" fmla="*/ 1104997 h 1645057"/>
              <a:gd name="connsiteX2" fmla="*/ 1303474 w 3095500"/>
              <a:gd name="connsiteY2" fmla="*/ 924977 h 1645057"/>
              <a:gd name="connsiteX3" fmla="*/ 1663514 w 3095500"/>
              <a:gd name="connsiteY3" fmla="*/ 1295780 h 1645057"/>
              <a:gd name="connsiteX4" fmla="*/ 1303474 w 3095500"/>
              <a:gd name="connsiteY4" fmla="*/ 1645057 h 1645057"/>
              <a:gd name="connsiteX5" fmla="*/ 1303474 w 3095500"/>
              <a:gd name="connsiteY5" fmla="*/ 1465037 h 1645057"/>
              <a:gd name="connsiteX6" fmla="*/ 7330 w 3095500"/>
              <a:gd name="connsiteY6" fmla="*/ 1025750 h 1645057"/>
              <a:gd name="connsiteX7" fmla="*/ 7330 w 3095500"/>
              <a:gd name="connsiteY7" fmla="*/ 665710 h 1645057"/>
              <a:gd name="connsiteX0" fmla="*/ 2909668 w 3095500"/>
              <a:gd name="connsiteY0" fmla="*/ 454931 h 1645057"/>
              <a:gd name="connsiteX1" fmla="*/ 145596 w 3095500"/>
              <a:gd name="connsiteY1" fmla="*/ 845730 h 1645057"/>
              <a:gd name="connsiteX2" fmla="*/ 1134584 w 3095500"/>
              <a:gd name="connsiteY2" fmla="*/ 209462 h 1645057"/>
              <a:gd name="connsiteX3" fmla="*/ 2909667 w 3095500"/>
              <a:gd name="connsiteY3" fmla="*/ 0 h 1645057"/>
              <a:gd name="connsiteX4" fmla="*/ 2909668 w 3095500"/>
              <a:gd name="connsiteY4" fmla="*/ 454931 h 1645057"/>
              <a:gd name="connsiteX0" fmla="*/ 7330 w 3095500"/>
              <a:gd name="connsiteY0" fmla="*/ 665710 h 1645057"/>
              <a:gd name="connsiteX1" fmla="*/ 1303474 w 3095500"/>
              <a:gd name="connsiteY1" fmla="*/ 1104997 h 1645057"/>
              <a:gd name="connsiteX2" fmla="*/ 1303474 w 3095500"/>
              <a:gd name="connsiteY2" fmla="*/ 924977 h 1645057"/>
              <a:gd name="connsiteX3" fmla="*/ 1663514 w 3095500"/>
              <a:gd name="connsiteY3" fmla="*/ 1295780 h 1645057"/>
              <a:gd name="connsiteX4" fmla="*/ 1303474 w 3095500"/>
              <a:gd name="connsiteY4" fmla="*/ 1645057 h 1645057"/>
              <a:gd name="connsiteX5" fmla="*/ 1303474 w 3095500"/>
              <a:gd name="connsiteY5" fmla="*/ 1465037 h 1645057"/>
              <a:gd name="connsiteX6" fmla="*/ 7330 w 3095500"/>
              <a:gd name="connsiteY6" fmla="*/ 1025750 h 1645057"/>
              <a:gd name="connsiteX7" fmla="*/ 7330 w 3095500"/>
              <a:gd name="connsiteY7" fmla="*/ 665710 h 1645057"/>
              <a:gd name="connsiteX8" fmla="*/ 3078248 w 3095500"/>
              <a:gd name="connsiteY8" fmla="*/ 8625 h 1645057"/>
              <a:gd name="connsiteX9" fmla="*/ 3095500 w 3095500"/>
              <a:gd name="connsiteY9" fmla="*/ 506689 h 1645057"/>
              <a:gd name="connsiteX10" fmla="*/ 145596 w 3095500"/>
              <a:gd name="connsiteY10" fmla="*/ 845730 h 164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5500" h="1645057" stroke="0" extrusionOk="0">
                <a:moveTo>
                  <a:pt x="7330" y="665710"/>
                </a:moveTo>
                <a:cubicBezTo>
                  <a:pt x="7330" y="876568"/>
                  <a:pt x="546073" y="1059158"/>
                  <a:pt x="1303474" y="1104997"/>
                </a:cubicBezTo>
                <a:lnTo>
                  <a:pt x="1303474" y="924977"/>
                </a:lnTo>
                <a:lnTo>
                  <a:pt x="1663514" y="1295780"/>
                </a:lnTo>
                <a:lnTo>
                  <a:pt x="1303474" y="1645057"/>
                </a:lnTo>
                <a:lnTo>
                  <a:pt x="1303474" y="1465037"/>
                </a:lnTo>
                <a:cubicBezTo>
                  <a:pt x="546073" y="1419198"/>
                  <a:pt x="7330" y="1236608"/>
                  <a:pt x="7330" y="1025750"/>
                </a:cubicBezTo>
                <a:lnTo>
                  <a:pt x="7330" y="665710"/>
                </a:lnTo>
                <a:close/>
              </a:path>
              <a:path w="3095500" h="1645057" fill="darkenLess" stroke="0" extrusionOk="0">
                <a:moveTo>
                  <a:pt x="2909668" y="454931"/>
                </a:moveTo>
                <a:cubicBezTo>
                  <a:pt x="2251133" y="454931"/>
                  <a:pt x="409011" y="681720"/>
                  <a:pt x="145596" y="845730"/>
                </a:cubicBezTo>
                <a:cubicBezTo>
                  <a:pt x="-250313" y="599224"/>
                  <a:pt x="188098" y="288131"/>
                  <a:pt x="1134584" y="209462"/>
                </a:cubicBezTo>
                <a:cubicBezTo>
                  <a:pt x="1291576" y="196413"/>
                  <a:pt x="2745495" y="0"/>
                  <a:pt x="2909667" y="0"/>
                </a:cubicBezTo>
                <a:cubicBezTo>
                  <a:pt x="2909667" y="120013"/>
                  <a:pt x="2909668" y="334918"/>
                  <a:pt x="2909668" y="454931"/>
                </a:cubicBezTo>
                <a:close/>
              </a:path>
              <a:path w="3095500" h="1645057" fill="none" extrusionOk="0">
                <a:moveTo>
                  <a:pt x="7330" y="665710"/>
                </a:moveTo>
                <a:cubicBezTo>
                  <a:pt x="7330" y="876568"/>
                  <a:pt x="546073" y="1059158"/>
                  <a:pt x="1303474" y="1104997"/>
                </a:cubicBezTo>
                <a:lnTo>
                  <a:pt x="1303474" y="924977"/>
                </a:lnTo>
                <a:lnTo>
                  <a:pt x="1663514" y="1295780"/>
                </a:lnTo>
                <a:lnTo>
                  <a:pt x="1303474" y="1645057"/>
                </a:lnTo>
                <a:lnTo>
                  <a:pt x="1303474" y="1465037"/>
                </a:lnTo>
                <a:cubicBezTo>
                  <a:pt x="546073" y="1419198"/>
                  <a:pt x="7330" y="1236608"/>
                  <a:pt x="7330" y="1025750"/>
                </a:cubicBezTo>
                <a:lnTo>
                  <a:pt x="7330" y="665710"/>
                </a:lnTo>
                <a:cubicBezTo>
                  <a:pt x="7330" y="417154"/>
                  <a:pt x="2163563" y="8625"/>
                  <a:pt x="3078248" y="8625"/>
                </a:cubicBezTo>
                <a:cubicBezTo>
                  <a:pt x="3078248" y="128638"/>
                  <a:pt x="3095500" y="386676"/>
                  <a:pt x="3095500" y="506689"/>
                </a:cubicBezTo>
                <a:cubicBezTo>
                  <a:pt x="2436965" y="506689"/>
                  <a:pt x="409011" y="681720"/>
                  <a:pt x="145596" y="845730"/>
                </a:cubicBezTo>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373593670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76200"/>
            <a:ext cx="10868883" cy="1336576"/>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solidFill>
                  <a:srgbClr val="374C81"/>
                </a:solidFill>
              </a:rPr>
              <a:t>Πρόσβαση στις υπηρεσίες των βιβλιοθηκών εκτός δικτύου ΕΚΠΑ</a:t>
            </a:r>
            <a:br>
              <a:rPr lang="el-GR" sz="3300" b="0" dirty="0">
                <a:solidFill>
                  <a:srgbClr val="374C81"/>
                </a:solidFill>
              </a:rPr>
            </a:br>
            <a:endParaRPr lang="el-GR" sz="2500" b="0" dirty="0"/>
          </a:p>
        </p:txBody>
      </p:sp>
      <p:sp>
        <p:nvSpPr>
          <p:cNvPr id="6" name="Text Placeholder 3"/>
          <p:cNvSpPr txBox="1">
            <a:spLocks/>
          </p:cNvSpPr>
          <p:nvPr/>
        </p:nvSpPr>
        <p:spPr>
          <a:xfrm>
            <a:off x="0" y="2204864"/>
            <a:ext cx="3286100" cy="3672408"/>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Courier New" panose="02070309020205020404" pitchFamily="49" charset="0"/>
              <a:buChar char="o"/>
            </a:pPr>
            <a:r>
              <a:rPr lang="el-GR" dirty="0"/>
              <a:t>Κέντρο Λειτουργίας και Διαχείρισης Δικτύου (ΚΛΕΙΔΙ)</a:t>
            </a:r>
          </a:p>
          <a:p>
            <a:endParaRPr lang="en-US" dirty="0"/>
          </a:p>
          <a:p>
            <a:pPr marL="285750" indent="-285750">
              <a:buFont typeface="Courier New" panose="02070309020205020404" pitchFamily="49" charset="0"/>
              <a:buChar char="o"/>
            </a:pPr>
            <a:r>
              <a:rPr lang="el-GR" dirty="0"/>
              <a:t>Δημιουργία λογαριασμού</a:t>
            </a:r>
          </a:p>
          <a:p>
            <a:endParaRPr lang="el-GR" dirty="0"/>
          </a:p>
          <a:p>
            <a:pPr marL="285750" indent="-285750">
              <a:buFont typeface="Courier New" panose="02070309020205020404" pitchFamily="49" charset="0"/>
              <a:buChar char="o"/>
            </a:pPr>
            <a:r>
              <a:rPr lang="el-GR" dirty="0"/>
              <a:t>Αναλυτικές οδηγίες εγκατάστασης και χρήσης</a:t>
            </a:r>
            <a:endParaRPr lang="en-US" dirty="0"/>
          </a:p>
          <a:p>
            <a:pPr marL="895243" lvl="1" indent="-285750">
              <a:buFont typeface="Courier New" panose="02070309020205020404" pitchFamily="49" charset="0"/>
              <a:buChar char="o"/>
            </a:pPr>
            <a:r>
              <a:rPr lang="en-US" dirty="0"/>
              <a:t>Proxy Server</a:t>
            </a:r>
            <a:endParaRPr lang="el-GR" dirty="0"/>
          </a:p>
          <a:p>
            <a:pPr marL="895243" lvl="1" indent="-285750">
              <a:buFont typeface="Courier New" panose="02070309020205020404" pitchFamily="49" charset="0"/>
              <a:buChar char="o"/>
            </a:pPr>
            <a:r>
              <a:rPr lang="en-US" dirty="0"/>
              <a:t>VPN</a:t>
            </a:r>
            <a:endParaRPr lang="el-GR" dirty="0"/>
          </a:p>
          <a:p>
            <a:endParaRPr lang="en-US" dirty="0"/>
          </a:p>
        </p:txBody>
      </p:sp>
      <p:sp>
        <p:nvSpPr>
          <p:cNvPr id="3" name="Ορθογώνιο 2"/>
          <p:cNvSpPr/>
          <p:nvPr/>
        </p:nvSpPr>
        <p:spPr>
          <a:xfrm>
            <a:off x="1413892" y="1052736"/>
            <a:ext cx="10009112" cy="738664"/>
          </a:xfrm>
          <a:prstGeom prst="rect">
            <a:avLst/>
          </a:prstGeom>
        </p:spPr>
        <p:txBody>
          <a:bodyPr wrap="square">
            <a:spAutoFit/>
          </a:bodyPr>
          <a:lstStyle/>
          <a:p>
            <a:pPr algn="ctr"/>
            <a:r>
              <a:rPr lang="el-GR" dirty="0">
                <a:solidFill>
                  <a:srgbClr val="374C81"/>
                </a:solidFill>
              </a:rPr>
              <a:t>Σύνδεση μέσω Ιδεατού Δικτύου ή μέσω Διακομιστή Μεσολάβησης</a:t>
            </a:r>
            <a:r>
              <a:rPr lang="en-US" dirty="0">
                <a:solidFill>
                  <a:srgbClr val="374C81"/>
                </a:solidFill>
              </a:rPr>
              <a:t>	</a:t>
            </a:r>
            <a:endParaRPr lang="el-GR" dirty="0">
              <a:solidFill>
                <a:srgbClr val="374C81"/>
              </a:solidFill>
            </a:endParaRPr>
          </a:p>
          <a:p>
            <a:pPr algn="ctr"/>
            <a:r>
              <a:rPr lang="el-GR" sz="1800" dirty="0">
                <a:solidFill>
                  <a:srgbClr val="374C81"/>
                </a:solidFill>
                <a:hlinkClick r:id="rId3"/>
              </a:rPr>
              <a:t>http://www.noc.uoa.gr</a:t>
            </a:r>
            <a:r>
              <a:rPr lang="en-US" sz="1800" dirty="0">
                <a:solidFill>
                  <a:srgbClr val="374C81"/>
                </a:solidFill>
              </a:rPr>
              <a:t> </a:t>
            </a:r>
            <a:endParaRPr lang="el-GR" dirty="0"/>
          </a:p>
        </p:txBody>
      </p:sp>
      <p:pic>
        <p:nvPicPr>
          <p:cNvPr id="2" name="Εικόνα 1"/>
          <p:cNvPicPr>
            <a:picLocks noChangeAspect="1"/>
          </p:cNvPicPr>
          <p:nvPr/>
        </p:nvPicPr>
        <p:blipFill>
          <a:blip r:embed="rId4"/>
          <a:stretch>
            <a:fillRect/>
          </a:stretch>
        </p:blipFill>
        <p:spPr>
          <a:xfrm>
            <a:off x="5158308" y="1791400"/>
            <a:ext cx="6804964" cy="4949967"/>
          </a:xfrm>
          <a:prstGeom prst="rect">
            <a:avLst/>
          </a:prstGeom>
        </p:spPr>
      </p:pic>
      <p:pic>
        <p:nvPicPr>
          <p:cNvPr id="4" name="Εικόνα 3"/>
          <p:cNvPicPr>
            <a:picLocks noChangeAspect="1"/>
          </p:cNvPicPr>
          <p:nvPr/>
        </p:nvPicPr>
        <p:blipFill>
          <a:blip r:embed="rId5"/>
          <a:stretch>
            <a:fillRect/>
          </a:stretch>
        </p:blipFill>
        <p:spPr>
          <a:xfrm>
            <a:off x="3269801" y="1791400"/>
            <a:ext cx="1771650" cy="4949967"/>
          </a:xfrm>
          <a:prstGeom prst="rect">
            <a:avLst/>
          </a:prstGeom>
        </p:spPr>
      </p:pic>
    </p:spTree>
    <p:extLst>
      <p:ext uri="{BB962C8B-B14F-4D97-AF65-F5344CB8AC3E}">
        <p14:creationId xmlns:p14="http://schemas.microsoft.com/office/powerpoint/2010/main" val="3469535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188640"/>
            <a:ext cx="10157354" cy="964952"/>
          </a:xfrm>
        </p:spPr>
        <p:txBody>
          <a:bodyPr>
            <a:normAutofit fontScale="90000"/>
          </a:bodyPr>
          <a:lstStyle/>
          <a:p>
            <a:pPr algn="ctr"/>
            <a:r>
              <a:rPr lang="el-GR" sz="3600" dirty="0"/>
              <a:t>Διαχείριση και οργάνωση βιβλιογραφίας</a:t>
            </a:r>
            <a:br>
              <a:rPr lang="el-GR" sz="3200" dirty="0"/>
            </a:br>
            <a:endParaRPr lang="el-GR" sz="32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2492897"/>
            <a:ext cx="3969469" cy="3816423"/>
          </a:xfrm>
        </p:spPr>
        <p:txBody>
          <a:bodyPr>
            <a:normAutofit/>
          </a:bodyPr>
          <a:lstStyle/>
          <a:p>
            <a:pPr marL="0" indent="0">
              <a:buNone/>
            </a:pPr>
            <a:endParaRPr lang="el-GR" dirty="0"/>
          </a:p>
          <a:p>
            <a:pPr marL="285750" indent="-285750">
              <a:lnSpc>
                <a:spcPct val="100000"/>
              </a:lnSpc>
            </a:pPr>
            <a:r>
              <a:rPr lang="el-GR" sz="1200" dirty="0"/>
              <a:t>Λογισμικό για τη δημιουργία, συλλογή και οργάνωση βιβλιογραφικών αναφορών</a:t>
            </a:r>
            <a:endParaRPr lang="en-US" sz="1200" dirty="0"/>
          </a:p>
          <a:p>
            <a:pPr marL="285750" indent="-285750">
              <a:lnSpc>
                <a:spcPct val="100000"/>
              </a:lnSpc>
            </a:pPr>
            <a:r>
              <a:rPr lang="el-GR" sz="1200" dirty="0"/>
              <a:t>Αυτόματη εισαγωγή βιβλιογραφίας σε κειμενογράφο</a:t>
            </a:r>
          </a:p>
          <a:p>
            <a:pPr marL="285750" indent="-285750">
              <a:lnSpc>
                <a:spcPct val="100000"/>
              </a:lnSpc>
            </a:pPr>
            <a:r>
              <a:rPr lang="el-GR" sz="1200" dirty="0"/>
              <a:t>Μορφοποίηση βιβλιογραφικών αναφορών  με βάση τα διεθνή πρότυπα (π.χ. APA, Harvard)</a:t>
            </a:r>
          </a:p>
          <a:p>
            <a:pPr marL="285750" indent="-285750">
              <a:lnSpc>
                <a:spcPct val="100000"/>
              </a:lnSpc>
            </a:pPr>
            <a:r>
              <a:rPr lang="el-GR" sz="1200" dirty="0"/>
              <a:t>Δυνατότητα σημειώσεων και σχολιασμού επί του πλήρους κειμένου</a:t>
            </a:r>
            <a:endParaRPr lang="en-US" sz="1200" dirty="0"/>
          </a:p>
          <a:p>
            <a:pPr marL="285750" indent="-285750">
              <a:lnSpc>
                <a:spcPct val="100000"/>
              </a:lnSpc>
            </a:pPr>
            <a:r>
              <a:rPr lang="el-GR" sz="1200" dirty="0"/>
              <a:t>Προτάσεις σχετικής βιβλιογραφίας</a:t>
            </a:r>
            <a:endParaRPr lang="en-US" sz="1200" dirty="0"/>
          </a:p>
          <a:p>
            <a:pPr marL="285750" indent="-285750">
              <a:lnSpc>
                <a:spcPct val="100000"/>
              </a:lnSpc>
            </a:pPr>
            <a:r>
              <a:rPr lang="el-GR" sz="1200" dirty="0"/>
              <a:t>Κοινωνικό δίκτυο ερευνητών</a:t>
            </a:r>
            <a:endParaRPr lang="en-US" sz="1200" dirty="0"/>
          </a:p>
          <a:p>
            <a:pPr marL="285750" indent="-285750">
              <a:lnSpc>
                <a:spcPct val="100000"/>
              </a:lnSpc>
            </a:pPr>
            <a:endParaRPr lang="el-GR" sz="1600" dirty="0"/>
          </a:p>
          <a:p>
            <a:pPr marL="0" indent="0">
              <a:lnSpc>
                <a:spcPct val="100000"/>
              </a:lnSpc>
              <a:buNone/>
            </a:pPr>
            <a:endParaRPr lang="el-GR" sz="800" dirty="0"/>
          </a:p>
          <a:p>
            <a:pPr marL="285750" indent="-285750">
              <a:lnSpc>
                <a:spcPct val="100000"/>
              </a:lnSpc>
            </a:pPr>
            <a:endParaRPr lang="el-GR" sz="800" dirty="0"/>
          </a:p>
          <a:p>
            <a:pPr marL="0" indent="0">
              <a:buNone/>
            </a:pPr>
            <a:endParaRPr lang="el-GR" dirty="0"/>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645" y="908721"/>
            <a:ext cx="7192416" cy="590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908720"/>
            <a:ext cx="3745061"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0698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375816"/>
            <a:ext cx="10157354" cy="1397000"/>
          </a:xfrm>
        </p:spPr>
        <p:txBody>
          <a:bodyPr>
            <a:normAutofit fontScale="90000"/>
          </a:bodyPr>
          <a:lstStyle/>
          <a:p>
            <a:pPr algn="ctr"/>
            <a:br>
              <a:rPr lang="el-GR" sz="3200" dirty="0"/>
            </a:br>
            <a:r>
              <a:rPr lang="en-US" sz="3600" b="1" dirty="0" err="1"/>
              <a:t>Turnitin</a:t>
            </a:r>
            <a:br>
              <a:rPr lang="el-GR" sz="3200" dirty="0"/>
            </a:br>
            <a:r>
              <a:rPr lang="el-GR" sz="3600" dirty="0"/>
              <a:t>Λογισμικό ελέγχου Λογοκλοπής</a:t>
            </a:r>
            <a:br>
              <a:rPr lang="el-GR" sz="3200" dirty="0"/>
            </a:br>
            <a:r>
              <a:rPr lang="en-US" sz="2700" dirty="0">
                <a:hlinkClick r:id="rId3"/>
              </a:rPr>
              <a:t>http://www.turnitinuk.com/</a:t>
            </a:r>
            <a:r>
              <a:rPr lang="el-GR" sz="2700" dirty="0"/>
              <a:t> </a:t>
            </a:r>
            <a:endParaRPr lang="el-GR" sz="27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1916832"/>
            <a:ext cx="4761557" cy="3960440"/>
          </a:xfrm>
        </p:spPr>
        <p:txBody>
          <a:bodyPr>
            <a:normAutofit/>
          </a:bodyPr>
          <a:lstStyle/>
          <a:p>
            <a:pPr marL="0" indent="0">
              <a:buNone/>
            </a:pPr>
            <a:endParaRPr lang="el-GR" dirty="0"/>
          </a:p>
          <a:p>
            <a:pPr marL="285750" indent="-285750">
              <a:lnSpc>
                <a:spcPct val="100000"/>
              </a:lnSpc>
            </a:pPr>
            <a:r>
              <a:rPr lang="el-GR" sz="1600" dirty="0"/>
              <a:t>Διαδικτυακή εφαρμογή αντιπαραβολής κειμένων</a:t>
            </a:r>
            <a:endParaRPr lang="en-US" sz="1600" dirty="0"/>
          </a:p>
          <a:p>
            <a:pPr marL="285750" indent="-285750">
              <a:lnSpc>
                <a:spcPct val="100000"/>
              </a:lnSpc>
            </a:pPr>
            <a:r>
              <a:rPr lang="el-GR" sz="1600" dirty="0"/>
              <a:t>Αποκλειστική χρήση μελών ΔΕΠ</a:t>
            </a:r>
          </a:p>
          <a:p>
            <a:pPr marL="285750" indent="-285750">
              <a:lnSpc>
                <a:spcPct val="100000"/>
              </a:lnSpc>
            </a:pPr>
            <a:r>
              <a:rPr lang="el-GR" sz="1600" dirty="0"/>
              <a:t>Οι αναφορές περί λογοκλοπής έχουν ενδεικτικό χαρακτήρα και η αξιολόγηση τους εναπόκειται στο διδάσκοντα</a:t>
            </a:r>
          </a:p>
          <a:p>
            <a:pPr marL="285750" indent="-285750">
              <a:lnSpc>
                <a:spcPct val="100000"/>
              </a:lnSpc>
            </a:pPr>
            <a:endParaRPr lang="el-GR" sz="1600" dirty="0"/>
          </a:p>
          <a:p>
            <a:pPr marL="285750" indent="-285750">
              <a:lnSpc>
                <a:spcPct val="100000"/>
              </a:lnSpc>
            </a:pPr>
            <a:endParaRPr lang="el-GR" sz="800" dirty="0"/>
          </a:p>
          <a:p>
            <a:pPr marL="0" indent="0">
              <a:buNone/>
            </a:pPr>
            <a:endParaRPr lang="el-GR" dirty="0"/>
          </a:p>
          <a:p>
            <a:endParaRPr lang="en-US" dirty="0"/>
          </a:p>
        </p:txBody>
      </p:sp>
      <p:pic>
        <p:nvPicPr>
          <p:cNvPr id="2050" name="Picture 2" descr="Turnitin: λογισμικό ελέγχου λογοκλοπή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484" y="4437112"/>
            <a:ext cx="4248472"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664115"/>
      </p:ext>
    </p:extLst>
  </p:cSld>
  <p:clrMapOvr>
    <a:masterClrMapping/>
  </p:clrMapOvr>
  <p:transition spd="slow">
    <p:push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49609" y="553699"/>
            <a:ext cx="10157354" cy="1108968"/>
          </a:xfrm>
        </p:spPr>
        <p:txBody>
          <a:bodyPr>
            <a:normAutofit/>
          </a:bodyPr>
          <a:lstStyle/>
          <a:p>
            <a:pPr algn="ctr"/>
            <a:r>
              <a:rPr lang="el-GR" sz="3200" dirty="0"/>
              <a:t>   Ψηφιακές Υπηρεσίες</a:t>
            </a:r>
            <a:r>
              <a:rPr lang="en-US" sz="3200" dirty="0"/>
              <a:t> </a:t>
            </a:r>
            <a:r>
              <a:rPr lang="el-GR" sz="3200" dirty="0"/>
              <a:t>για Φοιτητές με Αναπηρία</a:t>
            </a:r>
            <a:br>
              <a:rPr lang="el-GR" sz="2000" dirty="0"/>
            </a:br>
            <a:endParaRPr lang="el-GR" sz="20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2204864"/>
            <a:ext cx="4761557" cy="4032448"/>
          </a:xfrm>
        </p:spPr>
        <p:txBody>
          <a:bodyPr>
            <a:normAutofit/>
          </a:bodyPr>
          <a:lstStyle/>
          <a:p>
            <a:pPr>
              <a:buFont typeface="Wingdings" panose="05000000000000000000" pitchFamily="2" charset="2"/>
              <a:buChar char="v"/>
            </a:pPr>
            <a:r>
              <a:rPr lang="el-GR" sz="1600" b="1" dirty="0"/>
              <a:t>ΕΡΜΟΦΙΛΟΣ</a:t>
            </a:r>
            <a:r>
              <a:rPr lang="en-US" sz="1600" b="1" dirty="0"/>
              <a:t> </a:t>
            </a:r>
            <a:r>
              <a:rPr lang="en-US" sz="1600" dirty="0">
                <a:hlinkClick r:id="rId3"/>
              </a:rPr>
              <a:t>http://access.uoa.gr/ERMOFILOS/</a:t>
            </a:r>
            <a:r>
              <a:rPr lang="el-GR" sz="1600" dirty="0"/>
              <a:t> </a:t>
            </a:r>
            <a:endParaRPr lang="en-US" sz="1600" dirty="0"/>
          </a:p>
          <a:p>
            <a:pPr marL="0" indent="0">
              <a:buNone/>
            </a:pPr>
            <a:endParaRPr lang="en-US" sz="800" dirty="0"/>
          </a:p>
          <a:p>
            <a:pPr lvl="1">
              <a:buFont typeface="Wingdings" panose="05000000000000000000" pitchFamily="2" charset="2"/>
              <a:buChar char="ü"/>
            </a:pPr>
            <a:r>
              <a:rPr lang="el-GR" sz="1400" dirty="0"/>
              <a:t>Ισότιμη πρόσβαση στη γνώση</a:t>
            </a:r>
            <a:endParaRPr lang="el-GR" sz="1300" dirty="0"/>
          </a:p>
          <a:p>
            <a:pPr lvl="1">
              <a:buFont typeface="Wingdings" panose="05000000000000000000" pitchFamily="2" charset="2"/>
              <a:buChar char="ü"/>
            </a:pPr>
            <a:r>
              <a:rPr lang="el-GR" sz="1400" dirty="0"/>
              <a:t>Μετατροπή ακαδημαϊκών συγγραμμάτων  σε </a:t>
            </a:r>
            <a:r>
              <a:rPr lang="el-GR" sz="1400" dirty="0" err="1"/>
              <a:t>προσβάσιμη</a:t>
            </a:r>
            <a:r>
              <a:rPr lang="el-GR" sz="1400" dirty="0"/>
              <a:t> μορφή</a:t>
            </a:r>
          </a:p>
          <a:p>
            <a:pPr lvl="1">
              <a:lnSpc>
                <a:spcPct val="100000"/>
              </a:lnSpc>
              <a:buFont typeface="Wingdings" panose="05000000000000000000" pitchFamily="2" charset="2"/>
              <a:buChar char="ü"/>
            </a:pPr>
            <a:r>
              <a:rPr lang="el-GR" sz="1400" dirty="0"/>
              <a:t>Υποστήριξη διαφορετικών </a:t>
            </a:r>
            <a:r>
              <a:rPr lang="el-GR" sz="1400" dirty="0" err="1"/>
              <a:t>μορφοτύπων</a:t>
            </a:r>
            <a:r>
              <a:rPr lang="el-GR" sz="1400" dirty="0"/>
              <a:t> </a:t>
            </a:r>
          </a:p>
          <a:p>
            <a:pPr lvl="1">
              <a:lnSpc>
                <a:spcPct val="100000"/>
              </a:lnSpc>
              <a:buFont typeface="Wingdings" panose="05000000000000000000" pitchFamily="2" charset="2"/>
              <a:buChar char="ü"/>
            </a:pPr>
            <a:r>
              <a:rPr lang="el-GR" sz="1400" dirty="0"/>
              <a:t>Διασύνδεση με: </a:t>
            </a:r>
            <a:r>
              <a:rPr lang="en-US" sz="1400" dirty="0" err="1"/>
              <a:t>Mystudies</a:t>
            </a:r>
            <a:r>
              <a:rPr lang="el-GR" sz="1400" dirty="0"/>
              <a:t>                                 </a:t>
            </a:r>
            <a:r>
              <a:rPr lang="en-US" sz="1400" dirty="0"/>
              <a:t> </a:t>
            </a:r>
            <a:r>
              <a:rPr lang="el-GR" sz="1400" dirty="0"/>
              <a:t>	                  ΕΥΔΟΞΟΣ		                  ΠΕΡΓΑΜΟΣ</a:t>
            </a:r>
          </a:p>
          <a:p>
            <a:pPr lvl="1">
              <a:lnSpc>
                <a:spcPct val="100000"/>
              </a:lnSpc>
              <a:buFont typeface="Wingdings" panose="05000000000000000000" pitchFamily="2" charset="2"/>
              <a:buChar char="ü"/>
            </a:pPr>
            <a:r>
              <a:rPr lang="el-GR" sz="1400" dirty="0"/>
              <a:t>Αίτηση από τον </a:t>
            </a:r>
            <a:r>
              <a:rPr lang="el-GR" sz="1400" dirty="0" err="1"/>
              <a:t>ΦμεΑ</a:t>
            </a:r>
            <a:r>
              <a:rPr lang="el-GR" sz="1400" dirty="0"/>
              <a:t> για τη παραγωγή και διάθεση ακαδημαϊκού συγγράμματος</a:t>
            </a:r>
          </a:p>
          <a:p>
            <a:pPr marL="285750" indent="-285750">
              <a:lnSpc>
                <a:spcPct val="100000"/>
              </a:lnSpc>
            </a:pPr>
            <a:endParaRPr lang="el-GR" sz="1600" dirty="0"/>
          </a:p>
          <a:p>
            <a:pPr marL="285750" indent="-285750">
              <a:lnSpc>
                <a:spcPct val="100000"/>
              </a:lnSpc>
            </a:pPr>
            <a:endParaRPr lang="el-GR" sz="800" dirty="0"/>
          </a:p>
          <a:p>
            <a:pPr marL="0" indent="0">
              <a:buNone/>
            </a:pPr>
            <a:endParaRPr lang="el-GR" dirty="0"/>
          </a:p>
          <a:p>
            <a:endParaRPr lang="en-US" dirty="0"/>
          </a:p>
        </p:txBody>
      </p:sp>
      <p:pic>
        <p:nvPicPr>
          <p:cNvPr id="6146" name="Picture 2" descr="Φωτογραφία έντυπου βιβλίου όπου τα γράμματα βγαίνουν από τις σελίδες και γίνονται ψηφιακές για να σταλούν με μια 'σαϊτ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764" y="-4806"/>
            <a:ext cx="151216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λογότυπο Ερμόφιλου"/>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88" y="5661248"/>
            <a:ext cx="1665411" cy="120206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Αρχική"/>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2804" y="6165305"/>
            <a:ext cx="2195314" cy="6926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p:cNvSpPr>
            <a:spLocks noGrp="1"/>
          </p:cNvSpPr>
          <p:nvPr>
            <p:ph type="body" sz="half" idx="2"/>
          </p:nvPr>
        </p:nvSpPr>
        <p:spPr>
          <a:xfrm>
            <a:off x="7093495" y="2204864"/>
            <a:ext cx="4761557" cy="4176464"/>
          </a:xfrm>
        </p:spPr>
        <p:txBody>
          <a:bodyPr>
            <a:normAutofit/>
          </a:bodyPr>
          <a:lstStyle/>
          <a:p>
            <a:pPr>
              <a:buFont typeface="Wingdings" panose="05000000000000000000" pitchFamily="2" charset="2"/>
              <a:buChar char="v"/>
            </a:pPr>
            <a:r>
              <a:rPr lang="en-US" sz="1600" b="1" dirty="0"/>
              <a:t>Accessible Multi-modal Electronic Library </a:t>
            </a:r>
            <a:r>
              <a:rPr lang="en-US" sz="1600" b="1" dirty="0" err="1"/>
              <a:t>AMELiB</a:t>
            </a:r>
            <a:r>
              <a:rPr lang="en-US" sz="1600" b="1" dirty="0"/>
              <a:t> </a:t>
            </a:r>
            <a:r>
              <a:rPr lang="en-US" sz="1600" dirty="0"/>
              <a:t>                  </a:t>
            </a:r>
            <a:r>
              <a:rPr lang="el-GR" sz="1600" dirty="0"/>
              <a:t>     </a:t>
            </a:r>
            <a:r>
              <a:rPr lang="en-US" sz="1600" dirty="0">
                <a:hlinkClick r:id="rId7"/>
              </a:rPr>
              <a:t>https://amelib.seab.gr/</a:t>
            </a:r>
            <a:r>
              <a:rPr lang="el-GR" sz="1600" dirty="0"/>
              <a:t> </a:t>
            </a:r>
            <a:endParaRPr lang="en-US" sz="1600" dirty="0"/>
          </a:p>
          <a:p>
            <a:pPr>
              <a:buFont typeface="Wingdings" panose="05000000000000000000" pitchFamily="2" charset="2"/>
              <a:buChar char="ü"/>
            </a:pPr>
            <a:r>
              <a:rPr lang="el-GR" sz="1400" dirty="0"/>
              <a:t>Συνεργαζόμενοι φορείς:</a:t>
            </a:r>
            <a:endParaRPr lang="en-US" sz="1400" dirty="0"/>
          </a:p>
          <a:p>
            <a:pPr marL="426645" lvl="1" indent="0">
              <a:buNone/>
            </a:pPr>
            <a:r>
              <a:rPr lang="el-GR" sz="1400" dirty="0"/>
              <a:t>	Εθνική Βιβλιοθήκη</a:t>
            </a:r>
          </a:p>
          <a:p>
            <a:pPr marL="426645" lvl="1" indent="0">
              <a:buNone/>
            </a:pPr>
            <a:r>
              <a:rPr lang="el-GR" sz="1400" dirty="0"/>
              <a:t>	Κέντρο Εκπαίδευσης και 	Αποκατάστασης Τυφλών (ΚΕΑΤ)</a:t>
            </a:r>
          </a:p>
          <a:p>
            <a:pPr marL="426645" lvl="1" indent="0">
              <a:buNone/>
            </a:pPr>
            <a:r>
              <a:rPr lang="el-GR" sz="1400" dirty="0"/>
              <a:t>	Φάρος Τυφλών</a:t>
            </a:r>
          </a:p>
          <a:p>
            <a:pPr marL="426645" lvl="1" indent="0">
              <a:buNone/>
            </a:pPr>
            <a:r>
              <a:rPr lang="el-GR" sz="1400" dirty="0"/>
              <a:t>	Πανελλήνιος Σύλλογος Τυφλών</a:t>
            </a:r>
          </a:p>
          <a:p>
            <a:pPr marL="426645" lvl="1" indent="0">
              <a:buNone/>
            </a:pPr>
            <a:r>
              <a:rPr lang="el-GR" sz="1400" dirty="0"/>
              <a:t>	Σύνδεσμος Ελληνικών Ακαδημαϊκών 	Βιβλιοθηκών</a:t>
            </a:r>
          </a:p>
          <a:p>
            <a:pPr marL="426645" lvl="1" indent="0">
              <a:buNone/>
            </a:pPr>
            <a:r>
              <a:rPr lang="el-GR" sz="1400" dirty="0"/>
              <a:t>	Διαβάζω για τους άλλους</a:t>
            </a:r>
            <a:endParaRPr lang="el-GR" sz="1300" dirty="0"/>
          </a:p>
          <a:p>
            <a:pPr marL="426645" lvl="1" indent="0">
              <a:buNone/>
            </a:pPr>
            <a:endParaRPr lang="el-GR" sz="1600" dirty="0"/>
          </a:p>
          <a:p>
            <a:pPr marL="285750" indent="-285750">
              <a:lnSpc>
                <a:spcPct val="100000"/>
              </a:lnSpc>
            </a:pPr>
            <a:endParaRPr lang="el-GR" sz="800" dirty="0"/>
          </a:p>
          <a:p>
            <a:pPr marL="0" indent="0">
              <a:buNone/>
            </a:pPr>
            <a:endParaRPr lang="el-GR" dirty="0"/>
          </a:p>
          <a:p>
            <a:endParaRPr lang="en-US" dirty="0"/>
          </a:p>
        </p:txBody>
      </p:sp>
    </p:spTree>
    <p:extLst>
      <p:ext uri="{BB962C8B-B14F-4D97-AF65-F5344CB8AC3E}">
        <p14:creationId xmlns:p14="http://schemas.microsoft.com/office/powerpoint/2010/main" val="813099623"/>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17309" y="116632"/>
            <a:ext cx="10157354" cy="1152128"/>
          </a:xfrm>
        </p:spPr>
        <p:txBody>
          <a:bodyPr>
            <a:normAutofit fontScale="90000"/>
          </a:bodyPr>
          <a:lstStyle/>
          <a:p>
            <a:pPr algn="ctr"/>
            <a:r>
              <a:rPr lang="el-GR" sz="3200" dirty="0"/>
              <a:t>Γνωσιακή Βάση της Βιβλιοθήκης και Κέντρου Πληροφόρησης</a:t>
            </a:r>
            <a:br>
              <a:rPr lang="el-GR" sz="3200" dirty="0"/>
            </a:br>
            <a:r>
              <a:rPr lang="en-US" sz="2200" dirty="0">
                <a:hlinkClick r:id="rId3"/>
              </a:rPr>
              <a:t>http://www.lib.uoa.gr/nc/mathaino-pos.html</a:t>
            </a:r>
            <a:r>
              <a:rPr lang="el-GR" sz="2200" dirty="0"/>
              <a:t> </a:t>
            </a:r>
          </a:p>
        </p:txBody>
      </p:sp>
      <p:pic>
        <p:nvPicPr>
          <p:cNvPr id="5" name="Εικόνα 4"/>
          <p:cNvPicPr>
            <a:picLocks noChangeAspect="1"/>
          </p:cNvPicPr>
          <p:nvPr/>
        </p:nvPicPr>
        <p:blipFill>
          <a:blip r:embed="rId4"/>
          <a:stretch>
            <a:fillRect/>
          </a:stretch>
        </p:blipFill>
        <p:spPr>
          <a:xfrm>
            <a:off x="324346" y="1196751"/>
            <a:ext cx="11593288" cy="5665961"/>
          </a:xfrm>
          <a:prstGeom prst="rect">
            <a:avLst/>
          </a:prstGeom>
        </p:spPr>
      </p:pic>
    </p:spTree>
    <p:extLst>
      <p:ext uri="{BB962C8B-B14F-4D97-AF65-F5344CB8AC3E}">
        <p14:creationId xmlns:p14="http://schemas.microsoft.com/office/powerpoint/2010/main" val="924411632"/>
      </p:ext>
    </p:extLst>
  </p:cSld>
  <p:clrMapOvr>
    <a:masterClrMapping/>
  </p:clrMapOvr>
  <p:transition spd="slow">
    <p:push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054" y="17465"/>
            <a:ext cx="9757766" cy="792088"/>
          </a:xfrm>
        </p:spPr>
        <p:txBody>
          <a:bodyPr>
            <a:normAutofit fontScale="90000"/>
          </a:bodyPr>
          <a:lstStyle/>
          <a:p>
            <a:br>
              <a:rPr lang="en-US" sz="3200" dirty="0"/>
            </a:br>
            <a:r>
              <a:rPr lang="en-US" sz="3200" dirty="0"/>
              <a:t>  </a:t>
            </a:r>
            <a:r>
              <a:rPr lang="el-GR" sz="3200" dirty="0"/>
              <a:t>Βιβλιοθήκη Νομικής Σχολής ΕΚΠΑ / NKUA Law Library</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4812" y="188640"/>
            <a:ext cx="2304256"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Θέση περιεχομένου 3"/>
          <p:cNvSpPr>
            <a:spLocks noGrp="1"/>
          </p:cNvSpPr>
          <p:nvPr>
            <p:ph idx="1"/>
          </p:nvPr>
        </p:nvSpPr>
        <p:spPr/>
        <p:txBody>
          <a:bodyPr/>
          <a:lstStyle/>
          <a:p>
            <a:endParaRPr lang="el-GR"/>
          </a:p>
        </p:txBody>
      </p:sp>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3" y="1250654"/>
            <a:ext cx="12179772" cy="560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8292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fracture"/>
        <p:sndAc>
          <p:endSnd/>
        </p:sndAc>
      </p:transition>
    </mc:Choice>
    <mc:Fallback xmlns="">
      <p:transition spd="slow" advTm="3000">
        <p:fade/>
        <p:sndAc>
          <p:end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txBox="1">
            <a:spLocks/>
          </p:cNvSpPr>
          <p:nvPr/>
        </p:nvSpPr>
        <p:spPr>
          <a:xfrm>
            <a:off x="1" y="30206"/>
            <a:ext cx="12188824" cy="792088"/>
          </a:xfrm>
          <a:prstGeom prst="rect">
            <a:avLst/>
          </a:prstGeom>
        </p:spPr>
        <p:txBody>
          <a:bodyPr vert="horz" lIns="121899" tIns="60949" rIns="121899" bIns="60949" rtlCol="0" anchor="b">
            <a:normAutofit fontScale="90000" lnSpcReduction="10000"/>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br>
              <a:rPr lang="en-US" sz="3200" dirty="0"/>
            </a:br>
            <a:r>
              <a:rPr lang="en-US" sz="3200" dirty="0"/>
              <a:t> @vivliothiki_nomikis_sxolis</a:t>
            </a:r>
            <a:endParaRPr lang="el-GR" sz="3200" dirty="0"/>
          </a:p>
        </p:txBody>
      </p:sp>
      <p:sp>
        <p:nvSpPr>
          <p:cNvPr id="6" name="Θέση περιεχομένου 5"/>
          <p:cNvSpPr>
            <a:spLocks noGrp="1"/>
          </p:cNvSpPr>
          <p:nvPr>
            <p:ph idx="1"/>
          </p:nvPr>
        </p:nvSpPr>
        <p:spPr/>
        <p:txBody>
          <a:bodyPr/>
          <a:lstStyle/>
          <a:p>
            <a:endParaRPr lang="el-GR"/>
          </a:p>
        </p:txBody>
      </p:sp>
      <p:pic>
        <p:nvPicPr>
          <p:cNvPr id="7" name="Εικόνα 6"/>
          <p:cNvPicPr>
            <a:picLocks noChangeAspect="1"/>
          </p:cNvPicPr>
          <p:nvPr/>
        </p:nvPicPr>
        <p:blipFill>
          <a:blip r:embed="rId3"/>
          <a:stretch>
            <a:fillRect/>
          </a:stretch>
        </p:blipFill>
        <p:spPr>
          <a:xfrm>
            <a:off x="0" y="822294"/>
            <a:ext cx="12188825" cy="6045070"/>
          </a:xfrm>
          <a:prstGeom prst="rect">
            <a:avLst/>
          </a:prstGeom>
        </p:spPr>
      </p:pic>
      <p:pic>
        <p:nvPicPr>
          <p:cNvPr id="8" name="Εικόνα 7"/>
          <p:cNvPicPr>
            <a:picLocks noChangeAspect="1"/>
          </p:cNvPicPr>
          <p:nvPr/>
        </p:nvPicPr>
        <p:blipFill>
          <a:blip r:embed="rId4"/>
          <a:stretch>
            <a:fillRect/>
          </a:stretch>
        </p:blipFill>
        <p:spPr>
          <a:xfrm>
            <a:off x="2558694" y="332655"/>
            <a:ext cx="1237481" cy="391395"/>
          </a:xfrm>
          <a:prstGeom prst="rect">
            <a:avLst/>
          </a:prstGeom>
        </p:spPr>
      </p:pic>
      <p:pic>
        <p:nvPicPr>
          <p:cNvPr id="1030" name="Picture 6" descr="Instagram Logo Vector (.SVG) Free Downlo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5940" y="332656"/>
            <a:ext cx="452760" cy="39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59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n-US" sz="3200" dirty="0"/>
              <a:t>H </a:t>
            </a:r>
            <a:r>
              <a:rPr lang="el-GR" sz="3200" dirty="0"/>
              <a:t>Βιβλιοθήκη, υποστηρίζει το εκπαιδευτικό, κοινωνικό και πολιτιστικό έργο του Πανεπιστημίου </a:t>
            </a:r>
            <a:br>
              <a:rPr lang="en-US" sz="2200" b="1" dirty="0"/>
            </a:br>
            <a:endParaRPr lang="el-GR" sz="2200" dirty="0"/>
          </a:p>
        </p:txBody>
      </p:sp>
      <p:sp>
        <p:nvSpPr>
          <p:cNvPr id="3" name="Θέση περιεχομένου 2"/>
          <p:cNvSpPr>
            <a:spLocks noGrp="1"/>
          </p:cNvSpPr>
          <p:nvPr>
            <p:ph sz="half" idx="1"/>
          </p:nvPr>
        </p:nvSpPr>
        <p:spPr/>
        <p:txBody>
          <a:bodyPr>
            <a:normAutofit/>
          </a:bodyPr>
          <a:lstStyle/>
          <a:p>
            <a:endParaRPr lang="el-GR" dirty="0">
              <a:solidFill>
                <a:schemeClr val="tx1"/>
              </a:solidFill>
            </a:endParaRPr>
          </a:p>
          <a:p>
            <a:endParaRPr lang="el-GR" b="1" dirty="0">
              <a:solidFill>
                <a:schemeClr val="tx1"/>
              </a:solidFill>
            </a:endParaRPr>
          </a:p>
          <a:p>
            <a:pPr marL="0" indent="0">
              <a:buNone/>
            </a:pPr>
            <a:r>
              <a:rPr lang="el-GR" b="1" dirty="0">
                <a:solidFill>
                  <a:schemeClr val="tx1"/>
                </a:solidFill>
              </a:rPr>
              <a:t> </a:t>
            </a:r>
          </a:p>
          <a:p>
            <a:endParaRPr lang="el-GR" sz="2800" dirty="0">
              <a:solidFill>
                <a:srgbClr val="D785BC"/>
              </a:solidFill>
            </a:endParaRPr>
          </a:p>
        </p:txBody>
      </p:sp>
      <p:sp>
        <p:nvSpPr>
          <p:cNvPr id="6" name="Θέση περιεχομένου 5"/>
          <p:cNvSpPr>
            <a:spLocks noGrp="1"/>
          </p:cNvSpPr>
          <p:nvPr>
            <p:ph sz="half" idx="2"/>
          </p:nvPr>
        </p:nvSpPr>
        <p:spPr>
          <a:xfrm>
            <a:off x="7246539" y="1916832"/>
            <a:ext cx="4028123" cy="4680520"/>
          </a:xfrm>
        </p:spPr>
        <p:txBody>
          <a:bodyPr>
            <a:normAutofit/>
          </a:bodyPr>
          <a:lstStyle/>
          <a:p>
            <a:endParaRPr lang="el-GR" sz="1300" b="1" dirty="0"/>
          </a:p>
          <a:p>
            <a:r>
              <a:rPr lang="el-GR" sz="1300" b="1" dirty="0"/>
              <a:t>Σεμινάρια- ημερίδες-εργαστήρια</a:t>
            </a:r>
          </a:p>
          <a:p>
            <a:r>
              <a:rPr lang="el-GR" sz="1300" b="1" dirty="0"/>
              <a:t>Πολιτιστικά δρώμενα</a:t>
            </a:r>
          </a:p>
          <a:p>
            <a:r>
              <a:rPr lang="el-GR" sz="1300" b="1" dirty="0"/>
              <a:t>Σύνδεση με την κοινωνία</a:t>
            </a:r>
            <a:endParaRPr lang="en-US" sz="1300" b="1" dirty="0"/>
          </a:p>
          <a:p>
            <a:pPr marL="0" indent="0">
              <a:buNone/>
            </a:pPr>
            <a:endParaRPr lang="el-GR" sz="1300" b="1" dirty="0"/>
          </a:p>
          <a:p>
            <a:pPr marL="0" indent="0">
              <a:buNone/>
            </a:pPr>
            <a:endParaRPr lang="el-GR" sz="1300" b="1" dirty="0"/>
          </a:p>
          <a:p>
            <a:pPr marL="0" indent="0">
              <a:buNone/>
            </a:pPr>
            <a:endParaRPr lang="el-GR" sz="1300" b="1" dirty="0"/>
          </a:p>
          <a:p>
            <a:r>
              <a:rPr lang="el-GR" sz="1300" b="1" dirty="0"/>
              <a:t>Σκακιστική Ομάδα</a:t>
            </a:r>
            <a:endParaRPr lang="el-GR" dirty="0"/>
          </a:p>
          <a:p>
            <a:pPr marL="0" indent="0">
              <a:buNone/>
            </a:pPr>
            <a:endParaRPr lang="el-GR" dirty="0"/>
          </a:p>
        </p:txBody>
      </p:sp>
      <p:pic>
        <p:nvPicPr>
          <p:cNvPr id="1027" name="Picture 3" descr="C:\Users\vstrakan\Desktop\71784294_3003994832950487_424766690706849792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564" y="3717032"/>
            <a:ext cx="2520280" cy="10081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5" y="1484784"/>
            <a:ext cx="5522391"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7238785"/>
      </p:ext>
    </p:extLst>
  </p:cSld>
  <p:clrMapOvr>
    <a:masterClrMapping/>
  </p:clrMapOvr>
  <mc:AlternateContent xmlns:mc="http://schemas.openxmlformats.org/markup-compatibility/2006" xmlns:p14="http://schemas.microsoft.com/office/powerpoint/2010/main">
    <mc:Choice Requires="p14">
      <p:transition spd="slow" p14:dur="3400" advTm="3000">
        <p14:reveal/>
        <p:sndAc>
          <p:endSnd/>
        </p:sndAc>
      </p:transition>
    </mc:Choice>
    <mc:Fallback xmlns="">
      <p:transition spd="slow" advTm="3000">
        <p:fade/>
        <p:sndAc>
          <p:end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endParaRPr lang="el-GR" dirty="0"/>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9756" y="0"/>
            <a:ext cx="11737304"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288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idx="1"/>
          </p:nvPr>
        </p:nvSpPr>
        <p:spPr/>
        <p:txBody>
          <a:bodyPr/>
          <a:lstStyle/>
          <a:p>
            <a:endParaRPr lang="el-GR"/>
          </a:p>
        </p:txBody>
      </p:sp>
      <p:pic>
        <p:nvPicPr>
          <p:cNvPr id="7170" name="Picture 2" descr="C:\Users\vstrakan\Desktop\αρχείο λήψης.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9161" y="116633"/>
            <a:ext cx="6298875" cy="201622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vstrakan\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1" y="2132856"/>
            <a:ext cx="6298877" cy="188076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0" descr="Αποτέλεσμα εικόνας για keep calm and ask the &quot;law libraria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12" descr="Αποτέλεσμα εικόνας για keep calm and ask the &quot;law libraria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8" name="AutoShape 14" descr="Αποτέλεσμα εικόνας για keep calm and ask the &quot;law librarian&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AutoShape 16" descr="Αποτέλεσμα εικόνας για keep calm and ask the &quot;law librarian&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120" name="Picture 24"/>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6454452" y="116633"/>
            <a:ext cx="5616624" cy="662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Εικόνα 2"/>
          <p:cNvPicPr>
            <a:picLocks noChangeAspect="1"/>
          </p:cNvPicPr>
          <p:nvPr/>
        </p:nvPicPr>
        <p:blipFill>
          <a:blip r:embed="rId6"/>
          <a:stretch>
            <a:fillRect/>
          </a:stretch>
        </p:blipFill>
        <p:spPr>
          <a:xfrm>
            <a:off x="79161" y="3933056"/>
            <a:ext cx="6298878" cy="2808311"/>
          </a:xfrm>
          <a:prstGeom prst="rect">
            <a:avLst/>
          </a:prstGeom>
        </p:spPr>
      </p:pic>
    </p:spTree>
    <p:extLst>
      <p:ext uri="{BB962C8B-B14F-4D97-AF65-F5344CB8AC3E}">
        <p14:creationId xmlns:p14="http://schemas.microsoft.com/office/powerpoint/2010/main" val="643136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76200"/>
            <a:ext cx="10868883" cy="1048544"/>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solidFill>
                  <a:srgbClr val="374C81"/>
                </a:solidFill>
              </a:rPr>
              <a:t>Ηλεκτρονικός κατάλογος </a:t>
            </a:r>
            <a:r>
              <a:rPr lang="en-US" sz="3300" b="0" dirty="0">
                <a:solidFill>
                  <a:srgbClr val="374C81"/>
                </a:solidFill>
              </a:rPr>
              <a:t>OPAC</a:t>
            </a:r>
            <a:br>
              <a:rPr lang="el-GR" sz="3300" b="0" dirty="0">
                <a:solidFill>
                  <a:srgbClr val="374C81"/>
                </a:solidFill>
              </a:rPr>
            </a:br>
            <a:r>
              <a:rPr lang="en-US" sz="3300" b="0" u="sng" dirty="0">
                <a:solidFill>
                  <a:srgbClr val="0070C0"/>
                </a:solidFill>
              </a:rPr>
              <a:t>https://opac.seab.gr/search~S6*gre</a:t>
            </a:r>
            <a:endParaRPr lang="el-GR" sz="3300" b="0" u="sng" dirty="0">
              <a:solidFill>
                <a:srgbClr val="0070C0"/>
              </a:solidFill>
            </a:endParaRPr>
          </a:p>
        </p:txBody>
      </p:sp>
      <p:sp>
        <p:nvSpPr>
          <p:cNvPr id="6" name="Text Placeholder 3"/>
          <p:cNvSpPr txBox="1">
            <a:spLocks/>
          </p:cNvSpPr>
          <p:nvPr/>
        </p:nvSpPr>
        <p:spPr>
          <a:xfrm>
            <a:off x="261764" y="1988840"/>
            <a:ext cx="2880320" cy="4392488"/>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Wingdings" panose="05000000000000000000" pitchFamily="2" charset="2"/>
              <a:buChar char="q"/>
            </a:pPr>
            <a:r>
              <a:rPr lang="el-GR" dirty="0"/>
              <a:t>Ανοιχτή πρόσβαση</a:t>
            </a:r>
          </a:p>
          <a:p>
            <a:pPr marL="285750" indent="-285750">
              <a:buFont typeface="Arial" pitchFamily="34" charset="0"/>
              <a:buChar char="•"/>
            </a:pPr>
            <a:endParaRPr lang="el-GR" dirty="0"/>
          </a:p>
          <a:p>
            <a:pPr marL="285750" indent="-285750">
              <a:buFont typeface="Wingdings" panose="05000000000000000000" pitchFamily="2" charset="2"/>
              <a:buChar char="q"/>
            </a:pPr>
            <a:r>
              <a:rPr lang="el-GR" dirty="0"/>
              <a:t>Αναζήτηση στο Συλλογικό Κατάλογο</a:t>
            </a:r>
          </a:p>
          <a:p>
            <a:endParaRPr lang="el-GR" dirty="0"/>
          </a:p>
          <a:p>
            <a:pPr marL="285750" indent="-285750">
              <a:buFont typeface="Wingdings" panose="05000000000000000000" pitchFamily="2" charset="2"/>
              <a:buChar char="q"/>
            </a:pPr>
            <a:r>
              <a:rPr lang="el-GR" dirty="0"/>
              <a:t>Τρόποι αναζήτησης</a:t>
            </a:r>
          </a:p>
          <a:p>
            <a:pPr marL="895243" lvl="1" indent="-285750">
              <a:buFont typeface="Wingdings" panose="05000000000000000000" pitchFamily="2" charset="2"/>
              <a:buChar char="§"/>
            </a:pPr>
            <a:r>
              <a:rPr lang="el-GR" dirty="0"/>
              <a:t>Απλή </a:t>
            </a:r>
          </a:p>
          <a:p>
            <a:pPr marL="895243" lvl="1" indent="-285750">
              <a:buFont typeface="Wingdings" panose="05000000000000000000" pitchFamily="2" charset="2"/>
              <a:buChar char="§"/>
            </a:pPr>
            <a:r>
              <a:rPr lang="el-GR" dirty="0"/>
              <a:t>Σύνθετη</a:t>
            </a:r>
          </a:p>
          <a:p>
            <a:pPr marL="895243" lvl="1" indent="-285750">
              <a:buFont typeface="Wingdings" panose="05000000000000000000" pitchFamily="2" charset="2"/>
              <a:buChar char="§"/>
            </a:pPr>
            <a:r>
              <a:rPr lang="el-GR" dirty="0"/>
              <a:t>Αναζήτηση Περιοδικών</a:t>
            </a:r>
          </a:p>
          <a:p>
            <a:pPr marL="895243" lvl="1" indent="-285750">
              <a:buFont typeface="Wingdings" panose="05000000000000000000" pitchFamily="2" charset="2"/>
              <a:buChar char="§"/>
            </a:pPr>
            <a:r>
              <a:rPr lang="el-GR" dirty="0"/>
              <a:t>Με αριθμό</a:t>
            </a:r>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95" y="1340768"/>
            <a:ext cx="9409405"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3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κειμένου 2"/>
          <p:cNvSpPr>
            <a:spLocks noGrp="1"/>
          </p:cNvSpPr>
          <p:nvPr>
            <p:ph type="body" sz="half" idx="2"/>
          </p:nvPr>
        </p:nvSpPr>
        <p:spPr/>
        <p:txBody>
          <a:bodyPr/>
          <a:lstStyle/>
          <a:p>
            <a:endParaRPr lang="el-GR"/>
          </a:p>
        </p:txBody>
      </p:sp>
      <p:pic>
        <p:nvPicPr>
          <p:cNvPr id="7173"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Ελλειψοειδής επεξήγηση 9"/>
          <p:cNvSpPr/>
          <p:nvPr/>
        </p:nvSpPr>
        <p:spPr>
          <a:xfrm flipH="1">
            <a:off x="99642" y="1916831"/>
            <a:ext cx="2376264" cy="1538911"/>
          </a:xfrm>
          <a:prstGeom prst="wedgeEllipseCallout">
            <a:avLst>
              <a:gd name="adj1" fmla="val -72511"/>
              <a:gd name="adj2" fmla="val 19228"/>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bg1"/>
                </a:solidFill>
              </a:rPr>
              <a:t>η αναζήτηση με Λέξη κλειδί ψάχνει σε αρκετά ευρετήρια και μπορεί να εμφανίσει  πάρα πολλά αποτελέσματα</a:t>
            </a:r>
          </a:p>
        </p:txBody>
      </p:sp>
    </p:spTree>
    <p:extLst>
      <p:ext uri="{BB962C8B-B14F-4D97-AF65-F5344CB8AC3E}">
        <p14:creationId xmlns:p14="http://schemas.microsoft.com/office/powerpoint/2010/main" val="4576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Ελλειψοειδής επεξήγηση 1"/>
          <p:cNvSpPr/>
          <p:nvPr/>
        </p:nvSpPr>
        <p:spPr>
          <a:xfrm rot="16200000">
            <a:off x="8740602" y="1034628"/>
            <a:ext cx="1152128" cy="3060548"/>
          </a:xfrm>
          <a:prstGeom prst="wedgeEllipseCallout">
            <a:avLst>
              <a:gd name="adj1" fmla="val -87346"/>
              <a:gd name="adj2" fmla="val -58006"/>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l-GR" sz="1200" b="1" dirty="0"/>
              <a:t>Μπορείτε να χρησιμοποιήσετε τους τελεστές ΚΑΙ, ΚΑΙ ΟΧΙ, Ή για να συνδυάσετε τους όρους της αναζήτησής σας</a:t>
            </a:r>
          </a:p>
        </p:txBody>
      </p:sp>
    </p:spTree>
    <p:extLst>
      <p:ext uri="{BB962C8B-B14F-4D97-AF65-F5344CB8AC3E}">
        <p14:creationId xmlns:p14="http://schemas.microsoft.com/office/powerpoint/2010/main" val="126534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78880" cy="6894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Δεξιό βέλος 1"/>
          <p:cNvSpPr/>
          <p:nvPr/>
        </p:nvSpPr>
        <p:spPr>
          <a:xfrm>
            <a:off x="36687" y="4077072"/>
            <a:ext cx="3564188" cy="1080120"/>
          </a:xfrm>
          <a:prstGeom prst="rightArrow">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t>Ελέγχετε την τοποθεσία &amp; διαθεσιμότητα του βιβλίου και σημειώνετε ταξιθετικό αριθμό &amp; ραβδοκώδικα</a:t>
            </a:r>
          </a:p>
        </p:txBody>
      </p:sp>
      <p:sp>
        <p:nvSpPr>
          <p:cNvPr id="4" name="Επεξήγηση με επάνω βέλος 3"/>
          <p:cNvSpPr/>
          <p:nvPr/>
        </p:nvSpPr>
        <p:spPr>
          <a:xfrm>
            <a:off x="9181703" y="1179063"/>
            <a:ext cx="2088232" cy="953793"/>
          </a:xfrm>
          <a:prstGeom prst="upArrowCallout">
            <a:avLst>
              <a:gd name="adj1" fmla="val 7189"/>
              <a:gd name="adj2" fmla="val 13475"/>
              <a:gd name="adj3" fmla="val 13998"/>
              <a:gd name="adj4" fmla="val 77630"/>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t>μπορείτε να επιλέξετε άλλο ίδρυμα για την αναζήτησή σας  </a:t>
            </a:r>
          </a:p>
          <a:p>
            <a:pPr algn="ctr"/>
            <a:r>
              <a:rPr lang="el-GR" sz="1000" b="1" dirty="0"/>
              <a:t>ο κατάλογος είναι ενιαίος</a:t>
            </a:r>
            <a:endParaRPr lang="en-US" sz="1000" b="1" dirty="0"/>
          </a:p>
        </p:txBody>
      </p:sp>
    </p:spTree>
    <p:extLst>
      <p:ext uri="{BB962C8B-B14F-4D97-AF65-F5344CB8AC3E}">
        <p14:creationId xmlns:p14="http://schemas.microsoft.com/office/powerpoint/2010/main" val="244600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Ελλειψοειδής επεξήγηση 1"/>
          <p:cNvSpPr/>
          <p:nvPr/>
        </p:nvSpPr>
        <p:spPr>
          <a:xfrm>
            <a:off x="414833" y="1916832"/>
            <a:ext cx="2304256" cy="1584176"/>
          </a:xfrm>
          <a:prstGeom prst="wedgeEllipseCallout">
            <a:avLst>
              <a:gd name="adj1" fmla="val 81104"/>
              <a:gd name="adj2" fmla="val 16146"/>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t>Μπορείτε επίσης να χρησιμοποιήσετε τη συντομογραφία του τίτλου ενός περιοδικού για να το αναζητήσετε </a:t>
            </a:r>
          </a:p>
        </p:txBody>
      </p:sp>
    </p:spTree>
    <p:extLst>
      <p:ext uri="{BB962C8B-B14F-4D97-AF65-F5344CB8AC3E}">
        <p14:creationId xmlns:p14="http://schemas.microsoft.com/office/powerpoint/2010/main" val="54915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tf02787940">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2.xml><?xml version="1.0" encoding="utf-8"?>
<ds:datastoreItem xmlns:ds="http://schemas.openxmlformats.org/officeDocument/2006/customXml" ds:itemID="{F301D382-32B0-43EE-932C-28906AF37617}">
  <ds:schemaRefs>
    <ds:schemaRef ds:uri="http://schemas.microsoft.com/office/2006/documentManagement/types"/>
    <ds:schemaRef ds:uri="http://schemas.microsoft.com/office/infopath/2007/PartnerControls"/>
    <ds:schemaRef ds:uri="http://purl.org/dc/dcmitype/"/>
    <ds:schemaRef ds:uri="http://www.w3.org/XML/1998/namespace"/>
    <ds:schemaRef ds:uri="http://purl.org/dc/terms/"/>
    <ds:schemaRef ds:uri="4873beb7-5857-4685-be1f-d57550cc96cc"/>
    <ds:schemaRef ds:uri="http://purl.org/dc/elements/1.1/"/>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tf02787940</Template>
  <TotalTime>5436</TotalTime>
  <Words>4349</Words>
  <Application>Microsoft Office PowerPoint</Application>
  <PresentationFormat>Custom</PresentationFormat>
  <Paragraphs>319</Paragraphs>
  <Slides>49</Slides>
  <Notes>49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Cambria</vt:lpstr>
      <vt:lpstr>Century</vt:lpstr>
      <vt:lpstr>Century Gothic</vt:lpstr>
      <vt:lpstr>Courier New</vt:lpstr>
      <vt:lpstr>Times New Roman</vt:lpstr>
      <vt:lpstr>Wingdings</vt:lpstr>
      <vt:lpstr>tf02787940</vt:lpstr>
      <vt:lpstr>ΕΘΝΙΚΟΝ ΚΑΙ ΚΑΠΟΔΙΣΤΡΙΑΚΟΝ ΠΑΝΕΠΙΣΤΗΜΙΟΝ ΑΘΗΝΩΝ ΒΙΒΛΙΟΘΗΚΗ ΝΟΜΙΚΗΣ ΣΧΟΛΗΣ</vt:lpstr>
      <vt:lpstr>PowerPoint Presentation</vt:lpstr>
      <vt:lpstr>PowerPoint Presentation</vt:lpstr>
      <vt:lpstr>http://law.lib.uoa.gr/</vt:lpstr>
      <vt:lpstr>PowerPoint Presentation</vt:lpstr>
      <vt:lpstr>PowerPoint Presentation</vt:lpstr>
      <vt:lpstr>PowerPoint Presentation</vt:lpstr>
      <vt:lpstr>PowerPoint Presentation</vt:lpstr>
      <vt:lpstr>PowerPoint Presentation</vt:lpstr>
      <vt:lpstr>PowerPoint Presentation</vt:lpstr>
      <vt:lpstr>Υπηρεσία δανεισμού βιβλίων της Βιβλιοθήκης της Νομικής Σχολής (λόγω COVID-19) </vt:lpstr>
      <vt:lpstr>Μελέτη εντός των αναγνωστηρίων της Βιβλιοθήκης της Νομικής Σχολής (λόγω COVID-19) </vt:lpstr>
      <vt:lpstr> https://pergamos.lib.uoa.gr/uoa/dl/frontend/index.html  </vt:lpstr>
      <vt:lpstr>PowerPoint Presentation</vt:lpstr>
      <vt:lpstr>Iστότοποι νομικής πληροφόρησης (ανοιχτής πρόσβασης)</vt:lpstr>
      <vt:lpstr>Νομικές Βάσεις Δεδομένων (συνδρομές βιβλιοθήκης)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Ηλεκτρονικά περιοδικά και βιβλία (HEAL-LINK) http://www.heal-link.gr/ </vt:lpstr>
      <vt:lpstr>PowerPoint Presentation</vt:lpstr>
      <vt:lpstr>PowerPoint Presentation</vt:lpstr>
      <vt:lpstr>PowerPoint Presentation</vt:lpstr>
      <vt:lpstr>PowerPoint Presentation</vt:lpstr>
      <vt:lpstr>PowerPoint Presentation</vt:lpstr>
      <vt:lpstr>Διαχείριση και οργάνωση βιβλιογραφίας </vt:lpstr>
      <vt:lpstr> Turnitin Λογισμικό ελέγχου Λογοκλοπής http://www.turnitinuk.com/ </vt:lpstr>
      <vt:lpstr>   Ψηφιακές Υπηρεσίες για Φοιτητές με Αναπηρία </vt:lpstr>
      <vt:lpstr>Γνωσιακή Βάση της Βιβλιοθήκης και Κέντρου Πληροφόρησης http://www.lib.uoa.gr/nc/mathaino-pos.html </vt:lpstr>
      <vt:lpstr>   Βιβλιοθήκη Νομικής Σχολής ΕΚΠΑ / NKUA Law Library</vt:lpstr>
      <vt:lpstr>PowerPoint Presentation</vt:lpstr>
      <vt:lpstr>H Βιβλιοθήκη, υποστηρίζει το εκπαιδευτικό, κοινωνικό και πολιτιστικό έργο του Πανεπιστημίου  </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ΕΘΝΙΚΟΝ ΚΑΙ ΚΑΠΟΔΙΣΤΡΙΑΚΟΝ ΠΑΝΕΠΙΣΤΗΜΙΟΝ ΑΘΗΝΩΝ ΒΙΒΛΙΟΘΗΚΗ ΝΟΜΙΚΗΣ ΣΧΟΛΗΣ http://law.lib.uoa.gr/</dc:title>
  <dc:creator>user</dc:creator>
  <cp:lastModifiedBy>User3</cp:lastModifiedBy>
  <cp:revision>508</cp:revision>
  <cp:lastPrinted>2020-11-09T11:52:16Z</cp:lastPrinted>
  <dcterms:created xsi:type="dcterms:W3CDTF">2017-10-12T07:46:31Z</dcterms:created>
  <dcterms:modified xsi:type="dcterms:W3CDTF">2020-11-09T12:42:04Z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